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theme/theme4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8076" r:id="rId35"/>
    <p:sldMasterId id="2147488139" r:id="rId36"/>
    <p:sldMasterId id="2147488151" r:id="rId37"/>
    <p:sldMasterId id="2147488163" r:id="rId38"/>
    <p:sldMasterId id="2147488175" r:id="rId39"/>
  </p:sldMasterIdLst>
  <p:notesMasterIdLst>
    <p:notesMasterId r:id="rId152"/>
  </p:notesMasterIdLst>
  <p:handoutMasterIdLst>
    <p:handoutMasterId r:id="rId153"/>
  </p:handoutMasterIdLst>
  <p:sldIdLst>
    <p:sldId id="4256" r:id="rId40"/>
    <p:sldId id="4434" r:id="rId41"/>
    <p:sldId id="4433" r:id="rId42"/>
    <p:sldId id="4441" r:id="rId43"/>
    <p:sldId id="4442" r:id="rId44"/>
    <p:sldId id="4438" r:id="rId45"/>
    <p:sldId id="4443" r:id="rId46"/>
    <p:sldId id="4439" r:id="rId47"/>
    <p:sldId id="4444" r:id="rId48"/>
    <p:sldId id="4456" r:id="rId49"/>
    <p:sldId id="4457" r:id="rId50"/>
    <p:sldId id="4445" r:id="rId51"/>
    <p:sldId id="4658" r:id="rId52"/>
    <p:sldId id="4654" r:id="rId53"/>
    <p:sldId id="4436" r:id="rId54"/>
    <p:sldId id="4437" r:id="rId55"/>
    <p:sldId id="4449" r:id="rId56"/>
    <p:sldId id="4610" r:id="rId57"/>
    <p:sldId id="4478" r:id="rId58"/>
    <p:sldId id="4479" r:id="rId59"/>
    <p:sldId id="4572" r:id="rId60"/>
    <p:sldId id="4507" r:id="rId61"/>
    <p:sldId id="4573" r:id="rId62"/>
    <p:sldId id="4510" r:id="rId63"/>
    <p:sldId id="4481" r:id="rId64"/>
    <p:sldId id="4511" r:id="rId65"/>
    <p:sldId id="4483" r:id="rId66"/>
    <p:sldId id="4484" r:id="rId67"/>
    <p:sldId id="4486" r:id="rId68"/>
    <p:sldId id="4508" r:id="rId69"/>
    <p:sldId id="4487" r:id="rId70"/>
    <p:sldId id="4489" r:id="rId71"/>
    <p:sldId id="4491" r:id="rId72"/>
    <p:sldId id="4492" r:id="rId73"/>
    <p:sldId id="4493" r:id="rId74"/>
    <p:sldId id="4494" r:id="rId75"/>
    <p:sldId id="4495" r:id="rId76"/>
    <p:sldId id="4496" r:id="rId77"/>
    <p:sldId id="4498" r:id="rId78"/>
    <p:sldId id="4499" r:id="rId79"/>
    <p:sldId id="4500" r:id="rId80"/>
    <p:sldId id="4503" r:id="rId81"/>
    <p:sldId id="4512" r:id="rId82"/>
    <p:sldId id="4513" r:id="rId83"/>
    <p:sldId id="4514" r:id="rId84"/>
    <p:sldId id="4577" r:id="rId85"/>
    <p:sldId id="4578" r:id="rId86"/>
    <p:sldId id="4509" r:id="rId87"/>
    <p:sldId id="4606" r:id="rId88"/>
    <p:sldId id="4575" r:id="rId89"/>
    <p:sldId id="4576" r:id="rId90"/>
    <p:sldId id="4524" r:id="rId91"/>
    <p:sldId id="4611" r:id="rId92"/>
    <p:sldId id="4612" r:id="rId93"/>
    <p:sldId id="4649" r:id="rId94"/>
    <p:sldId id="4614" r:id="rId95"/>
    <p:sldId id="4651" r:id="rId96"/>
    <p:sldId id="4618" r:id="rId97"/>
    <p:sldId id="4534" r:id="rId98"/>
    <p:sldId id="4659" r:id="rId99"/>
    <p:sldId id="4533" r:id="rId100"/>
    <p:sldId id="4607" r:id="rId101"/>
    <p:sldId id="4535" r:id="rId102"/>
    <p:sldId id="4650" r:id="rId103"/>
    <p:sldId id="4536" r:id="rId104"/>
    <p:sldId id="4537" r:id="rId105"/>
    <p:sldId id="4538" r:id="rId106"/>
    <p:sldId id="4539" r:id="rId107"/>
    <p:sldId id="4540" r:id="rId108"/>
    <p:sldId id="4541" r:id="rId109"/>
    <p:sldId id="4542" r:id="rId110"/>
    <p:sldId id="4543" r:id="rId111"/>
    <p:sldId id="4544" r:id="rId112"/>
    <p:sldId id="4545" r:id="rId113"/>
    <p:sldId id="4546" r:id="rId114"/>
    <p:sldId id="4547" r:id="rId115"/>
    <p:sldId id="4548" r:id="rId116"/>
    <p:sldId id="4549" r:id="rId117"/>
    <p:sldId id="4550" r:id="rId118"/>
    <p:sldId id="4551" r:id="rId119"/>
    <p:sldId id="4552" r:id="rId120"/>
    <p:sldId id="4553" r:id="rId121"/>
    <p:sldId id="4619" r:id="rId122"/>
    <p:sldId id="4554" r:id="rId123"/>
    <p:sldId id="4660" r:id="rId124"/>
    <p:sldId id="4639" r:id="rId125"/>
    <p:sldId id="4656" r:id="rId126"/>
    <p:sldId id="4640" r:id="rId127"/>
    <p:sldId id="4641" r:id="rId128"/>
    <p:sldId id="4642" r:id="rId129"/>
    <p:sldId id="4661" r:id="rId130"/>
    <p:sldId id="4643" r:id="rId131"/>
    <p:sldId id="4574" r:id="rId132"/>
    <p:sldId id="4609" r:id="rId133"/>
    <p:sldId id="4644" r:id="rId134"/>
    <p:sldId id="4637" r:id="rId135"/>
    <p:sldId id="4653" r:id="rId136"/>
    <p:sldId id="4636" r:id="rId137"/>
    <p:sldId id="4580" r:id="rId138"/>
    <p:sldId id="4662" r:id="rId139"/>
    <p:sldId id="4581" r:id="rId140"/>
    <p:sldId id="4582" r:id="rId141"/>
    <p:sldId id="4583" r:id="rId142"/>
    <p:sldId id="4584" r:id="rId143"/>
    <p:sldId id="4585" r:id="rId144"/>
    <p:sldId id="4586" r:id="rId145"/>
    <p:sldId id="4587" r:id="rId146"/>
    <p:sldId id="4588" r:id="rId147"/>
    <p:sldId id="4589" r:id="rId148"/>
    <p:sldId id="4591" r:id="rId149"/>
    <p:sldId id="4595" r:id="rId150"/>
    <p:sldId id="4596" r:id="rId15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A5712"/>
    <a:srgbClr val="0000FF"/>
    <a:srgbClr val="0432FF"/>
    <a:srgbClr val="FF00C4"/>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471" autoAdjust="0"/>
    <p:restoredTop sz="93015" autoAdjust="0"/>
  </p:normalViewPr>
  <p:slideViewPr>
    <p:cSldViewPr>
      <p:cViewPr varScale="1">
        <p:scale>
          <a:sx n="93" d="100"/>
          <a:sy n="93" d="100"/>
        </p:scale>
        <p:origin x="800"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1" Type="http://schemas.openxmlformats.org/officeDocument/2006/relationships/slideMaster" Target="slideMasters/slideMaster21.xml"/><Relationship Id="rId42" Type="http://schemas.openxmlformats.org/officeDocument/2006/relationships/slide" Target="slides/slide3.xml"/><Relationship Id="rId63" Type="http://schemas.openxmlformats.org/officeDocument/2006/relationships/slide" Target="slides/slide24.xml"/><Relationship Id="rId84" Type="http://schemas.openxmlformats.org/officeDocument/2006/relationships/slide" Target="slides/slide45.xml"/><Relationship Id="rId138" Type="http://schemas.openxmlformats.org/officeDocument/2006/relationships/slide" Target="slides/slide99.xml"/><Relationship Id="rId107" Type="http://schemas.openxmlformats.org/officeDocument/2006/relationships/slide" Target="slides/slide6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4.xml"/><Relationship Id="rId74" Type="http://schemas.openxmlformats.org/officeDocument/2006/relationships/slide" Target="slides/slide35.xml"/><Relationship Id="rId128" Type="http://schemas.openxmlformats.org/officeDocument/2006/relationships/slide" Target="slides/slide89.xml"/><Relationship Id="rId149" Type="http://schemas.openxmlformats.org/officeDocument/2006/relationships/slide" Target="slides/slide110.xml"/><Relationship Id="rId5" Type="http://schemas.openxmlformats.org/officeDocument/2006/relationships/slideMaster" Target="slideMasters/slideMaster5.xml"/><Relationship Id="rId95" Type="http://schemas.openxmlformats.org/officeDocument/2006/relationships/slide" Target="slides/slide56.xml"/><Relationship Id="rId22" Type="http://schemas.openxmlformats.org/officeDocument/2006/relationships/slideMaster" Target="slideMasters/slideMaster22.xml"/><Relationship Id="rId43" Type="http://schemas.openxmlformats.org/officeDocument/2006/relationships/slide" Target="slides/slide4.xml"/><Relationship Id="rId64" Type="http://schemas.openxmlformats.org/officeDocument/2006/relationships/slide" Target="slides/slide25.xml"/><Relationship Id="rId118" Type="http://schemas.openxmlformats.org/officeDocument/2006/relationships/slide" Target="slides/slide79.xml"/><Relationship Id="rId139" Type="http://schemas.openxmlformats.org/officeDocument/2006/relationships/slide" Target="slides/slide100.xml"/><Relationship Id="rId80" Type="http://schemas.openxmlformats.org/officeDocument/2006/relationships/slide" Target="slides/slide41.xml"/><Relationship Id="rId85" Type="http://schemas.openxmlformats.org/officeDocument/2006/relationships/slide" Target="slides/slide46.xml"/><Relationship Id="rId150" Type="http://schemas.openxmlformats.org/officeDocument/2006/relationships/slide" Target="slides/slide111.xml"/><Relationship Id="rId155"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08" Type="http://schemas.openxmlformats.org/officeDocument/2006/relationships/slide" Target="slides/slide69.xml"/><Relationship Id="rId124" Type="http://schemas.openxmlformats.org/officeDocument/2006/relationships/slide" Target="slides/slide85.xml"/><Relationship Id="rId129" Type="http://schemas.openxmlformats.org/officeDocument/2006/relationships/slide" Target="slides/slide90.xml"/><Relationship Id="rId54" Type="http://schemas.openxmlformats.org/officeDocument/2006/relationships/slide" Target="slides/slide15.xml"/><Relationship Id="rId70" Type="http://schemas.openxmlformats.org/officeDocument/2006/relationships/slide" Target="slides/slide31.xml"/><Relationship Id="rId75" Type="http://schemas.openxmlformats.org/officeDocument/2006/relationships/slide" Target="slides/slide36.xml"/><Relationship Id="rId91" Type="http://schemas.openxmlformats.org/officeDocument/2006/relationships/slide" Target="slides/slide52.xml"/><Relationship Id="rId96" Type="http://schemas.openxmlformats.org/officeDocument/2006/relationships/slide" Target="slides/slide57.xml"/><Relationship Id="rId140" Type="http://schemas.openxmlformats.org/officeDocument/2006/relationships/slide" Target="slides/slide101.xml"/><Relationship Id="rId145"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119" Type="http://schemas.openxmlformats.org/officeDocument/2006/relationships/slide" Target="slides/slide80.xml"/><Relationship Id="rId44" Type="http://schemas.openxmlformats.org/officeDocument/2006/relationships/slide" Target="slides/slide5.xml"/><Relationship Id="rId60" Type="http://schemas.openxmlformats.org/officeDocument/2006/relationships/slide" Target="slides/slide21.xml"/><Relationship Id="rId65" Type="http://schemas.openxmlformats.org/officeDocument/2006/relationships/slide" Target="slides/slide26.xml"/><Relationship Id="rId81" Type="http://schemas.openxmlformats.org/officeDocument/2006/relationships/slide" Target="slides/slide42.xml"/><Relationship Id="rId86" Type="http://schemas.openxmlformats.org/officeDocument/2006/relationships/slide" Target="slides/slide47.xml"/><Relationship Id="rId130" Type="http://schemas.openxmlformats.org/officeDocument/2006/relationships/slide" Target="slides/slide91.xml"/><Relationship Id="rId135" Type="http://schemas.openxmlformats.org/officeDocument/2006/relationships/slide" Target="slides/slide96.xml"/><Relationship Id="rId151" Type="http://schemas.openxmlformats.org/officeDocument/2006/relationships/slide" Target="slides/slide112.xml"/><Relationship Id="rId156"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70.xml"/><Relationship Id="rId34" Type="http://schemas.openxmlformats.org/officeDocument/2006/relationships/slideMaster" Target="slideMasters/slideMaster34.xml"/><Relationship Id="rId50" Type="http://schemas.openxmlformats.org/officeDocument/2006/relationships/slide" Target="slides/slide11.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04" Type="http://schemas.openxmlformats.org/officeDocument/2006/relationships/slide" Target="slides/slide65.xml"/><Relationship Id="rId120" Type="http://schemas.openxmlformats.org/officeDocument/2006/relationships/slide" Target="slides/slide81.xml"/><Relationship Id="rId125" Type="http://schemas.openxmlformats.org/officeDocument/2006/relationships/slide" Target="slides/slide86.xml"/><Relationship Id="rId141" Type="http://schemas.openxmlformats.org/officeDocument/2006/relationships/slide" Target="slides/slide102.xml"/><Relationship Id="rId146" Type="http://schemas.openxmlformats.org/officeDocument/2006/relationships/slide" Target="slides/slide107.xml"/><Relationship Id="rId7" Type="http://schemas.openxmlformats.org/officeDocument/2006/relationships/slideMaster" Target="slideMasters/slideMaster7.xml"/><Relationship Id="rId71" Type="http://schemas.openxmlformats.org/officeDocument/2006/relationships/slide" Target="slides/slide32.xml"/><Relationship Id="rId92" Type="http://schemas.openxmlformats.org/officeDocument/2006/relationships/slide" Target="slides/slide5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15" Type="http://schemas.openxmlformats.org/officeDocument/2006/relationships/slide" Target="slides/slide76.xml"/><Relationship Id="rId131" Type="http://schemas.openxmlformats.org/officeDocument/2006/relationships/slide" Target="slides/slide92.xml"/><Relationship Id="rId136" Type="http://schemas.openxmlformats.org/officeDocument/2006/relationships/slide" Target="slides/slide97.xml"/><Relationship Id="rId157" Type="http://schemas.openxmlformats.org/officeDocument/2006/relationships/tableStyles" Target="tableStyles.xml"/><Relationship Id="rId61" Type="http://schemas.openxmlformats.org/officeDocument/2006/relationships/slide" Target="slides/slide22.xml"/><Relationship Id="rId82" Type="http://schemas.openxmlformats.org/officeDocument/2006/relationships/slide" Target="slides/slide43.xml"/><Relationship Id="rId152"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8" Type="http://schemas.openxmlformats.org/officeDocument/2006/relationships/slideMaster" Target="slideMasters/slideMaster8.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98" Type="http://schemas.openxmlformats.org/officeDocument/2006/relationships/slide" Target="slides/slide59.xml"/><Relationship Id="rId121" Type="http://schemas.openxmlformats.org/officeDocument/2006/relationships/slide" Target="slides/slide82.xml"/><Relationship Id="rId142" Type="http://schemas.openxmlformats.org/officeDocument/2006/relationships/slide" Target="slides/slide103.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116" Type="http://schemas.openxmlformats.org/officeDocument/2006/relationships/slide" Target="slides/slide77.xml"/><Relationship Id="rId137" Type="http://schemas.openxmlformats.org/officeDocument/2006/relationships/slide" Target="slides/slide98.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handoutMaster" Target="handoutMasters/handoutMaster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106" Type="http://schemas.openxmlformats.org/officeDocument/2006/relationships/slide" Target="slides/slide67.xml"/><Relationship Id="rId127"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78" Type="http://schemas.openxmlformats.org/officeDocument/2006/relationships/slide" Target="slides/slide39.xml"/><Relationship Id="rId94" Type="http://schemas.openxmlformats.org/officeDocument/2006/relationships/slide" Target="slides/slide55.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48" Type="http://schemas.openxmlformats.org/officeDocument/2006/relationships/slide" Target="slides/slide109.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54" Type="http://schemas.openxmlformats.org/officeDocument/2006/relationships/presProps" Target="presProps.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slide" Target="slides/slide105.xml"/><Relationship Id="rId90" Type="http://schemas.openxmlformats.org/officeDocument/2006/relationships/slide" Target="slides/slide51.xml"/><Relationship Id="rId27" Type="http://schemas.openxmlformats.org/officeDocument/2006/relationships/slideMaster" Target="slideMasters/slideMaster27.xml"/><Relationship Id="rId48" Type="http://schemas.openxmlformats.org/officeDocument/2006/relationships/slide" Target="slides/slide9.xml"/><Relationship Id="rId69" Type="http://schemas.openxmlformats.org/officeDocument/2006/relationships/slide" Target="slides/slide30.xml"/><Relationship Id="rId113" Type="http://schemas.openxmlformats.org/officeDocument/2006/relationships/slide" Target="slides/slide74.xml"/><Relationship Id="rId134" Type="http://schemas.openxmlformats.org/officeDocument/2006/relationships/slide" Target="slides/slide9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SERCS\Desktop\GateKeeper%2029-9-2015\Second_Submission_to_Bioinformatics_Jan2017\mrfast_with_GateKeepe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augata\Documents\Postdoc\Papers\Drafts\2017ISMB-GRIM\executiontime.csv"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Saugata\Documents\Postdoc\Papers\Drafts\2017ISMB-GRIM\plots\EvalPlot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Sheet1!$G$10</c:f>
              <c:strCache>
                <c:ptCount val="1"/>
                <c:pt idx="0">
                  <c:v>Time (sec)</c:v>
                </c:pt>
              </c:strCache>
            </c:strRef>
          </c:tx>
          <c:explosion val="9"/>
          <c:dPt>
            <c:idx val="0"/>
            <c:bubble3D val="0"/>
            <c:explosion val="1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79D6-8947-9815-7E66E0D801FD}"/>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79D6-8947-9815-7E66E0D801FD}"/>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79D6-8947-9815-7E66E0D801FD}"/>
              </c:ext>
            </c:extLst>
          </c:dPt>
          <c:dLbls>
            <c:dLbl>
              <c:idx val="0"/>
              <c:layout>
                <c:manualLayout>
                  <c:x val="0.24651926105454391"/>
                  <c:y val="-1.445507159528165E-2"/>
                </c:manualLayout>
              </c:layout>
              <c:showLegendKey val="0"/>
              <c:showVal val="0"/>
              <c:showCatName val="1"/>
              <c:showSerName val="0"/>
              <c:showPercent val="1"/>
              <c:showBubbleSize val="0"/>
              <c:extLst>
                <c:ext xmlns:c15="http://schemas.microsoft.com/office/drawing/2012/chart" uri="{CE6537A1-D6FC-4f65-9D91-7224C49458BB}">
                  <c15:layout>
                    <c:manualLayout>
                      <c:w val="0.33105479002624666"/>
                      <c:h val="0.27180553156225196"/>
                    </c:manualLayout>
                  </c15:layout>
                </c:ext>
                <c:ext xmlns:c16="http://schemas.microsoft.com/office/drawing/2014/chart" uri="{C3380CC4-5D6E-409C-BE32-E72D297353CC}">
                  <c16:uniqueId val="{00000001-79D6-8947-9815-7E66E0D801FD}"/>
                </c:ext>
              </c:extLst>
            </c:dLbl>
            <c:dLbl>
              <c:idx val="1"/>
              <c:layout>
                <c:manualLayout>
                  <c:x val="3.4744676597371467E-2"/>
                  <c:y val="-1.593116874924743E-2"/>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r>
                      <a:rPr lang="en-US" b="1" dirty="0">
                        <a:solidFill>
                          <a:schemeClr val="bg1"/>
                        </a:solidFill>
                        <a:effectLst/>
                      </a:rPr>
                      <a:t>Read Verification
</a:t>
                    </a:r>
                    <a:fld id="{ACE13563-F57D-4797-B37A-2A9786FDDB9F}" type="PERCENTAGE">
                      <a:rPr lang="en-US" b="1">
                        <a:solidFill>
                          <a:schemeClr val="bg1"/>
                        </a:solidFill>
                        <a:effectLst/>
                      </a:rPr>
                      <a:pPr>
                        <a:defRPr>
                          <a:solidFill>
                            <a:schemeClr val="bg1"/>
                          </a:solidFill>
                        </a:defRPr>
                      </a:pPr>
                      <a:t>[PERCENTAGE]</a:t>
                    </a:fld>
                    <a:endParaRPr lang="en-US" b="1" dirty="0">
                      <a:solidFill>
                        <a:schemeClr val="bg1"/>
                      </a:solidFill>
                      <a:effectLst/>
                    </a:endParaRPr>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8836459038472998"/>
                      <c:h val="0.22658673723929512"/>
                    </c:manualLayout>
                  </c15:layout>
                  <c15:dlblFieldTable/>
                  <c15:showDataLabelsRange val="0"/>
                </c:ext>
                <c:ext xmlns:c16="http://schemas.microsoft.com/office/drawing/2014/chart" uri="{C3380CC4-5D6E-409C-BE32-E72D297353CC}">
                  <c16:uniqueId val="{00000003-79D6-8947-9815-7E66E0D801FD}"/>
                </c:ext>
              </c:extLst>
            </c:dLbl>
            <c:dLbl>
              <c:idx val="2"/>
              <c:layout>
                <c:manualLayout>
                  <c:x val="-0.18850453686134078"/>
                  <c:y val="-4.8881807572985901E-2"/>
                </c:manualLayout>
              </c:layout>
              <c:showLegendKey val="0"/>
              <c:showVal val="0"/>
              <c:showCatName val="1"/>
              <c:showSerName val="0"/>
              <c:showPercent val="1"/>
              <c:showBubbleSize val="0"/>
              <c:extLst>
                <c:ext xmlns:c15="http://schemas.microsoft.com/office/drawing/2012/chart" uri="{CE6537A1-D6FC-4f65-9D91-7224C49458BB}">
                  <c15:layout>
                    <c:manualLayout>
                      <c:w val="0.2193055555555555"/>
                      <c:h val="0.250508240760909"/>
                    </c:manualLayout>
                  </c15:layout>
                </c:ext>
                <c:ext xmlns:c16="http://schemas.microsoft.com/office/drawing/2014/chart" uri="{C3380CC4-5D6E-409C-BE32-E72D297353CC}">
                  <c16:uniqueId val="{00000005-79D6-8947-9815-7E66E0D801FD}"/>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1"/>
                  </a:solidFill>
                </a:ln>
                <a:effectLst/>
              </c:spPr>
            </c:leaderLines>
            <c:extLst>
              <c:ext xmlns:c15="http://schemas.microsoft.com/office/drawing/2012/chart" uri="{CE6537A1-D6FC-4f65-9D91-7224C49458BB}"/>
            </c:extLst>
          </c:dLbls>
          <c:cat>
            <c:strRef>
              <c:f>Sheet1!$F$11:$F$13</c:f>
              <c:strCache>
                <c:ptCount val="3"/>
                <c:pt idx="0">
                  <c:v>candidate alignment locations (CAL)</c:v>
                </c:pt>
                <c:pt idx="1">
                  <c:v>SIMD banded Levenshtein edit distance</c:v>
                </c:pt>
                <c:pt idx="2">
                  <c:v>SAM printing</c:v>
                </c:pt>
              </c:strCache>
            </c:strRef>
          </c:cat>
          <c:val>
            <c:numRef>
              <c:f>Sheet1!$G$11:$G$13</c:f>
              <c:numCache>
                <c:formatCode>_(* #,##0.00_);_(* \(#,##0.00\);_(* "-"??_);_(@_)</c:formatCode>
                <c:ptCount val="3"/>
                <c:pt idx="0">
                  <c:v>3738.88</c:v>
                </c:pt>
                <c:pt idx="1">
                  <c:v>81368.094525727502</c:v>
                </c:pt>
                <c:pt idx="2">
                  <c:v>2269.8754742724996</c:v>
                </c:pt>
              </c:numCache>
            </c:numRef>
          </c:val>
          <c:extLst>
            <c:ext xmlns:c16="http://schemas.microsoft.com/office/drawing/2014/chart" uri="{C3380CC4-5D6E-409C-BE32-E72D297353CC}">
              <c16:uniqueId val="{00000006-79D6-8947-9815-7E66E0D801FD}"/>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sz="2000">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874021910178199"/>
          <c:y val="3.2518014531967801E-2"/>
          <c:w val="0.61148171648865601"/>
          <c:h val="0.60114842185751804"/>
        </c:manualLayout>
      </c:layout>
      <c:barChart>
        <c:barDir val="bar"/>
        <c:grouping val="stacked"/>
        <c:varyColors val="0"/>
        <c:ser>
          <c:idx val="0"/>
          <c:order val="0"/>
          <c:tx>
            <c:strRef>
              <c:f>Sheet1!$B$1</c:f>
              <c:strCache>
                <c:ptCount val="1"/>
                <c:pt idx="0">
                  <c:v>Verification</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Sheet1!$A$2</c:f>
              <c:strCache>
                <c:ptCount val="1"/>
                <c:pt idx="0">
                  <c:v>Execution time (s)</c:v>
                </c:pt>
              </c:strCache>
            </c:strRef>
          </c:cat>
          <c:val>
            <c:numRef>
              <c:f>Sheet1!$B$2</c:f>
              <c:numCache>
                <c:formatCode>General</c:formatCode>
                <c:ptCount val="1"/>
                <c:pt idx="0">
                  <c:v>17451</c:v>
                </c:pt>
              </c:numCache>
            </c:numRef>
          </c:val>
          <c:extLst>
            <c:ext xmlns:c16="http://schemas.microsoft.com/office/drawing/2014/chart" uri="{C3380CC4-5D6E-409C-BE32-E72D297353CC}">
              <c16:uniqueId val="{00000000-5DC9-1C40-8C5F-BB471FAEA8E6}"/>
            </c:ext>
          </c:extLst>
        </c:ser>
        <c:ser>
          <c:idx val="1"/>
          <c:order val="1"/>
          <c:tx>
            <c:strRef>
              <c:f>Sheet1!$C$1</c:f>
              <c:strCache>
                <c:ptCount val="1"/>
                <c:pt idx="0">
                  <c:v>Other</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Sheet1!$A$2</c:f>
              <c:strCache>
                <c:ptCount val="1"/>
                <c:pt idx="0">
                  <c:v>Execution time (s)</c:v>
                </c:pt>
              </c:strCache>
            </c:strRef>
          </c:cat>
          <c:val>
            <c:numRef>
              <c:f>Sheet1!$C$2</c:f>
              <c:numCache>
                <c:formatCode>General</c:formatCode>
                <c:ptCount val="1"/>
                <c:pt idx="0">
                  <c:v>918</c:v>
                </c:pt>
              </c:numCache>
            </c:numRef>
          </c:val>
          <c:extLst>
            <c:ext xmlns:c16="http://schemas.microsoft.com/office/drawing/2014/chart" uri="{C3380CC4-5D6E-409C-BE32-E72D297353CC}">
              <c16:uniqueId val="{00000001-5DC9-1C40-8C5F-BB471FAEA8E6}"/>
            </c:ext>
          </c:extLst>
        </c:ser>
        <c:dLbls>
          <c:showLegendKey val="0"/>
          <c:showVal val="0"/>
          <c:showCatName val="0"/>
          <c:showSerName val="0"/>
          <c:showPercent val="0"/>
          <c:showBubbleSize val="0"/>
        </c:dLbls>
        <c:gapWidth val="150"/>
        <c:overlap val="100"/>
        <c:axId val="1790078472"/>
        <c:axId val="1802003960"/>
      </c:barChart>
      <c:catAx>
        <c:axId val="1790078472"/>
        <c:scaling>
          <c:orientation val="minMax"/>
        </c:scaling>
        <c:delete val="0"/>
        <c:axPos val="l"/>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802003960"/>
        <c:crosses val="autoZero"/>
        <c:auto val="1"/>
        <c:lblAlgn val="ctr"/>
        <c:lblOffset val="100"/>
        <c:noMultiLvlLbl val="0"/>
      </c:catAx>
      <c:valAx>
        <c:axId val="1802003960"/>
        <c:scaling>
          <c:orientation val="minMax"/>
          <c:max val="20000"/>
          <c:min val="0"/>
        </c:scaling>
        <c:delete val="0"/>
        <c:axPos val="b"/>
        <c:majorGridlines>
          <c:spPr>
            <a:ln w="9525" cap="flat" cmpd="sng" algn="ctr">
              <a:solidFill>
                <a:schemeClr val="tx1">
                  <a:tint val="75000"/>
                  <a:shade val="95000"/>
                  <a:satMod val="105000"/>
                </a:schemeClr>
              </a:solidFill>
              <a:prstDash val="solid"/>
              <a:round/>
            </a:ln>
            <a:effectLst/>
          </c:spPr>
        </c:majorGridlines>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790078472"/>
        <c:crosses val="autoZero"/>
        <c:crossBetween val="between"/>
      </c:valAx>
      <c:spPr>
        <a:noFill/>
        <a:ln>
          <a:noFill/>
        </a:ln>
        <a:effectLst/>
      </c:spPr>
    </c:plotArea>
    <c:legend>
      <c:legendPos val="r"/>
      <c:layout>
        <c:manualLayout>
          <c:xMode val="edge"/>
          <c:yMode val="edge"/>
          <c:x val="0.78002927476126704"/>
          <c:y val="6.1701012219220102E-3"/>
          <c:w val="0.18009231694518299"/>
          <c:h val="0.8088100775119370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'Execution Time'!$A$2</c:f>
              <c:strCache>
                <c:ptCount val="1"/>
                <c:pt idx="0">
                  <c:v>FastHASH</c:v>
                </c:pt>
              </c:strCache>
            </c:strRef>
          </c:tx>
          <c:spPr>
            <a:solidFill>
              <a:schemeClr val="accent6">
                <a:lumMod val="20000"/>
                <a:lumOff val="80000"/>
              </a:schemeClr>
            </a:solidFill>
            <a:ln>
              <a:solidFill>
                <a:schemeClr val="tx1"/>
              </a:solidFill>
            </a:ln>
            <a:effectLst/>
          </c:spPr>
          <c:invertIfNegative val="0"/>
          <c:cat>
            <c:strRef>
              <c:f>'Execution Time'!$B$1:$L$1</c:f>
              <c:strCache>
                <c:ptCount val="11"/>
                <c:pt idx="0">
                  <c:v>ERR240726-1</c:v>
                </c:pt>
                <c:pt idx="1">
                  <c:v>ERR240726-2</c:v>
                </c:pt>
                <c:pt idx="2">
                  <c:v>ERR240727-1</c:v>
                </c:pt>
                <c:pt idx="3">
                  <c:v>ERR240727-2</c:v>
                </c:pt>
                <c:pt idx="4">
                  <c:v>ERR240728-1</c:v>
                </c:pt>
                <c:pt idx="5">
                  <c:v>ERR240728-2</c:v>
                </c:pt>
                <c:pt idx="6">
                  <c:v>ERR240729-1</c:v>
                </c:pt>
                <c:pt idx="7">
                  <c:v>ERR240729-2</c:v>
                </c:pt>
                <c:pt idx="8">
                  <c:v>ERR240730-1</c:v>
                </c:pt>
                <c:pt idx="9">
                  <c:v>ERR240730-2</c:v>
                </c:pt>
                <c:pt idx="10">
                  <c:v>Average</c:v>
                </c:pt>
              </c:strCache>
            </c:strRef>
          </c:cat>
          <c:val>
            <c:numRef>
              <c:f>'Execution Time'!$B$2:$L$2</c:f>
              <c:numCache>
                <c:formatCode>General</c:formatCode>
                <c:ptCount val="11"/>
                <c:pt idx="0">
                  <c:v>37.788089999999997</c:v>
                </c:pt>
                <c:pt idx="1">
                  <c:v>47.28578000000001</c:v>
                </c:pt>
                <c:pt idx="2">
                  <c:v>26.474430000000002</c:v>
                </c:pt>
                <c:pt idx="3">
                  <c:v>29.61101</c:v>
                </c:pt>
                <c:pt idx="4">
                  <c:v>26.305330000000001</c:v>
                </c:pt>
                <c:pt idx="5">
                  <c:v>28.521599999999999</c:v>
                </c:pt>
                <c:pt idx="6">
                  <c:v>26.331859999999999</c:v>
                </c:pt>
                <c:pt idx="7">
                  <c:v>27.609439999999999</c:v>
                </c:pt>
                <c:pt idx="8">
                  <c:v>63.51811</c:v>
                </c:pt>
                <c:pt idx="9">
                  <c:v>27.747959999999999</c:v>
                </c:pt>
                <c:pt idx="10">
                  <c:v>34.119360999999998</c:v>
                </c:pt>
              </c:numCache>
            </c:numRef>
          </c:val>
          <c:extLst>
            <c:ext xmlns:c16="http://schemas.microsoft.com/office/drawing/2014/chart" uri="{C3380CC4-5D6E-409C-BE32-E72D297353CC}">
              <c16:uniqueId val="{00000000-C128-7F4D-81FE-C264EDEA47BB}"/>
            </c:ext>
          </c:extLst>
        </c:ser>
        <c:ser>
          <c:idx val="1"/>
          <c:order val="1"/>
          <c:tx>
            <c:strRef>
              <c:f>'Execution Time'!$A$3</c:f>
              <c:strCache>
                <c:ptCount val="1"/>
                <c:pt idx="0">
                  <c:v>GRIM-3D</c:v>
                </c:pt>
              </c:strCache>
            </c:strRef>
          </c:tx>
          <c:spPr>
            <a:solidFill>
              <a:schemeClr val="accent6">
                <a:lumMod val="75000"/>
              </a:schemeClr>
            </a:solidFill>
            <a:ln>
              <a:solidFill>
                <a:schemeClr val="tx1"/>
              </a:solidFill>
            </a:ln>
            <a:effectLst/>
          </c:spPr>
          <c:invertIfNegative val="0"/>
          <c:cat>
            <c:strRef>
              <c:f>'Execution Time'!$B$1:$L$1</c:f>
              <c:strCache>
                <c:ptCount val="11"/>
                <c:pt idx="0">
                  <c:v>ERR240726-1</c:v>
                </c:pt>
                <c:pt idx="1">
                  <c:v>ERR240726-2</c:v>
                </c:pt>
                <c:pt idx="2">
                  <c:v>ERR240727-1</c:v>
                </c:pt>
                <c:pt idx="3">
                  <c:v>ERR240727-2</c:v>
                </c:pt>
                <c:pt idx="4">
                  <c:v>ERR240728-1</c:v>
                </c:pt>
                <c:pt idx="5">
                  <c:v>ERR240728-2</c:v>
                </c:pt>
                <c:pt idx="6">
                  <c:v>ERR240729-1</c:v>
                </c:pt>
                <c:pt idx="7">
                  <c:v>ERR240729-2</c:v>
                </c:pt>
                <c:pt idx="8">
                  <c:v>ERR240730-1</c:v>
                </c:pt>
                <c:pt idx="9">
                  <c:v>ERR240730-2</c:v>
                </c:pt>
                <c:pt idx="10">
                  <c:v>Average</c:v>
                </c:pt>
              </c:strCache>
            </c:strRef>
          </c:cat>
          <c:val>
            <c:numRef>
              <c:f>'Execution Time'!$B$3:$L$3</c:f>
              <c:numCache>
                <c:formatCode>General</c:formatCode>
                <c:ptCount val="11"/>
                <c:pt idx="0">
                  <c:v>15.22917</c:v>
                </c:pt>
                <c:pt idx="1">
                  <c:v>19.686150000000001</c:v>
                </c:pt>
                <c:pt idx="2">
                  <c:v>14.58456</c:v>
                </c:pt>
                <c:pt idx="3">
                  <c:v>17.697590000000009</c:v>
                </c:pt>
                <c:pt idx="4">
                  <c:v>14.573029999999999</c:v>
                </c:pt>
                <c:pt idx="5">
                  <c:v>17.045500000000001</c:v>
                </c:pt>
                <c:pt idx="6">
                  <c:v>14.699400000000001</c:v>
                </c:pt>
                <c:pt idx="7">
                  <c:v>15.45763</c:v>
                </c:pt>
                <c:pt idx="8">
                  <c:v>17.39552999999998</c:v>
                </c:pt>
                <c:pt idx="9">
                  <c:v>15.77552</c:v>
                </c:pt>
                <c:pt idx="10">
                  <c:v>16.214407999999999</c:v>
                </c:pt>
              </c:numCache>
            </c:numRef>
          </c:val>
          <c:extLst>
            <c:ext xmlns:c16="http://schemas.microsoft.com/office/drawing/2014/chart" uri="{C3380CC4-5D6E-409C-BE32-E72D297353CC}">
              <c16:uniqueId val="{00000001-C128-7F4D-81FE-C264EDEA47BB}"/>
            </c:ext>
          </c:extLst>
        </c:ser>
        <c:dLbls>
          <c:showLegendKey val="0"/>
          <c:showVal val="0"/>
          <c:showCatName val="0"/>
          <c:showSerName val="0"/>
          <c:showPercent val="0"/>
          <c:showBubbleSize val="0"/>
        </c:dLbls>
        <c:gapWidth val="100"/>
        <c:axId val="-2113411680"/>
        <c:axId val="-2113408608"/>
      </c:barChart>
      <c:catAx>
        <c:axId val="-2113411680"/>
        <c:scaling>
          <c:orientation val="minMax"/>
        </c:scaling>
        <c:delete val="0"/>
        <c:axPos val="b"/>
        <c:numFmt formatCode="General" sourceLinked="1"/>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13408608"/>
        <c:crosses val="autoZero"/>
        <c:auto val="1"/>
        <c:lblAlgn val="ctr"/>
        <c:lblOffset val="0"/>
        <c:noMultiLvlLbl val="0"/>
      </c:catAx>
      <c:valAx>
        <c:axId val="-2113408608"/>
        <c:scaling>
          <c:orientation val="minMax"/>
          <c:max val="70"/>
          <c:min val="0"/>
        </c:scaling>
        <c:delete val="0"/>
        <c:axPos val="l"/>
        <c:majorGridlines>
          <c:spPr>
            <a:ln w="12700"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12700">
            <a:solidFill>
              <a:sysClr val="windowText" lastClr="000000"/>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13411680"/>
        <c:crosses val="autoZero"/>
        <c:crossBetween val="between"/>
      </c:valAx>
      <c:spPr>
        <a:solidFill>
          <a:schemeClr val="bg1"/>
        </a:solidFill>
        <a:ln w="12700">
          <a:solidFill>
            <a:sysClr val="windowText" lastClr="000000"/>
          </a:solidFill>
        </a:ln>
        <a:effectLst/>
      </c:spPr>
    </c:plotArea>
    <c:plotVisOnly val="1"/>
    <c:dispBlanksAs val="gap"/>
    <c:showDLblsOverMax val="0"/>
  </c:chart>
  <c:spPr>
    <a:solidFill>
      <a:schemeClr val="bg1"/>
    </a:solidFill>
    <a:ln w="9525" cap="flat" cmpd="sng" algn="ctr">
      <a:noFill/>
      <a:round/>
    </a:ln>
    <a:effectLst/>
  </c:spPr>
  <c:txPr>
    <a:bodyPr/>
    <a:lstStyle/>
    <a:p>
      <a:pPr>
        <a:defRPr sz="11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'Fasle Negative Rate'!$A$17</c:f>
              <c:strCache>
                <c:ptCount val="1"/>
                <c:pt idx="0">
                  <c:v>FastHASH</c:v>
                </c:pt>
              </c:strCache>
            </c:strRef>
          </c:tx>
          <c:spPr>
            <a:solidFill>
              <a:schemeClr val="accent6">
                <a:lumMod val="20000"/>
                <a:lumOff val="80000"/>
              </a:schemeClr>
            </a:solidFill>
            <a:ln>
              <a:solidFill>
                <a:schemeClr val="tx1"/>
              </a:solidFill>
            </a:ln>
            <a:effectLst/>
          </c:spPr>
          <c:invertIfNegative val="0"/>
          <c:cat>
            <c:strRef>
              <c:f>'Fasle Negative Rate'!$B$16:$L$16</c:f>
              <c:strCache>
                <c:ptCount val="11"/>
                <c:pt idx="0">
                  <c:v>ERR240726-1</c:v>
                </c:pt>
                <c:pt idx="1">
                  <c:v>ERR240726-2</c:v>
                </c:pt>
                <c:pt idx="2">
                  <c:v>ERR240727-1</c:v>
                </c:pt>
                <c:pt idx="3">
                  <c:v>ERR240727-2</c:v>
                </c:pt>
                <c:pt idx="4">
                  <c:v>ERR240728-1</c:v>
                </c:pt>
                <c:pt idx="5">
                  <c:v>ERR240728-2</c:v>
                </c:pt>
                <c:pt idx="6">
                  <c:v>ERR240729-1</c:v>
                </c:pt>
                <c:pt idx="7">
                  <c:v>ERR240729-2</c:v>
                </c:pt>
                <c:pt idx="8">
                  <c:v>ERR240730-1</c:v>
                </c:pt>
                <c:pt idx="9">
                  <c:v>ERR240730-2</c:v>
                </c:pt>
                <c:pt idx="10">
                  <c:v>Average</c:v>
                </c:pt>
              </c:strCache>
            </c:strRef>
          </c:cat>
          <c:val>
            <c:numRef>
              <c:f>'Fasle Negative Rate'!$B$17:$L$17</c:f>
              <c:numCache>
                <c:formatCode>General</c:formatCode>
                <c:ptCount val="11"/>
                <c:pt idx="0">
                  <c:v>0.40191288500700001</c:v>
                </c:pt>
                <c:pt idx="1">
                  <c:v>0.38648231103300001</c:v>
                </c:pt>
                <c:pt idx="2">
                  <c:v>0.40237468892400002</c:v>
                </c:pt>
                <c:pt idx="3">
                  <c:v>0.38942605816199999</c:v>
                </c:pt>
                <c:pt idx="4">
                  <c:v>0.40262748729199999</c:v>
                </c:pt>
                <c:pt idx="5">
                  <c:v>0.38845786831099999</c:v>
                </c:pt>
                <c:pt idx="6">
                  <c:v>0.401489205864</c:v>
                </c:pt>
                <c:pt idx="7">
                  <c:v>0.389202069895</c:v>
                </c:pt>
                <c:pt idx="8">
                  <c:v>0.40136212538299998</c:v>
                </c:pt>
                <c:pt idx="9">
                  <c:v>0.38925485033599999</c:v>
                </c:pt>
                <c:pt idx="10">
                  <c:v>0.395258955021</c:v>
                </c:pt>
              </c:numCache>
            </c:numRef>
          </c:val>
          <c:extLst>
            <c:ext xmlns:c16="http://schemas.microsoft.com/office/drawing/2014/chart" uri="{C3380CC4-5D6E-409C-BE32-E72D297353CC}">
              <c16:uniqueId val="{00000000-9241-A641-ADD9-2C569C2368D7}"/>
            </c:ext>
          </c:extLst>
        </c:ser>
        <c:ser>
          <c:idx val="1"/>
          <c:order val="1"/>
          <c:tx>
            <c:strRef>
              <c:f>'Fasle Negative Rate'!$A$18</c:f>
              <c:strCache>
                <c:ptCount val="1"/>
                <c:pt idx="0">
                  <c:v>GRIM-3D</c:v>
                </c:pt>
              </c:strCache>
            </c:strRef>
          </c:tx>
          <c:spPr>
            <a:solidFill>
              <a:schemeClr val="accent6">
                <a:lumMod val="75000"/>
              </a:schemeClr>
            </a:solidFill>
            <a:ln>
              <a:solidFill>
                <a:schemeClr val="tx1"/>
              </a:solidFill>
            </a:ln>
            <a:effectLst/>
          </c:spPr>
          <c:invertIfNegative val="0"/>
          <c:cat>
            <c:strRef>
              <c:f>'Fasle Negative Rate'!$B$16:$L$16</c:f>
              <c:strCache>
                <c:ptCount val="11"/>
                <c:pt idx="0">
                  <c:v>ERR240726-1</c:v>
                </c:pt>
                <c:pt idx="1">
                  <c:v>ERR240726-2</c:v>
                </c:pt>
                <c:pt idx="2">
                  <c:v>ERR240727-1</c:v>
                </c:pt>
                <c:pt idx="3">
                  <c:v>ERR240727-2</c:v>
                </c:pt>
                <c:pt idx="4">
                  <c:v>ERR240728-1</c:v>
                </c:pt>
                <c:pt idx="5">
                  <c:v>ERR240728-2</c:v>
                </c:pt>
                <c:pt idx="6">
                  <c:v>ERR240729-1</c:v>
                </c:pt>
                <c:pt idx="7">
                  <c:v>ERR240729-2</c:v>
                </c:pt>
                <c:pt idx="8">
                  <c:v>ERR240730-1</c:v>
                </c:pt>
                <c:pt idx="9">
                  <c:v>ERR240730-2</c:v>
                </c:pt>
                <c:pt idx="10">
                  <c:v>Average</c:v>
                </c:pt>
              </c:strCache>
            </c:strRef>
          </c:cat>
          <c:val>
            <c:numRef>
              <c:f>'Fasle Negative Rate'!$B$18:$L$18</c:f>
              <c:numCache>
                <c:formatCode>General</c:formatCode>
                <c:ptCount val="11"/>
                <c:pt idx="0">
                  <c:v>6.6591638588099994E-2</c:v>
                </c:pt>
                <c:pt idx="1">
                  <c:v>6.7988469747100003E-2</c:v>
                </c:pt>
                <c:pt idx="2">
                  <c:v>6.3271584495800004E-2</c:v>
                </c:pt>
                <c:pt idx="3">
                  <c:v>6.7890906554900002E-2</c:v>
                </c:pt>
                <c:pt idx="4">
                  <c:v>6.4196651915399999E-2</c:v>
                </c:pt>
                <c:pt idx="5">
                  <c:v>6.9487578498300007E-2</c:v>
                </c:pt>
                <c:pt idx="6">
                  <c:v>6.6264228876199996E-2</c:v>
                </c:pt>
                <c:pt idx="7">
                  <c:v>6.6910694291499997E-2</c:v>
                </c:pt>
                <c:pt idx="8">
                  <c:v>6.2598773083899995E-2</c:v>
                </c:pt>
                <c:pt idx="9">
                  <c:v>6.7789437951099998E-2</c:v>
                </c:pt>
                <c:pt idx="10">
                  <c:v>6.6298996400199997E-2</c:v>
                </c:pt>
              </c:numCache>
            </c:numRef>
          </c:val>
          <c:extLst>
            <c:ext xmlns:c16="http://schemas.microsoft.com/office/drawing/2014/chart" uri="{C3380CC4-5D6E-409C-BE32-E72D297353CC}">
              <c16:uniqueId val="{00000001-9241-A641-ADD9-2C569C2368D7}"/>
            </c:ext>
          </c:extLst>
        </c:ser>
        <c:dLbls>
          <c:showLegendKey val="0"/>
          <c:showVal val="0"/>
          <c:showCatName val="0"/>
          <c:showSerName val="0"/>
          <c:showPercent val="0"/>
          <c:showBubbleSize val="0"/>
        </c:dLbls>
        <c:gapWidth val="100"/>
        <c:axId val="-2103957904"/>
        <c:axId val="-2103954544"/>
      </c:barChart>
      <c:catAx>
        <c:axId val="-2103957904"/>
        <c:scaling>
          <c:orientation val="minMax"/>
        </c:scaling>
        <c:delete val="0"/>
        <c:axPos val="b"/>
        <c:numFmt formatCode="General" sourceLinked="1"/>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2103954544"/>
        <c:crosses val="autoZero"/>
        <c:auto val="1"/>
        <c:lblAlgn val="ctr"/>
        <c:lblOffset val="0"/>
        <c:noMultiLvlLbl val="0"/>
      </c:catAx>
      <c:valAx>
        <c:axId val="-2103954544"/>
        <c:scaling>
          <c:orientation val="minMax"/>
          <c:max val="0.5"/>
          <c:min val="0"/>
        </c:scaling>
        <c:delete val="0"/>
        <c:axPos val="l"/>
        <c:majorGridlines>
          <c:spPr>
            <a:ln w="12700" cap="flat" cmpd="sng" algn="ctr">
              <a:solidFill>
                <a:schemeClr val="tx1">
                  <a:lumMod val="15000"/>
                  <a:lumOff val="85000"/>
                </a:schemeClr>
              </a:solidFill>
              <a:round/>
            </a:ln>
            <a:effectLst/>
          </c:spPr>
        </c:majorGridlines>
        <c:numFmt formatCode="#,##0.0" sourceLinked="0"/>
        <c:majorTickMark val="out"/>
        <c:minorTickMark val="none"/>
        <c:tickLblPos val="nextTo"/>
        <c:spPr>
          <a:noFill/>
          <a:ln w="12700">
            <a:solidFill>
              <a:sysClr val="windowText" lastClr="000000"/>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effectLst>
                  <a:outerShdw blurRad="50800" dist="50800" dir="5400000" sx="1000" sy="1000" algn="ctr" rotWithShape="0">
                    <a:srgbClr val="000000">
                      <a:alpha val="43137"/>
                    </a:srgbClr>
                  </a:outerShdw>
                </a:effectLst>
                <a:latin typeface="+mn-lt"/>
                <a:ea typeface="+mn-ea"/>
                <a:cs typeface="+mn-cs"/>
              </a:defRPr>
            </a:pPr>
            <a:endParaRPr lang="en-US"/>
          </a:p>
        </c:txPr>
        <c:crossAx val="-2103957904"/>
        <c:crosses val="autoZero"/>
        <c:crossBetween val="between"/>
        <c:majorUnit val="0.1"/>
      </c:valAx>
      <c:spPr>
        <a:solidFill>
          <a:schemeClr val="bg1"/>
        </a:solidFill>
        <a:ln w="12700">
          <a:solidFill>
            <a:sysClr val="windowText" lastClr="000000"/>
          </a:solidFill>
        </a:ln>
        <a:effectLst/>
      </c:spPr>
    </c:plotArea>
    <c:plotVisOnly val="1"/>
    <c:dispBlanksAs val="gap"/>
    <c:showDLblsOverMax val="0"/>
  </c:chart>
  <c:spPr>
    <a:solidFill>
      <a:schemeClr val="bg1"/>
    </a:solidFill>
    <a:ln w="9525" cap="flat" cmpd="sng" algn="ctr">
      <a:noFill/>
      <a:round/>
    </a:ln>
    <a:effectLst/>
  </c:spPr>
  <c:txPr>
    <a:bodyPr/>
    <a:lstStyle/>
    <a:p>
      <a:pPr>
        <a:defRPr sz="11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D8D269-421E-4589-AB1F-A9BAE4D4F94B}" type="doc">
      <dgm:prSet loTypeId="urn:microsoft.com/office/officeart/2005/8/layout/chevron1" loCatId="process" qsTypeId="urn:microsoft.com/office/officeart/2005/8/quickstyle/simple4" qsCatId="simple" csTypeId="urn:microsoft.com/office/officeart/2005/8/colors/colorful5" csCatId="colorful" phldr="1"/>
      <dgm:spPr/>
    </dgm:pt>
    <dgm:pt modelId="{A4EB02FC-E72F-40C5-8036-89057538B898}">
      <dgm:prSet phldrT="[Text]" custT="1"/>
      <dgm:spPr/>
      <dgm:t>
        <a:bodyPr/>
        <a:lstStyle/>
        <a:p>
          <a:r>
            <a:rPr lang="en-US" sz="1400" dirty="0"/>
            <a:t>Generate 2E+1 masks</a:t>
          </a:r>
        </a:p>
      </dgm:t>
    </dgm:pt>
    <dgm:pt modelId="{977D1643-2FA3-462E-BB53-B26E18AABF7B}" type="parTrans" cxnId="{CFBA63D8-EC5F-40B7-B756-749435B10244}">
      <dgm:prSet/>
      <dgm:spPr/>
      <dgm:t>
        <a:bodyPr/>
        <a:lstStyle/>
        <a:p>
          <a:endParaRPr lang="en-US" sz="1400"/>
        </a:p>
      </dgm:t>
    </dgm:pt>
    <dgm:pt modelId="{31144255-BA62-4427-8ACB-0E279FC0E134}" type="sibTrans" cxnId="{CFBA63D8-EC5F-40B7-B756-749435B10244}">
      <dgm:prSet/>
      <dgm:spPr/>
      <dgm:t>
        <a:bodyPr/>
        <a:lstStyle/>
        <a:p>
          <a:endParaRPr lang="en-US" sz="1400"/>
        </a:p>
      </dgm:t>
    </dgm:pt>
    <dgm:pt modelId="{157059EA-B005-47F3-B359-ACEC246480F2}">
      <dgm:prSet phldrT="[Text]" custT="1"/>
      <dgm:spPr/>
      <dgm:t>
        <a:bodyPr/>
        <a:lstStyle/>
        <a:p>
          <a:pPr>
            <a:lnSpc>
              <a:spcPct val="90000"/>
            </a:lnSpc>
            <a:spcAft>
              <a:spcPts val="0"/>
            </a:spcAft>
          </a:pPr>
          <a:r>
            <a:rPr lang="en-US" sz="1400" dirty="0"/>
            <a:t>Amend random zeros: </a:t>
          </a:r>
        </a:p>
        <a:p>
          <a:pPr>
            <a:lnSpc>
              <a:spcPct val="90000"/>
            </a:lnSpc>
            <a:spcAft>
              <a:spcPts val="0"/>
            </a:spcAft>
          </a:pPr>
          <a:r>
            <a:rPr lang="en-US" sz="1400" dirty="0"/>
            <a:t>101 </a:t>
          </a:r>
          <a:r>
            <a:rPr lang="en-US" sz="1400" dirty="0">
              <a:sym typeface="Wingdings" panose="05000000000000000000" pitchFamily="2" charset="2"/>
            </a:rPr>
            <a:t> 111 </a:t>
          </a:r>
          <a:r>
            <a:rPr lang="en-US" sz="1400" dirty="0"/>
            <a:t> &amp;  1001 </a:t>
          </a:r>
          <a:r>
            <a:rPr lang="en-US" sz="1400" dirty="0">
              <a:sym typeface="Wingdings" panose="05000000000000000000" pitchFamily="2" charset="2"/>
            </a:rPr>
            <a:t></a:t>
          </a:r>
          <a:r>
            <a:rPr lang="en-US" sz="1400" dirty="0"/>
            <a:t> 1111</a:t>
          </a:r>
        </a:p>
      </dgm:t>
    </dgm:pt>
    <dgm:pt modelId="{72997F0D-0D52-4ED2-BF2E-86A70C224561}" type="parTrans" cxnId="{162B5200-239F-4992-AD97-9A5220D3260D}">
      <dgm:prSet/>
      <dgm:spPr/>
      <dgm:t>
        <a:bodyPr/>
        <a:lstStyle/>
        <a:p>
          <a:endParaRPr lang="en-US" sz="1400"/>
        </a:p>
      </dgm:t>
    </dgm:pt>
    <dgm:pt modelId="{38BB99EE-DFBF-4C85-9615-949A3FF3E026}" type="sibTrans" cxnId="{162B5200-239F-4992-AD97-9A5220D3260D}">
      <dgm:prSet/>
      <dgm:spPr/>
      <dgm:t>
        <a:bodyPr/>
        <a:lstStyle/>
        <a:p>
          <a:endParaRPr lang="en-US" sz="1400"/>
        </a:p>
      </dgm:t>
    </dgm:pt>
    <dgm:pt modelId="{7D2D55F8-FCC8-44D2-AD8F-0F719ACD1413}">
      <dgm:prSet phldrT="[Text]" custT="1"/>
      <dgm:spPr/>
      <dgm:t>
        <a:bodyPr/>
        <a:lstStyle/>
        <a:p>
          <a:pPr>
            <a:spcAft>
              <a:spcPts val="0"/>
            </a:spcAft>
          </a:pPr>
          <a:r>
            <a:rPr lang="en-US" sz="1400" dirty="0"/>
            <a:t>AND all masks, </a:t>
          </a:r>
        </a:p>
        <a:p>
          <a:pPr>
            <a:spcAft>
              <a:spcPts val="0"/>
            </a:spcAft>
          </a:pPr>
          <a:r>
            <a:rPr lang="en-US" sz="1400" dirty="0"/>
            <a:t>ACCEPT </a:t>
          </a:r>
          <a:r>
            <a:rPr lang="en-US" sz="1400" dirty="0" err="1"/>
            <a:t>iff</a:t>
          </a:r>
          <a:r>
            <a:rPr lang="en-US" sz="1400" dirty="0"/>
            <a:t> number of ‘1’ </a:t>
          </a:r>
          <a:r>
            <a:rPr lang="en-US" sz="1400" dirty="0">
              <a:latin typeface="Consolas" panose="020B0609020204030204" pitchFamily="49" charset="0"/>
              <a:cs typeface="Consolas" panose="020B0609020204030204" pitchFamily="49" charset="0"/>
            </a:rPr>
            <a:t>≤ Threshold</a:t>
          </a:r>
          <a:endParaRPr lang="en-US" sz="1400" dirty="0"/>
        </a:p>
      </dgm:t>
    </dgm:pt>
    <dgm:pt modelId="{2C133FFD-5164-420B-8045-659E2701A636}" type="parTrans" cxnId="{AD1C545D-2FB7-4921-8477-77BC3E4E38C4}">
      <dgm:prSet/>
      <dgm:spPr/>
      <dgm:t>
        <a:bodyPr/>
        <a:lstStyle/>
        <a:p>
          <a:endParaRPr lang="en-US" sz="1400"/>
        </a:p>
      </dgm:t>
    </dgm:pt>
    <dgm:pt modelId="{5E57DC2B-1B88-4C47-8312-A6CD88E01A91}" type="sibTrans" cxnId="{AD1C545D-2FB7-4921-8477-77BC3E4E38C4}">
      <dgm:prSet/>
      <dgm:spPr/>
      <dgm:t>
        <a:bodyPr/>
        <a:lstStyle/>
        <a:p>
          <a:endParaRPr lang="en-US" sz="1400"/>
        </a:p>
      </dgm:t>
    </dgm:pt>
    <dgm:pt modelId="{4F7140BA-CD71-4ACC-82BF-B0F51D6E1104}" type="pres">
      <dgm:prSet presAssocID="{75D8D269-421E-4589-AB1F-A9BAE4D4F94B}" presName="Name0" presStyleCnt="0">
        <dgm:presLayoutVars>
          <dgm:dir/>
          <dgm:animLvl val="lvl"/>
          <dgm:resizeHandles val="exact"/>
        </dgm:presLayoutVars>
      </dgm:prSet>
      <dgm:spPr/>
    </dgm:pt>
    <dgm:pt modelId="{AA2636E1-05F7-40F6-B113-6ACD4DAE7C84}" type="pres">
      <dgm:prSet presAssocID="{A4EB02FC-E72F-40C5-8036-89057538B898}" presName="parTxOnly" presStyleLbl="node1" presStyleIdx="0" presStyleCnt="3" custScaleX="48310">
        <dgm:presLayoutVars>
          <dgm:chMax val="0"/>
          <dgm:chPref val="0"/>
          <dgm:bulletEnabled val="1"/>
        </dgm:presLayoutVars>
      </dgm:prSet>
      <dgm:spPr/>
    </dgm:pt>
    <dgm:pt modelId="{C22B9540-E5EC-44A2-85A8-DFD006AF2A50}" type="pres">
      <dgm:prSet presAssocID="{31144255-BA62-4427-8ACB-0E279FC0E134}" presName="parTxOnlySpace" presStyleCnt="0"/>
      <dgm:spPr/>
    </dgm:pt>
    <dgm:pt modelId="{B3F34F1A-EBD5-4210-B039-278AB970AC0A}" type="pres">
      <dgm:prSet presAssocID="{157059EA-B005-47F3-B359-ACEC246480F2}" presName="parTxOnly" presStyleLbl="node1" presStyleIdx="1" presStyleCnt="3">
        <dgm:presLayoutVars>
          <dgm:chMax val="0"/>
          <dgm:chPref val="0"/>
          <dgm:bulletEnabled val="1"/>
        </dgm:presLayoutVars>
      </dgm:prSet>
      <dgm:spPr/>
    </dgm:pt>
    <dgm:pt modelId="{8D3A11D6-B107-4779-B1E1-97114FC09E3A}" type="pres">
      <dgm:prSet presAssocID="{38BB99EE-DFBF-4C85-9615-949A3FF3E026}" presName="parTxOnlySpace" presStyleCnt="0"/>
      <dgm:spPr/>
    </dgm:pt>
    <dgm:pt modelId="{010F66CE-98BD-4800-ACE1-BE56AF2153C7}" type="pres">
      <dgm:prSet presAssocID="{7D2D55F8-FCC8-44D2-AD8F-0F719ACD1413}" presName="parTxOnly" presStyleLbl="node1" presStyleIdx="2" presStyleCnt="3" custScaleX="107338">
        <dgm:presLayoutVars>
          <dgm:chMax val="0"/>
          <dgm:chPref val="0"/>
          <dgm:bulletEnabled val="1"/>
        </dgm:presLayoutVars>
      </dgm:prSet>
      <dgm:spPr/>
    </dgm:pt>
  </dgm:ptLst>
  <dgm:cxnLst>
    <dgm:cxn modelId="{162B5200-239F-4992-AD97-9A5220D3260D}" srcId="{75D8D269-421E-4589-AB1F-A9BAE4D4F94B}" destId="{157059EA-B005-47F3-B359-ACEC246480F2}" srcOrd="1" destOrd="0" parTransId="{72997F0D-0D52-4ED2-BF2E-86A70C224561}" sibTransId="{38BB99EE-DFBF-4C85-9615-949A3FF3E026}"/>
    <dgm:cxn modelId="{BAD98C53-DB1E-4274-8438-7A247113291D}" type="presOf" srcId="{A4EB02FC-E72F-40C5-8036-89057538B898}" destId="{AA2636E1-05F7-40F6-B113-6ACD4DAE7C84}" srcOrd="0" destOrd="0" presId="urn:microsoft.com/office/officeart/2005/8/layout/chevron1"/>
    <dgm:cxn modelId="{AD1C545D-2FB7-4921-8477-77BC3E4E38C4}" srcId="{75D8D269-421E-4589-AB1F-A9BAE4D4F94B}" destId="{7D2D55F8-FCC8-44D2-AD8F-0F719ACD1413}" srcOrd="2" destOrd="0" parTransId="{2C133FFD-5164-420B-8045-659E2701A636}" sibTransId="{5E57DC2B-1B88-4C47-8312-A6CD88E01A91}"/>
    <dgm:cxn modelId="{AA89FA80-BFAA-467E-A667-BFF36B58C9AD}" type="presOf" srcId="{157059EA-B005-47F3-B359-ACEC246480F2}" destId="{B3F34F1A-EBD5-4210-B039-278AB970AC0A}" srcOrd="0" destOrd="0" presId="urn:microsoft.com/office/officeart/2005/8/layout/chevron1"/>
    <dgm:cxn modelId="{CFBA63D8-EC5F-40B7-B756-749435B10244}" srcId="{75D8D269-421E-4589-AB1F-A9BAE4D4F94B}" destId="{A4EB02FC-E72F-40C5-8036-89057538B898}" srcOrd="0" destOrd="0" parTransId="{977D1643-2FA3-462E-BB53-B26E18AABF7B}" sibTransId="{31144255-BA62-4427-8ACB-0E279FC0E134}"/>
    <dgm:cxn modelId="{A25316E6-69F7-4582-9145-FCA490AD62C2}" type="presOf" srcId="{7D2D55F8-FCC8-44D2-AD8F-0F719ACD1413}" destId="{010F66CE-98BD-4800-ACE1-BE56AF2153C7}" srcOrd="0" destOrd="0" presId="urn:microsoft.com/office/officeart/2005/8/layout/chevron1"/>
    <dgm:cxn modelId="{CCF67CF4-7277-4721-9A5E-6A1139F1EEAC}" type="presOf" srcId="{75D8D269-421E-4589-AB1F-A9BAE4D4F94B}" destId="{4F7140BA-CD71-4ACC-82BF-B0F51D6E1104}" srcOrd="0" destOrd="0" presId="urn:microsoft.com/office/officeart/2005/8/layout/chevron1"/>
    <dgm:cxn modelId="{8110E1BB-E54E-4DD9-A38D-496B2E0AABDA}" type="presParOf" srcId="{4F7140BA-CD71-4ACC-82BF-B0F51D6E1104}" destId="{AA2636E1-05F7-40F6-B113-6ACD4DAE7C84}" srcOrd="0" destOrd="0" presId="urn:microsoft.com/office/officeart/2005/8/layout/chevron1"/>
    <dgm:cxn modelId="{66B52FC3-2D27-42CE-A515-D54147E6EC38}" type="presParOf" srcId="{4F7140BA-CD71-4ACC-82BF-B0F51D6E1104}" destId="{C22B9540-E5EC-44A2-85A8-DFD006AF2A50}" srcOrd="1" destOrd="0" presId="urn:microsoft.com/office/officeart/2005/8/layout/chevron1"/>
    <dgm:cxn modelId="{BD9BDD20-A294-44BD-83BF-1BEF03A9C90C}" type="presParOf" srcId="{4F7140BA-CD71-4ACC-82BF-B0F51D6E1104}" destId="{B3F34F1A-EBD5-4210-B039-278AB970AC0A}" srcOrd="2" destOrd="0" presId="urn:microsoft.com/office/officeart/2005/8/layout/chevron1"/>
    <dgm:cxn modelId="{5EFAC550-DFBE-4FCE-B581-D703250FDF1B}" type="presParOf" srcId="{4F7140BA-CD71-4ACC-82BF-B0F51D6E1104}" destId="{8D3A11D6-B107-4779-B1E1-97114FC09E3A}" srcOrd="3" destOrd="0" presId="urn:microsoft.com/office/officeart/2005/8/layout/chevron1"/>
    <dgm:cxn modelId="{221AF847-C6DD-4FB5-92DA-324E6BE76ABE}" type="presParOf" srcId="{4F7140BA-CD71-4ACC-82BF-B0F51D6E1104}" destId="{010F66CE-98BD-4800-ACE1-BE56AF2153C7}"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D8D269-421E-4589-AB1F-A9BAE4D4F94B}" type="doc">
      <dgm:prSet loTypeId="urn:microsoft.com/office/officeart/2005/8/layout/chevron1" loCatId="process" qsTypeId="urn:microsoft.com/office/officeart/2005/8/quickstyle/simple4" qsCatId="simple" csTypeId="urn:microsoft.com/office/officeart/2005/8/colors/colorful5" csCatId="colorful" phldr="1"/>
      <dgm:spPr/>
    </dgm:pt>
    <dgm:pt modelId="{A4EB02FC-E72F-40C5-8036-89057538B898}">
      <dgm:prSet phldrT="[Text]" custT="1"/>
      <dgm:spPr/>
      <dgm:t>
        <a:bodyPr/>
        <a:lstStyle/>
        <a:p>
          <a:r>
            <a:rPr lang="en-US" sz="1400" dirty="0"/>
            <a:t>Generate 2E+1 masks</a:t>
          </a:r>
        </a:p>
      </dgm:t>
    </dgm:pt>
    <dgm:pt modelId="{977D1643-2FA3-462E-BB53-B26E18AABF7B}" type="parTrans" cxnId="{CFBA63D8-EC5F-40B7-B756-749435B10244}">
      <dgm:prSet/>
      <dgm:spPr/>
      <dgm:t>
        <a:bodyPr/>
        <a:lstStyle/>
        <a:p>
          <a:endParaRPr lang="en-US" sz="1400"/>
        </a:p>
      </dgm:t>
    </dgm:pt>
    <dgm:pt modelId="{31144255-BA62-4427-8ACB-0E279FC0E134}" type="sibTrans" cxnId="{CFBA63D8-EC5F-40B7-B756-749435B10244}">
      <dgm:prSet/>
      <dgm:spPr/>
      <dgm:t>
        <a:bodyPr/>
        <a:lstStyle/>
        <a:p>
          <a:endParaRPr lang="en-US" sz="1400"/>
        </a:p>
      </dgm:t>
    </dgm:pt>
    <dgm:pt modelId="{157059EA-B005-47F3-B359-ACEC246480F2}">
      <dgm:prSet phldrT="[Text]" custT="1"/>
      <dgm:spPr/>
      <dgm:t>
        <a:bodyPr/>
        <a:lstStyle/>
        <a:p>
          <a:pPr>
            <a:lnSpc>
              <a:spcPct val="90000"/>
            </a:lnSpc>
            <a:spcAft>
              <a:spcPts val="0"/>
            </a:spcAft>
          </a:pPr>
          <a:r>
            <a:rPr lang="en-US" sz="1400" dirty="0"/>
            <a:t>Amend random zeros: </a:t>
          </a:r>
        </a:p>
        <a:p>
          <a:pPr>
            <a:lnSpc>
              <a:spcPct val="90000"/>
            </a:lnSpc>
            <a:spcAft>
              <a:spcPts val="0"/>
            </a:spcAft>
          </a:pPr>
          <a:r>
            <a:rPr lang="en-US" sz="1400" dirty="0"/>
            <a:t>101 </a:t>
          </a:r>
          <a:r>
            <a:rPr lang="en-US" sz="1400" dirty="0">
              <a:sym typeface="Wingdings" panose="05000000000000000000" pitchFamily="2" charset="2"/>
            </a:rPr>
            <a:t> 111 </a:t>
          </a:r>
          <a:r>
            <a:rPr lang="en-US" sz="1400" dirty="0"/>
            <a:t> &amp;  1001 </a:t>
          </a:r>
          <a:r>
            <a:rPr lang="en-US" sz="1400" dirty="0">
              <a:sym typeface="Wingdings" panose="05000000000000000000" pitchFamily="2" charset="2"/>
            </a:rPr>
            <a:t></a:t>
          </a:r>
          <a:r>
            <a:rPr lang="en-US" sz="1400" dirty="0"/>
            <a:t> 1111</a:t>
          </a:r>
        </a:p>
      </dgm:t>
    </dgm:pt>
    <dgm:pt modelId="{72997F0D-0D52-4ED2-BF2E-86A70C224561}" type="parTrans" cxnId="{162B5200-239F-4992-AD97-9A5220D3260D}">
      <dgm:prSet/>
      <dgm:spPr/>
      <dgm:t>
        <a:bodyPr/>
        <a:lstStyle/>
        <a:p>
          <a:endParaRPr lang="en-US" sz="1400"/>
        </a:p>
      </dgm:t>
    </dgm:pt>
    <dgm:pt modelId="{38BB99EE-DFBF-4C85-9615-949A3FF3E026}" type="sibTrans" cxnId="{162B5200-239F-4992-AD97-9A5220D3260D}">
      <dgm:prSet/>
      <dgm:spPr/>
      <dgm:t>
        <a:bodyPr/>
        <a:lstStyle/>
        <a:p>
          <a:endParaRPr lang="en-US" sz="1400"/>
        </a:p>
      </dgm:t>
    </dgm:pt>
    <dgm:pt modelId="{7D2D55F8-FCC8-44D2-AD8F-0F719ACD1413}">
      <dgm:prSet phldrT="[Text]" custT="1"/>
      <dgm:spPr/>
      <dgm:t>
        <a:bodyPr/>
        <a:lstStyle/>
        <a:p>
          <a:pPr>
            <a:spcAft>
              <a:spcPts val="0"/>
            </a:spcAft>
          </a:pPr>
          <a:r>
            <a:rPr lang="en-US" sz="1400" dirty="0"/>
            <a:t>AND all masks, </a:t>
          </a:r>
        </a:p>
        <a:p>
          <a:pPr>
            <a:spcAft>
              <a:spcPts val="0"/>
            </a:spcAft>
          </a:pPr>
          <a:r>
            <a:rPr lang="en-US" sz="1400" dirty="0"/>
            <a:t>ACCEPT </a:t>
          </a:r>
          <a:r>
            <a:rPr lang="en-US" sz="1400" dirty="0" err="1"/>
            <a:t>iff</a:t>
          </a:r>
          <a:r>
            <a:rPr lang="en-US" sz="1400" dirty="0"/>
            <a:t> number of ‘1’ </a:t>
          </a:r>
          <a:r>
            <a:rPr lang="en-US" sz="1400" dirty="0">
              <a:latin typeface="Consolas" panose="020B0609020204030204" pitchFamily="49" charset="0"/>
              <a:cs typeface="Consolas" panose="020B0609020204030204" pitchFamily="49" charset="0"/>
            </a:rPr>
            <a:t>≤ Threshold</a:t>
          </a:r>
          <a:endParaRPr lang="en-US" sz="1400" dirty="0"/>
        </a:p>
      </dgm:t>
    </dgm:pt>
    <dgm:pt modelId="{2C133FFD-5164-420B-8045-659E2701A636}" type="parTrans" cxnId="{AD1C545D-2FB7-4921-8477-77BC3E4E38C4}">
      <dgm:prSet/>
      <dgm:spPr/>
      <dgm:t>
        <a:bodyPr/>
        <a:lstStyle/>
        <a:p>
          <a:endParaRPr lang="en-US" sz="1400"/>
        </a:p>
      </dgm:t>
    </dgm:pt>
    <dgm:pt modelId="{5E57DC2B-1B88-4C47-8312-A6CD88E01A91}" type="sibTrans" cxnId="{AD1C545D-2FB7-4921-8477-77BC3E4E38C4}">
      <dgm:prSet/>
      <dgm:spPr/>
      <dgm:t>
        <a:bodyPr/>
        <a:lstStyle/>
        <a:p>
          <a:endParaRPr lang="en-US" sz="1400"/>
        </a:p>
      </dgm:t>
    </dgm:pt>
    <dgm:pt modelId="{4F7140BA-CD71-4ACC-82BF-B0F51D6E1104}" type="pres">
      <dgm:prSet presAssocID="{75D8D269-421E-4589-AB1F-A9BAE4D4F94B}" presName="Name0" presStyleCnt="0">
        <dgm:presLayoutVars>
          <dgm:dir/>
          <dgm:animLvl val="lvl"/>
          <dgm:resizeHandles val="exact"/>
        </dgm:presLayoutVars>
      </dgm:prSet>
      <dgm:spPr/>
    </dgm:pt>
    <dgm:pt modelId="{AA2636E1-05F7-40F6-B113-6ACD4DAE7C84}" type="pres">
      <dgm:prSet presAssocID="{A4EB02FC-E72F-40C5-8036-89057538B898}" presName="parTxOnly" presStyleLbl="node1" presStyleIdx="0" presStyleCnt="3" custScaleX="48310">
        <dgm:presLayoutVars>
          <dgm:chMax val="0"/>
          <dgm:chPref val="0"/>
          <dgm:bulletEnabled val="1"/>
        </dgm:presLayoutVars>
      </dgm:prSet>
      <dgm:spPr/>
    </dgm:pt>
    <dgm:pt modelId="{C22B9540-E5EC-44A2-85A8-DFD006AF2A50}" type="pres">
      <dgm:prSet presAssocID="{31144255-BA62-4427-8ACB-0E279FC0E134}" presName="parTxOnlySpace" presStyleCnt="0"/>
      <dgm:spPr/>
    </dgm:pt>
    <dgm:pt modelId="{B3F34F1A-EBD5-4210-B039-278AB970AC0A}" type="pres">
      <dgm:prSet presAssocID="{157059EA-B005-47F3-B359-ACEC246480F2}" presName="parTxOnly" presStyleLbl="node1" presStyleIdx="1" presStyleCnt="3">
        <dgm:presLayoutVars>
          <dgm:chMax val="0"/>
          <dgm:chPref val="0"/>
          <dgm:bulletEnabled val="1"/>
        </dgm:presLayoutVars>
      </dgm:prSet>
      <dgm:spPr/>
    </dgm:pt>
    <dgm:pt modelId="{8D3A11D6-B107-4779-B1E1-97114FC09E3A}" type="pres">
      <dgm:prSet presAssocID="{38BB99EE-DFBF-4C85-9615-949A3FF3E026}" presName="parTxOnlySpace" presStyleCnt="0"/>
      <dgm:spPr/>
    </dgm:pt>
    <dgm:pt modelId="{010F66CE-98BD-4800-ACE1-BE56AF2153C7}" type="pres">
      <dgm:prSet presAssocID="{7D2D55F8-FCC8-44D2-AD8F-0F719ACD1413}" presName="parTxOnly" presStyleLbl="node1" presStyleIdx="2" presStyleCnt="3" custScaleX="107338">
        <dgm:presLayoutVars>
          <dgm:chMax val="0"/>
          <dgm:chPref val="0"/>
          <dgm:bulletEnabled val="1"/>
        </dgm:presLayoutVars>
      </dgm:prSet>
      <dgm:spPr/>
    </dgm:pt>
  </dgm:ptLst>
  <dgm:cxnLst>
    <dgm:cxn modelId="{162B5200-239F-4992-AD97-9A5220D3260D}" srcId="{75D8D269-421E-4589-AB1F-A9BAE4D4F94B}" destId="{157059EA-B005-47F3-B359-ACEC246480F2}" srcOrd="1" destOrd="0" parTransId="{72997F0D-0D52-4ED2-BF2E-86A70C224561}" sibTransId="{38BB99EE-DFBF-4C85-9615-949A3FF3E026}"/>
    <dgm:cxn modelId="{81DEF512-3BFE-4E87-BADD-D5258C73D04A}" type="presOf" srcId="{A4EB02FC-E72F-40C5-8036-89057538B898}" destId="{AA2636E1-05F7-40F6-B113-6ACD4DAE7C84}" srcOrd="0" destOrd="0" presId="urn:microsoft.com/office/officeart/2005/8/layout/chevron1"/>
    <dgm:cxn modelId="{9623D447-188E-4E04-9E7D-8F6B9960B802}" type="presOf" srcId="{75D8D269-421E-4589-AB1F-A9BAE4D4F94B}" destId="{4F7140BA-CD71-4ACC-82BF-B0F51D6E1104}" srcOrd="0" destOrd="0" presId="urn:microsoft.com/office/officeart/2005/8/layout/chevron1"/>
    <dgm:cxn modelId="{AD1C545D-2FB7-4921-8477-77BC3E4E38C4}" srcId="{75D8D269-421E-4589-AB1F-A9BAE4D4F94B}" destId="{7D2D55F8-FCC8-44D2-AD8F-0F719ACD1413}" srcOrd="2" destOrd="0" parTransId="{2C133FFD-5164-420B-8045-659E2701A636}" sibTransId="{5E57DC2B-1B88-4C47-8312-A6CD88E01A91}"/>
    <dgm:cxn modelId="{BAC7F45F-A25D-4F5E-AF6F-76CB9DD0DB6C}" type="presOf" srcId="{157059EA-B005-47F3-B359-ACEC246480F2}" destId="{B3F34F1A-EBD5-4210-B039-278AB970AC0A}" srcOrd="0" destOrd="0" presId="urn:microsoft.com/office/officeart/2005/8/layout/chevron1"/>
    <dgm:cxn modelId="{5783EDBD-1080-4479-ADB0-D1308A4B51E2}" type="presOf" srcId="{7D2D55F8-FCC8-44D2-AD8F-0F719ACD1413}" destId="{010F66CE-98BD-4800-ACE1-BE56AF2153C7}" srcOrd="0" destOrd="0" presId="urn:microsoft.com/office/officeart/2005/8/layout/chevron1"/>
    <dgm:cxn modelId="{CFBA63D8-EC5F-40B7-B756-749435B10244}" srcId="{75D8D269-421E-4589-AB1F-A9BAE4D4F94B}" destId="{A4EB02FC-E72F-40C5-8036-89057538B898}" srcOrd="0" destOrd="0" parTransId="{977D1643-2FA3-462E-BB53-B26E18AABF7B}" sibTransId="{31144255-BA62-4427-8ACB-0E279FC0E134}"/>
    <dgm:cxn modelId="{EE7C2906-F5CD-4BA4-B634-7C8DAF708B0E}" type="presParOf" srcId="{4F7140BA-CD71-4ACC-82BF-B0F51D6E1104}" destId="{AA2636E1-05F7-40F6-B113-6ACD4DAE7C84}" srcOrd="0" destOrd="0" presId="urn:microsoft.com/office/officeart/2005/8/layout/chevron1"/>
    <dgm:cxn modelId="{3A66B4C2-3460-4C0F-A32E-511310A52DC3}" type="presParOf" srcId="{4F7140BA-CD71-4ACC-82BF-B0F51D6E1104}" destId="{C22B9540-E5EC-44A2-85A8-DFD006AF2A50}" srcOrd="1" destOrd="0" presId="urn:microsoft.com/office/officeart/2005/8/layout/chevron1"/>
    <dgm:cxn modelId="{9DBE3F7F-6E88-4E5E-BFBF-F8B05964CBC6}" type="presParOf" srcId="{4F7140BA-CD71-4ACC-82BF-B0F51D6E1104}" destId="{B3F34F1A-EBD5-4210-B039-278AB970AC0A}" srcOrd="2" destOrd="0" presId="urn:microsoft.com/office/officeart/2005/8/layout/chevron1"/>
    <dgm:cxn modelId="{39C71F1E-4BE8-4F05-B4C9-A74CC87CD104}" type="presParOf" srcId="{4F7140BA-CD71-4ACC-82BF-B0F51D6E1104}" destId="{8D3A11D6-B107-4779-B1E1-97114FC09E3A}" srcOrd="3" destOrd="0" presId="urn:microsoft.com/office/officeart/2005/8/layout/chevron1"/>
    <dgm:cxn modelId="{04C8F8CA-F98E-48EA-B2B1-5C12DA093D27}" type="presParOf" srcId="{4F7140BA-CD71-4ACC-82BF-B0F51D6E1104}" destId="{010F66CE-98BD-4800-ACE1-BE56AF2153C7}"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636E1-05F7-40F6-B113-6ACD4DAE7C84}">
      <dsp:nvSpPr>
        <dsp:cNvPr id="0" name=""/>
        <dsp:cNvSpPr/>
      </dsp:nvSpPr>
      <dsp:spPr>
        <a:xfrm>
          <a:off x="480" y="0"/>
          <a:ext cx="1842484" cy="478942"/>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Generate 2E+1 masks</a:t>
          </a:r>
        </a:p>
      </dsp:txBody>
      <dsp:txXfrm>
        <a:off x="239951" y="0"/>
        <a:ext cx="1363542" cy="478942"/>
      </dsp:txXfrm>
    </dsp:sp>
    <dsp:sp modelId="{B3F34F1A-EBD5-4210-B039-278AB970AC0A}">
      <dsp:nvSpPr>
        <dsp:cNvPr id="0" name=""/>
        <dsp:cNvSpPr/>
      </dsp:nvSpPr>
      <dsp:spPr>
        <a:xfrm>
          <a:off x="1461576" y="0"/>
          <a:ext cx="3813877" cy="478942"/>
        </a:xfrm>
        <a:prstGeom prst="chevron">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t>Amend random zeros: </a:t>
          </a:r>
        </a:p>
        <a:p>
          <a:pPr marL="0" lvl="0" indent="0" algn="ctr" defTabSz="622300">
            <a:lnSpc>
              <a:spcPct val="90000"/>
            </a:lnSpc>
            <a:spcBef>
              <a:spcPct val="0"/>
            </a:spcBef>
            <a:spcAft>
              <a:spcPts val="0"/>
            </a:spcAft>
            <a:buNone/>
          </a:pPr>
          <a:r>
            <a:rPr lang="en-US" sz="1400" kern="1200" dirty="0"/>
            <a:t>101 </a:t>
          </a:r>
          <a:r>
            <a:rPr lang="en-US" sz="1400" kern="1200" dirty="0">
              <a:sym typeface="Wingdings" panose="05000000000000000000" pitchFamily="2" charset="2"/>
            </a:rPr>
            <a:t> 111 </a:t>
          </a:r>
          <a:r>
            <a:rPr lang="en-US" sz="1400" kern="1200" dirty="0"/>
            <a:t> &amp;  1001 </a:t>
          </a:r>
          <a:r>
            <a:rPr lang="en-US" sz="1400" kern="1200" dirty="0">
              <a:sym typeface="Wingdings" panose="05000000000000000000" pitchFamily="2" charset="2"/>
            </a:rPr>
            <a:t></a:t>
          </a:r>
          <a:r>
            <a:rPr lang="en-US" sz="1400" kern="1200" dirty="0"/>
            <a:t> 1111</a:t>
          </a:r>
        </a:p>
      </dsp:txBody>
      <dsp:txXfrm>
        <a:off x="1701047" y="0"/>
        <a:ext cx="3334935" cy="478942"/>
      </dsp:txXfrm>
    </dsp:sp>
    <dsp:sp modelId="{010F66CE-98BD-4800-ACE1-BE56AF2153C7}">
      <dsp:nvSpPr>
        <dsp:cNvPr id="0" name=""/>
        <dsp:cNvSpPr/>
      </dsp:nvSpPr>
      <dsp:spPr>
        <a:xfrm>
          <a:off x="4894066" y="0"/>
          <a:ext cx="4093739" cy="478942"/>
        </a:xfrm>
        <a:prstGeom prst="chevron">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t>AND all masks, </a:t>
          </a:r>
        </a:p>
        <a:p>
          <a:pPr marL="0" lvl="0" indent="0" algn="ctr" defTabSz="622300">
            <a:lnSpc>
              <a:spcPct val="90000"/>
            </a:lnSpc>
            <a:spcBef>
              <a:spcPct val="0"/>
            </a:spcBef>
            <a:spcAft>
              <a:spcPts val="0"/>
            </a:spcAft>
            <a:buNone/>
          </a:pPr>
          <a:r>
            <a:rPr lang="en-US" sz="1400" kern="1200" dirty="0"/>
            <a:t>ACCEPT </a:t>
          </a:r>
          <a:r>
            <a:rPr lang="en-US" sz="1400" kern="1200" dirty="0" err="1"/>
            <a:t>iff</a:t>
          </a:r>
          <a:r>
            <a:rPr lang="en-US" sz="1400" kern="1200" dirty="0"/>
            <a:t> number of ‘1’ </a:t>
          </a:r>
          <a:r>
            <a:rPr lang="en-US" sz="1400" kern="1200" dirty="0">
              <a:latin typeface="Consolas" panose="020B0609020204030204" pitchFamily="49" charset="0"/>
              <a:cs typeface="Consolas" panose="020B0609020204030204" pitchFamily="49" charset="0"/>
            </a:rPr>
            <a:t>≤ Threshold</a:t>
          </a:r>
          <a:endParaRPr lang="en-US" sz="1400" kern="1200" dirty="0"/>
        </a:p>
      </dsp:txBody>
      <dsp:txXfrm>
        <a:off x="5133537" y="0"/>
        <a:ext cx="3614797" cy="4789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636E1-05F7-40F6-B113-6ACD4DAE7C84}">
      <dsp:nvSpPr>
        <dsp:cNvPr id="0" name=""/>
        <dsp:cNvSpPr/>
      </dsp:nvSpPr>
      <dsp:spPr>
        <a:xfrm>
          <a:off x="480" y="0"/>
          <a:ext cx="1842484" cy="478942"/>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Generate 2E+1 masks</a:t>
          </a:r>
        </a:p>
      </dsp:txBody>
      <dsp:txXfrm>
        <a:off x="239951" y="0"/>
        <a:ext cx="1363542" cy="478942"/>
      </dsp:txXfrm>
    </dsp:sp>
    <dsp:sp modelId="{B3F34F1A-EBD5-4210-B039-278AB970AC0A}">
      <dsp:nvSpPr>
        <dsp:cNvPr id="0" name=""/>
        <dsp:cNvSpPr/>
      </dsp:nvSpPr>
      <dsp:spPr>
        <a:xfrm>
          <a:off x="1461576" y="0"/>
          <a:ext cx="3813877" cy="478942"/>
        </a:xfrm>
        <a:prstGeom prst="chevron">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t>Amend random zeros: </a:t>
          </a:r>
        </a:p>
        <a:p>
          <a:pPr marL="0" lvl="0" indent="0" algn="ctr" defTabSz="622300">
            <a:lnSpc>
              <a:spcPct val="90000"/>
            </a:lnSpc>
            <a:spcBef>
              <a:spcPct val="0"/>
            </a:spcBef>
            <a:spcAft>
              <a:spcPts val="0"/>
            </a:spcAft>
            <a:buNone/>
          </a:pPr>
          <a:r>
            <a:rPr lang="en-US" sz="1400" kern="1200" dirty="0"/>
            <a:t>101 </a:t>
          </a:r>
          <a:r>
            <a:rPr lang="en-US" sz="1400" kern="1200" dirty="0">
              <a:sym typeface="Wingdings" panose="05000000000000000000" pitchFamily="2" charset="2"/>
            </a:rPr>
            <a:t> 111 </a:t>
          </a:r>
          <a:r>
            <a:rPr lang="en-US" sz="1400" kern="1200" dirty="0"/>
            <a:t> &amp;  1001 </a:t>
          </a:r>
          <a:r>
            <a:rPr lang="en-US" sz="1400" kern="1200" dirty="0">
              <a:sym typeface="Wingdings" panose="05000000000000000000" pitchFamily="2" charset="2"/>
            </a:rPr>
            <a:t></a:t>
          </a:r>
          <a:r>
            <a:rPr lang="en-US" sz="1400" kern="1200" dirty="0"/>
            <a:t> 1111</a:t>
          </a:r>
        </a:p>
      </dsp:txBody>
      <dsp:txXfrm>
        <a:off x="1701047" y="0"/>
        <a:ext cx="3334935" cy="478942"/>
      </dsp:txXfrm>
    </dsp:sp>
    <dsp:sp modelId="{010F66CE-98BD-4800-ACE1-BE56AF2153C7}">
      <dsp:nvSpPr>
        <dsp:cNvPr id="0" name=""/>
        <dsp:cNvSpPr/>
      </dsp:nvSpPr>
      <dsp:spPr>
        <a:xfrm>
          <a:off x="4894066" y="0"/>
          <a:ext cx="4093739" cy="478942"/>
        </a:xfrm>
        <a:prstGeom prst="chevron">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t>AND all masks, </a:t>
          </a:r>
        </a:p>
        <a:p>
          <a:pPr marL="0" lvl="0" indent="0" algn="ctr" defTabSz="622300">
            <a:lnSpc>
              <a:spcPct val="90000"/>
            </a:lnSpc>
            <a:spcBef>
              <a:spcPct val="0"/>
            </a:spcBef>
            <a:spcAft>
              <a:spcPts val="0"/>
            </a:spcAft>
            <a:buNone/>
          </a:pPr>
          <a:r>
            <a:rPr lang="en-US" sz="1400" kern="1200" dirty="0"/>
            <a:t>ACCEPT </a:t>
          </a:r>
          <a:r>
            <a:rPr lang="en-US" sz="1400" kern="1200" dirty="0" err="1"/>
            <a:t>iff</a:t>
          </a:r>
          <a:r>
            <a:rPr lang="en-US" sz="1400" kern="1200" dirty="0"/>
            <a:t> number of ‘1’ </a:t>
          </a:r>
          <a:r>
            <a:rPr lang="en-US" sz="1400" kern="1200" dirty="0">
              <a:latin typeface="Consolas" panose="020B0609020204030204" pitchFamily="49" charset="0"/>
              <a:cs typeface="Consolas" panose="020B0609020204030204" pitchFamily="49" charset="0"/>
            </a:rPr>
            <a:t>≤ Threshold</a:t>
          </a:r>
          <a:endParaRPr lang="en-US" sz="1400" kern="1200" dirty="0"/>
        </a:p>
      </dsp:txBody>
      <dsp:txXfrm>
        <a:off x="5133537" y="0"/>
        <a:ext cx="3614797" cy="47894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image" Target="../media/image4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image" Target="../media/image4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image" Target="../media/image6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2/24/18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2/24/18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448380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Until today, there is no machine takes genomic sample and produces the full sequence of the donor. I</a:t>
            </a:r>
          </a:p>
          <a:p>
            <a:pPr rtl="0" latinLnBrk="0"/>
            <a:r>
              <a:rPr lang="en-US" sz="1200" b="0" i="0" kern="1200" dirty="0" err="1">
                <a:solidFill>
                  <a:schemeClr val="tx1"/>
                </a:solidFill>
                <a:effectLst/>
                <a:latin typeface="+mn-lt"/>
                <a:ea typeface="+mn-ea"/>
                <a:cs typeface="+mn-cs"/>
              </a:rPr>
              <a:t>nstead</a:t>
            </a:r>
            <a:r>
              <a:rPr lang="en-US" sz="1200" b="0" i="0" kern="1200" dirty="0">
                <a:solidFill>
                  <a:schemeClr val="tx1"/>
                </a:solidFill>
                <a:effectLst/>
                <a:latin typeface="+mn-lt"/>
                <a:ea typeface="+mn-ea"/>
                <a:cs typeface="+mn-cs"/>
              </a:rPr>
              <a:t>, HTS technology is used to sequence/read random short DNA fragments of copies of the original molecule. </a:t>
            </a:r>
          </a:p>
          <a:p>
            <a:pPr rtl="0" latinLnBrk="0"/>
            <a:r>
              <a:rPr lang="en-US" sz="1200" b="1" i="0" kern="1200" dirty="0">
                <a:solidFill>
                  <a:schemeClr val="tx1"/>
                </a:solidFill>
                <a:effectLst/>
                <a:latin typeface="+mn-lt"/>
                <a:ea typeface="+mn-ea"/>
                <a:cs typeface="+mn-cs"/>
              </a:rPr>
              <a:t>The sequencer adds the molecule “T” to all bases near the flow cell surface and observes the chemical reaction by a CMOS sensor</a:t>
            </a:r>
            <a:r>
              <a:rPr lang="en-US" sz="1200" b="0" i="0" kern="1200" dirty="0">
                <a:solidFill>
                  <a:schemeClr val="tx1"/>
                </a:solidFill>
                <a:effectLst/>
                <a:latin typeface="+mn-lt"/>
                <a:ea typeface="+mn-ea"/>
                <a:cs typeface="+mn-cs"/>
              </a:rPr>
              <a:t>. If a reaction happens then the base is “A” (A reacts with T, C with G and vice versa). </a:t>
            </a:r>
          </a:p>
          <a:p>
            <a:pPr rtl="0" latinLnBrk="0"/>
            <a:r>
              <a:rPr lang="en-US" sz="1200" b="0" i="0" kern="1200" dirty="0">
                <a:solidFill>
                  <a:schemeClr val="tx1"/>
                </a:solidFill>
                <a:effectLst/>
                <a:latin typeface="+mn-lt"/>
                <a:ea typeface="+mn-ea"/>
                <a:cs typeface="+mn-cs"/>
              </a:rPr>
              <a:t>This step is repeated for A, C, and G molecules for each base of the fragments. </a:t>
            </a:r>
          </a:p>
          <a:p>
            <a:pPr rtl="0" latinLnBrk="0"/>
            <a:r>
              <a:rPr lang="en-US" sz="1200" b="0" i="0" kern="1200" dirty="0">
                <a:solidFill>
                  <a:schemeClr val="tx1"/>
                </a:solidFill>
                <a:effectLst/>
                <a:latin typeface="+mn-lt"/>
                <a:ea typeface="+mn-ea"/>
                <a:cs typeface="+mn-cs"/>
              </a:rPr>
              <a:t>Bases are sequenced concurrently, hence the name “high throughput”.</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6538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240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Typical sequencer machine generates a flood of reads, for example, Illumina HiSeq4000 generates 300 million bases/minute.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However, existing computer alignment algorithms can only process 0.6% of these reads in the same amount of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gap is widening as more advanced sequencers are made available in the market.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056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a:t>
            </a:r>
            <a:r>
              <a:rPr lang="en-US" sz="1200" kern="1200" baseline="0" dirty="0">
                <a:solidFill>
                  <a:schemeClr val="tx1"/>
                </a:solidFill>
                <a:effectLst/>
                <a:latin typeface="+mn-lt"/>
                <a:ea typeface="+mn-ea"/>
                <a:cs typeface="+mn-cs"/>
              </a:rPr>
              <a:t> overwhelming majority </a:t>
            </a:r>
            <a:r>
              <a:rPr lang="en-US" sz="1200" kern="1200" dirty="0">
                <a:solidFill>
                  <a:schemeClr val="tx1"/>
                </a:solidFill>
                <a:effectLst/>
                <a:latin typeface="+mn-lt"/>
                <a:ea typeface="+mn-ea"/>
                <a:cs typeface="+mn-cs"/>
              </a:rPr>
              <a:t>of the read mapper’s execution time is spent in read alignment.</a:t>
            </a:r>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183199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Read mapping is a post processing procedure after DNA sequencing. It maps the data output from a DNA sequencer, which are many short DNA fragments, to a known reference genome, with some minor differences allowed.</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To illustrate the problem better, let us take a closer look at the DNA itself. Logically, the DNA is a double stranded long string. In reality, within a cell they folded into a sphere in the nucleus like a ball of wool. Since it is very hard to disentangle the DNA at molecular level, to extract the information out, a sequencer cuts the mass into many short DNA pieces which are called reads.</a:t>
            </a:r>
          </a:p>
          <a:p>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A mapper’s</a:t>
            </a:r>
            <a:r>
              <a:rPr lang="en-US" sz="1200" kern="1200" baseline="0" dirty="0">
                <a:solidFill>
                  <a:schemeClr val="tx1"/>
                </a:solidFill>
                <a:latin typeface="+mn-lt"/>
                <a:ea typeface="+mn-ea"/>
                <a:cs typeface="+mn-cs"/>
              </a:rPr>
              <a:t> job is to find where these DNA short reads are most likely to be originally placed so that later we can assemble them in the correct order to restore the original DNA.</a:t>
            </a:r>
          </a:p>
          <a:p>
            <a:endParaRPr lang="en-US" dirty="0"/>
          </a:p>
          <a:p>
            <a:r>
              <a:rPr lang="en-US" dirty="0"/>
              <a:t>Mapping these short reads,</a:t>
            </a:r>
            <a:r>
              <a:rPr lang="en-US" baseline="0" dirty="0"/>
              <a:t> up to billions of them</a:t>
            </a:r>
            <a:r>
              <a:rPr lang="en-US" dirty="0"/>
              <a:t>,</a:t>
            </a:r>
            <a:r>
              <a:rPr lang="en-US" baseline="0" dirty="0"/>
              <a:t> with each one being 50 to 300 base-pairs long, to the reference genome is challenging.</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8678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There are three main challenges.</a:t>
            </a:r>
            <a:endParaRPr lang="en-US" baseline="0" dirty="0"/>
          </a:p>
          <a:p>
            <a:endParaRPr lang="en-US" baseline="0" dirty="0"/>
          </a:p>
          <a:p>
            <a:r>
              <a:rPr lang="en-US" baseline="0" dirty="0"/>
              <a:t>First. The mapper needs to find many mappings for each read. Because the read is so short, they can map to multiple locations in the reference genome. How can we efficiently find all mappings of a read?</a:t>
            </a:r>
          </a:p>
          <a:p>
            <a:endParaRPr lang="en-US" baseline="0" dirty="0"/>
          </a:p>
          <a:p>
            <a:r>
              <a:rPr lang="en-US" baseline="0" dirty="0"/>
              <a:t>Second. The mapper needs to tolerate small variance or errors in each read. Since individuals are different, the subject’s DNA might slightly differs from the reference DNA, which can be mismatches, insertions or deletions of base pairs. How can we efficiently map each read with up to a number of e errors present?</a:t>
            </a:r>
          </a:p>
          <a:p>
            <a:endParaRPr lang="en-US" baseline="0" dirty="0"/>
          </a:p>
          <a:p>
            <a:r>
              <a:rPr lang="en-US" baseline="0" dirty="0"/>
              <a:t>Third. The mapper needs to map each read very fast. In another word, performance is important. Because the human DNA is 3.2 billion base-pairs long and each read is only hundreds of base-pairs long, there can be billions of reads subjected to mapping for an individual human. Current state of the art mappers take weeks to map a human’s DNA. So the question is, how can we design a much higher performance read mapper?</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0085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http://www.let.rug.nl/kleiweg/lev/</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7812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preprocessing, the mapper stores the full permutations of a short fixed-length DNA string called k-</a:t>
            </a:r>
            <a:r>
              <a:rPr lang="en-US" baseline="0" dirty="0" err="1"/>
              <a:t>mers</a:t>
            </a:r>
            <a:r>
              <a:rPr lang="en-US" baseline="0" dirty="0"/>
              <a:t>, with k denoting the length of the string. In this example, k = 12 and they are also called 12-mers. For each k-</a:t>
            </a:r>
            <a:r>
              <a:rPr lang="en-US" baseline="0" dirty="0" err="1"/>
              <a:t>mer</a:t>
            </a:r>
            <a:r>
              <a:rPr lang="en-US" baseline="0" dirty="0"/>
              <a:t>, the mapper sweeps through the reference genome and stores all of the occurrence locations of the k-</a:t>
            </a:r>
            <a:r>
              <a:rPr lang="en-US" baseline="0" dirty="0" err="1"/>
              <a:t>mer</a:t>
            </a:r>
            <a:r>
              <a:rPr lang="en-US" baseline="0" dirty="0"/>
              <a:t> into a location list. The mapper then do this for all k-</a:t>
            </a:r>
            <a:r>
              <a:rPr lang="en-US" baseline="0" dirty="0" err="1"/>
              <a:t>mers</a:t>
            </a:r>
            <a:r>
              <a:rPr lang="en-US" baseline="0" dirty="0"/>
              <a:t>. If a permutation never appeared in the reference genome, there will be an empty list for it.</a:t>
            </a:r>
          </a:p>
          <a:p>
            <a:endParaRPr lang="en-US" baseline="0" dirty="0"/>
          </a:p>
          <a:p>
            <a:r>
              <a:rPr lang="en-US" baseline="0" dirty="0"/>
              <a:t>This data structure, usually implemented as the hash table is only constructed once for a reference genome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6265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For a single read, the mapper first divides the read into non-overlapping k-</a:t>
            </a:r>
            <a:r>
              <a:rPr lang="en-US" baseline="0" dirty="0" err="1"/>
              <a:t>mers</a:t>
            </a:r>
            <a:r>
              <a:rPr lang="en-US" baseline="0" dirty="0"/>
              <a:t>, and uses the k-</a:t>
            </a:r>
            <a:r>
              <a:rPr lang="en-US" baseline="0" dirty="0" err="1"/>
              <a:t>mers</a:t>
            </a:r>
            <a:r>
              <a:rPr lang="en-US" baseline="0" dirty="0"/>
              <a:t> to query the hash table. The hash table returns the locations lists of the k-</a:t>
            </a:r>
            <a:r>
              <a:rPr lang="en-US" baseline="0" dirty="0" err="1"/>
              <a:t>mers</a:t>
            </a:r>
            <a:r>
              <a:rPr lang="en-US" baseline="0" dirty="0"/>
              <a:t> and traverses them one by one. </a:t>
            </a:r>
          </a:p>
          <a:p>
            <a:endParaRPr lang="en-US" baseline="0" dirty="0"/>
          </a:p>
          <a:p>
            <a:r>
              <a:rPr lang="en-US" baseline="0" dirty="0"/>
              <a:t>For each location in the list, the mapper retrieves the reference sequence at the location from the database and verifies if the read differs from the reference with more than e errors. The verification itself, is an expensive string comparison (edit distance computation) function. It compares the two DNA strings base pair by base pair, until the end. Then the mapper moves on to the next step, repeats, until it examined all locations.</a:t>
            </a:r>
          </a:p>
          <a:p>
            <a:endParaRPr lang="en-US" baseline="0" dirty="0"/>
          </a:p>
          <a:p>
            <a:r>
              <a:rPr lang="en-US" baseline="0" dirty="0"/>
              <a:t>This is the best previous work circa 2013.</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9458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turned out the Hash Table based mappers solve the first 2 challenges pretty well. They guarantee to find all mappings with no more than e errors present.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707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Unlocking the life’s code requires diving into the nucleus of our body cells, where the double-stranded genome resides. Genome is literally the 'code of life' - it is the set of instructions for making everything from you to zebras, strawberries, and even yeast.</a:t>
            </a:r>
          </a:p>
          <a:p>
            <a:br>
              <a:rPr lang="en-US" dirty="0"/>
            </a:br>
            <a:r>
              <a:rPr lang="en-US" b="0" cap="none" dirty="0"/>
              <a:t>since the discovery of </a:t>
            </a:r>
            <a:r>
              <a:rPr lang="en-US" b="0" cap="none" dirty="0" err="1"/>
              <a:t>dna’s</a:t>
            </a:r>
            <a:r>
              <a:rPr lang="en-US" b="0" cap="none" dirty="0"/>
              <a:t> double-helical structure (</a:t>
            </a:r>
            <a:r>
              <a:rPr lang="en-US" b="0" cap="none" dirty="0" err="1"/>
              <a:t>watson</a:t>
            </a:r>
            <a:r>
              <a:rPr lang="en-US" b="0" cap="none" dirty="0"/>
              <a:t> </a:t>
            </a:r>
            <a:r>
              <a:rPr lang="en-US" b="0" i="1" cap="none" dirty="0"/>
              <a:t>et al.</a:t>
            </a:r>
            <a:r>
              <a:rPr lang="en-US" b="0" cap="none" dirty="0"/>
              <a:t> 1953) </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4</a:t>
            </a:fld>
            <a:endParaRPr lang="en-US"/>
          </a:p>
        </p:txBody>
      </p:sp>
    </p:spTree>
    <p:extLst>
      <p:ext uri="{BB962C8B-B14F-4D97-AF65-F5344CB8AC3E}">
        <p14:creationId xmlns:p14="http://schemas.microsoft.com/office/powerpoint/2010/main" val="1012540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It turns out the performance of existing hash table based mappers is very poor. They are very slow.</a:t>
            </a:r>
          </a:p>
          <a:p>
            <a:endParaRPr lang="en-US" baseline="0" dirty="0"/>
          </a:p>
          <a:p>
            <a:r>
              <a:rPr lang="en-US" dirty="0"/>
              <a:t>This is because</a:t>
            </a:r>
            <a:r>
              <a:rPr lang="en-US" baseline="0" dirty="0"/>
              <a:t> of the expensive verification computation. To perform a verification, the mapper has to access the memory once for the reference genome and conduct many base-pair wise comparisons between the reference genome and the read, in order to locate the errors.</a:t>
            </a:r>
          </a:p>
          <a:p>
            <a:endParaRPr lang="en-US" baseline="0" dirty="0"/>
          </a:p>
          <a:p>
            <a:r>
              <a:rPr lang="en-US" baseline="0" dirty="0"/>
              <a:t>In fact, from our profiling result, the verification process can consume up to 95% of the execution time. Moreover, most of the verification calculations are unnecessary.</a:t>
            </a:r>
          </a:p>
          <a:p>
            <a:endParaRPr lang="en-US" baseline="0" dirty="0"/>
          </a:p>
          <a:p>
            <a:r>
              <a:rPr lang="en-US" baseline="0" dirty="0"/>
              <a:t>Our goal is to speedup the mapper by reducing the execution time of the verification process.</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633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How</a:t>
            </a:r>
            <a:r>
              <a:rPr lang="en-US" baseline="0" dirty="0"/>
              <a:t> can we do that? It turns out most of the verification calculations are unnecessary. We observe that usually only 1 out of 1000 potential mapping locations passes the verification process becoming a valid mapping.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also observe that we can get rid of unnecessary verification calculations by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Detecting and rejecting early invalid mappings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and by Reducing the number of potential mappings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5096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Observation</a:t>
            </a:r>
            <a:r>
              <a:rPr lang="en-US" baseline="0" dirty="0"/>
              <a:t> 1: For valid mappings, Adjacent k-</a:t>
            </a:r>
            <a:r>
              <a:rPr lang="en-US" baseline="0" dirty="0" err="1"/>
              <a:t>mers</a:t>
            </a:r>
            <a:r>
              <a:rPr lang="en-US" baseline="0" dirty="0"/>
              <a:t> in the read should also be adjacent in the reference genome.</a:t>
            </a:r>
          </a:p>
          <a:p>
            <a:r>
              <a:rPr lang="en-US" baseline="0" dirty="0"/>
              <a:t>Hence, mapper can quickly reject mappings that do not satisfy this property.</a:t>
            </a:r>
          </a:p>
          <a:p>
            <a:endParaRPr lang="en-US" baseline="0" dirty="0"/>
          </a:p>
          <a:p>
            <a:r>
              <a:rPr lang="en-US" baseline="0" dirty="0"/>
              <a:t>Observation 2: Some k-</a:t>
            </a:r>
            <a:r>
              <a:rPr lang="en-US" baseline="0" dirty="0" err="1"/>
              <a:t>mers</a:t>
            </a:r>
            <a:r>
              <a:rPr lang="en-US" baseline="0" dirty="0"/>
              <a:t> are cheaper than others because they have shorter location lists, which means they occur less frequently in the reference genome. Previous work proved that the mapper only needs to examine e+1 k-</a:t>
            </a:r>
            <a:r>
              <a:rPr lang="en-US" baseline="0" dirty="0" err="1"/>
              <a:t>mers</a:t>
            </a:r>
            <a:r>
              <a:rPr lang="en-US" baseline="0" dirty="0"/>
              <a:t>’ locations to tolerate e errors.</a:t>
            </a:r>
          </a:p>
          <a:p>
            <a:r>
              <a:rPr lang="en-US" baseline="0" dirty="0" err="1"/>
              <a:t>Hense</a:t>
            </a:r>
            <a:r>
              <a:rPr lang="en-US" baseline="0" dirty="0"/>
              <a:t>, the mapper can choose the cheapest e+1 k-</a:t>
            </a:r>
            <a:r>
              <a:rPr lang="en-US" baseline="0" dirty="0" err="1"/>
              <a:t>mers</a:t>
            </a:r>
            <a:r>
              <a:rPr lang="en-US" baseline="0" dirty="0"/>
              <a:t> and verify their locations.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0624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In our work, </a:t>
            </a:r>
            <a:r>
              <a:rPr lang="en-US" baseline="0" dirty="0" err="1"/>
              <a:t>FastHASH</a:t>
            </a:r>
            <a:r>
              <a:rPr lang="en-US" baseline="0" dirty="0"/>
              <a:t>, we have two mechanisms to leverage the two observations respectively.</a:t>
            </a:r>
          </a:p>
          <a:p>
            <a:endParaRPr lang="en-US" baseline="0" dirty="0"/>
          </a:p>
          <a:p>
            <a:r>
              <a:rPr lang="en-US" baseline="0" dirty="0"/>
              <a:t>Mechanism 1: Adjacency Filtering, which ….</a:t>
            </a:r>
          </a:p>
          <a:p>
            <a:r>
              <a:rPr lang="en-US" baseline="0" dirty="0"/>
              <a:t>Mechanism 2: Cheap k-</a:t>
            </a:r>
            <a:r>
              <a:rPr lang="en-US" baseline="0" dirty="0" err="1"/>
              <a:t>mer</a:t>
            </a:r>
            <a:r>
              <a:rPr lang="en-US" baseline="0" dirty="0"/>
              <a:t> Selection, which ….</a:t>
            </a:r>
          </a:p>
          <a:p>
            <a:endParaRPr lang="en-US" baseline="0" dirty="0"/>
          </a:p>
          <a:p>
            <a:r>
              <a:rPr lang="en-US" baseline="0" dirty="0"/>
              <a:t>Let us first take a look at Adjacency Filtering.</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5936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AF is to detect invalid mappings at early stage.</a:t>
            </a:r>
          </a:p>
          <a:p>
            <a:endParaRPr lang="en-US" dirty="0"/>
          </a:p>
          <a:p>
            <a:r>
              <a:rPr lang="en-US" dirty="0"/>
              <a:t>This</a:t>
            </a:r>
            <a:r>
              <a:rPr lang="en-US" baseline="0" dirty="0"/>
              <a:t> is based on the insight that, for a valid mapping, adjacent k-</a:t>
            </a:r>
            <a:r>
              <a:rPr lang="en-US" baseline="0" dirty="0" err="1"/>
              <a:t>mers</a:t>
            </a:r>
            <a:r>
              <a:rPr lang="en-US" baseline="0" dirty="0"/>
              <a:t> in the read are also adjacent in the reference genome.</a:t>
            </a:r>
          </a:p>
          <a:p>
            <a:r>
              <a:rPr lang="en-US" baseline="0" dirty="0"/>
              <a:t>Let’s take a look at the previous example. The read is divided into 3 k-</a:t>
            </a:r>
            <a:r>
              <a:rPr lang="en-US" baseline="0" dirty="0" err="1"/>
              <a:t>mers</a:t>
            </a:r>
            <a:r>
              <a:rPr lang="en-US" baseline="0" dirty="0"/>
              <a:t> and they occur at different locations in the reference genome</a:t>
            </a:r>
          </a:p>
          <a:p>
            <a:endParaRPr lang="en-US" baseline="0" dirty="0"/>
          </a:p>
          <a:p>
            <a:r>
              <a:rPr lang="en-US" baseline="0" dirty="0"/>
              <a:t>From the figure, we can see that, only the location in the blue box is a valid mapping, as the three adjacent k-</a:t>
            </a:r>
            <a:r>
              <a:rPr lang="en-US" baseline="0" dirty="0" err="1"/>
              <a:t>mers</a:t>
            </a:r>
            <a:r>
              <a:rPr lang="en-US" baseline="0" dirty="0"/>
              <a:t> of the read are adjacent in the reference genome. Other locations are all invalid mappings because they only map to a single isolated k-</a:t>
            </a:r>
            <a:r>
              <a:rPr lang="en-US" baseline="0" dirty="0" err="1"/>
              <a:t>mers</a:t>
            </a:r>
            <a:r>
              <a:rPr lang="en-US" baseline="0" dirty="0"/>
              <a:t> from the read.</a:t>
            </a:r>
          </a:p>
          <a:p>
            <a:endParaRPr lang="en-US" baseline="0" dirty="0"/>
          </a:p>
          <a:p>
            <a:r>
              <a:rPr lang="en-US" baseline="0" dirty="0"/>
              <a:t>The key idea is instead of performing the expensive verification calculation, we can search for adjacent locations in the k-</a:t>
            </a:r>
            <a:r>
              <a:rPr lang="en-US" baseline="0" dirty="0" err="1"/>
              <a:t>mers</a:t>
            </a:r>
            <a:r>
              <a:rPr lang="en-US" baseline="0" dirty="0"/>
              <a:t>’ location lists and if more than e k-</a:t>
            </a:r>
            <a:r>
              <a:rPr lang="en-US" baseline="0" dirty="0" err="1"/>
              <a:t>mers</a:t>
            </a:r>
            <a:r>
              <a:rPr lang="en-US" baseline="0" dirty="0"/>
              <a:t> fail this process, we know there must be more than e errors present, concluding that the mapping is invalid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4536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Let us look back to the previous example. With Adjacency Filtering, we still traverse the location lists but with each location, before the verification, we check if adjacent locations are in adjacent k-</a:t>
            </a:r>
            <a:r>
              <a:rPr lang="en-US" baseline="0" dirty="0" err="1"/>
              <a:t>mers</a:t>
            </a:r>
            <a:r>
              <a:rPr lang="en-US" baseline="0" dirty="0"/>
              <a:t>’ location lists.</a:t>
            </a:r>
          </a:p>
          <a:p>
            <a:endParaRPr lang="en-US" baseline="0" dirty="0"/>
          </a:p>
          <a:p>
            <a:r>
              <a:rPr lang="en-US" baseline="0" dirty="0"/>
              <a:t>In this case, with location 12 from the first k-</a:t>
            </a:r>
            <a:r>
              <a:rPr lang="en-US" baseline="0" dirty="0" err="1"/>
              <a:t>mer</a:t>
            </a:r>
            <a:r>
              <a:rPr lang="en-US" baseline="0" dirty="0"/>
              <a:t>, and the k-</a:t>
            </a:r>
            <a:r>
              <a:rPr lang="en-US" baseline="0" dirty="0" err="1"/>
              <a:t>mer</a:t>
            </a:r>
            <a:r>
              <a:rPr lang="en-US" baseline="0" dirty="0"/>
              <a:t> length being 12, we will be looking for location 24 in the second k-</a:t>
            </a:r>
            <a:r>
              <a:rPr lang="en-US" baseline="0" dirty="0" err="1"/>
              <a:t>mer’s</a:t>
            </a:r>
            <a:r>
              <a:rPr lang="en-US" baseline="0" dirty="0"/>
              <a:t> location lists, which is there and the third k-</a:t>
            </a:r>
            <a:r>
              <a:rPr lang="en-US" baseline="0" dirty="0" err="1"/>
              <a:t>mer’s</a:t>
            </a:r>
            <a:r>
              <a:rPr lang="en-US" baseline="0" dirty="0"/>
              <a:t> location list, which is also there. Because all adjacent locations are found in adjacent k-</a:t>
            </a:r>
            <a:r>
              <a:rPr lang="en-US" baseline="0" dirty="0" err="1"/>
              <a:t>mers</a:t>
            </a:r>
            <a:r>
              <a:rPr lang="en-US" baseline="0" dirty="0"/>
              <a:t>, we pass location 12 towards the verification process.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For the next location, 324, we search for adjacent location 336 in 2</a:t>
            </a:r>
            <a:r>
              <a:rPr lang="en-US" baseline="30000" dirty="0"/>
              <a:t>nd</a:t>
            </a:r>
            <a:r>
              <a:rPr lang="en-US" baseline="0" dirty="0"/>
              <a:t> k-</a:t>
            </a:r>
            <a:r>
              <a:rPr lang="en-US" baseline="0" dirty="0" err="1"/>
              <a:t>mer</a:t>
            </a:r>
            <a:r>
              <a:rPr lang="en-US" baseline="0" dirty="0"/>
              <a:t> and it’s not there. We conclude there must be at least an error and skip the verification process and move on to the next location </a:t>
            </a:r>
            <a:r>
              <a:rPr lang="en-US" sz="1200" b="0" dirty="0">
                <a:solidFill>
                  <a:schemeClr val="accent1"/>
                </a:solidFill>
              </a:rPr>
              <a:t>577.</a:t>
            </a:r>
            <a:r>
              <a:rPr lang="en-US" sz="1200" b="0" baseline="0" dirty="0">
                <a:solidFill>
                  <a:schemeClr val="accent1"/>
                </a:solidFill>
              </a:rPr>
              <a:t> We search for adjacent location 589, which is also not there. Then we move to the next 940 and search for 952, which is also not there. So on and so forth for all locations. In this way, we only do verification once and that is for the single valid mapping of this read.</a:t>
            </a:r>
            <a:endParaRPr lang="en-US" baseline="0" dirty="0"/>
          </a:p>
          <a:p>
            <a:endParaRPr lang="en-US"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66322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In our work, </a:t>
            </a:r>
            <a:r>
              <a:rPr lang="en-US" baseline="0" dirty="0" err="1"/>
              <a:t>FastHASH</a:t>
            </a:r>
            <a:r>
              <a:rPr lang="en-US" baseline="0" dirty="0"/>
              <a:t>, we have two mechanisms to leverage the two observations respectively.</a:t>
            </a:r>
          </a:p>
          <a:p>
            <a:endParaRPr lang="en-US" baseline="0" dirty="0"/>
          </a:p>
          <a:p>
            <a:r>
              <a:rPr lang="en-US" baseline="0" dirty="0"/>
              <a:t>Mechanism 1: Adjacency Filtering, which ….</a:t>
            </a:r>
          </a:p>
          <a:p>
            <a:r>
              <a:rPr lang="en-US" baseline="0" dirty="0"/>
              <a:t>Mechanism 2: Cheap k-</a:t>
            </a:r>
            <a:r>
              <a:rPr lang="en-US" baseline="0" dirty="0" err="1"/>
              <a:t>mer</a:t>
            </a:r>
            <a:r>
              <a:rPr lang="en-US" baseline="0" dirty="0"/>
              <a:t> Selection, which ….</a:t>
            </a:r>
          </a:p>
          <a:p>
            <a:endParaRPr lang="en-US" baseline="0" dirty="0"/>
          </a:p>
          <a:p>
            <a:r>
              <a:rPr lang="en-US" baseline="0" dirty="0"/>
              <a:t>Let us first take a look at Adjacency Filtering.</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0415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Cheap K-</a:t>
            </a:r>
            <a:r>
              <a:rPr lang="en-US" dirty="0" err="1"/>
              <a:t>mer</a:t>
            </a:r>
            <a:r>
              <a:rPr lang="en-US" dirty="0"/>
              <a:t> Selection is to reduce the number of potential mappings</a:t>
            </a:r>
          </a:p>
          <a:p>
            <a:endParaRPr lang="en-US" dirty="0"/>
          </a:p>
          <a:p>
            <a:r>
              <a:rPr lang="en-US" dirty="0"/>
              <a:t>The key insight is that the</a:t>
            </a:r>
            <a:r>
              <a:rPr lang="en-US" baseline="0" dirty="0"/>
              <a:t> k-</a:t>
            </a:r>
            <a:r>
              <a:rPr lang="en-US" baseline="0" dirty="0" err="1"/>
              <a:t>mers</a:t>
            </a:r>
            <a:r>
              <a:rPr lang="en-US" baseline="0" dirty="0"/>
              <a:t> have different cost to examine. Some k-</a:t>
            </a:r>
            <a:r>
              <a:rPr lang="en-US" baseline="0" dirty="0" err="1"/>
              <a:t>mers</a:t>
            </a:r>
            <a:r>
              <a:rPr lang="en-US" baseline="0" dirty="0"/>
              <a:t> are cheaper as they have fewer locations in their location lists than others, which also means they occur less frequently in the reference genome.</a:t>
            </a:r>
          </a:p>
          <a:p>
            <a:endParaRPr lang="en-US" baseline="0" dirty="0"/>
          </a:p>
          <a:p>
            <a:r>
              <a:rPr lang="en-US" baseline="0" dirty="0"/>
              <a:t>The key idea is to sort the k-</a:t>
            </a:r>
            <a:r>
              <a:rPr lang="en-US" baseline="0" dirty="0" err="1"/>
              <a:t>mers</a:t>
            </a:r>
            <a:r>
              <a:rPr lang="en-US" baseline="0" dirty="0"/>
              <a:t> based on their number of locations and select the k-</a:t>
            </a:r>
            <a:r>
              <a:rPr lang="en-US" baseline="0" dirty="0" err="1"/>
              <a:t>mers</a:t>
            </a:r>
            <a:r>
              <a:rPr lang="en-US" baseline="0" dirty="0"/>
              <a:t> with fewest locations to verify.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3593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a:t>
            </a:r>
            <a:r>
              <a:rPr lang="en-US" baseline="0" dirty="0"/>
              <a:t> we have a longer read which can be divided into 6 k-</a:t>
            </a:r>
            <a:r>
              <a:rPr lang="en-US" baseline="0" dirty="0" err="1"/>
              <a:t>mers</a:t>
            </a:r>
            <a:r>
              <a:rPr lang="en-US" baseline="0" dirty="0"/>
              <a:t>. The error tolerance threshold e is set to 2, which means we need to select at least 3 k-</a:t>
            </a:r>
            <a:r>
              <a:rPr lang="en-US" baseline="0" dirty="0" err="1"/>
              <a:t>mers</a:t>
            </a:r>
            <a:r>
              <a:rPr lang="en-US" baseline="0" dirty="0"/>
              <a:t> to verify their locations. </a:t>
            </a:r>
          </a:p>
          <a:p>
            <a:endParaRPr lang="en-US" baseline="0" dirty="0"/>
          </a:p>
          <a:p>
            <a:r>
              <a:rPr lang="en-US" baseline="0" dirty="0"/>
              <a:t>Here is the location list of a k-mer. The first several entries here are locations while the last entry summarizes the number of locations of this k-mer.</a:t>
            </a:r>
          </a:p>
          <a:p>
            <a:endParaRPr lang="en-US" baseline="0" dirty="0"/>
          </a:p>
          <a:p>
            <a:r>
              <a:rPr lang="en-US" baseline="0" dirty="0"/>
              <a:t>We can see that for this read, some of the k-</a:t>
            </a:r>
            <a:r>
              <a:rPr lang="en-US" baseline="0" dirty="0" err="1"/>
              <a:t>mers</a:t>
            </a:r>
            <a:r>
              <a:rPr lang="en-US" baseline="0" dirty="0"/>
              <a:t> are cheap, having fewer than 10 locations, whereas some of them are expensive, having </a:t>
            </a:r>
            <a:r>
              <a:rPr lang="en-US" baseline="0" dirty="0" err="1"/>
              <a:t>morethan</a:t>
            </a:r>
            <a:r>
              <a:rPr lang="en-US" baseline="0" dirty="0"/>
              <a:t> thousands of locations.</a:t>
            </a:r>
          </a:p>
          <a:p>
            <a:endParaRPr lang="en-US" baseline="0" dirty="0"/>
          </a:p>
          <a:p>
            <a:r>
              <a:rPr lang="en-US" baseline="0" dirty="0"/>
              <a:t>Previous work selects k-</a:t>
            </a:r>
            <a:r>
              <a:rPr lang="en-US" baseline="0" dirty="0" err="1"/>
              <a:t>mers</a:t>
            </a:r>
            <a:r>
              <a:rPr lang="en-US" baseline="0" dirty="0"/>
              <a:t> at uniform locations, hence verifying 3004 locations. </a:t>
            </a:r>
            <a:r>
              <a:rPr lang="en-US" baseline="0" dirty="0" err="1"/>
              <a:t>FastHASH</a:t>
            </a:r>
            <a:r>
              <a:rPr lang="en-US" baseline="0" dirty="0"/>
              <a:t> however, selects only the cheap k-</a:t>
            </a:r>
            <a:r>
              <a:rPr lang="en-US" baseline="0" dirty="0" err="1"/>
              <a:t>mers</a:t>
            </a:r>
            <a:r>
              <a:rPr lang="en-US" baseline="0" dirty="0"/>
              <a:t> and verifies only 6 locations.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52937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We implemented </a:t>
            </a:r>
            <a:r>
              <a:rPr lang="en-US" dirty="0" err="1"/>
              <a:t>FastHASH</a:t>
            </a:r>
            <a:r>
              <a:rPr lang="en-US" dirty="0"/>
              <a:t> on top of state-of</a:t>
            </a:r>
            <a:r>
              <a:rPr lang="en-US" baseline="0" dirty="0"/>
              <a:t>-the-art mapper </a:t>
            </a:r>
            <a:r>
              <a:rPr lang="en-US" baseline="0" dirty="0" err="1"/>
              <a:t>mrFAST</a:t>
            </a:r>
            <a:r>
              <a:rPr lang="en-US" baseline="0" dirty="0"/>
              <a:t>, updating it to a new version 2.5</a:t>
            </a:r>
            <a:endParaRPr lang="en-US" dirty="0"/>
          </a:p>
          <a:p>
            <a:endParaRPr lang="en-US" dirty="0"/>
          </a:p>
          <a:p>
            <a:r>
              <a:rPr lang="en-US" dirty="0"/>
              <a:t>We evaluated the algorithm on two data</a:t>
            </a:r>
            <a:r>
              <a:rPr lang="en-US" baseline="0" dirty="0"/>
              <a:t> sets.</a:t>
            </a:r>
          </a:p>
          <a:p>
            <a:endParaRPr lang="en-US" baseline="0" dirty="0"/>
          </a:p>
          <a:p>
            <a:r>
              <a:rPr lang="en-US" dirty="0"/>
              <a:t>Data</a:t>
            </a:r>
            <a:r>
              <a:rPr lang="en-US" baseline="0" dirty="0"/>
              <a:t> set one are real read sets generated from </a:t>
            </a:r>
            <a:r>
              <a:rPr lang="en-US" baseline="0" dirty="0" err="1"/>
              <a:t>illumina</a:t>
            </a:r>
            <a:r>
              <a:rPr lang="en-US" baseline="0" dirty="0"/>
              <a:t> platform.</a:t>
            </a:r>
          </a:p>
          <a:p>
            <a:endParaRPr lang="en-US" baseline="0" dirty="0"/>
          </a:p>
          <a:p>
            <a:r>
              <a:rPr lang="en-US" baseline="0" dirty="0"/>
              <a:t>Data set two are simulated read sets generated from the reference genome.</a:t>
            </a:r>
          </a:p>
          <a:p>
            <a:endParaRPr lang="en-US" baseline="0" dirty="0"/>
          </a:p>
          <a:p>
            <a:r>
              <a:rPr lang="en-US" baseline="0" dirty="0"/>
              <a:t>All the evaluations were obtained from an Intel Core i7 Sandy Bridge machine with 16GB of main memory</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0284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Our DNA is literally a cookbook that contains the information needed to make all of our phenotypes and traits. Our genes are the recipes for making us what we are physically.</a:t>
            </a:r>
            <a:br>
              <a:rPr lang="en-US" dirty="0"/>
            </a:b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5</a:t>
            </a:fld>
            <a:endParaRPr lang="en-US"/>
          </a:p>
        </p:txBody>
      </p:sp>
    </p:spTree>
    <p:extLst>
      <p:ext uri="{BB962C8B-B14F-4D97-AF65-F5344CB8AC3E}">
        <p14:creationId xmlns:p14="http://schemas.microsoft.com/office/powerpoint/2010/main" val="30982238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we present the performance result of </a:t>
            </a:r>
            <a:r>
              <a:rPr lang="en-US" baseline="0" dirty="0" err="1"/>
              <a:t>FastHASH</a:t>
            </a:r>
            <a:r>
              <a:rPr lang="en-US" baseline="0" dirty="0"/>
              <a:t>, which is the speedup verses the old </a:t>
            </a:r>
            <a:r>
              <a:rPr lang="en-US" baseline="0" dirty="0" err="1"/>
              <a:t>mrFAST</a:t>
            </a:r>
            <a:r>
              <a:rPr lang="en-US" baseline="0" dirty="0"/>
              <a:t>.</a:t>
            </a:r>
          </a:p>
          <a:p>
            <a:endParaRPr lang="en-US" baseline="0" dirty="0"/>
          </a:p>
          <a:p>
            <a:r>
              <a:rPr lang="en-US" baseline="0" dirty="0"/>
              <a:t>We run the program with different error threshold e.</a:t>
            </a:r>
          </a:p>
          <a:p>
            <a:r>
              <a:rPr lang="en-US" baseline="0" dirty="0"/>
              <a:t>And the x axis shows the error threshold e.</a:t>
            </a:r>
          </a:p>
          <a:p>
            <a:r>
              <a:rPr lang="en-US" baseline="0" dirty="0"/>
              <a:t>The y axis shows the times of speedup.</a:t>
            </a:r>
          </a:p>
          <a:p>
            <a:r>
              <a:rPr lang="en-US" baseline="0" dirty="0"/>
              <a:t>The data is obtained with different read sets as well.</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From this graph, we can see that</a:t>
            </a:r>
            <a:r>
              <a:rPr lang="en-US" baseline="0" dirty="0"/>
              <a:t> </a:t>
            </a:r>
            <a:r>
              <a:rPr lang="en-US" sz="1200" dirty="0">
                <a:solidFill>
                  <a:srgbClr val="000090"/>
                </a:solidFill>
              </a:rPr>
              <a:t>With </a:t>
            </a:r>
            <a:r>
              <a:rPr lang="en-US" sz="1200" dirty="0" err="1">
                <a:solidFill>
                  <a:srgbClr val="000090"/>
                </a:solidFill>
              </a:rPr>
              <a:t>FastHASH</a:t>
            </a:r>
            <a:r>
              <a:rPr lang="en-US" sz="1200" dirty="0">
                <a:solidFill>
                  <a:srgbClr val="000090"/>
                </a:solidFill>
              </a:rPr>
              <a:t>, </a:t>
            </a:r>
            <a:r>
              <a:rPr lang="en-US" sz="1200" dirty="0" err="1">
                <a:solidFill>
                  <a:srgbClr val="000090"/>
                </a:solidFill>
              </a:rPr>
              <a:t>mrFAST</a:t>
            </a:r>
            <a:r>
              <a:rPr lang="en-US" sz="1200" dirty="0">
                <a:solidFill>
                  <a:srgbClr val="000090"/>
                </a:solidFill>
              </a:rPr>
              <a:t> obtains up to 19x speedup over previous version.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7524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graph shows where the speedup comes from.</a:t>
            </a:r>
          </a:p>
          <a:p>
            <a:endParaRPr lang="en-US" baseline="0" dirty="0"/>
          </a:p>
          <a:p>
            <a:r>
              <a:rPr lang="en-US" baseline="0" dirty="0"/>
              <a:t>In this graph, we show the reduction of potential mappings with </a:t>
            </a:r>
            <a:r>
              <a:rPr lang="en-US" baseline="0" dirty="0" err="1"/>
              <a:t>FastHASH</a:t>
            </a:r>
            <a:r>
              <a:rPr lang="en-US" baseline="0" dirty="0"/>
              <a:t>. The x axis shows the error threshold e and the y axis shows the number of potential mappings. Notice that y axis is log10 scaled.</a:t>
            </a:r>
          </a:p>
          <a:p>
            <a:endParaRPr lang="en-US" baseline="0" dirty="0"/>
          </a:p>
          <a:p>
            <a:r>
              <a:rPr lang="en-US" baseline="0" dirty="0"/>
              <a:t>With </a:t>
            </a:r>
            <a:r>
              <a:rPr lang="en-US" baseline="0" dirty="0" err="1"/>
              <a:t>FastHASH</a:t>
            </a:r>
            <a:r>
              <a:rPr lang="en-US" baseline="0" dirty="0"/>
              <a:t>, we observe that over 99% of the potential mappings are filtered out at low cost, reducing a large amount of verification calculation.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987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this work, we talked about the problem, which is poor performance of existing </a:t>
            </a:r>
            <a:r>
              <a:rPr lang="en-US" dirty="0"/>
              <a:t>read mappers to map billion of short reads to the reference genome, in the presence of errors.</a:t>
            </a:r>
          </a:p>
          <a:p>
            <a:endParaRPr lang="en-US" dirty="0"/>
          </a:p>
          <a:p>
            <a:r>
              <a:rPr lang="en-US" dirty="0"/>
              <a:t>We made</a:t>
            </a:r>
            <a:r>
              <a:rPr lang="en-US" baseline="0" dirty="0"/>
              <a:t> the observation that most of the verification calculations are unnecessary.</a:t>
            </a:r>
          </a:p>
          <a:p>
            <a:endParaRPr lang="en-US" baseline="0" dirty="0"/>
          </a:p>
          <a:p>
            <a:r>
              <a:rPr lang="en-US" baseline="0" dirty="0"/>
              <a:t>The key idea of </a:t>
            </a:r>
            <a:r>
              <a:rPr lang="en-US" baseline="0" dirty="0" err="1"/>
              <a:t>FastHASH</a:t>
            </a:r>
            <a:r>
              <a:rPr lang="en-US" baseline="0" dirty="0"/>
              <a:t> is to reduce the cost of unnecessary verification calculations.</a:t>
            </a:r>
          </a:p>
          <a:p>
            <a:r>
              <a:rPr lang="en-US" baseline="0" dirty="0"/>
              <a:t>We have 2 mechanisms:</a:t>
            </a:r>
          </a:p>
          <a:p>
            <a:r>
              <a:rPr lang="en-US" baseline="0" dirty="0"/>
              <a:t>The first one rejects invalid mappings early, which is AF.</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t>The second one </a:t>
            </a:r>
            <a:r>
              <a:rPr lang="en-US" dirty="0"/>
              <a:t>Reduces the number of possible mappings to examine,</a:t>
            </a:r>
            <a:r>
              <a:rPr lang="en-US" baseline="0" dirty="0"/>
              <a:t> which is </a:t>
            </a:r>
            <a:r>
              <a:rPr lang="en-US" dirty="0"/>
              <a:t>Cheap K-</a:t>
            </a:r>
            <a:r>
              <a:rPr lang="en-US" dirty="0" err="1"/>
              <a:t>mer</a:t>
            </a:r>
            <a:r>
              <a:rPr lang="en-US" dirty="0"/>
              <a:t> Selection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a result, we achieved up to 19x speedup over previous state-of-the-art mapper</a:t>
            </a:r>
            <a:endParaRPr lang="en-US"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8269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the best of our knowledge, SHD</a:t>
            </a:r>
            <a:r>
              <a:rPr lang="en-US" baseline="0" dirty="0"/>
              <a:t> is the fastest CPU-based filter. It depends on the fact the a deleted character causes all trailing characters to be shifted to the left direction. To correctly pairwise compare this sequence, we need to shift it back to the right direction then compare. Generally we need 2E shifts to compare any two sequences regardless the edit is insertion or deletion. </a:t>
            </a:r>
          </a:p>
          <a:p>
            <a:endParaRPr lang="en-US" baseline="0" dirty="0"/>
          </a:p>
          <a:p>
            <a:r>
              <a:rPr lang="en-US" baseline="0" dirty="0" err="1"/>
              <a:t>GateKeeper</a:t>
            </a:r>
            <a:r>
              <a:rPr lang="en-US" baseline="0" dirty="0"/>
              <a:t> is another recent filter that uses FPGA to improve the speed and the read length support of SHD.</a:t>
            </a:r>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46</a:t>
            </a:fld>
            <a:endParaRPr lang="en-US"/>
          </a:p>
        </p:txBody>
      </p:sp>
    </p:spTree>
    <p:extLst>
      <p:ext uri="{BB962C8B-B14F-4D97-AF65-F5344CB8AC3E}">
        <p14:creationId xmlns:p14="http://schemas.microsoft.com/office/powerpoint/2010/main" val="3493285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b="0" i="0" u="none" dirty="0"/>
              <a:t>Alignment is the algorithm for determining </a:t>
            </a:r>
            <a:r>
              <a:rPr lang="en-US" b="0" i="0" u="none" baseline="0" dirty="0"/>
              <a:t>a match between a read and a reference substring. This is very expensive and requires the use of an O(n2) dynamic programming algorithm. </a:t>
            </a:r>
          </a:p>
          <a:p>
            <a:r>
              <a:rPr lang="en-US" b="1" i="0" u="none" baseline="0" dirty="0"/>
              <a:t>[CLICK]</a:t>
            </a:r>
          </a:p>
          <a:p>
            <a:r>
              <a:rPr lang="en-US" b="0" i="0" u="none" baseline="0" dirty="0"/>
              <a:t>To give the scale of required computation, a single human can generate millions to billions of reads, and each read results in multiple locations</a:t>
            </a:r>
          </a:p>
          <a:p>
            <a:r>
              <a:rPr lang="en-US" b="1" i="1" u="sng" baseline="0" dirty="0"/>
              <a:t>[CLICK]</a:t>
            </a:r>
          </a:p>
          <a:p>
            <a:r>
              <a:rPr lang="en-US" b="0" i="0" u="none" dirty="0"/>
              <a:t>Modern read mappers </a:t>
            </a:r>
            <a:r>
              <a:rPr lang="en-US" b="0" i="0" u="none" baseline="0" dirty="0"/>
              <a:t>reduce the time spent on alignment for increased performance. This can be done in two ways:</a:t>
            </a:r>
          </a:p>
          <a:p>
            <a:r>
              <a:rPr lang="en-US" b="1" i="1" u="sng" baseline="0" dirty="0"/>
              <a:t>[CLICK]</a:t>
            </a:r>
          </a:p>
          <a:p>
            <a:r>
              <a:rPr lang="en-US" b="0" i="0" u="none" baseline="0" dirty="0"/>
              <a:t>By further optimizing the alignment algorithm, which many prior works have done.. OR </a:t>
            </a:r>
          </a:p>
          <a:p>
            <a:r>
              <a:rPr lang="en-US" b="1" i="1" u="sng" baseline="0" dirty="0"/>
              <a:t>[CLICK]</a:t>
            </a:r>
          </a:p>
          <a:p>
            <a:r>
              <a:rPr lang="en-US" b="0" i="0" u="none" dirty="0"/>
              <a:t>By reducing the number of alignments necessary by quickly discarding mismatches.</a:t>
            </a:r>
            <a:r>
              <a:rPr lang="en-US" b="0" i="0" u="none" baseline="0" dirty="0"/>
              <a:t> We refer to this as filtering.</a:t>
            </a:r>
          </a:p>
          <a:p>
            <a:r>
              <a:rPr lang="en-US" b="1" i="1" u="sng" baseline="0" dirty="0"/>
              <a:t>[CLICK]</a:t>
            </a:r>
          </a:p>
          <a:p>
            <a:r>
              <a:rPr lang="en-US" b="0" i="0" u="none" dirty="0"/>
              <a:t>Both methods are used by mappers today, but now filtering has replaced alignment as the bottleneck.</a:t>
            </a:r>
          </a:p>
          <a:p>
            <a:r>
              <a:rPr lang="en-US" b="1" i="0" u="none" baseline="0" dirty="0"/>
              <a:t>[CLICK]</a:t>
            </a:r>
          </a:p>
          <a:p>
            <a:r>
              <a:rPr lang="en-US" b="0" i="0" u="none" baseline="0" dirty="0"/>
              <a:t>Our goal is to improve the filtering step in read mappers</a:t>
            </a:r>
          </a:p>
          <a:p>
            <a:r>
              <a:rPr lang="en-US" b="1" i="1" u="sng" baseline="0" dirty="0"/>
              <a:t>[END-CLICK]</a:t>
            </a:r>
            <a:endParaRPr lang="en-US" b="1" i="1" u="sng" dirty="0"/>
          </a:p>
        </p:txBody>
      </p:sp>
      <p:sp>
        <p:nvSpPr>
          <p:cNvPr id="4" name="Slide Number Placeholder 3"/>
          <p:cNvSpPr>
            <a:spLocks noGrp="1"/>
          </p:cNvSpPr>
          <p:nvPr>
            <p:ph type="sldNum" sz="quarter" idx="10"/>
          </p:nvPr>
        </p:nvSpPr>
        <p:spPr/>
        <p:txBody>
          <a:bodyPr/>
          <a:lstStyle/>
          <a:p>
            <a:fld id="{01886909-2889-F945-800E-20D12DE739B0}" type="slidenum">
              <a:rPr lang="en-US" smtClean="0"/>
              <a:t>49</a:t>
            </a:fld>
            <a:endParaRPr lang="en-US"/>
          </a:p>
        </p:txBody>
      </p:sp>
    </p:spTree>
    <p:extLst>
      <p:ext uri="{BB962C8B-B14F-4D97-AF65-F5344CB8AC3E}">
        <p14:creationId xmlns:p14="http://schemas.microsoft.com/office/powerpoint/2010/main" val="244247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Ideal pre-alignment filter should be both accurate and fast:</a:t>
            </a:r>
          </a:p>
          <a:p>
            <a:r>
              <a:rPr lang="en-US" sz="1200" kern="1200" dirty="0">
                <a:solidFill>
                  <a:schemeClr val="tx1"/>
                </a:solidFill>
                <a:effectLst/>
                <a:latin typeface="+mn-lt"/>
                <a:ea typeface="+mn-ea"/>
                <a:cs typeface="+mn-cs"/>
              </a:rPr>
              <a:t>1- Faster</a:t>
            </a:r>
            <a:r>
              <a:rPr lang="en-US" sz="1200" kern="1200" baseline="0" dirty="0">
                <a:solidFill>
                  <a:schemeClr val="tx1"/>
                </a:solidFill>
                <a:effectLst/>
                <a:latin typeface="+mn-lt"/>
                <a:ea typeface="+mn-ea"/>
                <a:cs typeface="+mn-cs"/>
              </a:rPr>
              <a:t> than typical aligners</a:t>
            </a:r>
            <a:r>
              <a:rPr lang="en-US" sz="1200" kern="1200" dirty="0">
                <a:solidFill>
                  <a:schemeClr val="tx1"/>
                </a:solidFill>
                <a:effectLst/>
                <a:latin typeface="+mn-lt"/>
                <a:ea typeface="+mn-ea"/>
                <a:cs typeface="+mn-cs"/>
              </a:rPr>
              <a:t> to compensate the computation overhead introduced by its filtering technique (as we added an extra filtering stage).</a:t>
            </a:r>
            <a:endParaRPr lang="en-US" dirty="0"/>
          </a:p>
          <a:p>
            <a:r>
              <a:rPr lang="en-US" dirty="0"/>
              <a:t>2- We</a:t>
            </a:r>
            <a:r>
              <a:rPr lang="en-US" baseline="0" dirty="0"/>
              <a:t> define the accuracy of pre-alignment filtering as follows: It’s the ability of the filter to reject most of the incorrect mappings (i.e., maximizing the true reject rate and minimizing the false accept rate) while keeping all the correct ones (i.e., zero false reject rate). </a:t>
            </a:r>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50</a:t>
            </a:fld>
            <a:endParaRPr lang="en-US"/>
          </a:p>
        </p:txBody>
      </p:sp>
    </p:spTree>
    <p:extLst>
      <p:ext uri="{BB962C8B-B14F-4D97-AF65-F5344CB8AC3E}">
        <p14:creationId xmlns:p14="http://schemas.microsoft.com/office/powerpoint/2010/main" val="11513376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r>
              <a:rPr lang="en-US" baseline="0" dirty="0"/>
              <a:t> to achieve a filter that is even much faster than the banded alignment algorithm?</a:t>
            </a:r>
          </a:p>
          <a:p>
            <a:endParaRPr lang="en-US" baseline="0" dirty="0"/>
          </a:p>
          <a:p>
            <a:r>
              <a:rPr lang="en-US" baseline="0" dirty="0"/>
              <a:t>1- Removing the data dependencies between the cells of the dynamic programming matrix.</a:t>
            </a:r>
          </a:p>
          <a:p>
            <a:r>
              <a:rPr lang="en-US" baseline="0" dirty="0"/>
              <a:t>In NW algorithm, each cell depends on three pre-computed cells (top, diagonal, and left cells). This restricts the way we computed the entire matrix (left to right, or top to bottom, or anti-diagonal), which limits the parallelism effort. In </a:t>
            </a:r>
            <a:r>
              <a:rPr lang="en-US" baseline="0" dirty="0" err="1"/>
              <a:t>GateKeeper</a:t>
            </a:r>
            <a:r>
              <a:rPr lang="en-US" baseline="0" dirty="0"/>
              <a:t>, we just perform a pairwise comparison (ZERO means a match and ONE means a mismatch). NO data dependencies in </a:t>
            </a:r>
            <a:r>
              <a:rPr lang="en-US" baseline="0" dirty="0" err="1"/>
              <a:t>GateKeeper</a:t>
            </a:r>
            <a:r>
              <a:rPr lang="en-US" baseline="0" dirty="0"/>
              <a:t>!!</a:t>
            </a:r>
          </a:p>
          <a:p>
            <a:r>
              <a:rPr lang="en-US" baseline="0" dirty="0"/>
              <a:t>2- Generating a binary matrix and backtrack the solution using only bitwise operations.</a:t>
            </a:r>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51</a:t>
            </a:fld>
            <a:endParaRPr lang="en-US"/>
          </a:p>
        </p:txBody>
      </p:sp>
    </p:spTree>
    <p:extLst>
      <p:ext uri="{BB962C8B-B14F-4D97-AF65-F5344CB8AC3E}">
        <p14:creationId xmlns:p14="http://schemas.microsoft.com/office/powerpoint/2010/main" val="35035458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bridge the widening gap between the sequencer</a:t>
            </a:r>
            <a:r>
              <a:rPr lang="en-US" baseline="0" dirty="0"/>
              <a:t> &amp; the </a:t>
            </a:r>
            <a:r>
              <a:rPr lang="en-US" dirty="0"/>
              <a:t>mapper,</a:t>
            </a:r>
            <a:r>
              <a:rPr lang="en-US" baseline="0" dirty="0"/>
              <a:t> we propose the concept of pre-alignment filtering. We added a new examination step before the accurate alignment step. The main objective of this step is to detect the incorrect mappings accurately and rapidly. Only the mappings that pass our filter are examined by the alignment step. We also explore exploiting todays’ hardware accelerators to further boost the filtering speed of such filters.</a:t>
            </a:r>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52</a:t>
            </a:fld>
            <a:endParaRPr lang="en-US"/>
          </a:p>
        </p:txBody>
      </p:sp>
    </p:spTree>
    <p:extLst>
      <p:ext uri="{BB962C8B-B14F-4D97-AF65-F5344CB8AC3E}">
        <p14:creationId xmlns:p14="http://schemas.microsoft.com/office/powerpoint/2010/main" val="1852717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computing the binary matrix of GateKeeper, we need to backtrack</a:t>
            </a:r>
            <a:r>
              <a:rPr lang="en-US" baseline="0" dirty="0"/>
              <a:t> all matches (consecutive zeros highlighted in green) between the two sequences. In GateKeeper, we AND all diagonal bit-vectors of the matrix together and produce a single bit-vector that represents the largest possible number of matches between the two sequences. Due to the use of AND operation, we need to ignore the meaningless short zeros (one or two zeros). Final step is to count the number of zeros in the AND mask and if exceeds the threshold then the filter passes the two sequences.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3059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basically we have three main steps in GateKeeper:</a:t>
            </a:r>
          </a:p>
          <a:p>
            <a:r>
              <a:rPr lang="en-US" baseline="0" dirty="0"/>
              <a:t>Step 1: Building the matrix that involves 2E shift registers (each diagonal bit-vector is generated by shifting the read then pairwise compare the shifted read with the reference), each of length =</a:t>
            </a:r>
            <a:r>
              <a:rPr lang="en-US" baseline="0" dirty="0" err="1"/>
              <a:t>ReadLength</a:t>
            </a:r>
            <a:r>
              <a:rPr lang="en-US" baseline="0" dirty="0"/>
              <a:t>. </a:t>
            </a:r>
          </a:p>
          <a:p>
            <a:endParaRPr lang="en-US" baseline="0" dirty="0"/>
          </a:p>
          <a:p>
            <a:r>
              <a:rPr lang="en-US" baseline="0" dirty="0"/>
              <a:t>Step 2: Cancelling the meaningless short zeros by changing them to ones (101 is changed to 111 and 1001 to 1111) using 5-input LUT of the VC709 FPGA. </a:t>
            </a:r>
          </a:p>
          <a:p>
            <a:endParaRPr lang="en-US" baseline="0" dirty="0"/>
          </a:p>
          <a:p>
            <a:r>
              <a:rPr lang="en-US" baseline="0" dirty="0"/>
              <a:t>Step 3: AND all vectors and count the number of zeros in the AND mask.</a:t>
            </a:r>
            <a:endParaRPr lang="en-US" dirty="0"/>
          </a:p>
          <a:p>
            <a:endParaRPr lang="en-US" dirty="0"/>
          </a:p>
          <a:p>
            <a:r>
              <a:rPr lang="en-US" dirty="0"/>
              <a:t>Alignment filters do not replace the alignment verification.</a:t>
            </a:r>
          </a:p>
          <a:p>
            <a:r>
              <a:rPr lang="en-US" dirty="0"/>
              <a:t>Alignment filters eliminate most of incorrect mappings.</a:t>
            </a:r>
          </a:p>
          <a:p>
            <a:r>
              <a:rPr lang="en-US" dirty="0"/>
              <a:t>Alignment filters keep the correct (or nearly correct) mappings.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35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Henrietta Lacks,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8804683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we present the architecture of GateKeeper. </a:t>
            </a:r>
            <a:r>
              <a:rPr lang="en-US" sz="1200" dirty="0"/>
              <a:t>Each </a:t>
            </a:r>
            <a:r>
              <a:rPr lang="en-US" sz="1200" b="1" dirty="0"/>
              <a:t>processing core is able to examine a single mapping in a single clock cycle.</a:t>
            </a:r>
            <a:r>
              <a:rPr lang="en-US" sz="1200" b="1" baseline="0" dirty="0"/>
              <a:t> </a:t>
            </a:r>
            <a:r>
              <a:rPr lang="en-US" sz="1200" dirty="0"/>
              <a:t>We integrate </a:t>
            </a:r>
            <a:r>
              <a:rPr lang="en-US" sz="1200" b="1" dirty="0"/>
              <a:t>many hardware processing cores in the architecture of GateKeeper </a:t>
            </a:r>
            <a:r>
              <a:rPr lang="en-US" sz="1200" dirty="0"/>
              <a:t>for examining many mappings in a parallel fashion.</a:t>
            </a:r>
            <a:r>
              <a:rPr lang="en-US" dirty="0"/>
              <a:t> T</a:t>
            </a:r>
            <a:r>
              <a:rPr lang="en-US" baseline="0" dirty="0"/>
              <a:t>he input read-reference pairs are transferred from the host to the FPGA via </a:t>
            </a:r>
            <a:r>
              <a:rPr lang="en-US" baseline="0" dirty="0" err="1"/>
              <a:t>PCIe</a:t>
            </a:r>
            <a:r>
              <a:rPr lang="en-US" baseline="0" dirty="0"/>
              <a:t> third generation 4-lane at the rate of 13.3 billion bases/sec. With this data throughput, we can have 16 processing cores work concurrently to examine 16 read-reference pairs. Our architecture occupies only 50% of the FPGA resource for a read length of 100 </a:t>
            </a:r>
            <a:r>
              <a:rPr lang="en-US" baseline="0" dirty="0" err="1"/>
              <a:t>bp</a:t>
            </a:r>
            <a:r>
              <a:rPr lang="en-US" baseline="0" dirty="0"/>
              <a:t> and 91% for a read length of 300 </a:t>
            </a:r>
            <a:r>
              <a:rPr lang="en-US" baseline="0" dirty="0" err="1"/>
              <a:t>bp.</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094C5-460E-475C-89A4-E8FF9BE71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6272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094C5-460E-475C-89A4-E8FF9BE71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201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MAGNET will be presented in the next </a:t>
            </a:r>
            <a:r>
              <a:rPr lang="en-US"/>
              <a:t>talk.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094C5-460E-475C-89A4-E8FF9BE71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7034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b="0" i="0" u="none" dirty="0"/>
              <a:t>Again</a:t>
            </a:r>
            <a:r>
              <a:rPr lang="en-US" b="0" i="0" u="none" baseline="0" dirty="0"/>
              <a:t>, we split the read into k-</a:t>
            </a:r>
            <a:r>
              <a:rPr lang="en-US" b="0" i="0" u="none" baseline="0" dirty="0" err="1"/>
              <a:t>mers</a:t>
            </a:r>
            <a:r>
              <a:rPr lang="en-US" b="0" i="0" u="none" baseline="0" dirty="0"/>
              <a:t> of length 5 and query the hash table for their location lists </a:t>
            </a:r>
            <a:endParaRPr lang="en-US" b="0" i="0" u="none"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a:t>We then pass the locations through the filter and attempt to efficiently discard</a:t>
            </a:r>
            <a:r>
              <a:rPr lang="en-US" b="0" i="0" u="none" baseline="0" dirty="0"/>
              <a:t> as many locations as possible before having to run alignment. Here we see that locations that are obviously mismatches get discarded, before needing alignment.  </a:t>
            </a:r>
            <a:endParaRPr lang="en-US" b="0" i="0" u="none"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a:t>The</a:t>
            </a:r>
            <a:r>
              <a:rPr lang="en-US" b="0" i="0" u="none" baseline="0" dirty="0"/>
              <a:t> read must then be aligned against the strings that pass the filter to determine location matches</a:t>
            </a:r>
            <a:endParaRPr lang="en-US" b="0" i="0" u="none"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a:t>Any</a:t>
            </a:r>
            <a:r>
              <a:rPr lang="en-US" b="0" i="0" u="none" baseline="0" dirty="0"/>
              <a:t> location that passes through the filter, but then fails the alignment is called a false negative. False negative rates and filtering speed are important metrics for analyzing a filter.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a:t>note that when the filter was added, we were able to forego 3 instances of alignment thus saving us execution time.</a:t>
            </a:r>
            <a:endParaRPr lang="en-US" b="0" i="0" u="none"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dirty="0"/>
              <a:t>[END-CLICK]</a:t>
            </a:r>
          </a:p>
          <a:p>
            <a:endParaRPr lang="en-US" b="1"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8697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6980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1" i="1" u="sng" dirty="0"/>
          </a:p>
          <a:p>
            <a:endParaRPr lang="en-US" b="1" i="1" u="sng" dirty="0"/>
          </a:p>
          <a:p>
            <a:r>
              <a:rPr lang="en-US" b="1" i="1" u="sng" dirty="0"/>
              <a:t>[CLICK]</a:t>
            </a:r>
          </a:p>
          <a:p>
            <a:r>
              <a:rPr lang="en-US" b="0" i="0" u="none" dirty="0"/>
              <a:t>We first partition the genome in large sequences that we refer to as bins </a:t>
            </a:r>
          </a:p>
          <a:p>
            <a:r>
              <a:rPr lang="en-US" b="1" i="1" u="sng" dirty="0"/>
              <a:t>[CLICK]</a:t>
            </a:r>
          </a:p>
          <a:p>
            <a:r>
              <a:rPr lang="en-US" b="1" i="1" u="sng" dirty="0"/>
              <a:t>[CLICK]</a:t>
            </a:r>
          </a:p>
          <a:p>
            <a:endParaRPr lang="en-US" b="1" i="1" u="sng" dirty="0"/>
          </a:p>
          <a:p>
            <a:r>
              <a:rPr lang="en-US" b="0" i="0" u="none" dirty="0"/>
              <a:t>We show the genome with an arbitrary bin highlighted</a:t>
            </a:r>
          </a:p>
          <a:p>
            <a:r>
              <a:rPr lang="en-US" b="1" i="0" u="none" dirty="0"/>
              <a:t>[CLICK]</a:t>
            </a:r>
          </a:p>
          <a:p>
            <a:r>
              <a:rPr lang="en-US" b="0" i="0" u="none" dirty="0"/>
              <a:t>We then generate</a:t>
            </a:r>
            <a:r>
              <a:rPr lang="en-US" b="0" i="0" u="none" baseline="0" dirty="0"/>
              <a:t> a </a:t>
            </a:r>
            <a:r>
              <a:rPr lang="en-US" b="0" i="0" u="none" baseline="0" dirty="0" err="1"/>
              <a:t>bitvector</a:t>
            </a:r>
            <a:r>
              <a:rPr lang="en-US" b="0" i="0" u="none" baseline="0" dirty="0"/>
              <a:t> that represents the bin and holds the occurrence of all permutations of a small string called a token in the bin</a:t>
            </a:r>
          </a:p>
          <a:p>
            <a:r>
              <a:rPr lang="en-US" b="0" i="0" u="none" baseline="0" dirty="0"/>
              <a:t>we see in the figure that tokens that exist in the bin are represented with a 1, and those not in the bin are a 0.</a:t>
            </a:r>
          </a:p>
          <a:p>
            <a:r>
              <a:rPr lang="en-US" b="1" i="0" u="sng" baseline="0" dirty="0"/>
              <a:t>[CLICK]</a:t>
            </a:r>
          </a:p>
          <a:p>
            <a:r>
              <a:rPr lang="en-US" b="0" i="0" u="none" baseline="0" dirty="0"/>
              <a:t>so AAAAA exists in Bin x </a:t>
            </a:r>
          </a:p>
          <a:p>
            <a:r>
              <a:rPr lang="en-US" b="0" i="0" u="none" baseline="0" dirty="0"/>
              <a:t>and CCCCT does not exist in bin x </a:t>
            </a:r>
          </a:p>
          <a:p>
            <a:r>
              <a:rPr lang="en-US" b="1" i="0" u="sng" baseline="0" dirty="0"/>
              <a:t>[CLICK]</a:t>
            </a:r>
          </a:p>
          <a:p>
            <a:r>
              <a:rPr lang="en-US" b="0" i="0" u="none" baseline="0" dirty="0"/>
              <a:t>to account for matches straddling two bins, we employ overlapping bins so that a read will now always fall within a single bin</a:t>
            </a:r>
          </a:p>
          <a:p>
            <a:endParaRPr lang="en-US" b="1" i="1" u="sng" baseline="0" dirty="0"/>
          </a:p>
          <a:p>
            <a:endParaRPr lang="en-US" b="1" i="1" u="sng" baseline="0" dirty="0"/>
          </a:p>
          <a:p>
            <a:r>
              <a:rPr lang="en-US" b="1" i="1" u="sng" baseline="0" dirty="0"/>
              <a:t>[END-CLICK]</a:t>
            </a:r>
            <a:endParaRPr lang="en-US" b="1"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0798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5376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use </a:t>
            </a:r>
            <a:r>
              <a:rPr lang="en-US" dirty="0" err="1"/>
              <a:t>bitvectors</a:t>
            </a:r>
            <a:r>
              <a:rPr lang="en-US" dirty="0"/>
              <a:t> to quickly figure out existence within a</a:t>
            </a:r>
            <a:r>
              <a:rPr lang="en-US" baseline="0" dirty="0"/>
              <a:t> bin </a:t>
            </a:r>
          </a:p>
          <a:p>
            <a:endParaRPr lang="en-US" dirty="0"/>
          </a:p>
          <a:p>
            <a:endParaRPr lang="en-US" dirty="0"/>
          </a:p>
          <a:p>
            <a:endParaRPr lang="en-US" dirty="0"/>
          </a:p>
          <a:p>
            <a:r>
              <a:rPr lang="en-US" dirty="0"/>
              <a:t>We see here</a:t>
            </a:r>
            <a:r>
              <a:rPr lang="en-US" baseline="0" dirty="0"/>
              <a:t> a list of bit vectors that are associated with a particular bin. The memory required to store all bit vectors is found by multiplying the number of bins by 4^q bits (which is the size of the bit vectors)</a:t>
            </a:r>
          </a:p>
          <a:p>
            <a:endParaRPr lang="en-US" baseline="0" dirty="0"/>
          </a:p>
          <a:p>
            <a:r>
              <a:rPr lang="en-US" baseline="0" dirty="0"/>
              <a:t>For a bin size of 200 and a q of 5, the memory footprint comes to around 3.8 GB </a:t>
            </a:r>
          </a:p>
          <a:p>
            <a:endParaRPr lang="en-US" baseline="0" dirty="0"/>
          </a:p>
          <a:p>
            <a:r>
              <a:rPr lang="en-US" b="1" i="1" u="sng" baseline="0" dirty="0"/>
              <a:t>[END-CLICK]</a:t>
            </a:r>
            <a:endParaRPr lang="en-US" b="1"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1753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a:t>
            </a:r>
            <a:r>
              <a:rPr lang="en-US" baseline="0" dirty="0"/>
              <a:t> about why GRIM-Filter is faster than alignment. This is obviously faster than dynamic programming. </a:t>
            </a:r>
          </a:p>
          <a:p>
            <a:endParaRPr lang="en-US" dirty="0"/>
          </a:p>
          <a:p>
            <a:r>
              <a:rPr lang="en-US" dirty="0"/>
              <a:t>This threshold</a:t>
            </a:r>
            <a:r>
              <a:rPr lang="en-US" baseline="0" dirty="0"/>
              <a:t> value changes error tolerance</a:t>
            </a:r>
            <a:endParaRPr lang="en-US" dirty="0"/>
          </a:p>
          <a:p>
            <a:endParaRPr lang="en-US" dirty="0"/>
          </a:p>
          <a:p>
            <a:endParaRPr lang="en-US" dirty="0"/>
          </a:p>
          <a:p>
            <a:r>
              <a:rPr lang="en-US" dirty="0"/>
              <a:t>In this example, we will use a token</a:t>
            </a:r>
            <a:r>
              <a:rPr lang="en-US" baseline="0" dirty="0"/>
              <a:t> size of 5 </a:t>
            </a:r>
            <a:endParaRPr lang="en-US" dirty="0"/>
          </a:p>
          <a:p>
            <a:r>
              <a:rPr lang="en-US" dirty="0"/>
              <a:t>We show how GRIM-Filter</a:t>
            </a:r>
            <a:r>
              <a:rPr lang="en-US" baseline="0" dirty="0"/>
              <a:t> determines the need for alignment in a bin X. We use the read to generate a mask to selectively sum bit vectors. </a:t>
            </a:r>
          </a:p>
          <a:p>
            <a:r>
              <a:rPr lang="en-US" b="1" i="1" u="sng" baseline="0" dirty="0"/>
              <a:t>[CLICK]</a:t>
            </a:r>
          </a:p>
          <a:p>
            <a:r>
              <a:rPr lang="en-US" baseline="0" dirty="0"/>
              <a:t>For the given read sequence in red, we find all indices corresponding to the q-grams found in the read. </a:t>
            </a:r>
          </a:p>
          <a:p>
            <a:r>
              <a:rPr lang="en-US" b="1" i="1" u="sng" baseline="0"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then query and </a:t>
            </a:r>
            <a:r>
              <a:rPr lang="en-US" b="1" i="1" u="sng" dirty="0"/>
              <a:t>[CLICK]</a:t>
            </a:r>
            <a:r>
              <a:rPr lang="en-US" baseline="0" dirty="0"/>
              <a:t> sum the bits of bin X’s pre-computed bit vector of the reference genome.</a:t>
            </a:r>
          </a:p>
          <a:p>
            <a:r>
              <a:rPr lang="en-US" b="0" i="0" u="none" dirty="0"/>
              <a:t>This final value is then compared to a threshold to determine the likelihood</a:t>
            </a:r>
            <a:r>
              <a:rPr lang="en-US" b="0" i="0" u="none" baseline="0" dirty="0"/>
              <a:t> of this read’s existence in Bin X</a:t>
            </a:r>
          </a:p>
          <a:p>
            <a:r>
              <a:rPr lang="en-US" b="0" i="0" u="none" baseline="0" dirty="0"/>
              <a:t>These are all very simple operations and can be run in parallel across different bins</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3D9B9-CD49-6346-9B64-E0A0DC2E5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3807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REWRITE </a:t>
            </a:r>
          </a:p>
          <a:p>
            <a:endParaRPr lang="en-US" dirty="0"/>
          </a:p>
          <a:p>
            <a:r>
              <a:rPr lang="en-US" dirty="0"/>
              <a:t>In this example, we will use a token</a:t>
            </a:r>
            <a:r>
              <a:rPr lang="en-US" baseline="0" dirty="0"/>
              <a:t> size of 5 </a:t>
            </a:r>
            <a:endParaRPr lang="en-US" dirty="0"/>
          </a:p>
          <a:p>
            <a:r>
              <a:rPr lang="en-US" dirty="0"/>
              <a:t>We show how GRIM-Filter</a:t>
            </a:r>
            <a:r>
              <a:rPr lang="en-US" baseline="0" dirty="0"/>
              <a:t> determines the need for alignment in a bin X. We use the read to generate a mask to selectively sum bit vectors. </a:t>
            </a:r>
          </a:p>
          <a:p>
            <a:r>
              <a:rPr lang="en-US" b="1" i="1" u="sng" baseline="0" dirty="0"/>
              <a:t>[CLICK]</a:t>
            </a:r>
          </a:p>
          <a:p>
            <a:r>
              <a:rPr lang="en-US" baseline="0" dirty="0"/>
              <a:t>For the given read sequence in red, we find all indices corresponding to the q-grams found in the read. </a:t>
            </a:r>
          </a:p>
          <a:p>
            <a:r>
              <a:rPr lang="en-US" b="1" i="1" u="sng" baseline="0"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then query and </a:t>
            </a:r>
            <a:r>
              <a:rPr lang="en-US" b="1" i="1" u="sng" dirty="0"/>
              <a:t>[CLICK]</a:t>
            </a:r>
            <a:r>
              <a:rPr lang="en-US" baseline="0" dirty="0"/>
              <a:t> sum the bits of bin X’s pre-computed bit vector of the reference genome.</a:t>
            </a:r>
          </a:p>
          <a:p>
            <a:r>
              <a:rPr lang="en-US" b="0" i="0" u="none" dirty="0"/>
              <a:t>This final value is then compared to a threshold to determine the likelihood</a:t>
            </a:r>
            <a:r>
              <a:rPr lang="en-US" b="0" i="0" u="none" baseline="0" dirty="0"/>
              <a:t> of this read’s existence in Bin X</a:t>
            </a:r>
          </a:p>
          <a:p>
            <a:r>
              <a:rPr lang="en-US" b="0" i="0" u="none" baseline="0" dirty="0"/>
              <a:t>These are all very simple operations and can be run in parallel across different bins</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3D9B9-CD49-6346-9B64-E0A0DC2E5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797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untangling yarn ball</a:t>
            </a:r>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0704591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i="0" u="none" dirty="0"/>
              <a:t>As a recap,</a:t>
            </a:r>
            <a:endParaRPr lang="en-US" b="1" i="1" u="sng" dirty="0"/>
          </a:p>
          <a:p>
            <a:r>
              <a:rPr lang="en-US" b="1" i="1" u="sng" dirty="0"/>
              <a:t>[CLICK]</a:t>
            </a:r>
            <a:endParaRPr lang="en-US" b="0" i="0" u="none" dirty="0"/>
          </a:p>
          <a:p>
            <a:r>
              <a:rPr lang="en-US" b="0" i="0" u="none" dirty="0"/>
              <a:t>GRIM-Filter is comprised</a:t>
            </a:r>
            <a:r>
              <a:rPr lang="en-US" b="0" i="0" u="none" baseline="0" dirty="0"/>
              <a:t> of very simple addition/comparison operations </a:t>
            </a:r>
          </a:p>
          <a:p>
            <a:r>
              <a:rPr lang="en-US" b="1" i="1" u="sng" baseline="0" dirty="0"/>
              <a:t>[CLICK]</a:t>
            </a:r>
          </a:p>
          <a:p>
            <a:r>
              <a:rPr lang="en-US" b="0" i="0" u="none" baseline="0" dirty="0"/>
              <a:t>To check a given bin, we sum the bits corresponding to each token in the read</a:t>
            </a:r>
          </a:p>
          <a:p>
            <a:r>
              <a:rPr lang="en-US" b="1" i="1" u="sng" baseline="0" dirty="0"/>
              <a:t>[CLICK]</a:t>
            </a:r>
          </a:p>
          <a:p>
            <a:r>
              <a:rPr lang="en-US" b="0" i="0" u="none" baseline="0" dirty="0"/>
              <a:t>and then we compare the sum against a threshold to determine whether we need to align</a:t>
            </a:r>
          </a:p>
          <a:p>
            <a:r>
              <a:rPr lang="en-US" b="1" i="1" u="sng" baseline="0" dirty="0"/>
              <a:t>[CLICK]</a:t>
            </a:r>
          </a:p>
          <a:p>
            <a:r>
              <a:rPr lang="en-US" b="0" i="0" u="none" baseline="0" dirty="0"/>
              <a:t>It is also highly parallel</a:t>
            </a:r>
          </a:p>
          <a:p>
            <a:r>
              <a:rPr lang="en-US" b="0" i="0" u="none" baseline="0" dirty="0"/>
              <a:t>each bin is operated on independently and there are many many bins </a:t>
            </a:r>
          </a:p>
          <a:p>
            <a:r>
              <a:rPr lang="en-US" b="0" i="0" u="none" baseline="0" dirty="0"/>
              <a:t>[</a:t>
            </a:r>
            <a:r>
              <a:rPr lang="en-US" b="1" i="1" u="sng" baseline="0" dirty="0"/>
              <a:t>CLICK]</a:t>
            </a:r>
            <a:endParaRPr lang="en-US" b="0" i="0" u="none" baseline="0" dirty="0"/>
          </a:p>
          <a:p>
            <a:r>
              <a:rPr lang="en-US" b="0" i="0" u="none" baseline="0" dirty="0"/>
              <a:t>These three properties together make it a suitable algorithm to be run in 3D stacked DRAM</a:t>
            </a:r>
          </a:p>
          <a:p>
            <a:r>
              <a:rPr lang="en-US" b="1" i="1" u="sng" baseline="0" dirty="0"/>
              <a:t>[END-CLICK]</a:t>
            </a:r>
            <a:endParaRPr lang="en-US" b="1"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633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THICKEN TSV lines</a:t>
            </a:r>
          </a:p>
          <a:p>
            <a:endParaRPr lang="en-US" b="1" i="1" u="sng" dirty="0"/>
          </a:p>
          <a:p>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3D stacked memory stacks a</a:t>
            </a:r>
            <a:r>
              <a:rPr lang="en-US" baseline="0" dirty="0"/>
              <a:t> logic layer and DRAM layers with vertical connections called TSVs. This vertical structure allows for a much higher number of connections increasing the available bandwidth. The customizable logic layer enables processing-in-memory, which avoids overloading the memory bus by offloading computation to this layer in the 3D stacked module. </a:t>
            </a:r>
            <a:endParaRPr lang="en-US" b="0" i="0" u="none" baseline="0" dirty="0"/>
          </a:p>
          <a:p>
            <a:r>
              <a:rPr lang="en-US" b="0" i="0" u="none" baseline="0" dirty="0"/>
              <a:t>We can design the simple operations required for GRIM-Filter into the customizable logic layer and appropriately distribute the </a:t>
            </a:r>
            <a:r>
              <a:rPr lang="en-US" b="0" i="0" u="none" baseline="0" dirty="0" err="1"/>
              <a:t>bitvectors</a:t>
            </a:r>
            <a:r>
              <a:rPr lang="en-US" b="0" i="0" u="none" baseline="0" dirty="0"/>
              <a:t> to enable an efficient filter</a:t>
            </a:r>
          </a:p>
          <a:p>
            <a:r>
              <a:rPr lang="en-US" b="1" i="1" u="sng" baseline="0" dirty="0"/>
              <a:t>[CLICK]</a:t>
            </a:r>
          </a:p>
          <a:p>
            <a:r>
              <a:rPr lang="en-US" b="0" i="0" u="none" baseline="0" dirty="0"/>
              <a:t>Real 3D-stacked DRAM technologies are commercially available now such as high bandwidth memory</a:t>
            </a:r>
          </a:p>
          <a:p>
            <a:r>
              <a:rPr lang="en-US" b="1" i="1" u="sng" baseline="0" dirty="0"/>
              <a:t>[CLICK]</a:t>
            </a:r>
          </a:p>
          <a:p>
            <a:r>
              <a:rPr lang="en-US" b="0" i="0" u="none" baseline="0" dirty="0"/>
              <a:t>And micron’s hybrid memory cube, among others </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1510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3D stacked memory stacks a</a:t>
            </a:r>
            <a:r>
              <a:rPr lang="en-US" baseline="0" dirty="0"/>
              <a:t> logic layer and DRAM layers with vertical connections called TSVs. This vertical structure allows for a much higher number of connections increasing the available bandwidth. The customizable logic layer allows for processing-in-memory, which avoids overloading the memory bus by offloading computation to this layer in the 3D stacked module. </a:t>
            </a:r>
            <a:endParaRPr lang="en-US" b="0" i="0" u="none" baseline="0" dirty="0"/>
          </a:p>
          <a:p>
            <a:r>
              <a:rPr lang="en-US" b="0" i="0" u="none" baseline="0" dirty="0"/>
              <a:t>We can design the simple operations required for GRIM-Filter into the customizable logic layer and appropriately distribute the bit vectors to enable an efficient filter</a:t>
            </a:r>
          </a:p>
          <a:p>
            <a:r>
              <a:rPr lang="en-US" b="1" i="1" u="sng" baseline="0" dirty="0"/>
              <a:t>[CLICK]</a:t>
            </a:r>
          </a:p>
          <a:p>
            <a:r>
              <a:rPr lang="en-US" b="0" i="0" u="none" baseline="0" dirty="0"/>
              <a:t>Real 3D-stacked DRAM technologies are commercially available now such as high bandwidth memory</a:t>
            </a:r>
          </a:p>
          <a:p>
            <a:r>
              <a:rPr lang="en-US" b="1" i="1" u="sng" baseline="0" dirty="0"/>
              <a:t>[CLICK]</a:t>
            </a:r>
          </a:p>
          <a:p>
            <a:r>
              <a:rPr lang="en-US" b="0" i="0" u="none" baseline="0" dirty="0"/>
              <a:t>And micron’s hybrid memory cube, among others </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5612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3D stacked memory stacks a</a:t>
            </a:r>
            <a:r>
              <a:rPr lang="en-US" baseline="0" dirty="0"/>
              <a:t> logic layer and DRAM layers with vertical connections called TSVs. This vertical structure allows for a much higher number of connections increasing the available bandwidth. The customizable logic layer allows for processing-in-memory, which avoids overloading the memory bus by offloading computation to this layer in the 3D stacked module. </a:t>
            </a:r>
            <a:endParaRPr lang="en-US" b="0" i="0" u="none" baseline="0" dirty="0"/>
          </a:p>
          <a:p>
            <a:r>
              <a:rPr lang="en-US" b="0" i="0" u="none" baseline="0" dirty="0"/>
              <a:t>We can design the simple operations required for GRIM-Filter into the customizable logic layer and appropriately distribute the bit vectors to enable an efficient filter</a:t>
            </a:r>
          </a:p>
          <a:p>
            <a:r>
              <a:rPr lang="en-US" b="1" i="1" u="sng" baseline="0" dirty="0"/>
              <a:t>[CLICK]</a:t>
            </a:r>
          </a:p>
          <a:p>
            <a:r>
              <a:rPr lang="en-US" b="0" i="0" u="none" baseline="0" dirty="0"/>
              <a:t>Real 3D-stacked DRAM technologies are commercially available now such as high bandwidth memory</a:t>
            </a:r>
          </a:p>
          <a:p>
            <a:r>
              <a:rPr lang="en-US" b="1" i="1" u="sng" baseline="0" dirty="0"/>
              <a:t>[CLICK]</a:t>
            </a:r>
          </a:p>
          <a:p>
            <a:r>
              <a:rPr lang="en-US" b="0" i="0" u="none" baseline="0" dirty="0"/>
              <a:t>And micron’s hybrid memory cube, among others </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7750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b="0" i="0" u="none" dirty="0"/>
              <a:t>Each DRAM layer is organized as an array of Banks</a:t>
            </a:r>
          </a:p>
          <a:p>
            <a:r>
              <a:rPr lang="en-US" b="1" i="0" u="none" dirty="0"/>
              <a:t>[CLICK]</a:t>
            </a:r>
          </a:p>
          <a:p>
            <a:r>
              <a:rPr lang="en-US" b="0" i="0" u="none" dirty="0"/>
              <a:t>and</a:t>
            </a:r>
            <a:r>
              <a:rPr lang="en-US" b="0" i="0" u="none" baseline="0" dirty="0"/>
              <a:t> a bank is an array of cells with a row buffer. The row buffer holds one row at a time and uses this structure to transfer data with high bandwidth into the logic layer via TSVs</a:t>
            </a:r>
          </a:p>
          <a:p>
            <a:r>
              <a:rPr lang="en-US" b="1" i="0" u="none" baseline="0" dirty="0"/>
              <a:t>[CLICK]</a:t>
            </a:r>
            <a:endParaRPr lang="en-US" b="1" i="0" u="none" dirty="0"/>
          </a:p>
          <a:p>
            <a:r>
              <a:rPr lang="en-US" b="0" i="0" u="none" dirty="0"/>
              <a:t>We</a:t>
            </a:r>
            <a:r>
              <a:rPr lang="en-US" b="0" i="0" u="none" baseline="0" dirty="0"/>
              <a:t> now show the distribution of bit vectors across the DRAM arrays to enable parallel processing of many bins. </a:t>
            </a:r>
          </a:p>
          <a:p>
            <a:r>
              <a:rPr lang="en-US" b="1" i="0" u="none" baseline="0" dirty="0"/>
              <a:t>[CLICK]</a:t>
            </a:r>
          </a:p>
          <a:p>
            <a:r>
              <a:rPr lang="en-US" b="0" i="0" u="none" baseline="0" dirty="0"/>
              <a:t>Each row represents a token's occurrence across many sequential bins. and the row of the appropriate token gets queried to find a vector showing the occurrence of the token across many bins.</a:t>
            </a:r>
          </a:p>
          <a:p>
            <a:r>
              <a:rPr lang="en-US" b="0" i="0" u="none" baseline="0" dirty="0"/>
              <a:t>These are the vectors are brought down into the logic layer to be operated on.</a:t>
            </a:r>
          </a:p>
          <a:p>
            <a:r>
              <a:rPr lang="en-US" b="1" i="1" u="sng" baseline="0" dirty="0"/>
              <a:t>[CLICK]</a:t>
            </a:r>
          </a:p>
          <a:p>
            <a:endParaRPr lang="en-US" b="1" i="1" u="sng" baseline="0" dirty="0"/>
          </a:p>
          <a:p>
            <a:r>
              <a:rPr lang="en-US" b="1" i="1" u="sng" baseline="0" dirty="0"/>
              <a:t>[END-CLICK]</a:t>
            </a:r>
            <a:endParaRPr lang="en-US" b="0" i="0" u="non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3367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b="0" i="0" u="none" dirty="0"/>
              <a:t>We</a:t>
            </a:r>
            <a:r>
              <a:rPr lang="en-US" b="0" i="0" u="none" baseline="0" dirty="0"/>
              <a:t> now look at the implementation of logic in the logic layer </a:t>
            </a:r>
            <a:endParaRPr lang="en-US" b="0" i="0" u="none" dirty="0"/>
          </a:p>
          <a:p>
            <a:r>
              <a:rPr lang="en-US" b="1" i="1" u="sng" dirty="0"/>
              <a:t>[CLICK]</a:t>
            </a:r>
          </a:p>
          <a:p>
            <a:r>
              <a:rPr lang="en-US" b="0" i="0" u="none" dirty="0"/>
              <a:t>GRIM-Filter</a:t>
            </a:r>
            <a:r>
              <a:rPr lang="en-US" b="0" i="0" u="none" baseline="0" dirty="0"/>
              <a:t> only requires a very simple design for enabling the </a:t>
            </a:r>
            <a:r>
              <a:rPr lang="en-US" b="0" i="0" u="none" baseline="0" dirty="0" err="1"/>
              <a:t>bitvector</a:t>
            </a:r>
            <a:r>
              <a:rPr lang="en-US" b="0" i="0" u="none" baseline="0" dirty="0"/>
              <a:t> sum and threshold compare across many bins simultaneously. One comparator, </a:t>
            </a:r>
            <a:r>
              <a:rPr lang="en-US" b="0" i="0" u="none" baseline="0" dirty="0" err="1"/>
              <a:t>incrementer</a:t>
            </a:r>
            <a:r>
              <a:rPr lang="en-US" b="0" i="0" u="none" baseline="0" dirty="0"/>
              <a:t>, accumulator, and buffer for each bin that we are checking in parallel</a:t>
            </a:r>
            <a:endParaRPr lang="en-US" b="0" i="0" u="none" dirty="0"/>
          </a:p>
          <a:p>
            <a:r>
              <a:rPr lang="en-US" b="1" i="1" u="sng" dirty="0"/>
              <a:t>[CLICK]</a:t>
            </a:r>
          </a:p>
          <a:p>
            <a:r>
              <a:rPr lang="en-US" b="0" i="0" u="none" dirty="0"/>
              <a:t>This results in a very low area overhead and ease of implementation</a:t>
            </a:r>
          </a:p>
          <a:p>
            <a:r>
              <a:rPr lang="en-US" b="1" i="1" u="sng" dirty="0"/>
              <a:t>[END-CLICK]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3703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ran</a:t>
            </a:r>
            <a:r>
              <a:rPr lang="en-US" baseline="0" dirty="0"/>
              <a:t> 10 separate experiments with real read data sets, consisting of approximately 4 million reads each, and got the following results. Compared to the previous best filter, our filter enjoys a 2x average end-to-end read mapper performance gain across the data sets, and a 6x average lower false negative rate. Again, these are the locations that were not discarded by the filter, but were then later discarded after alignment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2944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ran</a:t>
            </a:r>
            <a:r>
              <a:rPr lang="en-US" baseline="0" dirty="0"/>
              <a:t> 10 separate experiments with real read data sets, consisting of approximately 4 million reads each, and got the following results. Compared to the previous best filter, our filter enjoys a 2x average end-to-end read mapper performance gain across the data sets, and a 6x average lower false negative rate. Again, these are the locations that were not discarded by the filter, but were then later discarded after alignment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9480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MinION is an inexpensive, pocket-sized, portable, high-throughput sequencing apparatus that produces data in real-time. These properties enable new potential applications of genome sequencing, such as rapid surveillance of Ebola, Zika or other epidemics, near-patient testing, and other applications that require real- time data analysis.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the MinION technology has two major advantages. First, it is capable of generating ultra-long reads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 882 </a:t>
            </a:r>
            <a:r>
              <a:rPr lang="en-US" sz="1200" kern="1200" dirty="0" err="1">
                <a:solidFill>
                  <a:schemeClr val="tx1"/>
                </a:solidFill>
                <a:effectLst/>
                <a:latin typeface="+mn-lt"/>
                <a:ea typeface="+mn-ea"/>
                <a:cs typeface="+mn-cs"/>
              </a:rPr>
              <a:t>kilobase</a:t>
            </a:r>
            <a:r>
              <a:rPr lang="en-US" sz="1200" kern="1200" dirty="0">
                <a:solidFill>
                  <a:schemeClr val="tx1"/>
                </a:solidFill>
                <a:effectLst/>
                <a:latin typeface="+mn-lt"/>
                <a:ea typeface="+mn-ea"/>
                <a:cs typeface="+mn-cs"/>
              </a:rPr>
              <a:t> pairs or longer). </a:t>
            </a:r>
            <a:r>
              <a:rPr lang="en-US" sz="1200" b="1" kern="1200" dirty="0" err="1">
                <a:solidFill>
                  <a:schemeClr val="tx1"/>
                </a:solidFill>
                <a:effectLst/>
                <a:latin typeface="+mn-lt"/>
                <a:ea typeface="+mn-ea"/>
                <a:cs typeface="+mn-cs"/>
              </a:rPr>
              <a:t>MinION’s</a:t>
            </a:r>
            <a:r>
              <a:rPr lang="en-US" sz="1200" b="1" kern="1200" dirty="0">
                <a:solidFill>
                  <a:schemeClr val="tx1"/>
                </a:solidFill>
                <a:effectLst/>
                <a:latin typeface="+mn-lt"/>
                <a:ea typeface="+mn-ea"/>
                <a:cs typeface="+mn-cs"/>
              </a:rPr>
              <a:t> long reads greatly simplify the genome assembly process by decreasing the computational requirements. </a:t>
            </a:r>
            <a:r>
              <a:rPr lang="en-US" sz="1200" kern="1200" dirty="0">
                <a:solidFill>
                  <a:schemeClr val="tx1"/>
                </a:solidFill>
                <a:effectLst/>
                <a:latin typeface="+mn-lt"/>
                <a:ea typeface="+mn-ea"/>
                <a:cs typeface="+mn-cs"/>
              </a:rPr>
              <a:t>Second, it is small and portable. MinION is named as the first DNA sequencing device used in outer space to help the detection of life elsewhere in the universe with the help of its size and portability.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the help of continuous updates to the MinION device and the nanopore chemistry, the first nanopore human reference genome was generated by using only MinION devices.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583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MinION is an inexpensive, pocket-sized, portable, high-throughput sequencing apparatus that produces data in real-time. These properties enable new potential applications of genome sequencing, such as rapid surveillance of Ebola, Zika or other epidemics, near-patient testing, and other applications that require real- time data analysis.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the MinION technology has two major advantages. First, it is capable of generating ultra-long reads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 882 </a:t>
            </a:r>
            <a:r>
              <a:rPr lang="en-US" sz="1200" kern="1200" dirty="0" err="1">
                <a:solidFill>
                  <a:schemeClr val="tx1"/>
                </a:solidFill>
                <a:effectLst/>
                <a:latin typeface="+mn-lt"/>
                <a:ea typeface="+mn-ea"/>
                <a:cs typeface="+mn-cs"/>
              </a:rPr>
              <a:t>kilobase</a:t>
            </a:r>
            <a:r>
              <a:rPr lang="en-US" sz="1200" kern="1200" dirty="0">
                <a:solidFill>
                  <a:schemeClr val="tx1"/>
                </a:solidFill>
                <a:effectLst/>
                <a:latin typeface="+mn-lt"/>
                <a:ea typeface="+mn-ea"/>
                <a:cs typeface="+mn-cs"/>
              </a:rPr>
              <a:t> pairs or longer). </a:t>
            </a:r>
            <a:r>
              <a:rPr lang="en-US" sz="1200" b="1" kern="1200" dirty="0" err="1">
                <a:solidFill>
                  <a:schemeClr val="tx1"/>
                </a:solidFill>
                <a:effectLst/>
                <a:latin typeface="+mn-lt"/>
                <a:ea typeface="+mn-ea"/>
                <a:cs typeface="+mn-cs"/>
              </a:rPr>
              <a:t>MinION’s</a:t>
            </a:r>
            <a:r>
              <a:rPr lang="en-US" sz="1200" b="1" kern="1200" dirty="0">
                <a:solidFill>
                  <a:schemeClr val="tx1"/>
                </a:solidFill>
                <a:effectLst/>
                <a:latin typeface="+mn-lt"/>
                <a:ea typeface="+mn-ea"/>
                <a:cs typeface="+mn-cs"/>
              </a:rPr>
              <a:t> long reads greatly simplify the genome assembly process by decreasing the computational requirements. </a:t>
            </a:r>
            <a:r>
              <a:rPr lang="en-US" sz="1200" kern="1200" dirty="0">
                <a:solidFill>
                  <a:schemeClr val="tx1"/>
                </a:solidFill>
                <a:effectLst/>
                <a:latin typeface="+mn-lt"/>
                <a:ea typeface="+mn-ea"/>
                <a:cs typeface="+mn-cs"/>
              </a:rPr>
              <a:t>Second, it is small and portable. MinION is named as the first DNA sequencing device used in outer space to help the detection of life elsewhere in the universe with the help of its size and portability.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the help of continuous updates to the MinION device and the nanopore chemistry, the first nanopore human reference genome was generated by using only MinION devices.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0003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9"/>
          <p:cNvSpPr>
            <a:spLocks noGrp="1" noChangeArrowheads="1"/>
          </p:cNvSpPr>
          <p:nvPr>
            <p:ph type="sldNum" sz="quarter"/>
          </p:nvPr>
        </p:nvSpPr>
        <p:spPr>
          <a:noFill/>
        </p:spPr>
        <p:txBody>
          <a:bodyPr/>
          <a:lstStyle/>
          <a:p>
            <a:fld id="{B685DBD6-D95A-41EC-889F-21CF45C92CC4}" type="slidenum">
              <a:rPr lang="en-US" smtClean="0"/>
              <a:pPr/>
              <a:t>9</a:t>
            </a:fld>
            <a:endParaRPr lang="en-US"/>
          </a:p>
        </p:txBody>
      </p:sp>
      <p:sp>
        <p:nvSpPr>
          <p:cNvPr id="10243" name="Rectangle 1"/>
          <p:cNvSpPr>
            <a:spLocks noGrp="1" noRot="1" noChangeAspect="1" noChangeArrowheads="1" noTextEdit="1"/>
          </p:cNvSpPr>
          <p:nvPr>
            <p:ph type="sldImg"/>
          </p:nvPr>
        </p:nvSpPr>
        <p:spPr>
          <a:xfrm>
            <a:off x="1144588" y="693738"/>
            <a:ext cx="4567237" cy="3427412"/>
          </a:xfrm>
          <a:solidFill>
            <a:srgbClr val="FFFFFF"/>
          </a:solidFill>
          <a:ln>
            <a:solidFill>
              <a:srgbClr val="000000"/>
            </a:solidFill>
            <a:miter lim="800000"/>
          </a:ln>
        </p:spPr>
      </p:sp>
      <p:sp>
        <p:nvSpPr>
          <p:cNvPr id="10244" name="Rectangle 2"/>
          <p:cNvSpPr>
            <a:spLocks noGrp="1" noChangeArrowheads="1"/>
          </p:cNvSpPr>
          <p:nvPr>
            <p:ph type="body" idx="1"/>
          </p:nvPr>
        </p:nvSpPr>
        <p:spPr>
          <a:xfrm>
            <a:off x="686361" y="4342535"/>
            <a:ext cx="5485279" cy="4114511"/>
          </a:xfrm>
          <a:noFill/>
          <a:ln/>
        </p:spPr>
        <p:txBody>
          <a:bodyPr wrap="none" anchor="ctr"/>
          <a:lstStyle/>
          <a:p>
            <a:endParaRPr lang="en-US"/>
          </a:p>
        </p:txBody>
      </p:sp>
    </p:spTree>
    <p:extLst>
      <p:ext uri="{BB962C8B-B14F-4D97-AF65-F5344CB8AC3E}">
        <p14:creationId xmlns:p14="http://schemas.microsoft.com/office/powerpoint/2010/main" val="13303253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10789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one shows the Illumina sequencing. </a:t>
            </a:r>
            <a:r>
              <a:rPr lang="en-US" sz="1200" b="0" i="0" kern="1200" dirty="0">
                <a:solidFill>
                  <a:schemeClr val="tx1"/>
                </a:solidFill>
                <a:effectLst/>
                <a:latin typeface="+mn-lt"/>
                <a:ea typeface="+mn-ea"/>
                <a:cs typeface="+mn-cs"/>
              </a:rPr>
              <a:t>The nucleotides are fluorescently labelled, with the color corresponding to the base. Only one base is added at a time. At each iteration, an image is taken and there will be a fluorescent signal indicating the base that has been added. The process is repeated, adding one nucleotide at a time and imaging in between. Computers are then used to detect the base at each site in each image and these are used to construct a sequence.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Second one shows the Ion Torrent sequencing. In Ion Torrent sequencing, instead of optical signals, they exploit the fact that addition of each nucleotide releases an H+ ion. In each iteration, one of the four nucleotide type is added to the system. When this nucleotide is next in the sequence, it is added to the sequence read. If that single base repeats, then more will be added. The pH is detected at each iteration, as each H</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ion released will decrease the </a:t>
            </a:r>
            <a:r>
              <a:rPr lang="en-US" sz="1200" b="0" i="0" kern="1200" dirty="0" err="1">
                <a:solidFill>
                  <a:schemeClr val="tx1"/>
                </a:solidFill>
                <a:effectLst/>
                <a:latin typeface="+mn-lt"/>
                <a:ea typeface="+mn-ea"/>
                <a:cs typeface="+mn-cs"/>
              </a:rPr>
              <a:t>pH.</a:t>
            </a:r>
            <a:r>
              <a:rPr lang="en-US" sz="1200" b="0" i="0" kern="1200" dirty="0">
                <a:solidFill>
                  <a:schemeClr val="tx1"/>
                </a:solidFill>
                <a:effectLst/>
                <a:latin typeface="+mn-lt"/>
                <a:ea typeface="+mn-ea"/>
                <a:cs typeface="+mn-cs"/>
              </a:rPr>
              <a:t> The process is repeated. The pH change, if any, is used to determine how many bases (if any) were added with each cycle.</a:t>
            </a:r>
            <a:endParaRPr lang="en-US" dirty="0"/>
          </a:p>
          <a:p>
            <a:endParaRPr lang="en-US" dirty="0"/>
          </a:p>
          <a:p>
            <a:r>
              <a:rPr lang="en-US" dirty="0"/>
              <a:t>Illumina: https://</a:t>
            </a:r>
            <a:r>
              <a:rPr lang="en-US" dirty="0" err="1"/>
              <a:t>www.ebi.ac.uk</a:t>
            </a:r>
            <a:r>
              <a:rPr lang="en-US" dirty="0"/>
              <a:t>/training/online/course/</a:t>
            </a:r>
            <a:r>
              <a:rPr lang="en-US" dirty="0" err="1"/>
              <a:t>ebi</a:t>
            </a:r>
            <a:r>
              <a:rPr lang="en-US" dirty="0"/>
              <a:t>-next-generation-sequencing-practical-course/what-next-generation-dna-sequencing/</a:t>
            </a:r>
            <a:r>
              <a:rPr lang="en-US" dirty="0" err="1"/>
              <a:t>illumina</a:t>
            </a:r>
            <a:r>
              <a:rPr lang="en-US" dirty="0"/>
              <a:t>-</a:t>
            </a:r>
          </a:p>
          <a:p>
            <a:r>
              <a:rPr lang="en-US" dirty="0"/>
              <a:t>454: https://</a:t>
            </a:r>
            <a:r>
              <a:rPr lang="en-US" dirty="0" err="1"/>
              <a:t>www.ebi.ac.uk</a:t>
            </a:r>
            <a:r>
              <a:rPr lang="en-US" dirty="0"/>
              <a:t>/training/online/course/</a:t>
            </a:r>
            <a:r>
              <a:rPr lang="en-US" dirty="0" err="1"/>
              <a:t>ebi</a:t>
            </a:r>
            <a:r>
              <a:rPr lang="en-US" dirty="0"/>
              <a:t>-next-generation-sequencing-practical-course/what-next-generation-dna-sequencing/454-seque</a:t>
            </a:r>
          </a:p>
          <a:p>
            <a:r>
              <a:rPr lang="en-US" dirty="0"/>
              <a:t>Ion Torrent: https://</a:t>
            </a:r>
            <a:r>
              <a:rPr lang="en-US" dirty="0" err="1"/>
              <a:t>www.ebi.ac.uk</a:t>
            </a:r>
            <a:r>
              <a:rPr lang="en-US" dirty="0"/>
              <a:t>/training/online/course/</a:t>
            </a:r>
            <a:r>
              <a:rPr lang="en-US" dirty="0" err="1"/>
              <a:t>ebi</a:t>
            </a:r>
            <a:r>
              <a:rPr lang="en-US" dirty="0"/>
              <a:t>-next-generation-sequencing-practical-course/what-next-generation-dna-sequencing/ion-</a:t>
            </a:r>
            <a:r>
              <a:rPr lang="en-US" dirty="0" err="1"/>
              <a:t>torre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51806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Country (USA, Sweden, Japan, Singapore), Education, Income, Age.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49874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organism detection in metagenomes </a:t>
            </a:r>
          </a:p>
        </p:txBody>
      </p:sp>
      <p:sp>
        <p:nvSpPr>
          <p:cNvPr id="4" name="Slide Number Placeholder 3"/>
          <p:cNvSpPr>
            <a:spLocks noGrp="1"/>
          </p:cNvSpPr>
          <p:nvPr>
            <p:ph type="sldNum" sz="quarter" idx="10"/>
          </p:nvPr>
        </p:nvSpPr>
        <p:spPr/>
        <p:txBody>
          <a:bodyPr/>
          <a:lstStyle/>
          <a:p>
            <a:fld id="{AB959945-7217-484B-8E74-88DC87A74BB0}" type="slidenum">
              <a:rPr lang="en-US" smtClean="0"/>
              <a:pPr/>
              <a:t>107</a:t>
            </a:fld>
            <a:endParaRPr lang="en-US"/>
          </a:p>
        </p:txBody>
      </p:sp>
    </p:spTree>
    <p:extLst>
      <p:ext uri="{BB962C8B-B14F-4D97-AF65-F5344CB8AC3E}">
        <p14:creationId xmlns:p14="http://schemas.microsoft.com/office/powerpoint/2010/main" val="2779393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 Cheng</a:t>
            </a:r>
            <a:r>
              <a:rPr lang="en-US" i="1" dirty="0"/>
              <a:t>, et al.</a:t>
            </a:r>
            <a:r>
              <a:rPr lang="en-US" dirty="0"/>
              <a:t>, "</a:t>
            </a:r>
            <a:r>
              <a:rPr lang="en-US" dirty="0" err="1"/>
              <a:t>BitMapper</a:t>
            </a:r>
            <a:r>
              <a:rPr lang="en-US" dirty="0"/>
              <a:t>: an efficient all-mapper based on bit-vector computing," </a:t>
            </a:r>
            <a:r>
              <a:rPr lang="en-US" i="1" dirty="0"/>
              <a:t>BMC bioinformatics, </a:t>
            </a:r>
            <a:r>
              <a:rPr lang="en-US" dirty="0"/>
              <a:t>vol. 16, p. 1, 2015.</a:t>
            </a:r>
          </a:p>
          <a:p>
            <a:r>
              <a:rPr lang="en-US" dirty="0"/>
              <a:t>H. Xin</a:t>
            </a:r>
            <a:r>
              <a:rPr lang="en-US" i="1" dirty="0"/>
              <a:t>, et al.</a:t>
            </a:r>
            <a:r>
              <a:rPr lang="en-US" dirty="0"/>
              <a:t>, "Accelerating read mapping with </a:t>
            </a:r>
            <a:r>
              <a:rPr lang="en-US" dirty="0" err="1"/>
              <a:t>FastHASH</a:t>
            </a:r>
            <a:r>
              <a:rPr lang="en-US" dirty="0"/>
              <a:t>," </a:t>
            </a:r>
            <a:r>
              <a:rPr lang="en-US" i="1" dirty="0"/>
              <a:t>BMC genomics, </a:t>
            </a:r>
            <a:r>
              <a:rPr lang="en-US" dirty="0"/>
              <a:t>vol. 14, p. S13, 2013.</a:t>
            </a:r>
          </a:p>
          <a:p>
            <a:endParaRPr lang="en-US" dirty="0"/>
          </a:p>
        </p:txBody>
      </p:sp>
      <p:sp>
        <p:nvSpPr>
          <p:cNvPr id="4" name="Slide Number Placeholder 3"/>
          <p:cNvSpPr>
            <a:spLocks noGrp="1"/>
          </p:cNvSpPr>
          <p:nvPr>
            <p:ph type="sldNum" sz="quarter" idx="10"/>
          </p:nvPr>
        </p:nvSpPr>
        <p:spPr/>
        <p:txBody>
          <a:bodyPr/>
          <a:lstStyle/>
          <a:p>
            <a:fld id="{5EA48BE9-F41B-45F7-869C-1E9102D86351}" type="slidenum">
              <a:rPr lang="en-US" smtClean="0"/>
              <a:t>110</a:t>
            </a:fld>
            <a:endParaRPr lang="en-US"/>
          </a:p>
        </p:txBody>
      </p:sp>
    </p:spTree>
    <p:extLst>
      <p:ext uri="{BB962C8B-B14F-4D97-AF65-F5344CB8AC3E}">
        <p14:creationId xmlns:p14="http://schemas.microsoft.com/office/powerpoint/2010/main" val="3640517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13-year long human project is the starting of the genomic era! It opened the door to remarkable biomedical discoveries by providing the first complete human genome sequence. It cost 3 billion dollars to read the entire sequence.</a:t>
            </a:r>
            <a:br>
              <a:rPr lang="en-US" dirty="0"/>
            </a:b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10</a:t>
            </a:fld>
            <a:endParaRPr lang="en-US"/>
          </a:p>
        </p:txBody>
      </p:sp>
    </p:spTree>
    <p:extLst>
      <p:ext uri="{BB962C8B-B14F-4D97-AF65-F5344CB8AC3E}">
        <p14:creationId xmlns:p14="http://schemas.microsoft.com/office/powerpoint/2010/main" val="551116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11</a:t>
            </a:fld>
            <a:endParaRPr lang="en-US"/>
          </a:p>
        </p:txBody>
      </p:sp>
    </p:spTree>
    <p:extLst>
      <p:ext uri="{BB962C8B-B14F-4D97-AF65-F5344CB8AC3E}">
        <p14:creationId xmlns:p14="http://schemas.microsoft.com/office/powerpoint/2010/main" val="1691382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generation =</a:t>
            </a:r>
            <a:r>
              <a:rPr lang="en-US" baseline="0" dirty="0"/>
              <a:t> </a:t>
            </a:r>
            <a:r>
              <a:rPr lang="en-US" dirty="0"/>
              <a:t>next generation = massively parallel sequencing =</a:t>
            </a:r>
            <a:r>
              <a:rPr lang="en-US" baseline="0" dirty="0"/>
              <a:t> </a:t>
            </a:r>
            <a:r>
              <a:rPr lang="en-US" sz="1200" kern="1200" dirty="0">
                <a:solidFill>
                  <a:schemeClr val="tx1"/>
                </a:solidFill>
                <a:effectLst/>
                <a:latin typeface="+mn-lt"/>
                <a:ea typeface="+mn-ea"/>
                <a:cs typeface="+mn-cs"/>
              </a:rPr>
              <a:t>high throughput sequencing (HTS) =</a:t>
            </a:r>
            <a:r>
              <a:rPr lang="en-US" sz="1200" kern="1200" baseline="0" dirty="0">
                <a:solidFill>
                  <a:schemeClr val="tx1"/>
                </a:solidFill>
                <a:effectLst/>
                <a:latin typeface="+mn-lt"/>
                <a:ea typeface="+mn-ea"/>
                <a:cs typeface="+mn-cs"/>
              </a:rPr>
              <a:t> Sequencing by Synthesis</a:t>
            </a:r>
          </a:p>
          <a:p>
            <a:r>
              <a:rPr lang="en-US" sz="1200" b="1" kern="1200" baseline="0" dirty="0">
                <a:solidFill>
                  <a:schemeClr val="tx1"/>
                </a:solidFill>
                <a:effectLst/>
                <a:latin typeface="+mn-lt"/>
                <a:ea typeface="+mn-ea"/>
                <a:cs typeface="+mn-cs"/>
              </a:rPr>
              <a:t>Attach large number of DNA molecules to the flow cell then sequence by synthesis using CMOS light sensor to observe the chemical interactions</a:t>
            </a:r>
            <a:endParaRPr lang="en-US" b="1"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12</a:t>
            </a:fld>
            <a:endParaRPr lang="en-US"/>
          </a:p>
        </p:txBody>
      </p:sp>
    </p:spTree>
    <p:extLst>
      <p:ext uri="{BB962C8B-B14F-4D97-AF65-F5344CB8AC3E}">
        <p14:creationId xmlns:p14="http://schemas.microsoft.com/office/powerpoint/2010/main" val="1492527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2/24/18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2/24/18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2/24/18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2/24/18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2/24/18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2/24/18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2/24/18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2/24/18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2/24/18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2/24/18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2/24/18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2/24/18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2018. 2. 24.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2018. 2. 24.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2018. 2. 24.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2018. 2. 24.</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2018. 2. 24.</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2018. 2. 24.</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2018. 2. 24.</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2/24/18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2/24/18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2/24/18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2/24/18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2/24/18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2/24/18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2/24/18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2/24/18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2/24/18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2/24/18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2/24/18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2/24/18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040316079"/>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95505513"/>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5004907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09667803"/>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850335604"/>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86861317"/>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65847800"/>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581083894"/>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37543223"/>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44814988"/>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272918736"/>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252831330"/>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3884408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4281490560"/>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733195777"/>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760736871"/>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9764956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931982028"/>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656937798"/>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704035137"/>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66669"/>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892932499"/>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t>‹#›</a:t>
            </a:fld>
            <a:endParaRPr lang="en-US"/>
          </a:p>
        </p:txBody>
      </p:sp>
    </p:spTree>
    <p:extLst>
      <p:ext uri="{BB962C8B-B14F-4D97-AF65-F5344CB8AC3E}">
        <p14:creationId xmlns:p14="http://schemas.microsoft.com/office/powerpoint/2010/main" val="13204188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obj" preserve="1">
  <p:cSld name="標題及物件">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pic>
        <p:nvPicPr>
          <p:cNvPr id="7" name="Picture 6"/>
          <p:cNvPicPr>
            <a:picLocks noChangeAspect="1"/>
          </p:cNvPicPr>
          <p:nvPr userDrawn="1"/>
        </p:nvPicPr>
        <p:blipFill>
          <a:blip r:embed="rId2"/>
          <a:stretch>
            <a:fillRect/>
          </a:stretch>
        </p:blipFill>
        <p:spPr>
          <a:xfrm>
            <a:off x="157619" y="6491171"/>
            <a:ext cx="1090808" cy="245591"/>
          </a:xfrm>
          <a:prstGeom prst="rect">
            <a:avLst/>
          </a:prstGeom>
        </p:spPr>
      </p:pic>
    </p:spTree>
    <p:extLst>
      <p:ext uri="{BB962C8B-B14F-4D97-AF65-F5344CB8AC3E}">
        <p14:creationId xmlns:p14="http://schemas.microsoft.com/office/powerpoint/2010/main" val="2960882561"/>
      </p:ext>
    </p:extLst>
  </p:cSld>
  <p:clrMapOvr>
    <a:overrideClrMapping bg1="lt1" tx1="dk1" bg2="lt2" tx2="dk2" accent1="accent1" accent2="accent2" accent3="accent3" accent4="accent4" accent5="accent5" accent6="accent6" hlink="hlink" folHlink="folHlink"/>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2106891645"/>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6624590"/>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55453510"/>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3460602706"/>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4115285652"/>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2732395157"/>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92338345"/>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39937160"/>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346877540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74"/>
            <a:ext cx="7772400" cy="1470025"/>
          </a:xfrm>
        </p:spPr>
        <p:txBody>
          <a:bodyPr/>
          <a:lstStyle>
            <a:lvl1pPr>
              <a:defRPr>
                <a:solidFill>
                  <a:srgbClr val="006633"/>
                </a:solidFill>
              </a:defRPr>
            </a:lvl1pPr>
          </a:lstStyle>
          <a:p>
            <a:r>
              <a:rPr lang="tr-TR" altLang="zh-TW"/>
              <a:t>Click to edit Master title style</a:t>
            </a:r>
            <a:endParaRPr lang="en-US" dirty="0"/>
          </a:p>
        </p:txBody>
      </p:sp>
      <p:sp>
        <p:nvSpPr>
          <p:cNvPr id="3" name="Subtitle 2"/>
          <p:cNvSpPr>
            <a:spLocks noGrp="1"/>
          </p:cNvSpPr>
          <p:nvPr>
            <p:ph type="subTitle" idx="1"/>
          </p:nvPr>
        </p:nvSpPr>
        <p:spPr>
          <a:xfrm>
            <a:off x="1371600" y="3733800"/>
            <a:ext cx="6400800" cy="1752600"/>
          </a:xfrm>
        </p:spPr>
        <p:txBody>
          <a:bodyPr/>
          <a:lstStyle>
            <a:lvl1pPr marL="0" indent="0" algn="ctr">
              <a:buNone/>
              <a:defRPr b="0">
                <a:solidFill>
                  <a:schemeClr val="tx1"/>
                </a:solidFil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tr-TR" altLang="zh-TW"/>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11" name="Freeform 10"/>
          <p:cNvSpPr>
            <a:spLocks noChangeArrowheads="1"/>
          </p:cNvSpPr>
          <p:nvPr userDrawn="1"/>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p:spPr>
        <p:txBody>
          <a:bodyPr lIns="91425" tIns="45713" rIns="91425" bIns="45713"/>
          <a:lstStyle/>
          <a:p>
            <a:pPr defTabSz="914259">
              <a:defRPr/>
            </a:pPr>
            <a:endParaRPr lang="en-US" sz="1800" kern="0">
              <a:solidFill>
                <a:sysClr val="windowText" lastClr="000000"/>
              </a:solidFill>
              <a:latin typeface="Calibri"/>
            </a:endParaRPr>
          </a:p>
        </p:txBody>
      </p:sp>
      <p:sp>
        <p:nvSpPr>
          <p:cNvPr id="12" name="Line 8"/>
          <p:cNvSpPr>
            <a:spLocks noChangeShapeType="1"/>
          </p:cNvSpPr>
          <p:nvPr userDrawn="1"/>
        </p:nvSpPr>
        <p:spPr bwMode="auto">
          <a:xfrm>
            <a:off x="457200" y="3371850"/>
            <a:ext cx="8229600" cy="0"/>
          </a:xfrm>
          <a:prstGeom prst="line">
            <a:avLst/>
          </a:prstGeom>
          <a:noFill/>
          <a:ln w="19050">
            <a:solidFill>
              <a:srgbClr val="CC9900"/>
            </a:solidFill>
            <a:round/>
            <a:headEnd/>
            <a:tailEnd/>
          </a:ln>
          <a:effectLst/>
        </p:spPr>
        <p:txBody>
          <a:bodyPr lIns="91425" tIns="45713" rIns="91425" bIns="45713"/>
          <a:lstStyle/>
          <a:p>
            <a:pPr defTabSz="914259">
              <a:defRPr/>
            </a:pPr>
            <a:endParaRPr lang="en-US" sz="1800" kern="0">
              <a:solidFill>
                <a:sysClr val="windowText" lastClr="000000"/>
              </a:solidFill>
              <a:latin typeface="Calibri"/>
            </a:endParaRPr>
          </a:p>
        </p:txBody>
      </p:sp>
    </p:spTree>
    <p:extLst>
      <p:ext uri="{BB962C8B-B14F-4D97-AF65-F5344CB8AC3E}">
        <p14:creationId xmlns:p14="http://schemas.microsoft.com/office/powerpoint/2010/main" val="163749796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6633"/>
                </a:solidFill>
              </a:defRPr>
            </a:lvl1pPr>
          </a:lstStyle>
          <a:p>
            <a:r>
              <a:rPr lang="tr-TR" altLang="zh-TW"/>
              <a:t>Click to edit Master title style</a:t>
            </a:r>
            <a:endParaRPr lang="en-US" dirty="0"/>
          </a:p>
        </p:txBody>
      </p:sp>
      <p:sp>
        <p:nvSpPr>
          <p:cNvPr id="3" name="Content Placeholder 2"/>
          <p:cNvSpPr>
            <a:spLocks noGrp="1"/>
          </p:cNvSpPr>
          <p:nvPr>
            <p:ph idx="1"/>
          </p:nvPr>
        </p:nvSpPr>
        <p:spPr>
          <a:xfrm>
            <a:off x="457200" y="1295400"/>
            <a:ext cx="8229600" cy="5029200"/>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a:xfrm>
            <a:off x="6705601" y="6416752"/>
            <a:ext cx="2133600" cy="365125"/>
          </a:xfrm>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cxnSp>
        <p:nvCxnSpPr>
          <p:cNvPr id="7" name="Straight Connector 6"/>
          <p:cNvCxnSpPr/>
          <p:nvPr userDrawn="1"/>
        </p:nvCxnSpPr>
        <p:spPr>
          <a:xfrm>
            <a:off x="457200" y="1065212"/>
            <a:ext cx="8229600" cy="1588"/>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02213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7"/>
            <a:ext cx="7772400" cy="1362075"/>
          </a:xfrm>
        </p:spPr>
        <p:txBody>
          <a:bodyPr anchor="t"/>
          <a:lstStyle>
            <a:lvl1pPr algn="l">
              <a:defRPr sz="4000" b="1" cap="all"/>
            </a:lvl1pPr>
          </a:lstStyle>
          <a:p>
            <a:r>
              <a:rPr lang="tr-TR" altLang="zh-TW"/>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59" indent="0">
              <a:buNone/>
              <a:defRPr sz="1600">
                <a:solidFill>
                  <a:schemeClr val="tx1">
                    <a:tint val="75000"/>
                  </a:schemeClr>
                </a:solidFill>
              </a:defRPr>
            </a:lvl3pPr>
            <a:lvl4pPr marL="1371390" indent="0">
              <a:buNone/>
              <a:defRPr sz="1400">
                <a:solidFill>
                  <a:schemeClr val="tx1">
                    <a:tint val="75000"/>
                  </a:schemeClr>
                </a:solidFill>
              </a:defRPr>
            </a:lvl4pPr>
            <a:lvl5pPr marL="1828519" indent="0">
              <a:buNone/>
              <a:defRPr sz="1400">
                <a:solidFill>
                  <a:schemeClr val="tx1">
                    <a:tint val="75000"/>
                  </a:schemeClr>
                </a:solidFill>
              </a:defRPr>
            </a:lvl5pPr>
            <a:lvl6pPr marL="2285649" indent="0">
              <a:buNone/>
              <a:defRPr sz="1400">
                <a:solidFill>
                  <a:schemeClr val="tx1">
                    <a:tint val="75000"/>
                  </a:schemeClr>
                </a:solidFill>
              </a:defRPr>
            </a:lvl6pPr>
            <a:lvl7pPr marL="2742780" indent="0">
              <a:buNone/>
              <a:defRPr sz="1400">
                <a:solidFill>
                  <a:schemeClr val="tx1">
                    <a:tint val="75000"/>
                  </a:schemeClr>
                </a:solidFill>
              </a:defRPr>
            </a:lvl7pPr>
            <a:lvl8pPr marL="3199908"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tr-TR" altLang="zh-TW"/>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0575064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9873483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tr-TR"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tr-TR" altLang="zh-TW"/>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5612806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1715875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0788708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tr-TR" altLang="zh-TW"/>
              <a:t>Click to edit Master title style</a:t>
            </a:r>
            <a:endParaRPr lang="en-US"/>
          </a:p>
        </p:txBody>
      </p:sp>
      <p:sp>
        <p:nvSpPr>
          <p:cNvPr id="3" name="Content Placeholder 2"/>
          <p:cNvSpPr>
            <a:spLocks noGrp="1"/>
          </p:cNvSpPr>
          <p:nvPr>
            <p:ph idx="1"/>
          </p:nvPr>
        </p:nvSpPr>
        <p:spPr>
          <a:xfrm>
            <a:off x="3575050" y="27312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6297593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r>
              <a:rPr lang="tr-TR" altLang="zh-TW"/>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5362982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0831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5"/>
            <a:ext cx="2057400" cy="5851525"/>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457200" y="274715"/>
            <a:ext cx="6019800" cy="5851525"/>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881386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5" Type="http://schemas.openxmlformats.org/officeDocument/2006/relationships/slideLayout" Target="../slideLayouts/slideLayout263.xml"/><Relationship Id="rId4"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pn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1.pn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9.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pn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1.pn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3.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1.pn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4.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1.pn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5.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7.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pn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1.png"/><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2/24/18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2018. 2. 24.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2/24/18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91276993"/>
      </p:ext>
    </p:extLst>
  </p:cSld>
  <p:clrMap bg1="lt1" tx1="dk1" bg2="lt2" tx2="dk2" accent1="accent1" accent2="accent2" accent3="accent3" accent4="accent4" accent5="accent5" accent6="accent6" hlink="hlink" folHlink="folHlink"/>
  <p:sldLayoutIdLst>
    <p:sldLayoutId id="2147488077" r:id="rId1"/>
    <p:sldLayoutId id="2147488078" r:id="rId2"/>
    <p:sldLayoutId id="2147488079" r:id="rId3"/>
    <p:sldLayoutId id="2147488080" r:id="rId4"/>
    <p:sldLayoutId id="2147488081" r:id="rId5"/>
    <p:sldLayoutId id="2147488082" r:id="rId6"/>
    <p:sldLayoutId id="2147488083" r:id="rId7"/>
    <p:sldLayoutId id="2147488084" r:id="rId8"/>
    <p:sldLayoutId id="2147488085" r:id="rId9"/>
    <p:sldLayoutId id="2147488086" r:id="rId10"/>
    <p:sldLayoutId id="2147488087"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3036572897"/>
      </p:ext>
    </p:extLst>
  </p:cSld>
  <p:clrMap bg1="lt1" tx1="dk1" bg2="lt2" tx2="dk2" accent1="accent1" accent2="accent2" accent3="accent3" accent4="accent4" accent5="accent5" accent6="accent6" hlink="hlink" folHlink="folHlink"/>
  <p:sldLayoutIdLst>
    <p:sldLayoutId id="2147488140" r:id="rId1"/>
    <p:sldLayoutId id="2147488141" r:id="rId2"/>
    <p:sldLayoutId id="2147488142" r:id="rId3"/>
    <p:sldLayoutId id="2147488143" r:id="rId4"/>
    <p:sldLayoutId id="2147488144" r:id="rId5"/>
    <p:sldLayoutId id="2147488145" r:id="rId6"/>
    <p:sldLayoutId id="2147488146" r:id="rId7"/>
    <p:sldLayoutId id="2147488147" r:id="rId8"/>
    <p:sldLayoutId id="2147488148" r:id="rId9"/>
    <p:sldLayoutId id="2147488149" r:id="rId10"/>
    <p:sldLayoutId id="214748815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461338241"/>
      </p:ext>
    </p:extLst>
  </p:cSld>
  <p:clrMap bg1="lt1" tx1="dk1" bg2="lt2" tx2="dk2" accent1="accent1" accent2="accent2" accent3="accent3" accent4="accent4" accent5="accent5" accent6="accent6" hlink="hlink" folHlink="folHlink"/>
  <p:sldLayoutIdLst>
    <p:sldLayoutId id="2147488152" r:id="rId1"/>
    <p:sldLayoutId id="2147488153" r:id="rId2"/>
    <p:sldLayoutId id="2147488154" r:id="rId3"/>
    <p:sldLayoutId id="2147488155" r:id="rId4"/>
    <p:sldLayoutId id="2147488156" r:id="rId5"/>
    <p:sldLayoutId id="2147488157" r:id="rId6"/>
    <p:sldLayoutId id="2147488158" r:id="rId7"/>
    <p:sldLayoutId id="2147488159" r:id="rId8"/>
    <p:sldLayoutId id="2147488160" r:id="rId9"/>
    <p:sldLayoutId id="2147488161" r:id="rId10"/>
    <p:sldLayoutId id="214748816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t>‹#›</a:t>
            </a:fld>
            <a:endParaRPr 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33121658"/>
      </p:ext>
    </p:extLst>
  </p:cSld>
  <p:clrMap bg1="lt1" tx1="dk1" bg2="lt2" tx2="dk2" accent1="accent1" accent2="accent2" accent3="accent3" accent4="accent4" accent5="accent5" accent6="accent6" hlink="hlink" folHlink="folHlink"/>
  <p:sldLayoutIdLst>
    <p:sldLayoutId id="2147488164" r:id="rId1"/>
    <p:sldLayoutId id="2147488165" r:id="rId2"/>
    <p:sldLayoutId id="2147488166" r:id="rId3"/>
    <p:sldLayoutId id="2147488167" r:id="rId4"/>
    <p:sldLayoutId id="2147488168" r:id="rId5"/>
    <p:sldLayoutId id="2147488169" r:id="rId6"/>
    <p:sldLayoutId id="2147488170" r:id="rId7"/>
    <p:sldLayoutId id="2147488171" r:id="rId8"/>
    <p:sldLayoutId id="2147488172" r:id="rId9"/>
    <p:sldLayoutId id="2147488173" r:id="rId10"/>
    <p:sldLayoutId id="214748817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92162"/>
          </a:xfrm>
          <a:prstGeom prst="rect">
            <a:avLst/>
          </a:prstGeom>
        </p:spPr>
        <p:txBody>
          <a:bodyPr vert="horz" lIns="0" tIns="45713" rIns="0" bIns="45713"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457200" y="1295403"/>
            <a:ext cx="8229600" cy="4830763"/>
          </a:xfrm>
          <a:prstGeom prst="rect">
            <a:avLst/>
          </a:prstGeom>
        </p:spPr>
        <p:txBody>
          <a:bodyPr vert="horz" lIns="91425" tIns="45713" rIns="91425" bIns="45713"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457200" y="6356425"/>
            <a:ext cx="2133600" cy="365125"/>
          </a:xfrm>
          <a:prstGeom prst="rect">
            <a:avLst/>
          </a:prstGeom>
        </p:spPr>
        <p:txBody>
          <a:bodyPr vert="horz" lIns="91425" tIns="45713" rIns="91425" bIns="45713" rtlCol="0" anchor="ctr"/>
          <a:lstStyle>
            <a:lvl1pPr algn="l">
              <a:defRPr sz="1200">
                <a:solidFill>
                  <a:schemeClr val="tx1">
                    <a:tint val="75000"/>
                  </a:schemeClr>
                </a:solidFill>
              </a:defRPr>
            </a:lvl1pPr>
          </a:lstStyle>
          <a:p>
            <a:pPr defTabSz="914259"/>
            <a:endParaRPr lang="en-US" dirty="0">
              <a:solidFill>
                <a:prstClr val="black">
                  <a:tint val="75000"/>
                </a:prstClr>
              </a:solidFill>
            </a:endParaRPr>
          </a:p>
        </p:txBody>
      </p:sp>
      <p:sp>
        <p:nvSpPr>
          <p:cNvPr id="5" name="Footer Placeholder 4"/>
          <p:cNvSpPr>
            <a:spLocks noGrp="1"/>
          </p:cNvSpPr>
          <p:nvPr>
            <p:ph type="ftr" sz="quarter" idx="3"/>
          </p:nvPr>
        </p:nvSpPr>
        <p:spPr>
          <a:xfrm>
            <a:off x="3124201" y="6356425"/>
            <a:ext cx="2895600" cy="365125"/>
          </a:xfrm>
          <a:prstGeom prst="rect">
            <a:avLst/>
          </a:prstGeom>
        </p:spPr>
        <p:txBody>
          <a:bodyPr vert="horz" lIns="91425" tIns="45713" rIns="91425" bIns="45713" rtlCol="0" anchor="ctr"/>
          <a:lstStyle>
            <a:lvl1pPr algn="ctr">
              <a:defRPr sz="1200">
                <a:solidFill>
                  <a:schemeClr val="tx1">
                    <a:tint val="75000"/>
                  </a:schemeClr>
                </a:solidFill>
              </a:defRPr>
            </a:lvl1pPr>
          </a:lstStyle>
          <a:p>
            <a:pPr defTabSz="914259"/>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425"/>
            <a:ext cx="2133600" cy="365125"/>
          </a:xfrm>
          <a:prstGeom prst="rect">
            <a:avLst/>
          </a:prstGeom>
        </p:spPr>
        <p:txBody>
          <a:bodyPr vert="horz" lIns="91425" tIns="45713" rIns="91425" bIns="45713" rtlCol="0" anchor="ctr"/>
          <a:lstStyle>
            <a:lvl1pPr algn="r">
              <a:defRPr sz="1200">
                <a:solidFill>
                  <a:schemeClr val="tx1">
                    <a:tint val="75000"/>
                  </a:schemeClr>
                </a:solidFill>
              </a:defRPr>
            </a:lvl1pPr>
          </a:lstStyle>
          <a:p>
            <a:pPr defTabSz="914259"/>
            <a:fld id="{58161B50-6D0B-48B4-A1D4-BAD8C599CC84}" type="slidenum">
              <a:rPr lang="en-US" smtClean="0">
                <a:solidFill>
                  <a:prstClr val="black">
                    <a:tint val="75000"/>
                  </a:prstClr>
                </a:solidFill>
              </a:rPr>
              <a:pPr defTabSz="914259"/>
              <a:t>‹#›</a:t>
            </a:fld>
            <a:endParaRPr lang="en-US" dirty="0">
              <a:solidFill>
                <a:prstClr val="black">
                  <a:tint val="75000"/>
                </a:prstClr>
              </a:solidFill>
            </a:endParaRPr>
          </a:p>
        </p:txBody>
      </p:sp>
      <p:pic>
        <p:nvPicPr>
          <p:cNvPr id="7" name="Picture 6" descr="safari.png"/>
          <p:cNvPicPr>
            <a:picLocks noChangeAspect="1"/>
          </p:cNvPicPr>
          <p:nvPr/>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624989912"/>
      </p:ext>
    </p:extLst>
  </p:cSld>
  <p:clrMap bg1="lt1" tx1="dk1" bg2="lt2" tx2="dk2" accent1="accent1" accent2="accent2" accent3="accent3" accent4="accent4" accent5="accent5" accent6="accent6" hlink="hlink" folHlink="folHlink"/>
  <p:sldLayoutIdLst>
    <p:sldLayoutId id="2147488176" r:id="rId1"/>
    <p:sldLayoutId id="2147488177" r:id="rId2"/>
    <p:sldLayoutId id="2147488178" r:id="rId3"/>
    <p:sldLayoutId id="2147488179" r:id="rId4"/>
    <p:sldLayoutId id="2147488180" r:id="rId5"/>
    <p:sldLayoutId id="2147488181" r:id="rId6"/>
    <p:sldLayoutId id="2147488182" r:id="rId7"/>
    <p:sldLayoutId id="2147488183" r:id="rId8"/>
    <p:sldLayoutId id="2147488184" r:id="rId9"/>
    <p:sldLayoutId id="2147488185" r:id="rId10"/>
    <p:sldLayoutId id="2147488186" r:id="rId11"/>
  </p:sldLayoutIdLst>
  <p:hf hdr="0" ftr="0" dt="0"/>
  <p:txStyles>
    <p:titleStyle>
      <a:lvl1pPr algn="ctr" defTabSz="914259"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848" indent="-342848" algn="l" defTabSz="91425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36" indent="-285707" algn="l" defTabSz="91425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24" indent="-228564" algn="l" defTabSz="91425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5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8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1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03"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00.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10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s://www.fbi.gov/services/laboratory/biometric-analysis/codis/ndis-statistics" TargetMode="External"/><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www.nature.com/nature/journal/v465/n7300/fig_tab/nature09113_F3.html" TargetMode="Externa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10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106.xml.rels><?xml version="1.0" encoding="UTF-8" standalone="yes"?>
<Relationships xmlns="http://schemas.openxmlformats.org/package/2006/relationships"><Relationship Id="rId3" Type="http://schemas.openxmlformats.org/officeDocument/2006/relationships/hyperlink" Target="http://www.ornl.gov/TechResources/Human_Genome/graphics/slides/ttmousehuman.html" TargetMode="External"/><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hyperlink" Target="http://math.oregonstate.edu/~koslickd"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36.png"/><Relationship Id="rId4" Type="http://schemas.openxmlformats.org/officeDocument/2006/relationships/image" Target="../media/image35.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9.vml"/><Relationship Id="rId4" Type="http://schemas.openxmlformats.org/officeDocument/2006/relationships/image" Target="../media/image110.emf"/></Relationships>
</file>

<file path=ppt/slides/_rels/slide112.xml.rels><?xml version="1.0" encoding="UTF-8" standalone="yes"?>
<Relationships xmlns="http://schemas.openxmlformats.org/package/2006/relationships"><Relationship Id="rId3" Type="http://schemas.openxmlformats.org/officeDocument/2006/relationships/hyperlink" Target="#_ENREF_40"/><Relationship Id="rId2" Type="http://schemas.openxmlformats.org/officeDocument/2006/relationships/hyperlink" Target="#_ENREF_45"/><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1.xml"/><Relationship Id="rId7" Type="http://schemas.openxmlformats.org/officeDocument/2006/relationships/image" Target="../media/image45.emf"/><Relationship Id="rId2" Type="http://schemas.openxmlformats.org/officeDocument/2006/relationships/slideLayout" Target="../slideLayouts/slideLayout38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8.jpeg"/><Relationship Id="rId4" Type="http://schemas.openxmlformats.org/officeDocument/2006/relationships/image" Target="../media/image47.png"/><Relationship Id="rId9" Type="http://schemas.openxmlformats.org/officeDocument/2006/relationships/image" Target="../media/image46.e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2.xml"/><Relationship Id="rId7" Type="http://schemas.openxmlformats.org/officeDocument/2006/relationships/image" Target="../media/image45.emf"/><Relationship Id="rId2" Type="http://schemas.openxmlformats.org/officeDocument/2006/relationships/slideLayout" Target="../slideLayouts/slideLayout383.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image" Target="../media/image48.jpeg"/><Relationship Id="rId10" Type="http://schemas.openxmlformats.org/officeDocument/2006/relationships/image" Target="../media/image49.jpeg"/><Relationship Id="rId4" Type="http://schemas.openxmlformats.org/officeDocument/2006/relationships/image" Target="../media/image47.png"/><Relationship Id="rId9" Type="http://schemas.openxmlformats.org/officeDocument/2006/relationships/image" Target="../media/image46.emf"/></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389.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9.xml"/></Relationships>
</file>

<file path=ppt/slides/_rels/slide28.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19.xml"/><Relationship Id="rId1" Type="http://schemas.openxmlformats.org/officeDocument/2006/relationships/slideLayout" Target="../slideLayouts/slideLayout389.xml"/><Relationship Id="rId6" Type="http://schemas.openxmlformats.org/officeDocument/2006/relationships/hyperlink" Target="http://www.nature.com/ng/journal/vaop/ncurrent/full/ng.437.html" TargetMode="External"/><Relationship Id="rId5" Type="http://schemas.openxmlformats.org/officeDocument/2006/relationships/hyperlink" Target="http://mrfast.sourceforge.net/" TargetMode="External"/><Relationship Id="rId4" Type="http://schemas.openxmlformats.org/officeDocument/2006/relationships/image" Target="../media/image56.tiff"/></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38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8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8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8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8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8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8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8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8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89.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0.xml"/><Relationship Id="rId1" Type="http://schemas.openxmlformats.org/officeDocument/2006/relationships/slideLayout" Target="../slideLayouts/slideLayout389.xml"/></Relationships>
</file>

<file path=ppt/slides/_rels/slide4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1.xml"/><Relationship Id="rId1" Type="http://schemas.openxmlformats.org/officeDocument/2006/relationships/slideLayout" Target="../slideLayouts/slideLayout38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89.xml"/></Relationships>
</file>

<file path=ppt/slides/_rels/slide43.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hyperlink" Target="http://mrfast.sourceforge.net/" TargetMode="External"/><Relationship Id="rId1" Type="http://schemas.openxmlformats.org/officeDocument/2006/relationships/slideLayout" Target="../slideLayouts/slideLayout38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89.xml"/></Relationships>
</file>

<file path=ppt/slides/_rels/slide45.xml.rels><?xml version="1.0" encoding="UTF-8" standalone="yes"?>
<Relationships xmlns="http://schemas.openxmlformats.org/package/2006/relationships"><Relationship Id="rId3" Type="http://schemas.openxmlformats.org/officeDocument/2006/relationships/hyperlink" Target="http://bioinformatics.oxfordjournals.org/content/early/2015/01/10/bioinformatics.btu856.abstract?keytype=ref&amp;ijkey=iQ4UOCzdu7rxIAr" TargetMode="External"/><Relationship Id="rId2" Type="http://schemas.openxmlformats.org/officeDocument/2006/relationships/image" Target="../media/image60.tiff"/><Relationship Id="rId1" Type="http://schemas.openxmlformats.org/officeDocument/2006/relationships/slideLayout" Target="../slideLayouts/slideLayout38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8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gi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78.xml"/></Relationships>
</file>

<file path=ppt/slides/_rels/slide5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notesSlide" Target="../notesSlides/notesSlide36.xml"/><Relationship Id="rId7" Type="http://schemas.openxmlformats.org/officeDocument/2006/relationships/image" Target="../media/image62.emf"/><Relationship Id="rId2" Type="http://schemas.openxmlformats.org/officeDocument/2006/relationships/slideLayout" Target="../slideLayouts/slideLayout378.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61.emf"/><Relationship Id="rId10" Type="http://schemas.openxmlformats.org/officeDocument/2006/relationships/image" Target="../media/image65.jpeg"/><Relationship Id="rId4" Type="http://schemas.openxmlformats.org/officeDocument/2006/relationships/oleObject" Target="../embeddings/oleObject3.bin"/><Relationship Id="rId9" Type="http://schemas.openxmlformats.org/officeDocument/2006/relationships/image" Target="../media/image64.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83.xml"/><Relationship Id="rId1" Type="http://schemas.openxmlformats.org/officeDocument/2006/relationships/vmlDrawing" Target="../drawings/vmlDrawing4.vml"/><Relationship Id="rId6" Type="http://schemas.openxmlformats.org/officeDocument/2006/relationships/image" Target="../media/image67.jpeg"/><Relationship Id="rId5" Type="http://schemas.openxmlformats.org/officeDocument/2006/relationships/image" Target="../media/image66.emf"/><Relationship Id="rId4" Type="http://schemas.openxmlformats.org/officeDocument/2006/relationships/oleObject" Target="../embeddings/oleObject5.bin"/></Relationships>
</file>

<file path=ppt/slides/_rels/slide5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8.xml"/><Relationship Id="rId7" Type="http://schemas.openxmlformats.org/officeDocument/2006/relationships/diagramColors" Target="../diagrams/colors1.xml"/><Relationship Id="rId2" Type="http://schemas.openxmlformats.org/officeDocument/2006/relationships/slideLayout" Target="../slideLayouts/slideLayout378.xml"/><Relationship Id="rId1" Type="http://schemas.openxmlformats.org/officeDocument/2006/relationships/vmlDrawing" Target="../drawings/vmlDrawing5.v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68.emf"/><Relationship Id="rId4" Type="http://schemas.openxmlformats.org/officeDocument/2006/relationships/diagramData" Target="../diagrams/data1.xml"/><Relationship Id="rId9" Type="http://schemas.openxmlformats.org/officeDocument/2006/relationships/oleObject" Target="../embeddings/oleObject6.bin"/></Relationships>
</file>

<file path=ppt/slides/_rels/slide5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notesSlide" Target="../notesSlides/notesSlide39.xml"/><Relationship Id="rId7" Type="http://schemas.openxmlformats.org/officeDocument/2006/relationships/diagramLayout" Target="../diagrams/layout2.xml"/><Relationship Id="rId12" Type="http://schemas.openxmlformats.org/officeDocument/2006/relationships/image" Target="../media/image15.png"/><Relationship Id="rId2" Type="http://schemas.openxmlformats.org/officeDocument/2006/relationships/slideLayout" Target="../slideLayouts/slideLayout378.xml"/><Relationship Id="rId1" Type="http://schemas.openxmlformats.org/officeDocument/2006/relationships/vmlDrawing" Target="../drawings/vmlDrawing6.vml"/><Relationship Id="rId6" Type="http://schemas.openxmlformats.org/officeDocument/2006/relationships/diagramData" Target="../diagrams/data2.xml"/><Relationship Id="rId11" Type="http://schemas.openxmlformats.org/officeDocument/2006/relationships/image" Target="../media/image69.emf"/><Relationship Id="rId5" Type="http://schemas.openxmlformats.org/officeDocument/2006/relationships/image" Target="../media/image68.emf"/><Relationship Id="rId10" Type="http://schemas.microsoft.com/office/2007/relationships/diagramDrawing" Target="../diagrams/drawing2.xml"/><Relationship Id="rId4" Type="http://schemas.openxmlformats.org/officeDocument/2006/relationships/oleObject" Target="../embeddings/oleObject7.bin"/><Relationship Id="rId9" Type="http://schemas.openxmlformats.org/officeDocument/2006/relationships/diagramColors" Target="../diagrams/colors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70.emf"/><Relationship Id="rId4" Type="http://schemas.openxmlformats.org/officeDocument/2006/relationships/oleObject" Target="../embeddings/oleObject8.bin"/></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80.xml"/></Relationships>
</file>

<file path=ppt/slides/_rels/slide57.xml.rels><?xml version="1.0" encoding="UTF-8" standalone="yes"?>
<Relationships xmlns="http://schemas.openxmlformats.org/package/2006/relationships"><Relationship Id="rId2" Type="http://schemas.openxmlformats.org/officeDocument/2006/relationships/hyperlink" Target="https://github.com/BilkentCompGen/GateKeeper"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hyperlink" Target="https://github.com/BilkentCompGen/GateKeeper" TargetMode="External"/><Relationship Id="rId1" Type="http://schemas.openxmlformats.org/officeDocument/2006/relationships/slideLayout" Target="../slideLayouts/slideLayout2.xml"/><Relationship Id="rId4" Type="http://schemas.openxmlformats.org/officeDocument/2006/relationships/hyperlink" Target="https://people.inf.ethz.ch/omutlu/pub/gatekeeper_FPGA-genome-prealignment-accelerator_bionformatics17.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72.emf"/><Relationship Id="rId4" Type="http://schemas.openxmlformats.org/officeDocument/2006/relationships/oleObject" Target="../embeddings/oleObject9.bin"/></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43.xml"/><Relationship Id="rId1" Type="http://schemas.openxmlformats.org/officeDocument/2006/relationships/slideLayout" Target="../slideLayouts/slideLayout40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0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0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00.xml"/></Relationships>
</file>

<file path=ppt/slides/_rels/slide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400.xml"/><Relationship Id="rId4" Type="http://schemas.openxmlformats.org/officeDocument/2006/relationships/image" Target="../media/image74.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0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0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00.xml"/></Relationships>
</file>

<file path=ppt/slides/_rels/slide75.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51.xml"/><Relationship Id="rId1" Type="http://schemas.openxmlformats.org/officeDocument/2006/relationships/slideLayout" Target="../slideLayouts/slideLayout400.xml"/></Relationships>
</file>

<file path=ppt/slides/_rels/slide76.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52.xml"/><Relationship Id="rId1" Type="http://schemas.openxmlformats.org/officeDocument/2006/relationships/slideLayout" Target="../slideLayouts/slideLayout400.xml"/><Relationship Id="rId5" Type="http://schemas.openxmlformats.org/officeDocument/2006/relationships/image" Target="../media/image77.tiff"/><Relationship Id="rId4" Type="http://schemas.openxmlformats.org/officeDocument/2006/relationships/image" Target="../media/image75.emf"/></Relationships>
</file>

<file path=ppt/slides/_rels/slide77.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53.xml"/><Relationship Id="rId1" Type="http://schemas.openxmlformats.org/officeDocument/2006/relationships/slideLayout" Target="../slideLayouts/slideLayout400.xml"/><Relationship Id="rId6" Type="http://schemas.openxmlformats.org/officeDocument/2006/relationships/image" Target="../media/image78.tiff"/><Relationship Id="rId5" Type="http://schemas.openxmlformats.org/officeDocument/2006/relationships/image" Target="../media/image77.tiff"/><Relationship Id="rId4" Type="http://schemas.openxmlformats.org/officeDocument/2006/relationships/image" Target="../media/image75.emf"/></Relationships>
</file>

<file path=ppt/slides/_rels/slide78.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54.xml"/><Relationship Id="rId1" Type="http://schemas.openxmlformats.org/officeDocument/2006/relationships/slideLayout" Target="../slideLayouts/slideLayout400.xml"/><Relationship Id="rId4" Type="http://schemas.openxmlformats.org/officeDocument/2006/relationships/image" Target="../media/image80.emf"/></Relationships>
</file>

<file path=ppt/slides/_rels/slide79.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55.xml"/><Relationship Id="rId1" Type="http://schemas.openxmlformats.org/officeDocument/2006/relationships/slideLayout" Target="../slideLayouts/slideLayout400.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_rels/slide8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6.xml"/><Relationship Id="rId1" Type="http://schemas.openxmlformats.org/officeDocument/2006/relationships/slideLayout" Target="../slideLayouts/slideLayout400.xml"/></Relationships>
</file>

<file path=ppt/slides/_rels/slide8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7.xml"/><Relationship Id="rId1" Type="http://schemas.openxmlformats.org/officeDocument/2006/relationships/slideLayout" Target="../slideLayouts/slideLayout400.xml"/><Relationship Id="rId4" Type="http://schemas.openxmlformats.org/officeDocument/2006/relationships/image" Target="../media/image82.emf"/></Relationships>
</file>

<file path=ppt/slides/_rels/slide83.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83.tiff"/><Relationship Id="rId4" Type="http://schemas.openxmlformats.org/officeDocument/2006/relationships/hyperlink" Target="https://arxiv.org/pdf/1711.01177.pdf"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85.tiff"/></Relationships>
</file>

<file path=ppt/slides/_rels/slide88.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tiff"/><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9.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90.tif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January 24, 2018</a:t>
            </a:r>
          </a:p>
          <a:p>
            <a:r>
              <a:rPr lang="en-US" sz="2200" dirty="0"/>
              <a:t>AACBB Keynote, Vienna</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p:cNvSpPr>
            <a:spLocks noGrp="1"/>
          </p:cNvSpPr>
          <p:nvPr>
            <p:ph type="ctrTitle"/>
          </p:nvPr>
        </p:nvSpPr>
        <p:spPr>
          <a:xfrm>
            <a:off x="395536" y="1484784"/>
            <a:ext cx="8382000" cy="2201416"/>
          </a:xfrm>
        </p:spPr>
        <p:txBody>
          <a:bodyPr>
            <a:normAutofit/>
          </a:bodyPr>
          <a:lstStyle/>
          <a:p>
            <a:pPr algn="ctr"/>
            <a:r>
              <a:rPr lang="en-US" sz="5000" dirty="0"/>
              <a:t>Accelerating Genome Analysis</a:t>
            </a:r>
            <a:br>
              <a:rPr lang="en-US" sz="4400" dirty="0"/>
            </a:br>
            <a:br>
              <a:rPr lang="en-US" sz="800" dirty="0"/>
            </a:br>
            <a:r>
              <a:rPr lang="en-US" sz="4000" dirty="0">
                <a:solidFill>
                  <a:srgbClr val="FF0000"/>
                </a:solidFill>
              </a:rPr>
              <a:t>A Primer on an Ongoing Journey</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47696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The Genomic Era</a:t>
            </a:r>
          </a:p>
        </p:txBody>
      </p:sp>
      <p:sp>
        <p:nvSpPr>
          <p:cNvPr id="10" name="Content Placeholder 9"/>
          <p:cNvSpPr>
            <a:spLocks noGrp="1"/>
          </p:cNvSpPr>
          <p:nvPr>
            <p:ph idx="1"/>
          </p:nvPr>
        </p:nvSpPr>
        <p:spPr>
          <a:xfrm>
            <a:off x="228600" y="1124744"/>
            <a:ext cx="8610600" cy="5123656"/>
          </a:xfrm>
        </p:spPr>
        <p:txBody>
          <a:bodyPr/>
          <a:lstStyle/>
          <a:p>
            <a:r>
              <a:rPr lang="en-US" sz="2100" dirty="0"/>
              <a:t>1990-2003: The Human Genome Project (HGP) provides a complete and accurate sequence of all </a:t>
            </a:r>
            <a:r>
              <a:rPr lang="en-US" sz="2100" b="1" dirty="0"/>
              <a:t>DNA base pairs</a:t>
            </a:r>
            <a:r>
              <a:rPr lang="en-US" sz="2100" dirty="0"/>
              <a:t> that make up the human genome and finds 20,000 to 25,000 human genes.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10</a:t>
            </a:fld>
            <a:endParaRPr lang="en-US" altLang="en-US"/>
          </a:p>
        </p:txBody>
      </p:sp>
      <p:pic>
        <p:nvPicPr>
          <p:cNvPr id="11" name="Picture 2" descr="Image result for chronology of genome sequenc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903" y="2480702"/>
            <a:ext cx="6783693" cy="353909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843808" y="4830739"/>
            <a:ext cx="2305312" cy="830997"/>
          </a:xfrm>
          <a:prstGeom prst="rect">
            <a:avLst/>
          </a:prstGeom>
          <a:solidFill>
            <a:srgbClr val="FF0000"/>
          </a:solidFill>
          <a:ln w="57150">
            <a:solidFill>
              <a:srgbClr val="FFFF00"/>
            </a:solidFill>
          </a:ln>
        </p:spPr>
        <p:txBody>
          <a:bodyPr wrap="square">
            <a:spAutoFit/>
          </a:bodyPr>
          <a:lstStyle/>
          <a:p>
            <a:pPr algn="ctr"/>
            <a:r>
              <a:rPr lang="en-US" sz="2400" dirty="0">
                <a:solidFill>
                  <a:schemeClr val="bg1"/>
                </a:solidFill>
              </a:rPr>
              <a:t>13 year-long</a:t>
            </a:r>
          </a:p>
          <a:p>
            <a:pPr algn="ctr"/>
            <a:r>
              <a:rPr lang="en-US" sz="2400" dirty="0">
                <a:solidFill>
                  <a:schemeClr val="bg1"/>
                </a:solidFill>
              </a:rPr>
              <a:t>$3,000,000,000</a:t>
            </a:r>
          </a:p>
        </p:txBody>
      </p:sp>
      <p:pic>
        <p:nvPicPr>
          <p:cNvPr id="1026" name="Picture 2" descr="Image result for human genome project natu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58"/>
          <a:stretch/>
        </p:blipFill>
        <p:spPr bwMode="auto">
          <a:xfrm>
            <a:off x="7150596" y="2191544"/>
            <a:ext cx="1710371" cy="22492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human genome project natu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397"/>
          <a:stretch/>
        </p:blipFill>
        <p:spPr bwMode="auto">
          <a:xfrm>
            <a:off x="7164287" y="4184054"/>
            <a:ext cx="1728193" cy="2288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47607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9632" y="1039545"/>
            <a:ext cx="4769529" cy="2114550"/>
          </a:xfrm>
          <a:prstGeom prst="rect">
            <a:avLst/>
          </a:prstGeom>
          <a:ln>
            <a:solidFill>
              <a:srgbClr val="FF0000"/>
            </a:solidFill>
          </a:ln>
        </p:spPr>
      </p:pic>
      <p:sp>
        <p:nvSpPr>
          <p:cNvPr id="9" name="Rectangle 8"/>
          <p:cNvSpPr/>
          <p:nvPr/>
        </p:nvSpPr>
        <p:spPr>
          <a:xfrm>
            <a:off x="22573" y="47339"/>
            <a:ext cx="9098855" cy="830997"/>
          </a:xfrm>
          <a:prstGeom prst="rect">
            <a:avLst/>
          </a:prstGeom>
          <a:solidFill>
            <a:schemeClr val="bg1"/>
          </a:solidFill>
        </p:spPr>
        <p:txBody>
          <a:bodyPr wrap="square" lIns="0" r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Tahoma"/>
                <a:ea typeface="+mn-ea"/>
                <a:cs typeface="+mn-cs"/>
              </a:rPr>
              <a:t>69–92% of the respondents in these studies had positive attitudes towards genomics research and donating their DNA samples. </a:t>
            </a:r>
          </a:p>
        </p:txBody>
      </p:sp>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51458" y="2195406"/>
            <a:ext cx="4774527" cy="1999134"/>
          </a:xfrm>
          <a:prstGeom prst="rect">
            <a:avLst/>
          </a:prstGeom>
          <a:ln>
            <a:solidFill>
              <a:srgbClr val="FE0606"/>
            </a:solidFill>
          </a:ln>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975" y="2674948"/>
            <a:ext cx="4774526" cy="2060585"/>
          </a:xfrm>
          <a:prstGeom prst="rect">
            <a:avLst/>
          </a:prstGeom>
          <a:ln>
            <a:solidFill>
              <a:srgbClr val="FF0000"/>
            </a:solidFill>
          </a:ln>
        </p:spPr>
      </p:pic>
      <p:pic>
        <p:nvPicPr>
          <p:cNvPr id="12" name="Picture 1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95536" y="4493959"/>
            <a:ext cx="4769529" cy="2105025"/>
          </a:xfrm>
          <a:prstGeom prst="rect">
            <a:avLst/>
          </a:prstGeom>
          <a:ln>
            <a:solidFill>
              <a:srgbClr val="FF0000"/>
            </a:solidFill>
          </a:ln>
        </p:spPr>
      </p:pic>
      <p:pic>
        <p:nvPicPr>
          <p:cNvPr id="10" name="Picture 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323179" y="4256385"/>
            <a:ext cx="4774526" cy="1872812"/>
          </a:xfrm>
          <a:prstGeom prst="rect">
            <a:avLst/>
          </a:prstGeom>
          <a:ln>
            <a:solidFill>
              <a:srgbClr val="FF0000"/>
            </a:solidFill>
          </a:ln>
        </p:spPr>
      </p:pic>
    </p:spTree>
    <p:extLst>
      <p:ext uri="{BB962C8B-B14F-4D97-AF65-F5344CB8AC3E}">
        <p14:creationId xmlns:p14="http://schemas.microsoft.com/office/powerpoint/2010/main" val="1916074957"/>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323594FA-E141-4234-AE05-360401972BE7}" type="slidenum">
              <a:rPr lang="en-US" altLang="en-US" smtClean="0"/>
              <a:pPr/>
              <a:t>101</a:t>
            </a:fld>
            <a:endParaRPr lang="en-US" altLang="en-US"/>
          </a:p>
        </p:txBody>
      </p:sp>
      <p:pic>
        <p:nvPicPr>
          <p:cNvPr id="11" name="Picture 10"/>
          <p:cNvPicPr>
            <a:picLocks noChangeAspect="1"/>
          </p:cNvPicPr>
          <p:nvPr/>
        </p:nvPicPr>
        <p:blipFill rotWithShape="1">
          <a:blip r:embed="rId2"/>
          <a:srcRect l="27247" t="24406" r="28416" b="25391"/>
          <a:stretch/>
        </p:blipFill>
        <p:spPr>
          <a:xfrm>
            <a:off x="413148" y="980728"/>
            <a:ext cx="8317705" cy="5295025"/>
          </a:xfrm>
          <a:prstGeom prst="rect">
            <a:avLst/>
          </a:prstGeom>
        </p:spPr>
      </p:pic>
      <p:sp>
        <p:nvSpPr>
          <p:cNvPr id="12" name="Rectangle 11"/>
          <p:cNvSpPr/>
          <p:nvPr/>
        </p:nvSpPr>
        <p:spPr>
          <a:xfrm>
            <a:off x="161764" y="4706093"/>
            <a:ext cx="8820472" cy="1569660"/>
          </a:xfrm>
          <a:prstGeom prst="rect">
            <a:avLst/>
          </a:prstGeom>
          <a:solidFill>
            <a:schemeClr val="bg1"/>
          </a:solidFill>
          <a:ln w="28575">
            <a:solidFill>
              <a:srgbClr val="FF0000"/>
            </a:solidFill>
          </a:ln>
        </p:spPr>
        <p:txBody>
          <a:bodyPr wrap="square">
            <a:spAutoFit/>
          </a:bodyPr>
          <a:lstStyle/>
          <a:p>
            <a:pPr algn="ctr"/>
            <a:r>
              <a:rPr lang="en-US" sz="3200" dirty="0">
                <a:solidFill>
                  <a:srgbClr val="0070C0"/>
                </a:solidFill>
              </a:rPr>
              <a:t>Question #1: If I give you a gene sequence, tell me which of the billions of known sequences is most similar to it.</a:t>
            </a:r>
          </a:p>
        </p:txBody>
      </p:sp>
      <p:sp>
        <p:nvSpPr>
          <p:cNvPr id="13" name="TextBox 12"/>
          <p:cNvSpPr txBox="1"/>
          <p:nvPr/>
        </p:nvSpPr>
        <p:spPr>
          <a:xfrm>
            <a:off x="7789745" y="1124744"/>
            <a:ext cx="1066800" cy="461665"/>
          </a:xfrm>
          <a:prstGeom prst="rect">
            <a:avLst/>
          </a:prstGeom>
          <a:noFill/>
        </p:spPr>
        <p:txBody>
          <a:bodyPr wrap="square" rtlCol="0">
            <a:spAutoFit/>
          </a:bodyPr>
          <a:lstStyle/>
          <a:p>
            <a:r>
              <a:rPr lang="en-US" sz="2400" dirty="0"/>
              <a:t>BLAST</a:t>
            </a:r>
          </a:p>
        </p:txBody>
      </p:sp>
      <p:sp>
        <p:nvSpPr>
          <p:cNvPr id="14" name="TextBox 13"/>
          <p:cNvSpPr txBox="1"/>
          <p:nvPr/>
        </p:nvSpPr>
        <p:spPr>
          <a:xfrm>
            <a:off x="2438400" y="324810"/>
            <a:ext cx="4114800" cy="461665"/>
          </a:xfrm>
          <a:prstGeom prst="rect">
            <a:avLst/>
          </a:prstGeom>
          <a:noFill/>
        </p:spPr>
        <p:txBody>
          <a:bodyPr wrap="square" rtlCol="0">
            <a:spAutoFit/>
          </a:bodyPr>
          <a:lstStyle/>
          <a:p>
            <a:r>
              <a:rPr lang="en-US" sz="2400" dirty="0"/>
              <a:t>Pairwise sequence alignment</a:t>
            </a:r>
          </a:p>
        </p:txBody>
      </p:sp>
    </p:spTree>
    <p:extLst>
      <p:ext uri="{BB962C8B-B14F-4D97-AF65-F5344CB8AC3E}">
        <p14:creationId xmlns:p14="http://schemas.microsoft.com/office/powerpoint/2010/main" val="715848248"/>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CODIS: Combined DNA Index System </a:t>
            </a:r>
          </a:p>
        </p:txBody>
      </p:sp>
      <p:sp>
        <p:nvSpPr>
          <p:cNvPr id="3" name="Content Placeholder 2"/>
          <p:cNvSpPr>
            <a:spLocks noGrp="1"/>
          </p:cNvSpPr>
          <p:nvPr>
            <p:ph idx="1"/>
          </p:nvPr>
        </p:nvSpPr>
        <p:spPr>
          <a:xfrm>
            <a:off x="228600" y="1219200"/>
            <a:ext cx="8610600" cy="5029200"/>
          </a:xfrm>
        </p:spPr>
        <p:txBody>
          <a:bodyPr/>
          <a:lstStyle/>
          <a:p>
            <a:r>
              <a:rPr lang="en-US" dirty="0"/>
              <a:t>FBI’s program of support for criminal justice. </a:t>
            </a:r>
          </a:p>
          <a:p>
            <a:r>
              <a:rPr lang="en-US" dirty="0"/>
              <a:t>CODIS defines 13 human DNA regions (loci) to be stored in the database for personal identification purposes.</a:t>
            </a:r>
          </a:p>
          <a:p>
            <a:r>
              <a:rPr lang="en-US" dirty="0"/>
              <a:t>Stored 14.5 million DNA profiles (for offenders, arrestees ..) </a:t>
            </a:r>
          </a:p>
          <a:p>
            <a:r>
              <a:rPr lang="en-US" dirty="0"/>
              <a:t>As of September 2016, CODIS has produced over 346,880 hits assisting in more than 332,776 investigations.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102</a:t>
            </a:fld>
            <a:endParaRPr lang="en-US" altLang="en-US"/>
          </a:p>
        </p:txBody>
      </p:sp>
      <p:pic>
        <p:nvPicPr>
          <p:cNvPr id="4100" name="Picture 4" descr="Image result for fb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933056"/>
            <a:ext cx="3810000" cy="21431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5228" y="6073551"/>
            <a:ext cx="8227212" cy="307777"/>
          </a:xfrm>
          <a:prstGeom prst="rect">
            <a:avLst/>
          </a:prstGeom>
        </p:spPr>
        <p:txBody>
          <a:bodyPr wrap="square">
            <a:spAutoFit/>
          </a:bodyPr>
          <a:lstStyle/>
          <a:p>
            <a:r>
              <a:rPr lang="en-US" sz="1400" dirty="0">
                <a:hlinkClick r:id="rId3"/>
              </a:rPr>
              <a:t>https://www.fbi.gov/services/laboratory/biometric-analysis/codis/ndis-statistics</a:t>
            </a:r>
            <a:r>
              <a:rPr lang="en-US" sz="1400" dirty="0"/>
              <a:t> </a:t>
            </a:r>
          </a:p>
        </p:txBody>
      </p:sp>
    </p:spTree>
    <p:extLst>
      <p:ext uri="{BB962C8B-B14F-4D97-AF65-F5344CB8AC3E}">
        <p14:creationId xmlns:p14="http://schemas.microsoft.com/office/powerpoint/2010/main" val="1023223750"/>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multiple sequence align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52" y="404664"/>
            <a:ext cx="9067297" cy="589374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fld id="{323594FA-E141-4234-AE05-360401972BE7}" type="slidenum">
              <a:rPr lang="en-US" altLang="en-US" smtClean="0"/>
              <a:pPr/>
              <a:t>103</a:t>
            </a:fld>
            <a:endParaRPr lang="en-US" altLang="en-US"/>
          </a:p>
        </p:txBody>
      </p:sp>
      <p:sp>
        <p:nvSpPr>
          <p:cNvPr id="12" name="Rectangle 11"/>
          <p:cNvSpPr/>
          <p:nvPr/>
        </p:nvSpPr>
        <p:spPr>
          <a:xfrm>
            <a:off x="161764" y="4673978"/>
            <a:ext cx="8820472" cy="1569660"/>
          </a:xfrm>
          <a:prstGeom prst="rect">
            <a:avLst/>
          </a:prstGeom>
          <a:solidFill>
            <a:schemeClr val="bg1"/>
          </a:solidFill>
          <a:ln w="28575">
            <a:solidFill>
              <a:srgbClr val="FF0000"/>
            </a:solidFill>
          </a:ln>
        </p:spPr>
        <p:txBody>
          <a:bodyPr wrap="square">
            <a:spAutoFit/>
          </a:bodyPr>
          <a:lstStyle/>
          <a:p>
            <a:pPr algn="ctr"/>
            <a:r>
              <a:rPr lang="en-US" sz="3200" dirty="0">
                <a:solidFill>
                  <a:srgbClr val="0070C0"/>
                </a:solidFill>
              </a:rPr>
              <a:t>Question #2: If I give you a bunch of sequences, tell me where they are the same and where they are different.</a:t>
            </a:r>
          </a:p>
        </p:txBody>
      </p:sp>
      <p:sp>
        <p:nvSpPr>
          <p:cNvPr id="13" name="TextBox 12"/>
          <p:cNvSpPr txBox="1"/>
          <p:nvPr/>
        </p:nvSpPr>
        <p:spPr>
          <a:xfrm>
            <a:off x="2411083" y="0"/>
            <a:ext cx="4114800" cy="461665"/>
          </a:xfrm>
          <a:prstGeom prst="rect">
            <a:avLst/>
          </a:prstGeom>
          <a:noFill/>
        </p:spPr>
        <p:txBody>
          <a:bodyPr wrap="square" rtlCol="0">
            <a:spAutoFit/>
          </a:bodyPr>
          <a:lstStyle/>
          <a:p>
            <a:r>
              <a:rPr lang="en-US" sz="2400" dirty="0"/>
              <a:t>Multiple sequence alignment</a:t>
            </a:r>
          </a:p>
        </p:txBody>
      </p:sp>
    </p:spTree>
    <p:extLst>
      <p:ext uri="{BB962C8B-B14F-4D97-AF65-F5344CB8AC3E}">
        <p14:creationId xmlns:p14="http://schemas.microsoft.com/office/powerpoint/2010/main" val="2727073429"/>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Phylogenetic tree</a:t>
            </a:r>
          </a:p>
        </p:txBody>
      </p:sp>
      <p:sp>
        <p:nvSpPr>
          <p:cNvPr id="3" name="Content Placeholder 2"/>
          <p:cNvSpPr>
            <a:spLocks noGrp="1"/>
          </p:cNvSpPr>
          <p:nvPr>
            <p:ph idx="1"/>
          </p:nvPr>
        </p:nvSpPr>
        <p:spPr>
          <a:xfrm>
            <a:off x="660648" y="1257987"/>
            <a:ext cx="4162400" cy="4876800"/>
          </a:xfrm>
        </p:spPr>
        <p:txBody>
          <a:bodyPr/>
          <a:lstStyle/>
          <a:p>
            <a:r>
              <a:rPr lang="en-US" dirty="0"/>
              <a:t>Reveals the genomic variants that cause diseases. </a:t>
            </a:r>
          </a:p>
          <a:p>
            <a:r>
              <a:rPr lang="en-US" dirty="0"/>
              <a:t>Helps understanding the evolutionary relationships among various species.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104</a:t>
            </a:fld>
            <a:endParaRPr lang="en-US" altLang="en-US"/>
          </a:p>
        </p:txBody>
      </p:sp>
      <p:sp>
        <p:nvSpPr>
          <p:cNvPr id="5" name="Rectangle 4"/>
          <p:cNvSpPr/>
          <p:nvPr/>
        </p:nvSpPr>
        <p:spPr>
          <a:xfrm>
            <a:off x="228600" y="6093296"/>
            <a:ext cx="6215608" cy="276999"/>
          </a:xfrm>
          <a:prstGeom prst="rect">
            <a:avLst/>
          </a:prstGeom>
        </p:spPr>
        <p:txBody>
          <a:bodyPr wrap="square">
            <a:spAutoFit/>
          </a:bodyPr>
          <a:lstStyle/>
          <a:p>
            <a:r>
              <a:rPr lang="en-US" sz="1200" dirty="0">
                <a:hlinkClick r:id="rId2"/>
              </a:rPr>
              <a:t>http://www.nature.com/nature/journal/v465/n7300/fig_tab/nature09113_F3.html</a:t>
            </a:r>
            <a:r>
              <a:rPr lang="en-US" sz="1200" dirty="0"/>
              <a:t> </a:t>
            </a:r>
          </a:p>
        </p:txBody>
      </p:sp>
      <p:pic>
        <p:nvPicPr>
          <p:cNvPr id="5124" name="Picture 4" descr="Image result for gwas"/>
          <p:cNvPicPr>
            <a:picLocks noChangeAspect="1" noChangeArrowheads="1"/>
          </p:cNvPicPr>
          <p:nvPr/>
        </p:nvPicPr>
        <p:blipFill rotWithShape="1">
          <a:blip r:embed="rId3">
            <a:extLst>
              <a:ext uri="{28A0092B-C50C-407E-A947-70E740481C1C}">
                <a14:useLocalDpi xmlns:a14="http://schemas.microsoft.com/office/drawing/2010/main" val="0"/>
              </a:ext>
            </a:extLst>
          </a:blip>
          <a:srcRect t="2970" r="2638"/>
          <a:stretch/>
        </p:blipFill>
        <p:spPr bwMode="auto">
          <a:xfrm>
            <a:off x="208530" y="3698065"/>
            <a:ext cx="6112119" cy="237626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Ecological interactions are evolutionarily conserved across the entire tree of lif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25517" y="712516"/>
            <a:ext cx="4087865" cy="43644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60648" y="5763998"/>
            <a:ext cx="1199367" cy="276999"/>
          </a:xfrm>
          <a:prstGeom prst="rect">
            <a:avLst/>
          </a:prstGeom>
        </p:spPr>
        <p:txBody>
          <a:bodyPr wrap="none">
            <a:spAutoFit/>
          </a:bodyPr>
          <a:lstStyle/>
          <a:p>
            <a:r>
              <a:rPr lang="en-US" sz="1200" dirty="0">
                <a:latin typeface="Liberation Serif"/>
                <a:ea typeface="Droid Sans Fallback"/>
                <a:cs typeface="FreeSans"/>
              </a:rPr>
              <a:t>Manhattan plot</a:t>
            </a:r>
            <a:endParaRPr lang="en-US" sz="1200" dirty="0"/>
          </a:p>
        </p:txBody>
      </p:sp>
      <p:sp>
        <p:nvSpPr>
          <p:cNvPr id="9" name="Rectangle 8"/>
          <p:cNvSpPr/>
          <p:nvPr/>
        </p:nvSpPr>
        <p:spPr>
          <a:xfrm>
            <a:off x="7069449" y="4886197"/>
            <a:ext cx="1378454" cy="276999"/>
          </a:xfrm>
          <a:prstGeom prst="rect">
            <a:avLst/>
          </a:prstGeom>
        </p:spPr>
        <p:txBody>
          <a:bodyPr wrap="none">
            <a:spAutoFit/>
          </a:bodyPr>
          <a:lstStyle/>
          <a:p>
            <a:r>
              <a:rPr lang="en-US" sz="1200" dirty="0">
                <a:latin typeface="Liberation Serif"/>
                <a:ea typeface="Droid Sans Fallback"/>
                <a:cs typeface="FreeSans"/>
              </a:rPr>
              <a:t>Evolutionary Tree</a:t>
            </a:r>
            <a:endParaRPr lang="en-US" sz="1200" dirty="0"/>
          </a:p>
        </p:txBody>
      </p:sp>
    </p:spTree>
    <p:extLst>
      <p:ext uri="{BB962C8B-B14F-4D97-AF65-F5344CB8AC3E}">
        <p14:creationId xmlns:p14="http://schemas.microsoft.com/office/powerpoint/2010/main" val="2046187996"/>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genetic similarity between species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105</a:t>
            </a:fld>
            <a:endParaRPr lang="en-US" altLang="en-US"/>
          </a:p>
        </p:txBody>
      </p:sp>
      <p:pic>
        <p:nvPicPr>
          <p:cNvPr id="17410" name="Picture 2" descr="Image result for hu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833" y="1948084"/>
            <a:ext cx="2885194" cy="16200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03648" y="4263755"/>
            <a:ext cx="1577029" cy="461665"/>
          </a:xfrm>
          <a:prstGeom prst="rect">
            <a:avLst/>
          </a:prstGeom>
          <a:noFill/>
        </p:spPr>
        <p:txBody>
          <a:bodyPr wrap="square" rtlCol="0">
            <a:spAutoFit/>
          </a:bodyPr>
          <a:lstStyle/>
          <a:p>
            <a:r>
              <a:rPr lang="en-US" sz="2400" dirty="0"/>
              <a:t>99.9%</a:t>
            </a:r>
          </a:p>
        </p:txBody>
      </p:sp>
      <p:pic>
        <p:nvPicPr>
          <p:cNvPr id="17414" name="Picture 6" descr="Image result for human and chimpanz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4693" y="980728"/>
            <a:ext cx="1834344" cy="12348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007795" y="1582344"/>
            <a:ext cx="1577029" cy="400110"/>
          </a:xfrm>
          <a:prstGeom prst="rect">
            <a:avLst/>
          </a:prstGeom>
          <a:noFill/>
        </p:spPr>
        <p:txBody>
          <a:bodyPr wrap="square" rtlCol="0">
            <a:spAutoFit/>
          </a:bodyPr>
          <a:lstStyle/>
          <a:p>
            <a:r>
              <a:rPr lang="en-US" sz="2000" dirty="0"/>
              <a:t>96%</a:t>
            </a:r>
          </a:p>
        </p:txBody>
      </p:sp>
      <p:sp>
        <p:nvSpPr>
          <p:cNvPr id="6" name="Rectangle 5"/>
          <p:cNvSpPr/>
          <p:nvPr/>
        </p:nvSpPr>
        <p:spPr>
          <a:xfrm>
            <a:off x="5678708" y="1213012"/>
            <a:ext cx="2709716" cy="400110"/>
          </a:xfrm>
          <a:prstGeom prst="rect">
            <a:avLst/>
          </a:prstGeom>
        </p:spPr>
        <p:txBody>
          <a:bodyPr wrap="none">
            <a:spAutoFit/>
          </a:bodyPr>
          <a:lstStyle/>
          <a:p>
            <a:r>
              <a:rPr lang="en-US" sz="2000" dirty="0"/>
              <a:t>Human ~ Chimpanzee</a:t>
            </a:r>
          </a:p>
        </p:txBody>
      </p:sp>
      <p:sp>
        <p:nvSpPr>
          <p:cNvPr id="11" name="Rectangle 10"/>
          <p:cNvSpPr/>
          <p:nvPr/>
        </p:nvSpPr>
        <p:spPr>
          <a:xfrm>
            <a:off x="691287" y="3785491"/>
            <a:ext cx="2544286" cy="461665"/>
          </a:xfrm>
          <a:prstGeom prst="rect">
            <a:avLst/>
          </a:prstGeom>
        </p:spPr>
        <p:txBody>
          <a:bodyPr wrap="none">
            <a:spAutoFit/>
          </a:bodyPr>
          <a:lstStyle/>
          <a:p>
            <a:r>
              <a:rPr lang="en-US" sz="2400" dirty="0"/>
              <a:t>Human ~ Human</a:t>
            </a:r>
          </a:p>
        </p:txBody>
      </p:sp>
      <p:pic>
        <p:nvPicPr>
          <p:cNvPr id="17416" name="Picture 8" descr="Image result for human and ca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4829" y="2398918"/>
            <a:ext cx="1824062" cy="12303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954004" y="2953540"/>
            <a:ext cx="1577029" cy="400110"/>
          </a:xfrm>
          <a:prstGeom prst="rect">
            <a:avLst/>
          </a:prstGeom>
          <a:noFill/>
        </p:spPr>
        <p:txBody>
          <a:bodyPr wrap="square" rtlCol="0">
            <a:spAutoFit/>
          </a:bodyPr>
          <a:lstStyle/>
          <a:p>
            <a:r>
              <a:rPr lang="en-US" sz="2000" dirty="0"/>
              <a:t>90%</a:t>
            </a:r>
          </a:p>
        </p:txBody>
      </p:sp>
      <p:sp>
        <p:nvSpPr>
          <p:cNvPr id="14" name="Rectangle 13"/>
          <p:cNvSpPr/>
          <p:nvPr/>
        </p:nvSpPr>
        <p:spPr>
          <a:xfrm>
            <a:off x="5624917" y="2584208"/>
            <a:ext cx="1713931" cy="400110"/>
          </a:xfrm>
          <a:prstGeom prst="rect">
            <a:avLst/>
          </a:prstGeom>
        </p:spPr>
        <p:txBody>
          <a:bodyPr wrap="none">
            <a:spAutoFit/>
          </a:bodyPr>
          <a:lstStyle/>
          <a:p>
            <a:r>
              <a:rPr lang="en-US" sz="2000" dirty="0"/>
              <a:t>Human ~ Cat</a:t>
            </a:r>
          </a:p>
        </p:txBody>
      </p:sp>
      <p:pic>
        <p:nvPicPr>
          <p:cNvPr id="17418" name="Picture 10" descr="Image result for human and c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4829" y="3812604"/>
            <a:ext cx="1824062" cy="10260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007795" y="4403097"/>
            <a:ext cx="1577029" cy="400110"/>
          </a:xfrm>
          <a:prstGeom prst="rect">
            <a:avLst/>
          </a:prstGeom>
          <a:noFill/>
        </p:spPr>
        <p:txBody>
          <a:bodyPr wrap="square" rtlCol="0">
            <a:spAutoFit/>
          </a:bodyPr>
          <a:lstStyle/>
          <a:p>
            <a:r>
              <a:rPr lang="en-US" sz="2000" dirty="0"/>
              <a:t>80%</a:t>
            </a:r>
          </a:p>
        </p:txBody>
      </p:sp>
      <p:sp>
        <p:nvSpPr>
          <p:cNvPr id="17" name="Rectangle 16"/>
          <p:cNvSpPr/>
          <p:nvPr/>
        </p:nvSpPr>
        <p:spPr>
          <a:xfrm>
            <a:off x="5678708" y="4033765"/>
            <a:ext cx="1822935" cy="400110"/>
          </a:xfrm>
          <a:prstGeom prst="rect">
            <a:avLst/>
          </a:prstGeom>
        </p:spPr>
        <p:txBody>
          <a:bodyPr wrap="none">
            <a:spAutoFit/>
          </a:bodyPr>
          <a:lstStyle/>
          <a:p>
            <a:r>
              <a:rPr lang="en-US" sz="2000" dirty="0"/>
              <a:t>Human ~ Cow</a:t>
            </a:r>
          </a:p>
        </p:txBody>
      </p:sp>
      <p:pic>
        <p:nvPicPr>
          <p:cNvPr id="17420" name="Picture 12" descr="Image result for human and banan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4829" y="5068970"/>
            <a:ext cx="1824062" cy="121383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007795" y="5636027"/>
            <a:ext cx="1577029" cy="400110"/>
          </a:xfrm>
          <a:prstGeom prst="rect">
            <a:avLst/>
          </a:prstGeom>
          <a:noFill/>
        </p:spPr>
        <p:txBody>
          <a:bodyPr wrap="square" rtlCol="0">
            <a:spAutoFit/>
          </a:bodyPr>
          <a:lstStyle/>
          <a:p>
            <a:r>
              <a:rPr lang="en-US" sz="2000" dirty="0"/>
              <a:t>50-60%</a:t>
            </a:r>
          </a:p>
        </p:txBody>
      </p:sp>
      <p:sp>
        <p:nvSpPr>
          <p:cNvPr id="20" name="Rectangle 19"/>
          <p:cNvSpPr/>
          <p:nvPr/>
        </p:nvSpPr>
        <p:spPr>
          <a:xfrm>
            <a:off x="5678708" y="5266695"/>
            <a:ext cx="2180084" cy="400110"/>
          </a:xfrm>
          <a:prstGeom prst="rect">
            <a:avLst/>
          </a:prstGeom>
        </p:spPr>
        <p:txBody>
          <a:bodyPr wrap="none">
            <a:spAutoFit/>
          </a:bodyPr>
          <a:lstStyle/>
          <a:p>
            <a:r>
              <a:rPr lang="en-US" sz="2000" dirty="0"/>
              <a:t>Human ~ Banana</a:t>
            </a:r>
          </a:p>
        </p:txBody>
      </p:sp>
    </p:spTree>
    <p:extLst>
      <p:ext uri="{BB962C8B-B14F-4D97-AF65-F5344CB8AC3E}">
        <p14:creationId xmlns:p14="http://schemas.microsoft.com/office/powerpoint/2010/main" val="3740579783"/>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8500"/>
          <a:stretch/>
        </p:blipFill>
        <p:spPr bwMode="auto">
          <a:xfrm>
            <a:off x="0" y="936104"/>
            <a:ext cx="9144000" cy="55892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Human and Mouse Genetic Similarities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106</a:t>
            </a:fld>
            <a:endParaRPr lang="en-US" altLang="en-US"/>
          </a:p>
        </p:txBody>
      </p:sp>
      <p:sp>
        <p:nvSpPr>
          <p:cNvPr id="6" name="Rectangle 5"/>
          <p:cNvSpPr>
            <a:spLocks noChangeArrowheads="1"/>
          </p:cNvSpPr>
          <p:nvPr/>
        </p:nvSpPr>
        <p:spPr bwMode="auto">
          <a:xfrm>
            <a:off x="0" y="6583363"/>
            <a:ext cx="6203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sz="1200">
                <a:hlinkClick r:id="rId3"/>
              </a:rPr>
              <a:t>http://www.ornl.gov/TechResources/Human_Genome/graphics/slides/ttmousehuman.html</a:t>
            </a:r>
            <a:endParaRPr lang="en-US" altLang="en-US" sz="1200"/>
          </a:p>
        </p:txBody>
      </p:sp>
      <p:sp>
        <p:nvSpPr>
          <p:cNvPr id="7" name="Rectangle 6"/>
          <p:cNvSpPr>
            <a:spLocks noChangeArrowheads="1"/>
          </p:cNvSpPr>
          <p:nvPr/>
        </p:nvSpPr>
        <p:spPr bwMode="auto">
          <a:xfrm>
            <a:off x="0" y="5608204"/>
            <a:ext cx="5508625" cy="10048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r>
              <a:rPr lang="en-US" altLang="en-US" sz="1400" dirty="0"/>
              <a:t>The similarity is such that human chromosomes can be cut (schematically at least) into about 150 pieces (only about 100 are large enough to appear here), then reassembled into a reasonable approximation of the mouse genome.</a:t>
            </a:r>
            <a:r>
              <a:rPr lang="en-US" altLang="en-US" dirty="0"/>
              <a:t> </a:t>
            </a:r>
          </a:p>
        </p:txBody>
      </p:sp>
    </p:spTree>
    <p:extLst>
      <p:ext uri="{BB962C8B-B14F-4D97-AF65-F5344CB8AC3E}">
        <p14:creationId xmlns:p14="http://schemas.microsoft.com/office/powerpoint/2010/main" val="2771580668"/>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323594FA-E141-4234-AE05-360401972BE7}" type="slidenum">
              <a:rPr lang="en-US" altLang="en-US" smtClean="0"/>
              <a:pPr/>
              <a:t>107</a:t>
            </a:fld>
            <a:endParaRPr lang="en-US" altLang="en-US"/>
          </a:p>
        </p:txBody>
      </p:sp>
      <p:sp>
        <p:nvSpPr>
          <p:cNvPr id="13" name="TextBox 12"/>
          <p:cNvSpPr txBox="1"/>
          <p:nvPr/>
        </p:nvSpPr>
        <p:spPr>
          <a:xfrm>
            <a:off x="457200" y="180094"/>
            <a:ext cx="8525036" cy="461665"/>
          </a:xfrm>
          <a:prstGeom prst="rect">
            <a:avLst/>
          </a:prstGeom>
          <a:noFill/>
        </p:spPr>
        <p:txBody>
          <a:bodyPr wrap="square" rtlCol="0">
            <a:spAutoFit/>
          </a:bodyPr>
          <a:lstStyle/>
          <a:p>
            <a:r>
              <a:rPr lang="en-US" sz="2400" dirty="0"/>
              <a:t>Metagenomics, genome assembly, de novo sequencing</a:t>
            </a:r>
          </a:p>
        </p:txBody>
      </p:sp>
      <p:pic>
        <p:nvPicPr>
          <p:cNvPr id="7170" name="Picture 2" descr="Image result for Quikr"/>
          <p:cNvPicPr>
            <a:picLocks noChangeAspect="1" noChangeArrowheads="1"/>
          </p:cNvPicPr>
          <p:nvPr/>
        </p:nvPicPr>
        <p:blipFill rotWithShape="1">
          <a:blip r:embed="rId3">
            <a:extLst>
              <a:ext uri="{28A0092B-C50C-407E-A947-70E740481C1C}">
                <a14:useLocalDpi xmlns:a14="http://schemas.microsoft.com/office/drawing/2010/main" val="0"/>
              </a:ext>
            </a:extLst>
          </a:blip>
          <a:srcRect l="3649" t="1978" r="2811" b="1795"/>
          <a:stretch/>
        </p:blipFill>
        <p:spPr bwMode="auto">
          <a:xfrm rot="16200000">
            <a:off x="4123020" y="1645732"/>
            <a:ext cx="4320480" cy="51507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8126" y="5882440"/>
            <a:ext cx="3777573" cy="338554"/>
          </a:xfrm>
          <a:prstGeom prst="rect">
            <a:avLst/>
          </a:prstGeom>
        </p:spPr>
        <p:txBody>
          <a:bodyPr wrap="none">
            <a:spAutoFit/>
          </a:bodyPr>
          <a:lstStyle/>
          <a:p>
            <a:r>
              <a:rPr lang="en-US" sz="1600" dirty="0">
                <a:hlinkClick r:id="rId4"/>
              </a:rPr>
              <a:t>http://math.oregonstate.edu/~koslickd</a:t>
            </a:r>
            <a:r>
              <a:rPr lang="en-US" sz="1600" dirty="0"/>
              <a:t> </a:t>
            </a:r>
          </a:p>
        </p:txBody>
      </p:sp>
      <p:sp>
        <p:nvSpPr>
          <p:cNvPr id="6" name="Rectangle 5"/>
          <p:cNvSpPr/>
          <p:nvPr/>
        </p:nvSpPr>
        <p:spPr>
          <a:xfrm>
            <a:off x="591735" y="5513108"/>
            <a:ext cx="2877711" cy="369332"/>
          </a:xfrm>
          <a:prstGeom prst="rect">
            <a:avLst/>
          </a:prstGeom>
        </p:spPr>
        <p:txBody>
          <a:bodyPr wrap="none">
            <a:spAutoFit/>
          </a:bodyPr>
          <a:lstStyle/>
          <a:p>
            <a:r>
              <a:rPr lang="en-US" dirty="0">
                <a:solidFill>
                  <a:srgbClr val="292F33"/>
                </a:solidFill>
                <a:latin typeface="Arial" panose="020B0604020202020204" pitchFamily="34" charset="0"/>
              </a:rPr>
              <a:t>uncleaned de </a:t>
            </a:r>
            <a:r>
              <a:rPr lang="en-US" dirty="0" err="1">
                <a:solidFill>
                  <a:srgbClr val="292F33"/>
                </a:solidFill>
                <a:latin typeface="Arial" panose="020B0604020202020204" pitchFamily="34" charset="0"/>
              </a:rPr>
              <a:t>Bruijn</a:t>
            </a:r>
            <a:r>
              <a:rPr lang="en-US" dirty="0">
                <a:solidFill>
                  <a:srgbClr val="292F33"/>
                </a:solidFill>
                <a:latin typeface="Arial" panose="020B0604020202020204" pitchFamily="34" charset="0"/>
              </a:rPr>
              <a:t> graph</a:t>
            </a:r>
            <a:endParaRPr lang="en-US" dirty="0"/>
          </a:p>
        </p:txBody>
      </p:sp>
      <p:pic>
        <p:nvPicPr>
          <p:cNvPr id="7174" name="Picture 6" descr="Image result for de bruijn graph genome assembly"/>
          <p:cNvPicPr>
            <a:picLocks noChangeAspect="1" noChangeArrowheads="1"/>
          </p:cNvPicPr>
          <p:nvPr/>
        </p:nvPicPr>
        <p:blipFill rotWithShape="1">
          <a:blip r:embed="rId5">
            <a:extLst>
              <a:ext uri="{28A0092B-C50C-407E-A947-70E740481C1C}">
                <a14:useLocalDpi xmlns:a14="http://schemas.microsoft.com/office/drawing/2010/main" val="0"/>
              </a:ext>
            </a:extLst>
          </a:blip>
          <a:srcRect r="31572"/>
          <a:stretch/>
        </p:blipFill>
        <p:spPr bwMode="auto">
          <a:xfrm>
            <a:off x="258812" y="2508703"/>
            <a:ext cx="3230450" cy="236045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6743" y="627549"/>
            <a:ext cx="9010515" cy="1569660"/>
          </a:xfrm>
          <a:prstGeom prst="rect">
            <a:avLst/>
          </a:prstGeom>
          <a:solidFill>
            <a:schemeClr val="bg1"/>
          </a:solidFill>
          <a:ln w="28575">
            <a:solidFill>
              <a:srgbClr val="FF0000"/>
            </a:solidFill>
          </a:ln>
        </p:spPr>
        <p:txBody>
          <a:bodyPr wrap="square">
            <a:spAutoFit/>
          </a:bodyPr>
          <a:lstStyle/>
          <a:p>
            <a:pPr algn="ctr"/>
            <a:r>
              <a:rPr lang="en-US" sz="3200" dirty="0">
                <a:solidFill>
                  <a:srgbClr val="0070C0"/>
                </a:solidFill>
              </a:rPr>
              <a:t>Question #3: Given a bunch of short sequences, Can you identify the approximate species cluster for </a:t>
            </a:r>
            <a:r>
              <a:rPr lang="en-US" sz="3200" dirty="0" err="1">
                <a:solidFill>
                  <a:srgbClr val="0070C0"/>
                </a:solidFill>
              </a:rPr>
              <a:t>genomically</a:t>
            </a:r>
            <a:r>
              <a:rPr lang="en-US" sz="3200" dirty="0">
                <a:solidFill>
                  <a:srgbClr val="0070C0"/>
                </a:solidFill>
              </a:rPr>
              <a:t> unknown organisms (bacteria)?</a:t>
            </a:r>
          </a:p>
        </p:txBody>
      </p:sp>
    </p:spTree>
    <p:extLst>
      <p:ext uri="{BB962C8B-B14F-4D97-AF65-F5344CB8AC3E}">
        <p14:creationId xmlns:p14="http://schemas.microsoft.com/office/powerpoint/2010/main" val="3242977193"/>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Analyzing the problem</a:t>
            </a:r>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108</a:t>
            </a:fld>
            <a:endParaRPr lang="en-US" altLang="en-US"/>
          </a:p>
        </p:txBody>
      </p:sp>
    </p:spTree>
    <p:extLst>
      <p:ext uri="{BB962C8B-B14F-4D97-AF65-F5344CB8AC3E}">
        <p14:creationId xmlns:p14="http://schemas.microsoft.com/office/powerpoint/2010/main" val="2357890542"/>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Read Mapping</a:t>
            </a:r>
          </a:p>
        </p:txBody>
      </p:sp>
      <p:sp>
        <p:nvSpPr>
          <p:cNvPr id="2" name="Slide Number Placeholder 1"/>
          <p:cNvSpPr>
            <a:spLocks noGrp="1"/>
          </p:cNvSpPr>
          <p:nvPr>
            <p:ph type="sldNum" sz="quarter" idx="11"/>
          </p:nvPr>
        </p:nvSpPr>
        <p:spPr/>
        <p:txBody>
          <a:bodyPr/>
          <a:lstStyle/>
          <a:p>
            <a:fld id="{6E86574E-FA2E-425B-A84C-39F9592E9ECB}" type="slidenum">
              <a:rPr lang="en-US" altLang="en-US" smtClean="0"/>
              <a:pPr/>
              <a:t>109</a:t>
            </a:fld>
            <a:endParaRPr lang="en-US" altLang="en-US"/>
          </a:p>
        </p:txBody>
      </p:sp>
      <p:pic>
        <p:nvPicPr>
          <p:cNvPr id="3" name="Picture 2"/>
          <p:cNvPicPr>
            <a:picLocks noChangeAspect="1"/>
          </p:cNvPicPr>
          <p:nvPr/>
        </p:nvPicPr>
        <p:blipFill>
          <a:blip r:embed="rId2"/>
          <a:stretch>
            <a:fillRect/>
          </a:stretch>
        </p:blipFill>
        <p:spPr>
          <a:xfrm>
            <a:off x="153294" y="1196752"/>
            <a:ext cx="8551450" cy="4594219"/>
          </a:xfrm>
          <a:prstGeom prst="rect">
            <a:avLst/>
          </a:prstGeom>
        </p:spPr>
      </p:pic>
      <p:sp>
        <p:nvSpPr>
          <p:cNvPr id="5" name="Rounded Rectangle 4"/>
          <p:cNvSpPr/>
          <p:nvPr/>
        </p:nvSpPr>
        <p:spPr>
          <a:xfrm>
            <a:off x="567227" y="2996952"/>
            <a:ext cx="7893206" cy="1194018"/>
          </a:xfrm>
          <a:prstGeom prst="roundRect">
            <a:avLst>
              <a:gd name="adj" fmla="val 34641"/>
            </a:avLst>
          </a:prstGeom>
          <a:solidFill>
            <a:schemeClr val="bg1"/>
          </a:solidFill>
          <a:ln w="38100">
            <a:solidFill>
              <a:srgbClr val="FF0000"/>
            </a:solidFill>
          </a:ln>
        </p:spPr>
        <p:txBody>
          <a:bodyPr wrap="square">
            <a:spAutoFit/>
          </a:bodyPr>
          <a:lstStyle/>
          <a:p>
            <a:pPr marL="457200" indent="-457200">
              <a:buFont typeface="Arial" panose="020B0604020202020204" pitchFamily="34" charset="0"/>
              <a:buChar char="•"/>
            </a:pPr>
            <a:r>
              <a:rPr lang="en-US" sz="2800" dirty="0"/>
              <a:t>We want ultra fast and accurate alignment.</a:t>
            </a:r>
          </a:p>
          <a:p>
            <a:pPr marL="457200" indent="-457200">
              <a:buFont typeface="Arial" panose="020B0604020202020204" pitchFamily="34" charset="0"/>
              <a:buChar char="•"/>
            </a:pPr>
            <a:r>
              <a:rPr lang="en-US" sz="2800" dirty="0"/>
              <a:t>Detection of genomic variation. </a:t>
            </a:r>
          </a:p>
        </p:txBody>
      </p:sp>
    </p:spTree>
    <p:extLst>
      <p:ext uri="{BB962C8B-B14F-4D97-AF65-F5344CB8AC3E}">
        <p14:creationId xmlns:p14="http://schemas.microsoft.com/office/powerpoint/2010/main" val="29858558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r>
              <a:rPr lang="en-US" dirty="0"/>
              <a:t>The Genomic Era (continued)</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11</a:t>
            </a:fld>
            <a:endParaRPr lang="en-US" altLang="en-US"/>
          </a:p>
        </p:txBody>
      </p:sp>
      <p:pic>
        <p:nvPicPr>
          <p:cNvPr id="5" name="Picture 2" descr="https://www.genome.gov/images/content/costpermb2015_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19"/>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algn="just"/>
            <a:endParaRPr lang="en-US" sz="400" b="1" dirty="0">
              <a:solidFill>
                <a:schemeClr val="bg2"/>
              </a:solidFill>
              <a:latin typeface="europa"/>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r>
              <a:rPr lang="en-US" dirty="0"/>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601" b="24369"/>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r>
              <a:rPr lang="en-US" sz="1200" dirty="0">
                <a:hlinkClick r:id="rId6"/>
              </a:rPr>
              <a:t>http://www.economist.com/news/21631808-so-much-genetic-data-so-many-uses-genes-unzipped</a:t>
            </a:r>
            <a:r>
              <a:rPr lang="en-US" sz="1200" dirty="0"/>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algn="just"/>
            <a:endParaRPr lang="en-US" sz="400" b="1" dirty="0">
              <a:solidFill>
                <a:schemeClr val="bg2"/>
              </a:solidFill>
              <a:latin typeface="europa"/>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r>
              <a:rPr lang="en-US" dirty="0"/>
              <a:t>Number of Genomes Sequenced</a:t>
            </a:r>
          </a:p>
        </p:txBody>
      </p:sp>
    </p:spTree>
    <p:extLst>
      <p:ext uri="{BB962C8B-B14F-4D97-AF65-F5344CB8AC3E}">
        <p14:creationId xmlns:p14="http://schemas.microsoft.com/office/powerpoint/2010/main" val="946846369"/>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Observations:</a:t>
            </a:r>
          </a:p>
        </p:txBody>
      </p:sp>
      <p:sp>
        <p:nvSpPr>
          <p:cNvPr id="3" name="Content Placeholder 2"/>
          <p:cNvSpPr>
            <a:spLocks noGrp="1"/>
          </p:cNvSpPr>
          <p:nvPr>
            <p:ph idx="1"/>
          </p:nvPr>
        </p:nvSpPr>
        <p:spPr/>
        <p:txBody>
          <a:bodyPr>
            <a:normAutofit/>
          </a:bodyPr>
          <a:lstStyle/>
          <a:p>
            <a:pPr>
              <a:lnSpc>
                <a:spcPct val="100000"/>
              </a:lnSpc>
              <a:spcAft>
                <a:spcPts val="1200"/>
              </a:spcAft>
            </a:pPr>
            <a:r>
              <a:rPr lang="en-US" sz="2800" dirty="0"/>
              <a:t>Alignment Verification </a:t>
            </a:r>
            <a:r>
              <a:rPr lang="en-US" sz="2800" dirty="0">
                <a:sym typeface="Wingdings" panose="05000000000000000000" pitchFamily="2" charset="2"/>
              </a:rPr>
              <a:t> </a:t>
            </a:r>
            <a:r>
              <a:rPr lang="en-US" sz="2800" b="1" dirty="0">
                <a:solidFill>
                  <a:srgbClr val="FF0000"/>
                </a:solidFill>
              </a:rPr>
              <a:t>90% </a:t>
            </a:r>
            <a:r>
              <a:rPr lang="en-US" sz="2800" dirty="0"/>
              <a:t>of mapper’s execution time.</a:t>
            </a:r>
          </a:p>
          <a:p>
            <a:pPr>
              <a:lnSpc>
                <a:spcPct val="100000"/>
              </a:lnSpc>
              <a:spcAft>
                <a:spcPts val="1200"/>
              </a:spcAft>
            </a:pPr>
            <a:r>
              <a:rPr lang="en-US" sz="2800" b="1" dirty="0">
                <a:solidFill>
                  <a:srgbClr val="FF0000"/>
                </a:solidFill>
              </a:rPr>
              <a:t>&gt;98% </a:t>
            </a:r>
            <a:r>
              <a:rPr lang="en-US" sz="2800" dirty="0"/>
              <a:t>of candidate locations have high dissimilarity with a given read.</a:t>
            </a:r>
          </a:p>
        </p:txBody>
      </p:sp>
      <p:sp>
        <p:nvSpPr>
          <p:cNvPr id="5" name="Rectangle 4"/>
          <p:cNvSpPr/>
          <p:nvPr/>
        </p:nvSpPr>
        <p:spPr>
          <a:xfrm>
            <a:off x="4548728" y="5614605"/>
            <a:ext cx="4290472" cy="584775"/>
          </a:xfrm>
          <a:prstGeom prst="rect">
            <a:avLst/>
          </a:prstGeom>
        </p:spPr>
        <p:txBody>
          <a:bodyPr wrap="square">
            <a:spAutoFit/>
          </a:bodyPr>
          <a:lstStyle/>
          <a:p>
            <a:pPr algn="r"/>
            <a:r>
              <a:rPr lang="en-US" sz="1600" dirty="0"/>
              <a:t>Cheng</a:t>
            </a:r>
            <a:r>
              <a:rPr lang="en-US" sz="1600" i="1" dirty="0"/>
              <a:t> et al</a:t>
            </a:r>
            <a:r>
              <a:rPr lang="en-US" sz="1600" dirty="0"/>
              <a:t>, </a:t>
            </a:r>
            <a:r>
              <a:rPr lang="en-US" sz="1600" i="1" dirty="0"/>
              <a:t>BMC bioinformatics (</a:t>
            </a:r>
            <a:r>
              <a:rPr lang="en-US" sz="1600" dirty="0"/>
              <a:t>2015)</a:t>
            </a:r>
          </a:p>
          <a:p>
            <a:pPr algn="r"/>
            <a:r>
              <a:rPr lang="en-US" sz="1600" dirty="0"/>
              <a:t>Xin</a:t>
            </a:r>
            <a:r>
              <a:rPr lang="en-US" sz="1600" i="1" dirty="0"/>
              <a:t> et al, BMC genomics (</a:t>
            </a:r>
            <a:r>
              <a:rPr lang="en-US" sz="1600" dirty="0"/>
              <a:t>2013)</a:t>
            </a:r>
          </a:p>
        </p:txBody>
      </p:sp>
      <p:sp>
        <p:nvSpPr>
          <p:cNvPr id="6" name="Slide Number Placeholder 1"/>
          <p:cNvSpPr>
            <a:spLocks noGrp="1"/>
          </p:cNvSpPr>
          <p:nvPr>
            <p:ph type="sldNum" sz="quarter" idx="11"/>
          </p:nvPr>
        </p:nvSpPr>
        <p:spPr>
          <a:xfrm>
            <a:off x="6553200" y="6243638"/>
            <a:ext cx="2133600" cy="457200"/>
          </a:xfrm>
        </p:spPr>
        <p:txBody>
          <a:bodyPr/>
          <a:lstStyle/>
          <a:p>
            <a:r>
              <a:rPr lang="en-US" altLang="en-US" dirty="0"/>
              <a:t>28</a:t>
            </a:r>
          </a:p>
        </p:txBody>
      </p:sp>
    </p:spTree>
    <p:extLst>
      <p:ext uri="{BB962C8B-B14F-4D97-AF65-F5344CB8AC3E}">
        <p14:creationId xmlns:p14="http://schemas.microsoft.com/office/powerpoint/2010/main" val="4151062112"/>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nvPr>
        </p:nvGraphicFramePr>
        <p:xfrm>
          <a:off x="1304587" y="908720"/>
          <a:ext cx="6534827" cy="5480823"/>
        </p:xfrm>
        <a:graphic>
          <a:graphicData uri="http://schemas.openxmlformats.org/presentationml/2006/ole">
            <mc:AlternateContent xmlns:mc="http://schemas.openxmlformats.org/markup-compatibility/2006">
              <mc:Choice xmlns:v="urn:schemas-microsoft-com:vml" Requires="v">
                <p:oleObj spid="_x0000_s23652" name="Visio" r:id="rId3" imgW="4395329" imgH="3651910" progId="Visio.Drawing.11">
                  <p:embed/>
                </p:oleObj>
              </mc:Choice>
              <mc:Fallback>
                <p:oleObj name="Visio" r:id="rId3" imgW="4395329" imgH="3651910" progId="Visio.Drawing.11">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587" y="908720"/>
                        <a:ext cx="6534827" cy="5480823"/>
                      </a:xfrm>
                      <a:prstGeom prst="rect">
                        <a:avLst/>
                      </a:prstGeom>
                      <a:noFill/>
                    </p:spPr>
                  </p:pic>
                </p:oleObj>
              </mc:Fallback>
            </mc:AlternateContent>
          </a:graphicData>
        </a:graphic>
      </p:graphicFrame>
      <p:sp>
        <p:nvSpPr>
          <p:cNvPr id="3" name="Title 2"/>
          <p:cNvSpPr>
            <a:spLocks noGrp="1"/>
          </p:cNvSpPr>
          <p:nvPr>
            <p:ph type="title"/>
          </p:nvPr>
        </p:nvSpPr>
        <p:spPr/>
        <p:txBody>
          <a:bodyPr/>
          <a:lstStyle/>
          <a:p>
            <a:r>
              <a:rPr lang="en-US" dirty="0"/>
              <a:t>Read Mappers Timeline</a:t>
            </a:r>
          </a:p>
        </p:txBody>
      </p:sp>
      <p:sp>
        <p:nvSpPr>
          <p:cNvPr id="4" name="Slide Number Placeholder 1"/>
          <p:cNvSpPr>
            <a:spLocks noGrp="1"/>
          </p:cNvSpPr>
          <p:nvPr>
            <p:ph type="sldNum" sz="quarter" idx="11"/>
          </p:nvPr>
        </p:nvSpPr>
        <p:spPr/>
        <p:txBody>
          <a:bodyPr/>
          <a:lstStyle/>
          <a:p>
            <a:r>
              <a:rPr lang="en-US" altLang="en-US" dirty="0"/>
              <a:t>31</a:t>
            </a:r>
          </a:p>
        </p:txBody>
      </p:sp>
      <p:sp>
        <p:nvSpPr>
          <p:cNvPr id="6" name="Rectangle 5"/>
          <p:cNvSpPr/>
          <p:nvPr/>
        </p:nvSpPr>
        <p:spPr>
          <a:xfrm>
            <a:off x="4644008" y="5445224"/>
            <a:ext cx="2880320" cy="720080"/>
          </a:xfrm>
          <a:prstGeom prst="rect">
            <a:avLst/>
          </a:prstGeom>
          <a:ln w="38100">
            <a:solidFill>
              <a:srgbClr val="FF0000"/>
            </a:solidFill>
          </a:ln>
        </p:spPr>
        <p:txBody>
          <a:bodyPr wrap="square" rtlCol="0" anchor="ctr">
            <a:spAutoFit/>
          </a:bodyPr>
          <a:lstStyle/>
          <a:p>
            <a:pPr algn="just"/>
            <a:endParaRPr lang="en-US" sz="400" b="1" dirty="0">
              <a:solidFill>
                <a:schemeClr val="bg2"/>
              </a:solidFill>
              <a:latin typeface="europa"/>
            </a:endParaRPr>
          </a:p>
        </p:txBody>
      </p:sp>
    </p:spTree>
    <p:extLst>
      <p:ext uri="{BB962C8B-B14F-4D97-AF65-F5344CB8AC3E}">
        <p14:creationId xmlns:p14="http://schemas.microsoft.com/office/powerpoint/2010/main" val="2954489891"/>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US" dirty="0"/>
              <a:t>Filters, Alignment, and Mappers</a:t>
            </a:r>
          </a:p>
        </p:txBody>
      </p:sp>
      <p:sp>
        <p:nvSpPr>
          <p:cNvPr id="5" name="Slide Number Placeholder 1"/>
          <p:cNvSpPr>
            <a:spLocks noGrp="1"/>
          </p:cNvSpPr>
          <p:nvPr>
            <p:ph type="sldNum" sz="quarter" idx="11"/>
          </p:nvPr>
        </p:nvSpPr>
        <p:spPr/>
        <p:txBody>
          <a:bodyPr/>
          <a:lstStyle/>
          <a:p>
            <a:r>
              <a:rPr lang="en-US" altLang="en-US" dirty="0"/>
              <a:t>32</a:t>
            </a:r>
          </a:p>
        </p:txBody>
      </p:sp>
      <p:graphicFrame>
        <p:nvGraphicFramePr>
          <p:cNvPr id="4" name="Content Placeholder 3"/>
          <p:cNvGraphicFramePr>
            <a:graphicFrameLocks noGrp="1"/>
          </p:cNvGraphicFramePr>
          <p:nvPr>
            <p:ph idx="4294967295"/>
            <p:extLst/>
          </p:nvPr>
        </p:nvGraphicFramePr>
        <p:xfrm>
          <a:off x="400932" y="1042179"/>
          <a:ext cx="8347532" cy="5195133"/>
        </p:xfrm>
        <a:graphic>
          <a:graphicData uri="http://schemas.openxmlformats.org/drawingml/2006/table">
            <a:tbl>
              <a:tblPr>
                <a:tableStyleId>{B301B821-A1FF-4177-AEE7-76D212191A09}</a:tableStyleId>
              </a:tblPr>
              <a:tblGrid>
                <a:gridCol w="614291">
                  <a:extLst>
                    <a:ext uri="{9D8B030D-6E8A-4147-A177-3AD203B41FA5}">
                      <a16:colId xmlns:a16="http://schemas.microsoft.com/office/drawing/2014/main" val="20000"/>
                    </a:ext>
                  </a:extLst>
                </a:gridCol>
                <a:gridCol w="1259721">
                  <a:extLst>
                    <a:ext uri="{9D8B030D-6E8A-4147-A177-3AD203B41FA5}">
                      <a16:colId xmlns:a16="http://schemas.microsoft.com/office/drawing/2014/main" val="20001"/>
                    </a:ext>
                  </a:extLst>
                </a:gridCol>
                <a:gridCol w="2729396">
                  <a:extLst>
                    <a:ext uri="{9D8B030D-6E8A-4147-A177-3AD203B41FA5}">
                      <a16:colId xmlns:a16="http://schemas.microsoft.com/office/drawing/2014/main" val="20002"/>
                    </a:ext>
                  </a:extLst>
                </a:gridCol>
                <a:gridCol w="1609644">
                  <a:extLst>
                    <a:ext uri="{9D8B030D-6E8A-4147-A177-3AD203B41FA5}">
                      <a16:colId xmlns:a16="http://schemas.microsoft.com/office/drawing/2014/main" val="20003"/>
                    </a:ext>
                  </a:extLst>
                </a:gridCol>
                <a:gridCol w="2134480">
                  <a:extLst>
                    <a:ext uri="{9D8B030D-6E8A-4147-A177-3AD203B41FA5}">
                      <a16:colId xmlns:a16="http://schemas.microsoft.com/office/drawing/2014/main" val="20004"/>
                    </a:ext>
                  </a:extLst>
                </a:gridCol>
              </a:tblGrid>
              <a:tr h="457200">
                <a:tc>
                  <a:txBody>
                    <a:bodyPr/>
                    <a:lstStyle/>
                    <a:p>
                      <a:pPr marL="0" marR="0" indent="0" algn="ctr">
                        <a:lnSpc>
                          <a:spcPct val="95000"/>
                        </a:lnSpc>
                        <a:spcBef>
                          <a:spcPts val="0"/>
                        </a:spcBef>
                        <a:spcAft>
                          <a:spcPts val="0"/>
                        </a:spcAft>
                        <a:tabLst>
                          <a:tab pos="182880" algn="l"/>
                        </a:tabLst>
                      </a:pPr>
                      <a:r>
                        <a:rPr lang="en-US" sz="1800" spc="-5" dirty="0">
                          <a:effectLst/>
                        </a:rPr>
                        <a:t>Year</a:t>
                      </a:r>
                      <a:endParaRPr lang="en-US" sz="1800" b="1" spc="-5" dirty="0">
                        <a:effectLst/>
                        <a:latin typeface="Times New Roman" panose="02020603050405020304" pitchFamily="18" charset="0"/>
                        <a:ea typeface="MS Mincho"/>
                      </a:endParaRPr>
                    </a:p>
                  </a:txBody>
                  <a:tcPr marL="15961" marR="15961" marT="0" marB="0" anchor="ctr">
                    <a:solidFill>
                      <a:schemeClr val="bg1"/>
                    </a:solidFill>
                  </a:tcPr>
                </a:tc>
                <a:tc>
                  <a:txBody>
                    <a:bodyPr/>
                    <a:lstStyle/>
                    <a:p>
                      <a:pPr marL="0" marR="0" indent="0" algn="ctr">
                        <a:lnSpc>
                          <a:spcPct val="95000"/>
                        </a:lnSpc>
                        <a:spcBef>
                          <a:spcPts val="0"/>
                        </a:spcBef>
                        <a:spcAft>
                          <a:spcPts val="0"/>
                        </a:spcAft>
                        <a:tabLst>
                          <a:tab pos="182880" algn="l"/>
                        </a:tabLst>
                      </a:pPr>
                      <a:r>
                        <a:rPr lang="en-US" sz="1800" spc="-5" dirty="0">
                          <a:effectLst/>
                        </a:rPr>
                        <a:t>Purpose</a:t>
                      </a:r>
                      <a:endParaRPr lang="en-US" sz="1800" b="1" spc="-5" dirty="0">
                        <a:effectLst/>
                        <a:latin typeface="Times New Roman" panose="02020603050405020304" pitchFamily="18" charset="0"/>
                        <a:ea typeface="MS Mincho"/>
                      </a:endParaRPr>
                    </a:p>
                  </a:txBody>
                  <a:tcPr marL="123135" marR="123135" marT="0" marB="0" anchor="ctr">
                    <a:solidFill>
                      <a:schemeClr val="bg1"/>
                    </a:solidFill>
                  </a:tcPr>
                </a:tc>
                <a:tc>
                  <a:txBody>
                    <a:bodyPr/>
                    <a:lstStyle/>
                    <a:p>
                      <a:pPr marL="0" marR="0" indent="0" algn="ctr">
                        <a:lnSpc>
                          <a:spcPct val="95000"/>
                        </a:lnSpc>
                        <a:spcBef>
                          <a:spcPts val="0"/>
                        </a:spcBef>
                        <a:spcAft>
                          <a:spcPts val="0"/>
                        </a:spcAft>
                        <a:tabLst>
                          <a:tab pos="182880" algn="l"/>
                        </a:tabLst>
                      </a:pPr>
                      <a:r>
                        <a:rPr lang="en-US" sz="1800" spc="-5" dirty="0">
                          <a:effectLst/>
                        </a:rPr>
                        <a:t>Architecture</a:t>
                      </a:r>
                      <a:endParaRPr lang="en-US" sz="1800" b="1" spc="-5" dirty="0">
                        <a:effectLst/>
                        <a:latin typeface="Times New Roman" panose="02020603050405020304" pitchFamily="18" charset="0"/>
                        <a:ea typeface="MS Mincho"/>
                      </a:endParaRPr>
                    </a:p>
                  </a:txBody>
                  <a:tcPr marL="15961" marR="15961" marT="0" marB="0" anchor="ctr">
                    <a:solidFill>
                      <a:schemeClr val="bg1"/>
                    </a:solidFill>
                  </a:tcPr>
                </a:tc>
                <a:tc>
                  <a:txBody>
                    <a:bodyPr/>
                    <a:lstStyle/>
                    <a:p>
                      <a:pPr marL="0" marR="0" indent="0" algn="ctr">
                        <a:lnSpc>
                          <a:spcPct val="95000"/>
                        </a:lnSpc>
                        <a:spcBef>
                          <a:spcPts val="0"/>
                        </a:spcBef>
                        <a:spcAft>
                          <a:spcPts val="0"/>
                        </a:spcAft>
                        <a:tabLst>
                          <a:tab pos="182880" algn="l"/>
                        </a:tabLst>
                      </a:pPr>
                      <a:r>
                        <a:rPr lang="en-US" sz="1800" spc="-5" dirty="0">
                          <a:effectLst/>
                        </a:rPr>
                        <a:t>Platform</a:t>
                      </a:r>
                      <a:endParaRPr lang="en-US" sz="1800" b="1" spc="-5" dirty="0">
                        <a:effectLst/>
                        <a:latin typeface="Times New Roman" panose="02020603050405020304" pitchFamily="18" charset="0"/>
                        <a:ea typeface="MS Mincho"/>
                      </a:endParaRPr>
                    </a:p>
                  </a:txBody>
                  <a:tcPr marL="15961" marR="15961" marT="0" marB="0" anchor="ctr">
                    <a:solidFill>
                      <a:schemeClr val="bg1"/>
                    </a:solidFill>
                  </a:tcPr>
                </a:tc>
                <a:tc>
                  <a:txBody>
                    <a:bodyPr/>
                    <a:lstStyle/>
                    <a:p>
                      <a:pPr marL="0" marR="0" lvl="0" indent="0" algn="r" defTabSz="914400" rtl="0" eaLnBrk="1" fontAlgn="auto" latinLnBrk="0" hangingPunct="1">
                        <a:lnSpc>
                          <a:spcPct val="95000"/>
                        </a:lnSpc>
                        <a:spcBef>
                          <a:spcPts val="0"/>
                        </a:spcBef>
                        <a:spcAft>
                          <a:spcPts val="0"/>
                        </a:spcAft>
                        <a:buClrTx/>
                        <a:buSzTx/>
                        <a:buFontTx/>
                        <a:buNone/>
                        <a:tabLst>
                          <a:tab pos="182880" algn="l"/>
                        </a:tabLst>
                        <a:defRPr/>
                      </a:pPr>
                      <a:r>
                        <a:rPr lang="en-US" sz="1800" spc="-5" dirty="0">
                          <a:effectLst/>
                        </a:rPr>
                        <a:t>alignments#/1sec</a:t>
                      </a:r>
                      <a:endParaRPr lang="en-US" sz="1800" b="1" spc="-5" dirty="0">
                        <a:effectLst/>
                        <a:latin typeface="Times New Roman" panose="02020603050405020304" pitchFamily="18" charset="0"/>
                        <a:ea typeface="MS Mincho"/>
                      </a:endParaRPr>
                    </a:p>
                  </a:txBody>
                  <a:tcPr marL="123135" marR="123135" marT="0" marB="0" anchor="ctr">
                    <a:solidFill>
                      <a:schemeClr val="bg1"/>
                    </a:solidFill>
                  </a:tcPr>
                </a:tc>
                <a:extLst>
                  <a:ext uri="{0D108BD9-81ED-4DB2-BD59-A6C34878D82A}">
                    <a16:rowId xmlns:a16="http://schemas.microsoft.com/office/drawing/2014/main" val="10000"/>
                  </a:ext>
                </a:extLst>
              </a:tr>
              <a:tr h="261987">
                <a:tc rowSpan="4">
                  <a:txBody>
                    <a:bodyPr/>
                    <a:lstStyle/>
                    <a:p>
                      <a:pPr marL="0" marR="0" indent="0" algn="ctr">
                        <a:lnSpc>
                          <a:spcPct val="95000"/>
                        </a:lnSpc>
                        <a:spcBef>
                          <a:spcPts val="0"/>
                        </a:spcBef>
                        <a:spcAft>
                          <a:spcPts val="0"/>
                        </a:spcAft>
                        <a:tabLst>
                          <a:tab pos="182880" algn="l"/>
                        </a:tabLst>
                      </a:pPr>
                      <a:r>
                        <a:rPr lang="en-US" sz="1800" spc="-5" dirty="0">
                          <a:effectLst/>
                        </a:rPr>
                        <a:t>2015</a:t>
                      </a:r>
                      <a:endParaRPr lang="en-US" sz="1800" spc="-5" dirty="0">
                        <a:effectLst/>
                        <a:latin typeface="Times New Roman" panose="02020603050405020304" pitchFamily="18" charset="0"/>
                        <a:ea typeface="MS Mincho"/>
                      </a:endParaRPr>
                    </a:p>
                  </a:txBody>
                  <a:tcPr marL="15961" marR="15961" marT="0" marB="0" anchor="ctr">
                    <a:solidFill>
                      <a:schemeClr val="bg1"/>
                    </a:solidFill>
                  </a:tcPr>
                </a:tc>
                <a:tc>
                  <a:txBody>
                    <a:bodyPr/>
                    <a:lstStyle/>
                    <a:p>
                      <a:pPr marL="0" marR="0" indent="0" algn="ctr">
                        <a:lnSpc>
                          <a:spcPct val="95000"/>
                        </a:lnSpc>
                        <a:spcBef>
                          <a:spcPts val="0"/>
                        </a:spcBef>
                        <a:spcAft>
                          <a:spcPts val="0"/>
                        </a:spcAft>
                        <a:tabLst>
                          <a:tab pos="182880" algn="l"/>
                        </a:tabLst>
                      </a:pPr>
                      <a:r>
                        <a:rPr lang="en-US" sz="1800" spc="-5" dirty="0">
                          <a:effectLst/>
                        </a:rPr>
                        <a:t>Filter</a:t>
                      </a:r>
                      <a:endParaRPr lang="en-US" sz="1800" spc="-5" dirty="0">
                        <a:effectLst/>
                        <a:latin typeface="Times New Roman" panose="02020603050405020304" pitchFamily="18" charset="0"/>
                        <a:ea typeface="MS Mincho"/>
                      </a:endParaRPr>
                    </a:p>
                  </a:txBody>
                  <a:tcPr marL="123135" marR="123135" marT="0" marB="0" anchor="ctr">
                    <a:solidFill>
                      <a:schemeClr val="accent6">
                        <a:lumMod val="20000"/>
                        <a:lumOff val="80000"/>
                      </a:schemeClr>
                    </a:solidFill>
                  </a:tcPr>
                </a:tc>
                <a:tc>
                  <a:txBody>
                    <a:bodyPr/>
                    <a:lstStyle/>
                    <a:p>
                      <a:pPr marL="0" marR="0" indent="0" algn="ctr">
                        <a:lnSpc>
                          <a:spcPct val="95000"/>
                        </a:lnSpc>
                        <a:spcBef>
                          <a:spcPts val="0"/>
                        </a:spcBef>
                        <a:spcAft>
                          <a:spcPts val="0"/>
                        </a:spcAft>
                        <a:tabLst>
                          <a:tab pos="182880" algn="l"/>
                        </a:tabLst>
                      </a:pPr>
                      <a:r>
                        <a:rPr lang="en-US" sz="1800" spc="-5" dirty="0">
                          <a:effectLst/>
                        </a:rPr>
                        <a:t>Shifted Hamming Distance</a:t>
                      </a:r>
                      <a:endParaRPr lang="en-US" sz="1800" spc="-5" dirty="0">
                        <a:effectLst/>
                        <a:latin typeface="Times New Roman" panose="02020603050405020304" pitchFamily="18" charset="0"/>
                        <a:ea typeface="MS Mincho"/>
                      </a:endParaRPr>
                    </a:p>
                  </a:txBody>
                  <a:tcPr marL="15961" marR="15961" marT="0" marB="0" anchor="ctr">
                    <a:solidFill>
                      <a:schemeClr val="accent6">
                        <a:lumMod val="20000"/>
                        <a:lumOff val="80000"/>
                      </a:schemeClr>
                    </a:solidFill>
                  </a:tcPr>
                </a:tc>
                <a:tc>
                  <a:txBody>
                    <a:bodyPr/>
                    <a:lstStyle/>
                    <a:p>
                      <a:pPr marL="0" marR="0" indent="0" algn="ctr">
                        <a:lnSpc>
                          <a:spcPct val="95000"/>
                        </a:lnSpc>
                        <a:spcBef>
                          <a:spcPts val="0"/>
                        </a:spcBef>
                        <a:spcAft>
                          <a:spcPts val="0"/>
                        </a:spcAft>
                        <a:tabLst>
                          <a:tab pos="182880" algn="l"/>
                        </a:tabLst>
                      </a:pPr>
                      <a:r>
                        <a:rPr lang="en-US" sz="1800" spc="-5">
                          <a:effectLst/>
                        </a:rPr>
                        <a:t>Intel SSE</a:t>
                      </a:r>
                      <a:endParaRPr lang="en-US" sz="1800" spc="-5">
                        <a:effectLst/>
                        <a:latin typeface="Times New Roman" panose="02020603050405020304" pitchFamily="18" charset="0"/>
                        <a:ea typeface="MS Mincho"/>
                      </a:endParaRPr>
                    </a:p>
                  </a:txBody>
                  <a:tcPr marL="15961" marR="15961" marT="0" marB="0" anchor="ctr">
                    <a:solidFill>
                      <a:schemeClr val="accent6">
                        <a:lumMod val="20000"/>
                        <a:lumOff val="80000"/>
                      </a:schemeClr>
                    </a:solidFill>
                  </a:tcPr>
                </a:tc>
                <a:tc>
                  <a:txBody>
                    <a:bodyPr/>
                    <a:lstStyle/>
                    <a:p>
                      <a:pPr algn="r" fontAlgn="b"/>
                      <a:r>
                        <a:rPr lang="en-US" sz="1800" b="0" i="0" u="none" strike="noStrike" dirty="0">
                          <a:solidFill>
                            <a:srgbClr val="000000"/>
                          </a:solidFill>
                          <a:effectLst/>
                          <a:latin typeface="+mn-lt"/>
                        </a:rPr>
                        <a:t>3583</a:t>
                      </a:r>
                    </a:p>
                  </a:txBody>
                  <a:tcPr marL="9525" marR="9525" marT="9525" marB="0" anchor="b">
                    <a:solidFill>
                      <a:schemeClr val="accent6">
                        <a:lumMod val="20000"/>
                        <a:lumOff val="80000"/>
                      </a:schemeClr>
                    </a:solidFill>
                  </a:tcPr>
                </a:tc>
                <a:extLst>
                  <a:ext uri="{0D108BD9-81ED-4DB2-BD59-A6C34878D82A}">
                    <a16:rowId xmlns:a16="http://schemas.microsoft.com/office/drawing/2014/main" val="10001"/>
                  </a:ext>
                </a:extLst>
              </a:tr>
              <a:tr h="261987">
                <a:tc vMerge="1">
                  <a:txBody>
                    <a:bodyPr/>
                    <a:lstStyle/>
                    <a:p>
                      <a:pPr marL="0" marR="0" indent="0" algn="ctr">
                        <a:lnSpc>
                          <a:spcPct val="95000"/>
                        </a:lnSpc>
                        <a:spcBef>
                          <a:spcPts val="0"/>
                        </a:spcBef>
                        <a:spcAft>
                          <a:spcPts val="0"/>
                        </a:spcAft>
                        <a:tabLst>
                          <a:tab pos="182880" algn="l"/>
                        </a:tabLst>
                      </a:pPr>
                      <a:endParaRPr lang="en-US" sz="1700" spc="-5">
                        <a:effectLst/>
                        <a:latin typeface="Times New Roman" panose="02020603050405020304" pitchFamily="18" charset="0"/>
                        <a:ea typeface="MS Mincho"/>
                      </a:endParaRPr>
                    </a:p>
                  </a:txBody>
                  <a:tcPr marL="14995" marR="14995" marT="0" marB="0"/>
                </a:tc>
                <a:tc>
                  <a:txBody>
                    <a:bodyPr/>
                    <a:lstStyle/>
                    <a:p>
                      <a:pPr marL="0" marR="0" indent="0" algn="ctr">
                        <a:lnSpc>
                          <a:spcPct val="95000"/>
                        </a:lnSpc>
                        <a:spcBef>
                          <a:spcPts val="0"/>
                        </a:spcBef>
                        <a:spcAft>
                          <a:spcPts val="0"/>
                        </a:spcAft>
                        <a:tabLst>
                          <a:tab pos="182880" algn="l"/>
                        </a:tabLst>
                      </a:pPr>
                      <a:r>
                        <a:rPr lang="en-US" sz="1800" spc="-5" dirty="0">
                          <a:effectLst/>
                        </a:rPr>
                        <a:t>Alignment</a:t>
                      </a:r>
                      <a:endParaRPr lang="en-US" sz="1800" spc="-5" dirty="0">
                        <a:effectLst/>
                        <a:latin typeface="Times New Roman" panose="02020603050405020304" pitchFamily="18" charset="0"/>
                        <a:ea typeface="MS Mincho"/>
                      </a:endParaRPr>
                    </a:p>
                  </a:txBody>
                  <a:tcPr marL="123135" marR="123135" marT="0" marB="0" anchor="ctr">
                    <a:solidFill>
                      <a:srgbClr val="92D050"/>
                    </a:solidFill>
                  </a:tcPr>
                </a:tc>
                <a:tc>
                  <a:txBody>
                    <a:bodyPr/>
                    <a:lstStyle/>
                    <a:p>
                      <a:pPr marL="0" marR="0" indent="0" algn="ctr">
                        <a:lnSpc>
                          <a:spcPct val="95000"/>
                        </a:lnSpc>
                        <a:spcBef>
                          <a:spcPts val="0"/>
                        </a:spcBef>
                        <a:spcAft>
                          <a:spcPts val="0"/>
                        </a:spcAft>
                        <a:tabLst>
                          <a:tab pos="182880" algn="l"/>
                        </a:tabLst>
                      </a:pPr>
                      <a:r>
                        <a:rPr lang="en-US" sz="1800" spc="-5" dirty="0">
                          <a:effectLst/>
                        </a:rPr>
                        <a:t>Myers’s bit-vector [</a:t>
                      </a:r>
                      <a:r>
                        <a:rPr lang="en-US" sz="1800" u="none" strike="noStrike" spc="-5" dirty="0">
                          <a:effectLst/>
                          <a:hlinkClick r:id="rId2" action="ppaction://hlinkfile" tooltip="Döring, 2008 #34"/>
                        </a:rPr>
                        <a:t>45</a:t>
                      </a:r>
                      <a:r>
                        <a:rPr lang="en-US" sz="1800" spc="-5" dirty="0">
                          <a:effectLst/>
                        </a:rPr>
                        <a:t>]</a:t>
                      </a:r>
                      <a:endParaRPr lang="en-US" sz="1800" spc="-5" dirty="0">
                        <a:effectLst/>
                        <a:latin typeface="Times New Roman" panose="02020603050405020304" pitchFamily="18" charset="0"/>
                        <a:ea typeface="MS Mincho"/>
                      </a:endParaRPr>
                    </a:p>
                  </a:txBody>
                  <a:tcPr marL="15961" marR="15961" marT="0" marB="0" anchor="ctr">
                    <a:solidFill>
                      <a:srgbClr val="92D050"/>
                    </a:solidFill>
                  </a:tcPr>
                </a:tc>
                <a:tc>
                  <a:txBody>
                    <a:bodyPr/>
                    <a:lstStyle/>
                    <a:p>
                      <a:pPr marL="0" marR="0" indent="0" algn="ctr">
                        <a:lnSpc>
                          <a:spcPct val="95000"/>
                        </a:lnSpc>
                        <a:spcBef>
                          <a:spcPts val="0"/>
                        </a:spcBef>
                        <a:spcAft>
                          <a:spcPts val="0"/>
                        </a:spcAft>
                        <a:tabLst>
                          <a:tab pos="182880" algn="l"/>
                        </a:tabLst>
                      </a:pPr>
                      <a:r>
                        <a:rPr lang="en-US" sz="1800" spc="-5">
                          <a:effectLst/>
                        </a:rPr>
                        <a:t>Intel SSE</a:t>
                      </a:r>
                      <a:endParaRPr lang="en-US" sz="1800" spc="-5">
                        <a:effectLst/>
                        <a:latin typeface="Times New Roman" panose="02020603050405020304" pitchFamily="18" charset="0"/>
                        <a:ea typeface="MS Mincho"/>
                      </a:endParaRPr>
                    </a:p>
                  </a:txBody>
                  <a:tcPr marL="15961" marR="15961" marT="0" marB="0" anchor="ctr">
                    <a:solidFill>
                      <a:srgbClr val="92D050"/>
                    </a:solidFill>
                  </a:tcPr>
                </a:tc>
                <a:tc>
                  <a:txBody>
                    <a:bodyPr/>
                    <a:lstStyle/>
                    <a:p>
                      <a:pPr algn="r" fontAlgn="b"/>
                      <a:r>
                        <a:rPr lang="en-US" sz="1800" b="0" i="0" u="none" strike="noStrike" dirty="0">
                          <a:solidFill>
                            <a:srgbClr val="000000"/>
                          </a:solidFill>
                          <a:effectLst/>
                          <a:latin typeface="+mn-lt"/>
                        </a:rPr>
                        <a:t>409</a:t>
                      </a:r>
                    </a:p>
                  </a:txBody>
                  <a:tcPr marL="9525" marR="9525" marT="9525" marB="0" anchor="b">
                    <a:solidFill>
                      <a:srgbClr val="92D050"/>
                    </a:solidFill>
                  </a:tcPr>
                </a:tc>
                <a:extLst>
                  <a:ext uri="{0D108BD9-81ED-4DB2-BD59-A6C34878D82A}">
                    <a16:rowId xmlns:a16="http://schemas.microsoft.com/office/drawing/2014/main" val="10002"/>
                  </a:ext>
                </a:extLst>
              </a:tr>
              <a:tr h="261987">
                <a:tc vMerge="1">
                  <a:txBody>
                    <a:bodyPr/>
                    <a:lstStyle/>
                    <a:p>
                      <a:pPr marL="0" marR="0" indent="0" algn="ctr">
                        <a:lnSpc>
                          <a:spcPct val="95000"/>
                        </a:lnSpc>
                        <a:spcBef>
                          <a:spcPts val="0"/>
                        </a:spcBef>
                        <a:spcAft>
                          <a:spcPts val="0"/>
                        </a:spcAft>
                        <a:tabLst>
                          <a:tab pos="182880" algn="l"/>
                        </a:tabLst>
                      </a:pPr>
                      <a:endParaRPr lang="en-US" sz="1700" spc="-5">
                        <a:effectLst/>
                        <a:latin typeface="Times New Roman" panose="02020603050405020304" pitchFamily="18" charset="0"/>
                        <a:ea typeface="MS Mincho"/>
                      </a:endParaRPr>
                    </a:p>
                  </a:txBody>
                  <a:tcPr marL="14995" marR="14995" marT="0" marB="0"/>
                </a:tc>
                <a:tc>
                  <a:txBody>
                    <a:bodyPr/>
                    <a:lstStyle/>
                    <a:p>
                      <a:pPr marL="0" marR="0" indent="0" algn="ctr">
                        <a:lnSpc>
                          <a:spcPct val="95000"/>
                        </a:lnSpc>
                        <a:spcBef>
                          <a:spcPts val="0"/>
                        </a:spcBef>
                        <a:spcAft>
                          <a:spcPts val="0"/>
                        </a:spcAft>
                        <a:tabLst>
                          <a:tab pos="182880" algn="l"/>
                        </a:tabLst>
                      </a:pPr>
                      <a:r>
                        <a:rPr lang="en-US" sz="1800" spc="-5" dirty="0">
                          <a:effectLst/>
                        </a:rPr>
                        <a:t>Alignment</a:t>
                      </a:r>
                      <a:endParaRPr lang="en-US" sz="1800" spc="-5" dirty="0">
                        <a:effectLst/>
                        <a:latin typeface="Times New Roman" panose="02020603050405020304" pitchFamily="18" charset="0"/>
                        <a:ea typeface="MS Mincho"/>
                      </a:endParaRPr>
                    </a:p>
                  </a:txBody>
                  <a:tcPr marL="123135" marR="123135" marT="0" marB="0" anchor="ctr">
                    <a:solidFill>
                      <a:srgbClr val="92D050"/>
                    </a:solidFill>
                  </a:tcPr>
                </a:tc>
                <a:tc>
                  <a:txBody>
                    <a:bodyPr/>
                    <a:lstStyle/>
                    <a:p>
                      <a:pPr marL="0" marR="0" indent="0" algn="ctr">
                        <a:lnSpc>
                          <a:spcPct val="95000"/>
                        </a:lnSpc>
                        <a:spcBef>
                          <a:spcPts val="0"/>
                        </a:spcBef>
                        <a:spcAft>
                          <a:spcPts val="0"/>
                        </a:spcAft>
                        <a:tabLst>
                          <a:tab pos="182880" algn="l"/>
                        </a:tabLst>
                      </a:pPr>
                      <a:r>
                        <a:rPr lang="en-US" sz="1800" spc="-5" dirty="0">
                          <a:effectLst/>
                        </a:rPr>
                        <a:t>Smith-Waterman [</a:t>
                      </a:r>
                      <a:r>
                        <a:rPr lang="en-US" sz="1800" u="none" strike="noStrike" spc="-5" dirty="0">
                          <a:effectLst/>
                          <a:hlinkClick r:id="rId3" action="ppaction://hlinkfile" tooltip="Szalkowski, 2008 #35"/>
                        </a:rPr>
                        <a:t>40</a:t>
                      </a:r>
                      <a:r>
                        <a:rPr lang="en-US" sz="1800" spc="-5" dirty="0">
                          <a:effectLst/>
                        </a:rPr>
                        <a:t>]</a:t>
                      </a:r>
                      <a:endParaRPr lang="en-US" sz="1800" spc="-5" dirty="0">
                        <a:effectLst/>
                        <a:latin typeface="Times New Roman" panose="02020603050405020304" pitchFamily="18" charset="0"/>
                        <a:ea typeface="MS Mincho"/>
                      </a:endParaRPr>
                    </a:p>
                  </a:txBody>
                  <a:tcPr marL="15961" marR="15961" marT="0" marB="0" anchor="ctr">
                    <a:solidFill>
                      <a:srgbClr val="92D050"/>
                    </a:solidFill>
                  </a:tcPr>
                </a:tc>
                <a:tc>
                  <a:txBody>
                    <a:bodyPr/>
                    <a:lstStyle/>
                    <a:p>
                      <a:pPr marL="0" marR="0" indent="0" algn="ctr">
                        <a:lnSpc>
                          <a:spcPct val="95000"/>
                        </a:lnSpc>
                        <a:spcBef>
                          <a:spcPts val="0"/>
                        </a:spcBef>
                        <a:spcAft>
                          <a:spcPts val="0"/>
                        </a:spcAft>
                        <a:tabLst>
                          <a:tab pos="182880" algn="l"/>
                        </a:tabLst>
                      </a:pPr>
                      <a:r>
                        <a:rPr lang="en-US" sz="1800" spc="-5">
                          <a:effectLst/>
                        </a:rPr>
                        <a:t>Intel SSE</a:t>
                      </a:r>
                      <a:endParaRPr lang="en-US" sz="1800" spc="-5">
                        <a:effectLst/>
                        <a:latin typeface="Times New Roman" panose="02020603050405020304" pitchFamily="18" charset="0"/>
                        <a:ea typeface="MS Mincho"/>
                      </a:endParaRPr>
                    </a:p>
                  </a:txBody>
                  <a:tcPr marL="15961" marR="15961" marT="0" marB="0" anchor="ctr">
                    <a:solidFill>
                      <a:srgbClr val="92D050"/>
                    </a:solidFill>
                  </a:tcPr>
                </a:tc>
                <a:tc>
                  <a:txBody>
                    <a:bodyPr/>
                    <a:lstStyle/>
                    <a:p>
                      <a:pPr algn="r" fontAlgn="b"/>
                      <a:r>
                        <a:rPr lang="en-US" sz="1800" b="0" i="0" u="none" strike="noStrike" dirty="0">
                          <a:solidFill>
                            <a:srgbClr val="000000"/>
                          </a:solidFill>
                          <a:effectLst/>
                          <a:latin typeface="+mn-lt"/>
                        </a:rPr>
                        <a:t>38</a:t>
                      </a:r>
                    </a:p>
                  </a:txBody>
                  <a:tcPr marL="9525" marR="9525" marT="9525" marB="0" anchor="b">
                    <a:solidFill>
                      <a:srgbClr val="92D050"/>
                    </a:solidFill>
                  </a:tcPr>
                </a:tc>
                <a:extLst>
                  <a:ext uri="{0D108BD9-81ED-4DB2-BD59-A6C34878D82A}">
                    <a16:rowId xmlns:a16="http://schemas.microsoft.com/office/drawing/2014/main" val="10003"/>
                  </a:ext>
                </a:extLst>
              </a:tr>
              <a:tr h="261987">
                <a:tc vMerge="1">
                  <a:txBody>
                    <a:bodyPr/>
                    <a:lstStyle/>
                    <a:p>
                      <a:pPr marL="0" marR="0" indent="0" algn="ctr">
                        <a:lnSpc>
                          <a:spcPct val="95000"/>
                        </a:lnSpc>
                        <a:spcBef>
                          <a:spcPts val="0"/>
                        </a:spcBef>
                        <a:spcAft>
                          <a:spcPts val="0"/>
                        </a:spcAft>
                        <a:tabLst>
                          <a:tab pos="182880" algn="l"/>
                        </a:tabLst>
                      </a:pPr>
                      <a:endParaRPr lang="en-US" sz="1700" spc="-5" dirty="0">
                        <a:effectLst/>
                        <a:latin typeface="Times New Roman" panose="02020603050405020304" pitchFamily="18" charset="0"/>
                        <a:ea typeface="MS Mincho"/>
                      </a:endParaRPr>
                    </a:p>
                  </a:txBody>
                  <a:tcPr marL="14995" marR="14995" marT="0" marB="0"/>
                </a:tc>
                <a:tc>
                  <a:txBody>
                    <a:bodyPr/>
                    <a:lstStyle/>
                    <a:p>
                      <a:pPr marL="0" marR="0" indent="0" algn="ctr">
                        <a:lnSpc>
                          <a:spcPct val="95000"/>
                        </a:lnSpc>
                        <a:spcBef>
                          <a:spcPts val="0"/>
                        </a:spcBef>
                        <a:spcAft>
                          <a:spcPts val="0"/>
                        </a:spcAft>
                        <a:tabLst>
                          <a:tab pos="182880" algn="l"/>
                        </a:tabLst>
                      </a:pPr>
                      <a:r>
                        <a:rPr lang="en-US" sz="1800" spc="-5" dirty="0">
                          <a:effectLst/>
                        </a:rPr>
                        <a:t>Mapper</a:t>
                      </a:r>
                      <a:endParaRPr lang="en-US" sz="1800" spc="-5" dirty="0">
                        <a:effectLst/>
                        <a:latin typeface="Times New Roman" panose="02020603050405020304" pitchFamily="18" charset="0"/>
                        <a:ea typeface="MS Mincho"/>
                      </a:endParaRPr>
                    </a:p>
                  </a:txBody>
                  <a:tcPr marL="123135" marR="123135" marT="0" marB="0" anchor="ctr">
                    <a:solidFill>
                      <a:schemeClr val="accent1">
                        <a:lumMod val="20000"/>
                        <a:lumOff val="80000"/>
                      </a:schemeClr>
                    </a:solidFill>
                  </a:tcPr>
                </a:tc>
                <a:tc>
                  <a:txBody>
                    <a:bodyPr/>
                    <a:lstStyle/>
                    <a:p>
                      <a:pPr marL="0" marR="0" indent="0" algn="ctr">
                        <a:lnSpc>
                          <a:spcPct val="95000"/>
                        </a:lnSpc>
                        <a:spcBef>
                          <a:spcPts val="0"/>
                        </a:spcBef>
                        <a:spcAft>
                          <a:spcPts val="0"/>
                        </a:spcAft>
                        <a:tabLst>
                          <a:tab pos="182880" algn="l"/>
                        </a:tabLst>
                      </a:pPr>
                      <a:r>
                        <a:rPr lang="en-US" sz="1800" spc="-5" dirty="0">
                          <a:effectLst/>
                        </a:rPr>
                        <a:t>BWT-FM</a:t>
                      </a:r>
                      <a:endParaRPr lang="en-US" sz="1800" spc="-5" dirty="0">
                        <a:effectLst/>
                        <a:latin typeface="Times New Roman" panose="02020603050405020304" pitchFamily="18" charset="0"/>
                        <a:ea typeface="MS Mincho"/>
                      </a:endParaRPr>
                    </a:p>
                  </a:txBody>
                  <a:tcPr marL="15961" marR="15961" marT="0" marB="0" anchor="ctr">
                    <a:solidFill>
                      <a:schemeClr val="accent1">
                        <a:lumMod val="20000"/>
                        <a:lumOff val="80000"/>
                      </a:schemeClr>
                    </a:solidFill>
                  </a:tcPr>
                </a:tc>
                <a:tc>
                  <a:txBody>
                    <a:bodyPr/>
                    <a:lstStyle/>
                    <a:p>
                      <a:pPr marL="0" marR="0" indent="0" algn="ctr">
                        <a:lnSpc>
                          <a:spcPct val="95000"/>
                        </a:lnSpc>
                        <a:spcBef>
                          <a:spcPts val="0"/>
                        </a:spcBef>
                        <a:spcAft>
                          <a:spcPts val="0"/>
                        </a:spcAft>
                        <a:tabLst>
                          <a:tab pos="182880" algn="l"/>
                        </a:tabLst>
                      </a:pPr>
                      <a:r>
                        <a:rPr lang="en-US" sz="1800" spc="-5">
                          <a:effectLst/>
                        </a:rPr>
                        <a:t>FPGA(Stratix5)</a:t>
                      </a:r>
                      <a:endParaRPr lang="en-US" sz="1800" spc="-5">
                        <a:effectLst/>
                        <a:latin typeface="Times New Roman" panose="02020603050405020304" pitchFamily="18" charset="0"/>
                        <a:ea typeface="MS Mincho"/>
                      </a:endParaRPr>
                    </a:p>
                  </a:txBody>
                  <a:tcPr marL="15961" marR="15961" marT="0" marB="0" anchor="ctr">
                    <a:solidFill>
                      <a:schemeClr val="accent1">
                        <a:lumMod val="20000"/>
                        <a:lumOff val="80000"/>
                      </a:schemeClr>
                    </a:solidFill>
                  </a:tcPr>
                </a:tc>
                <a:tc>
                  <a:txBody>
                    <a:bodyPr/>
                    <a:lstStyle/>
                    <a:p>
                      <a:pPr algn="r" fontAlgn="b"/>
                      <a:r>
                        <a:rPr lang="en-US" sz="1800" b="0" i="0" u="none" strike="noStrike" dirty="0">
                          <a:solidFill>
                            <a:srgbClr val="000000"/>
                          </a:solidFill>
                          <a:effectLst/>
                          <a:latin typeface="+mn-lt"/>
                        </a:rPr>
                        <a:t>16</a:t>
                      </a:r>
                    </a:p>
                  </a:txBody>
                  <a:tcPr marL="9525" marR="9525" marT="9525" marB="0" anchor="b">
                    <a:solidFill>
                      <a:schemeClr val="accent1">
                        <a:lumMod val="20000"/>
                        <a:lumOff val="80000"/>
                      </a:schemeClr>
                    </a:solidFill>
                  </a:tcPr>
                </a:tc>
                <a:extLst>
                  <a:ext uri="{0D108BD9-81ED-4DB2-BD59-A6C34878D82A}">
                    <a16:rowId xmlns:a16="http://schemas.microsoft.com/office/drawing/2014/main" val="10004"/>
                  </a:ext>
                </a:extLst>
              </a:tr>
              <a:tr h="261987">
                <a:tc rowSpan="3">
                  <a:txBody>
                    <a:bodyPr/>
                    <a:lstStyle/>
                    <a:p>
                      <a:pPr marL="0" marR="0" indent="0" algn="ctr">
                        <a:lnSpc>
                          <a:spcPct val="95000"/>
                        </a:lnSpc>
                        <a:spcBef>
                          <a:spcPts val="0"/>
                        </a:spcBef>
                        <a:spcAft>
                          <a:spcPts val="0"/>
                        </a:spcAft>
                        <a:tabLst>
                          <a:tab pos="182880" algn="l"/>
                        </a:tabLst>
                      </a:pPr>
                      <a:r>
                        <a:rPr lang="en-US" sz="1800" spc="-5" dirty="0">
                          <a:effectLst/>
                        </a:rPr>
                        <a:t>2014</a:t>
                      </a:r>
                      <a:endParaRPr lang="en-US" sz="1800" spc="-5" dirty="0">
                        <a:effectLst/>
                        <a:latin typeface="Times New Roman" panose="02020603050405020304" pitchFamily="18" charset="0"/>
                        <a:ea typeface="MS Mincho"/>
                      </a:endParaRPr>
                    </a:p>
                  </a:txBody>
                  <a:tcPr marL="15961" marR="15961" marT="0" marB="0" anchor="ctr">
                    <a:solidFill>
                      <a:schemeClr val="bg1"/>
                    </a:solidFill>
                  </a:tcPr>
                </a:tc>
                <a:tc>
                  <a:txBody>
                    <a:bodyPr/>
                    <a:lstStyle/>
                    <a:p>
                      <a:pPr marL="0" marR="0" indent="0" algn="ctr">
                        <a:lnSpc>
                          <a:spcPct val="95000"/>
                        </a:lnSpc>
                        <a:spcBef>
                          <a:spcPts val="0"/>
                        </a:spcBef>
                        <a:spcAft>
                          <a:spcPts val="0"/>
                        </a:spcAft>
                        <a:tabLst>
                          <a:tab pos="182880" algn="l"/>
                        </a:tabLst>
                      </a:pPr>
                      <a:r>
                        <a:rPr lang="en-US" sz="1800" spc="-5" dirty="0">
                          <a:effectLst/>
                        </a:rPr>
                        <a:t>Mapper</a:t>
                      </a:r>
                      <a:endParaRPr lang="en-US" sz="1800" spc="-5" dirty="0">
                        <a:effectLst/>
                        <a:latin typeface="Times New Roman" panose="02020603050405020304" pitchFamily="18" charset="0"/>
                        <a:ea typeface="MS Mincho"/>
                      </a:endParaRPr>
                    </a:p>
                  </a:txBody>
                  <a:tcPr marL="123135" marR="123135" marT="0" marB="0" anchor="ctr">
                    <a:solidFill>
                      <a:schemeClr val="accent1">
                        <a:lumMod val="20000"/>
                        <a:lumOff val="80000"/>
                      </a:schemeClr>
                    </a:solidFill>
                  </a:tcPr>
                </a:tc>
                <a:tc>
                  <a:txBody>
                    <a:bodyPr/>
                    <a:lstStyle/>
                    <a:p>
                      <a:pPr marL="0" marR="0" indent="0" algn="ctr">
                        <a:lnSpc>
                          <a:spcPct val="95000"/>
                        </a:lnSpc>
                        <a:spcBef>
                          <a:spcPts val="0"/>
                        </a:spcBef>
                        <a:spcAft>
                          <a:spcPts val="0"/>
                        </a:spcAft>
                        <a:tabLst>
                          <a:tab pos="182880" algn="l"/>
                        </a:tabLst>
                      </a:pPr>
                      <a:r>
                        <a:rPr lang="en-US" sz="1800" spc="-5" dirty="0">
                          <a:effectLst/>
                        </a:rPr>
                        <a:t>BWT-FM</a:t>
                      </a:r>
                      <a:endParaRPr lang="en-US" sz="1800" spc="-5" dirty="0">
                        <a:effectLst/>
                        <a:latin typeface="Times New Roman" panose="02020603050405020304" pitchFamily="18" charset="0"/>
                        <a:ea typeface="MS Mincho"/>
                      </a:endParaRPr>
                    </a:p>
                  </a:txBody>
                  <a:tcPr marL="15961" marR="15961" marT="0" marB="0" anchor="ctr">
                    <a:solidFill>
                      <a:schemeClr val="accent1">
                        <a:lumMod val="20000"/>
                        <a:lumOff val="80000"/>
                      </a:schemeClr>
                    </a:solidFill>
                  </a:tcPr>
                </a:tc>
                <a:tc>
                  <a:txBody>
                    <a:bodyPr/>
                    <a:lstStyle/>
                    <a:p>
                      <a:pPr marL="0" marR="0" indent="0" algn="ctr">
                        <a:lnSpc>
                          <a:spcPct val="95000"/>
                        </a:lnSpc>
                        <a:spcBef>
                          <a:spcPts val="0"/>
                        </a:spcBef>
                        <a:spcAft>
                          <a:spcPts val="0"/>
                        </a:spcAft>
                        <a:tabLst>
                          <a:tab pos="182880" algn="l"/>
                        </a:tabLst>
                      </a:pPr>
                      <a:r>
                        <a:rPr lang="en-US" sz="1800" spc="-5" dirty="0">
                          <a:effectLst/>
                        </a:rPr>
                        <a:t>FPGA(Stratix5)</a:t>
                      </a:r>
                      <a:endParaRPr lang="en-US" sz="1800" spc="-5" dirty="0">
                        <a:effectLst/>
                        <a:latin typeface="Times New Roman" panose="02020603050405020304" pitchFamily="18" charset="0"/>
                        <a:ea typeface="MS Mincho"/>
                      </a:endParaRPr>
                    </a:p>
                  </a:txBody>
                  <a:tcPr marL="15961" marR="15961" marT="0" marB="0" anchor="ctr">
                    <a:solidFill>
                      <a:schemeClr val="accent1">
                        <a:lumMod val="20000"/>
                        <a:lumOff val="80000"/>
                      </a:schemeClr>
                    </a:solidFill>
                  </a:tcPr>
                </a:tc>
                <a:tc>
                  <a:txBody>
                    <a:bodyPr/>
                    <a:lstStyle/>
                    <a:p>
                      <a:pPr algn="r" fontAlgn="b"/>
                      <a:r>
                        <a:rPr lang="en-US" sz="1800" b="0" i="0" u="none" strike="noStrike" dirty="0">
                          <a:solidFill>
                            <a:srgbClr val="000000"/>
                          </a:solidFill>
                          <a:effectLst/>
                          <a:latin typeface="+mn-lt"/>
                        </a:rPr>
                        <a:t>13</a:t>
                      </a:r>
                    </a:p>
                  </a:txBody>
                  <a:tcPr marL="9525" marR="9525" marT="9525" marB="0" anchor="b">
                    <a:solidFill>
                      <a:schemeClr val="accent1">
                        <a:lumMod val="20000"/>
                        <a:lumOff val="80000"/>
                      </a:schemeClr>
                    </a:solidFill>
                  </a:tcPr>
                </a:tc>
                <a:extLst>
                  <a:ext uri="{0D108BD9-81ED-4DB2-BD59-A6C34878D82A}">
                    <a16:rowId xmlns:a16="http://schemas.microsoft.com/office/drawing/2014/main" val="10005"/>
                  </a:ext>
                </a:extLst>
              </a:tr>
              <a:tr h="261987">
                <a:tc vMerge="1">
                  <a:txBody>
                    <a:bodyPr/>
                    <a:lstStyle/>
                    <a:p>
                      <a:pPr marL="0" marR="0" indent="0" algn="ctr">
                        <a:lnSpc>
                          <a:spcPct val="95000"/>
                        </a:lnSpc>
                        <a:spcBef>
                          <a:spcPts val="0"/>
                        </a:spcBef>
                        <a:spcAft>
                          <a:spcPts val="0"/>
                        </a:spcAft>
                        <a:tabLst>
                          <a:tab pos="182880" algn="l"/>
                        </a:tabLst>
                      </a:pPr>
                      <a:endParaRPr lang="en-US" sz="1700" spc="-5" dirty="0">
                        <a:effectLst/>
                        <a:latin typeface="Times New Roman" panose="02020603050405020304" pitchFamily="18" charset="0"/>
                        <a:ea typeface="MS Mincho"/>
                      </a:endParaRPr>
                    </a:p>
                  </a:txBody>
                  <a:tcPr marL="14995" marR="14995" marT="0" marB="0"/>
                </a:tc>
                <a:tc>
                  <a:txBody>
                    <a:bodyPr/>
                    <a:lstStyle/>
                    <a:p>
                      <a:pPr marL="0" marR="0" indent="0" algn="ctr">
                        <a:lnSpc>
                          <a:spcPct val="95000"/>
                        </a:lnSpc>
                        <a:spcBef>
                          <a:spcPts val="0"/>
                        </a:spcBef>
                        <a:spcAft>
                          <a:spcPts val="0"/>
                        </a:spcAft>
                        <a:tabLst>
                          <a:tab pos="182880" algn="l"/>
                        </a:tabLst>
                      </a:pPr>
                      <a:r>
                        <a:rPr lang="en-US" sz="1800" spc="-5" dirty="0">
                          <a:effectLst/>
                        </a:rPr>
                        <a:t>Alignment</a:t>
                      </a:r>
                      <a:endParaRPr lang="en-US" sz="1800" spc="-5" dirty="0">
                        <a:effectLst/>
                        <a:latin typeface="Times New Roman" panose="02020603050405020304" pitchFamily="18" charset="0"/>
                        <a:ea typeface="MS Mincho"/>
                      </a:endParaRPr>
                    </a:p>
                  </a:txBody>
                  <a:tcPr marL="123135" marR="123135" marT="0" marB="0" anchor="ctr">
                    <a:solidFill>
                      <a:srgbClr val="92D050"/>
                    </a:solidFill>
                  </a:tcPr>
                </a:tc>
                <a:tc>
                  <a:txBody>
                    <a:bodyPr/>
                    <a:lstStyle/>
                    <a:p>
                      <a:pPr marL="0" marR="0" indent="0" algn="ctr">
                        <a:lnSpc>
                          <a:spcPct val="95000"/>
                        </a:lnSpc>
                        <a:spcBef>
                          <a:spcPts val="0"/>
                        </a:spcBef>
                        <a:spcAft>
                          <a:spcPts val="0"/>
                        </a:spcAft>
                        <a:tabLst>
                          <a:tab pos="182880" algn="l"/>
                        </a:tabLst>
                      </a:pPr>
                      <a:r>
                        <a:rPr lang="en-US" sz="1800" spc="-5" dirty="0">
                          <a:effectLst/>
                        </a:rPr>
                        <a:t>Smith-Waterman</a:t>
                      </a:r>
                      <a:endParaRPr lang="en-US" sz="1800" spc="-5" dirty="0">
                        <a:effectLst/>
                        <a:latin typeface="Times New Roman" panose="02020603050405020304" pitchFamily="18" charset="0"/>
                        <a:ea typeface="MS Mincho"/>
                      </a:endParaRPr>
                    </a:p>
                  </a:txBody>
                  <a:tcPr marL="15961" marR="15961" marT="0" marB="0" anchor="ctr">
                    <a:solidFill>
                      <a:srgbClr val="92D050"/>
                    </a:solidFill>
                  </a:tcPr>
                </a:tc>
                <a:tc>
                  <a:txBody>
                    <a:bodyPr/>
                    <a:lstStyle/>
                    <a:p>
                      <a:pPr marL="0" marR="0" indent="0" algn="ctr">
                        <a:lnSpc>
                          <a:spcPct val="95000"/>
                        </a:lnSpc>
                        <a:spcBef>
                          <a:spcPts val="0"/>
                        </a:spcBef>
                        <a:spcAft>
                          <a:spcPts val="0"/>
                        </a:spcAft>
                        <a:tabLst>
                          <a:tab pos="182880" algn="l"/>
                        </a:tabLst>
                      </a:pPr>
                      <a:r>
                        <a:rPr lang="en-US" sz="1800" spc="-5" dirty="0">
                          <a:effectLst/>
                        </a:rPr>
                        <a:t>GPU</a:t>
                      </a:r>
                      <a:endParaRPr lang="en-US" sz="1800" spc="-5" dirty="0">
                        <a:effectLst/>
                        <a:latin typeface="Times New Roman" panose="02020603050405020304" pitchFamily="18" charset="0"/>
                        <a:ea typeface="MS Mincho"/>
                      </a:endParaRPr>
                    </a:p>
                  </a:txBody>
                  <a:tcPr marL="15961" marR="15961" marT="0" marB="0" anchor="ctr">
                    <a:solidFill>
                      <a:srgbClr val="92D050"/>
                    </a:solidFill>
                  </a:tcPr>
                </a:tc>
                <a:tc>
                  <a:txBody>
                    <a:bodyPr/>
                    <a:lstStyle/>
                    <a:p>
                      <a:pPr algn="r" fontAlgn="b"/>
                      <a:r>
                        <a:rPr lang="en-US" sz="1800" b="0" i="0" u="none" strike="noStrike" dirty="0">
                          <a:solidFill>
                            <a:srgbClr val="000000"/>
                          </a:solidFill>
                          <a:effectLst/>
                          <a:latin typeface="+mn-lt"/>
                        </a:rPr>
                        <a:t>1</a:t>
                      </a:r>
                    </a:p>
                  </a:txBody>
                  <a:tcPr marL="9525" marR="9525" marT="9525" marB="0" anchor="b">
                    <a:solidFill>
                      <a:srgbClr val="92D050"/>
                    </a:solidFill>
                  </a:tcPr>
                </a:tc>
                <a:extLst>
                  <a:ext uri="{0D108BD9-81ED-4DB2-BD59-A6C34878D82A}">
                    <a16:rowId xmlns:a16="http://schemas.microsoft.com/office/drawing/2014/main" val="10006"/>
                  </a:ext>
                </a:extLst>
              </a:tr>
              <a:tr h="261987">
                <a:tc vMerge="1">
                  <a:txBody>
                    <a:bodyPr/>
                    <a:lstStyle/>
                    <a:p>
                      <a:pPr marL="0" marR="0" indent="0" algn="ctr">
                        <a:lnSpc>
                          <a:spcPct val="95000"/>
                        </a:lnSpc>
                        <a:spcBef>
                          <a:spcPts val="0"/>
                        </a:spcBef>
                        <a:spcAft>
                          <a:spcPts val="0"/>
                        </a:spcAft>
                        <a:tabLst>
                          <a:tab pos="182880" algn="l"/>
                        </a:tabLst>
                      </a:pPr>
                      <a:endParaRPr lang="en-US" sz="1700" spc="-5" dirty="0">
                        <a:effectLst/>
                        <a:latin typeface="Times New Roman" panose="02020603050405020304" pitchFamily="18" charset="0"/>
                        <a:ea typeface="MS Mincho"/>
                      </a:endParaRPr>
                    </a:p>
                  </a:txBody>
                  <a:tcPr marL="14995" marR="14995" marT="0" marB="0"/>
                </a:tc>
                <a:tc>
                  <a:txBody>
                    <a:bodyPr/>
                    <a:lstStyle/>
                    <a:p>
                      <a:pPr marL="0" marR="0" indent="0" algn="ctr">
                        <a:lnSpc>
                          <a:spcPct val="95000"/>
                        </a:lnSpc>
                        <a:spcBef>
                          <a:spcPts val="0"/>
                        </a:spcBef>
                        <a:spcAft>
                          <a:spcPts val="0"/>
                        </a:spcAft>
                        <a:tabLst>
                          <a:tab pos="182880" algn="l"/>
                        </a:tabLst>
                      </a:pPr>
                      <a:r>
                        <a:rPr lang="en-US" sz="1800" spc="-5" dirty="0">
                          <a:effectLst/>
                        </a:rPr>
                        <a:t>Mapper</a:t>
                      </a:r>
                      <a:endParaRPr lang="en-US" sz="1800" spc="-5" dirty="0">
                        <a:effectLst/>
                        <a:latin typeface="Times New Roman" panose="02020603050405020304" pitchFamily="18" charset="0"/>
                        <a:ea typeface="MS Mincho"/>
                      </a:endParaRPr>
                    </a:p>
                  </a:txBody>
                  <a:tcPr marL="123135" marR="123135" marT="0" marB="0" anchor="ctr">
                    <a:solidFill>
                      <a:schemeClr val="accent1">
                        <a:lumMod val="20000"/>
                        <a:lumOff val="80000"/>
                      </a:schemeClr>
                    </a:solidFill>
                  </a:tcPr>
                </a:tc>
                <a:tc>
                  <a:txBody>
                    <a:bodyPr/>
                    <a:lstStyle/>
                    <a:p>
                      <a:pPr marL="0" marR="0" indent="0" algn="ctr">
                        <a:lnSpc>
                          <a:spcPct val="95000"/>
                        </a:lnSpc>
                        <a:spcBef>
                          <a:spcPts val="0"/>
                        </a:spcBef>
                        <a:spcAft>
                          <a:spcPts val="0"/>
                        </a:spcAft>
                        <a:tabLst>
                          <a:tab pos="182880" algn="l"/>
                        </a:tabLst>
                      </a:pPr>
                      <a:r>
                        <a:rPr lang="en-US" sz="1800" spc="-5" dirty="0">
                          <a:effectLst/>
                        </a:rPr>
                        <a:t>Hash-Based (BFAST)</a:t>
                      </a:r>
                      <a:endParaRPr lang="en-US" sz="1800" spc="-5" dirty="0">
                        <a:effectLst/>
                        <a:latin typeface="Times New Roman" panose="02020603050405020304" pitchFamily="18" charset="0"/>
                        <a:ea typeface="MS Mincho"/>
                      </a:endParaRPr>
                    </a:p>
                  </a:txBody>
                  <a:tcPr marL="15961" marR="15961" marT="0" marB="0" anchor="ctr">
                    <a:solidFill>
                      <a:schemeClr val="accent1">
                        <a:lumMod val="20000"/>
                        <a:lumOff val="80000"/>
                      </a:schemeClr>
                    </a:solidFill>
                  </a:tcPr>
                </a:tc>
                <a:tc>
                  <a:txBody>
                    <a:bodyPr/>
                    <a:lstStyle/>
                    <a:p>
                      <a:pPr marL="0" marR="0" indent="0" algn="ctr">
                        <a:lnSpc>
                          <a:spcPct val="95000"/>
                        </a:lnSpc>
                        <a:spcBef>
                          <a:spcPts val="0"/>
                        </a:spcBef>
                        <a:spcAft>
                          <a:spcPts val="0"/>
                        </a:spcAft>
                        <a:tabLst>
                          <a:tab pos="182880" algn="l"/>
                        </a:tabLst>
                      </a:pPr>
                      <a:r>
                        <a:rPr lang="fr-FR" sz="1800" spc="-5" dirty="0">
                          <a:effectLst/>
                        </a:rPr>
                        <a:t>FPGA(Virtex7)</a:t>
                      </a:r>
                      <a:endParaRPr lang="en-US" sz="1800" spc="-5" dirty="0">
                        <a:effectLst/>
                        <a:latin typeface="Times New Roman" panose="02020603050405020304" pitchFamily="18" charset="0"/>
                        <a:ea typeface="MS Mincho"/>
                      </a:endParaRPr>
                    </a:p>
                  </a:txBody>
                  <a:tcPr marL="15961" marR="15961" marT="0" marB="0" anchor="ctr">
                    <a:solidFill>
                      <a:schemeClr val="accent1">
                        <a:lumMod val="20000"/>
                        <a:lumOff val="80000"/>
                      </a:schemeClr>
                    </a:solidFill>
                  </a:tcPr>
                </a:tc>
                <a:tc>
                  <a:txBody>
                    <a:bodyPr/>
                    <a:lstStyle/>
                    <a:p>
                      <a:pPr algn="r" fontAlgn="b"/>
                      <a:r>
                        <a:rPr lang="en-US" sz="1800" b="0" i="0" u="none" strike="noStrike" dirty="0">
                          <a:solidFill>
                            <a:srgbClr val="000000"/>
                          </a:solidFill>
                          <a:effectLst/>
                          <a:latin typeface="+mn-lt"/>
                        </a:rPr>
                        <a:t>60</a:t>
                      </a:r>
                    </a:p>
                  </a:txBody>
                  <a:tcPr marL="9525" marR="9525" marT="9525" marB="0" anchor="b">
                    <a:solidFill>
                      <a:schemeClr val="accent1">
                        <a:lumMod val="20000"/>
                        <a:lumOff val="80000"/>
                      </a:schemeClr>
                    </a:solidFill>
                  </a:tcPr>
                </a:tc>
                <a:extLst>
                  <a:ext uri="{0D108BD9-81ED-4DB2-BD59-A6C34878D82A}">
                    <a16:rowId xmlns:a16="http://schemas.microsoft.com/office/drawing/2014/main" val="10007"/>
                  </a:ext>
                </a:extLst>
              </a:tr>
              <a:tr h="261987">
                <a:tc rowSpan="4">
                  <a:txBody>
                    <a:bodyPr/>
                    <a:lstStyle/>
                    <a:p>
                      <a:pPr marL="0" marR="0" indent="0" algn="ctr">
                        <a:lnSpc>
                          <a:spcPct val="95000"/>
                        </a:lnSpc>
                        <a:spcBef>
                          <a:spcPts val="0"/>
                        </a:spcBef>
                        <a:spcAft>
                          <a:spcPts val="0"/>
                        </a:spcAft>
                        <a:tabLst>
                          <a:tab pos="182880" algn="l"/>
                        </a:tabLst>
                      </a:pPr>
                      <a:r>
                        <a:rPr lang="en-US" sz="1800" spc="-5" dirty="0">
                          <a:effectLst/>
                        </a:rPr>
                        <a:t>2013</a:t>
                      </a:r>
                      <a:endParaRPr lang="en-US" sz="1800" spc="-5" dirty="0">
                        <a:effectLst/>
                        <a:latin typeface="Times New Roman" panose="02020603050405020304" pitchFamily="18" charset="0"/>
                        <a:ea typeface="MS Mincho"/>
                      </a:endParaRPr>
                    </a:p>
                  </a:txBody>
                  <a:tcPr marL="15961" marR="15961" marT="0" marB="0" anchor="ctr">
                    <a:solidFill>
                      <a:schemeClr val="bg1"/>
                    </a:solidFill>
                  </a:tcPr>
                </a:tc>
                <a:tc>
                  <a:txBody>
                    <a:bodyPr/>
                    <a:lstStyle/>
                    <a:p>
                      <a:pPr marL="0" marR="0" indent="0" algn="ctr">
                        <a:lnSpc>
                          <a:spcPct val="95000"/>
                        </a:lnSpc>
                        <a:spcBef>
                          <a:spcPts val="0"/>
                        </a:spcBef>
                        <a:spcAft>
                          <a:spcPts val="0"/>
                        </a:spcAft>
                        <a:tabLst>
                          <a:tab pos="182880" algn="l"/>
                        </a:tabLst>
                      </a:pPr>
                      <a:r>
                        <a:rPr lang="en-US" sz="1800" spc="-5" dirty="0">
                          <a:effectLst/>
                        </a:rPr>
                        <a:t>Mapper</a:t>
                      </a:r>
                      <a:endParaRPr lang="en-US" sz="1800" spc="-5" dirty="0">
                        <a:effectLst/>
                        <a:latin typeface="Times New Roman" panose="02020603050405020304" pitchFamily="18" charset="0"/>
                        <a:ea typeface="MS Mincho"/>
                      </a:endParaRPr>
                    </a:p>
                  </a:txBody>
                  <a:tcPr marL="123135" marR="123135" marT="0" marB="0" anchor="ctr">
                    <a:solidFill>
                      <a:schemeClr val="accent1">
                        <a:lumMod val="20000"/>
                        <a:lumOff val="80000"/>
                      </a:schemeClr>
                    </a:solidFill>
                  </a:tcPr>
                </a:tc>
                <a:tc>
                  <a:txBody>
                    <a:bodyPr/>
                    <a:lstStyle/>
                    <a:p>
                      <a:pPr marL="0" marR="0" indent="0" algn="ctr">
                        <a:lnSpc>
                          <a:spcPct val="95000"/>
                        </a:lnSpc>
                        <a:spcBef>
                          <a:spcPts val="0"/>
                        </a:spcBef>
                        <a:spcAft>
                          <a:spcPts val="0"/>
                        </a:spcAft>
                        <a:tabLst>
                          <a:tab pos="182880" algn="l"/>
                        </a:tabLst>
                      </a:pPr>
                      <a:r>
                        <a:rPr lang="en-US" sz="1800" spc="-5" dirty="0">
                          <a:effectLst/>
                        </a:rPr>
                        <a:t>BWT-FM</a:t>
                      </a:r>
                      <a:endParaRPr lang="en-US" sz="1800" spc="-5" dirty="0">
                        <a:effectLst/>
                        <a:latin typeface="Times New Roman" panose="02020603050405020304" pitchFamily="18" charset="0"/>
                        <a:ea typeface="MS Mincho"/>
                      </a:endParaRPr>
                    </a:p>
                  </a:txBody>
                  <a:tcPr marL="15961" marR="15961" marT="0" marB="0" anchor="ctr">
                    <a:solidFill>
                      <a:schemeClr val="accent1">
                        <a:lumMod val="20000"/>
                        <a:lumOff val="80000"/>
                      </a:schemeClr>
                    </a:solidFill>
                  </a:tcPr>
                </a:tc>
                <a:tc>
                  <a:txBody>
                    <a:bodyPr/>
                    <a:lstStyle/>
                    <a:p>
                      <a:pPr marL="0" marR="0" indent="0" algn="ctr">
                        <a:lnSpc>
                          <a:spcPct val="95000"/>
                        </a:lnSpc>
                        <a:spcBef>
                          <a:spcPts val="0"/>
                        </a:spcBef>
                        <a:spcAft>
                          <a:spcPts val="0"/>
                        </a:spcAft>
                        <a:tabLst>
                          <a:tab pos="182880" algn="l"/>
                        </a:tabLst>
                      </a:pPr>
                      <a:r>
                        <a:rPr lang="en-US" sz="1800" spc="-5" dirty="0">
                          <a:effectLst/>
                        </a:rPr>
                        <a:t>GPU</a:t>
                      </a:r>
                      <a:endParaRPr lang="en-US" sz="1800" spc="-5" dirty="0">
                        <a:effectLst/>
                        <a:latin typeface="Times New Roman" panose="02020603050405020304" pitchFamily="18" charset="0"/>
                        <a:ea typeface="MS Mincho"/>
                      </a:endParaRPr>
                    </a:p>
                  </a:txBody>
                  <a:tcPr marL="15961" marR="15961" marT="0" marB="0" anchor="ctr">
                    <a:solidFill>
                      <a:schemeClr val="accent1">
                        <a:lumMod val="20000"/>
                        <a:lumOff val="80000"/>
                      </a:schemeClr>
                    </a:solidFill>
                  </a:tcPr>
                </a:tc>
                <a:tc>
                  <a:txBody>
                    <a:bodyPr/>
                    <a:lstStyle/>
                    <a:p>
                      <a:pPr algn="r" fontAlgn="b"/>
                      <a:r>
                        <a:rPr lang="en-US" sz="1800" b="0" i="0" u="none" strike="noStrike" dirty="0">
                          <a:solidFill>
                            <a:srgbClr val="000000"/>
                          </a:solidFill>
                          <a:effectLst/>
                          <a:latin typeface="+mn-lt"/>
                        </a:rPr>
                        <a:t>17</a:t>
                      </a:r>
                    </a:p>
                  </a:txBody>
                  <a:tcPr marL="9525" marR="9525" marT="9525" marB="0" anchor="b">
                    <a:solidFill>
                      <a:schemeClr val="accent1">
                        <a:lumMod val="20000"/>
                        <a:lumOff val="80000"/>
                      </a:schemeClr>
                    </a:solidFill>
                  </a:tcPr>
                </a:tc>
                <a:extLst>
                  <a:ext uri="{0D108BD9-81ED-4DB2-BD59-A6C34878D82A}">
                    <a16:rowId xmlns:a16="http://schemas.microsoft.com/office/drawing/2014/main" val="10008"/>
                  </a:ext>
                </a:extLst>
              </a:tr>
              <a:tr h="261987">
                <a:tc vMerge="1">
                  <a:txBody>
                    <a:bodyPr/>
                    <a:lstStyle/>
                    <a:p>
                      <a:pPr marL="0" marR="0" indent="0" algn="ctr">
                        <a:lnSpc>
                          <a:spcPct val="95000"/>
                        </a:lnSpc>
                        <a:spcBef>
                          <a:spcPts val="0"/>
                        </a:spcBef>
                        <a:spcAft>
                          <a:spcPts val="0"/>
                        </a:spcAft>
                        <a:tabLst>
                          <a:tab pos="182880" algn="l"/>
                        </a:tabLst>
                      </a:pPr>
                      <a:endParaRPr lang="en-US" sz="1700" spc="-5" dirty="0">
                        <a:effectLst/>
                        <a:latin typeface="Times New Roman" panose="02020603050405020304" pitchFamily="18" charset="0"/>
                        <a:ea typeface="MS Mincho"/>
                      </a:endParaRPr>
                    </a:p>
                  </a:txBody>
                  <a:tcPr marL="14995" marR="14995" marT="0" marB="0"/>
                </a:tc>
                <a:tc>
                  <a:txBody>
                    <a:bodyPr/>
                    <a:lstStyle/>
                    <a:p>
                      <a:pPr marL="0" marR="0" indent="0" algn="ctr">
                        <a:lnSpc>
                          <a:spcPct val="95000"/>
                        </a:lnSpc>
                        <a:spcBef>
                          <a:spcPts val="0"/>
                        </a:spcBef>
                        <a:spcAft>
                          <a:spcPts val="0"/>
                        </a:spcAft>
                        <a:tabLst>
                          <a:tab pos="182880" algn="l"/>
                        </a:tabLst>
                      </a:pPr>
                      <a:r>
                        <a:rPr lang="en-US" sz="1800" spc="-5" dirty="0">
                          <a:effectLst/>
                        </a:rPr>
                        <a:t>Mapper</a:t>
                      </a:r>
                      <a:endParaRPr lang="en-US" sz="1800" spc="-5" dirty="0">
                        <a:effectLst/>
                        <a:latin typeface="Times New Roman" panose="02020603050405020304" pitchFamily="18" charset="0"/>
                        <a:ea typeface="MS Mincho"/>
                      </a:endParaRPr>
                    </a:p>
                  </a:txBody>
                  <a:tcPr marL="123135" marR="123135" marT="0" marB="0" anchor="ctr">
                    <a:solidFill>
                      <a:schemeClr val="accent1">
                        <a:lumMod val="20000"/>
                        <a:lumOff val="80000"/>
                      </a:schemeClr>
                    </a:solidFill>
                  </a:tcPr>
                </a:tc>
                <a:tc>
                  <a:txBody>
                    <a:bodyPr/>
                    <a:lstStyle/>
                    <a:p>
                      <a:pPr marL="0" marR="0" indent="0" algn="ctr">
                        <a:lnSpc>
                          <a:spcPct val="95000"/>
                        </a:lnSpc>
                        <a:spcBef>
                          <a:spcPts val="0"/>
                        </a:spcBef>
                        <a:spcAft>
                          <a:spcPts val="0"/>
                        </a:spcAft>
                        <a:tabLst>
                          <a:tab pos="182880" algn="l"/>
                        </a:tabLst>
                      </a:pPr>
                      <a:r>
                        <a:rPr lang="en-US" sz="1800" spc="-5">
                          <a:effectLst/>
                        </a:rPr>
                        <a:t>Hash-Based</a:t>
                      </a:r>
                      <a:endParaRPr lang="en-US" sz="1800" spc="-5">
                        <a:effectLst/>
                        <a:latin typeface="Times New Roman" panose="02020603050405020304" pitchFamily="18" charset="0"/>
                        <a:ea typeface="MS Mincho"/>
                      </a:endParaRPr>
                    </a:p>
                  </a:txBody>
                  <a:tcPr marL="15961" marR="15961" marT="0" marB="0" anchor="ctr">
                    <a:solidFill>
                      <a:schemeClr val="accent1">
                        <a:lumMod val="20000"/>
                        <a:lumOff val="80000"/>
                      </a:schemeClr>
                    </a:solidFill>
                  </a:tcPr>
                </a:tc>
                <a:tc>
                  <a:txBody>
                    <a:bodyPr/>
                    <a:lstStyle/>
                    <a:p>
                      <a:pPr marL="0" marR="0" indent="0" algn="ctr">
                        <a:lnSpc>
                          <a:spcPct val="95000"/>
                        </a:lnSpc>
                        <a:spcBef>
                          <a:spcPts val="0"/>
                        </a:spcBef>
                        <a:spcAft>
                          <a:spcPts val="0"/>
                        </a:spcAft>
                        <a:tabLst>
                          <a:tab pos="182880" algn="l"/>
                        </a:tabLst>
                      </a:pPr>
                      <a:r>
                        <a:rPr lang="en-US" sz="1800" spc="-5" dirty="0">
                          <a:effectLst/>
                        </a:rPr>
                        <a:t>FPGA(Virtex5)</a:t>
                      </a:r>
                      <a:endParaRPr lang="en-US" sz="1800" spc="-5" dirty="0">
                        <a:effectLst/>
                        <a:latin typeface="Times New Roman" panose="02020603050405020304" pitchFamily="18" charset="0"/>
                        <a:ea typeface="MS Mincho"/>
                      </a:endParaRPr>
                    </a:p>
                  </a:txBody>
                  <a:tcPr marL="15961" marR="15961" marT="0" marB="0" anchor="ctr">
                    <a:solidFill>
                      <a:schemeClr val="accent1">
                        <a:lumMod val="20000"/>
                        <a:lumOff val="80000"/>
                      </a:schemeClr>
                    </a:solidFill>
                  </a:tcPr>
                </a:tc>
                <a:tc>
                  <a:txBody>
                    <a:bodyPr/>
                    <a:lstStyle/>
                    <a:p>
                      <a:pPr algn="r" fontAlgn="b"/>
                      <a:r>
                        <a:rPr lang="en-US" sz="1800" b="0" i="0" u="none" strike="noStrike" dirty="0">
                          <a:solidFill>
                            <a:srgbClr val="000000"/>
                          </a:solidFill>
                          <a:effectLst/>
                          <a:latin typeface="+mn-lt"/>
                        </a:rPr>
                        <a:t>4</a:t>
                      </a:r>
                    </a:p>
                  </a:txBody>
                  <a:tcPr marL="9525" marR="9525" marT="9525" marB="0" anchor="b">
                    <a:solidFill>
                      <a:schemeClr val="accent1">
                        <a:lumMod val="20000"/>
                        <a:lumOff val="80000"/>
                      </a:schemeClr>
                    </a:solidFill>
                  </a:tcPr>
                </a:tc>
                <a:extLst>
                  <a:ext uri="{0D108BD9-81ED-4DB2-BD59-A6C34878D82A}">
                    <a16:rowId xmlns:a16="http://schemas.microsoft.com/office/drawing/2014/main" val="10009"/>
                  </a:ext>
                </a:extLst>
              </a:tr>
              <a:tr h="261987">
                <a:tc vMerge="1">
                  <a:txBody>
                    <a:bodyPr/>
                    <a:lstStyle/>
                    <a:p>
                      <a:pPr marL="0" marR="0" indent="0" algn="ctr">
                        <a:lnSpc>
                          <a:spcPct val="95000"/>
                        </a:lnSpc>
                        <a:spcBef>
                          <a:spcPts val="0"/>
                        </a:spcBef>
                        <a:spcAft>
                          <a:spcPts val="0"/>
                        </a:spcAft>
                        <a:tabLst>
                          <a:tab pos="182880" algn="l"/>
                        </a:tabLst>
                      </a:pPr>
                      <a:endParaRPr lang="en-US" sz="1700" spc="-5" dirty="0">
                        <a:effectLst/>
                        <a:latin typeface="Times New Roman" panose="02020603050405020304" pitchFamily="18" charset="0"/>
                        <a:ea typeface="MS Mincho"/>
                      </a:endParaRPr>
                    </a:p>
                  </a:txBody>
                  <a:tcPr marL="14995" marR="14995" marT="0" marB="0"/>
                </a:tc>
                <a:tc>
                  <a:txBody>
                    <a:bodyPr/>
                    <a:lstStyle/>
                    <a:p>
                      <a:pPr marL="0" marR="0" indent="0" algn="ctr">
                        <a:lnSpc>
                          <a:spcPct val="95000"/>
                        </a:lnSpc>
                        <a:spcBef>
                          <a:spcPts val="0"/>
                        </a:spcBef>
                        <a:spcAft>
                          <a:spcPts val="0"/>
                        </a:spcAft>
                        <a:tabLst>
                          <a:tab pos="182880" algn="l"/>
                        </a:tabLst>
                      </a:pPr>
                      <a:r>
                        <a:rPr lang="en-US" sz="1800" spc="-5" dirty="0">
                          <a:effectLst/>
                        </a:rPr>
                        <a:t>Mapper</a:t>
                      </a:r>
                      <a:endParaRPr lang="en-US" sz="1800" spc="-5" dirty="0">
                        <a:effectLst/>
                        <a:latin typeface="Times New Roman" panose="02020603050405020304" pitchFamily="18" charset="0"/>
                        <a:ea typeface="MS Mincho"/>
                      </a:endParaRPr>
                    </a:p>
                  </a:txBody>
                  <a:tcPr marL="123135" marR="123135" marT="0" marB="0" anchor="ctr">
                    <a:solidFill>
                      <a:schemeClr val="accent1">
                        <a:lumMod val="20000"/>
                        <a:lumOff val="80000"/>
                      </a:schemeClr>
                    </a:solidFill>
                  </a:tcPr>
                </a:tc>
                <a:tc>
                  <a:txBody>
                    <a:bodyPr/>
                    <a:lstStyle/>
                    <a:p>
                      <a:pPr marL="0" marR="0" indent="0" algn="ctr">
                        <a:lnSpc>
                          <a:spcPct val="95000"/>
                        </a:lnSpc>
                        <a:spcBef>
                          <a:spcPts val="0"/>
                        </a:spcBef>
                        <a:spcAft>
                          <a:spcPts val="0"/>
                        </a:spcAft>
                        <a:tabLst>
                          <a:tab pos="182880" algn="l"/>
                        </a:tabLst>
                      </a:pPr>
                      <a:r>
                        <a:rPr lang="en-US" sz="1800" spc="-5" dirty="0">
                          <a:effectLst/>
                        </a:rPr>
                        <a:t>Hash-Based (BFAST)</a:t>
                      </a:r>
                      <a:endParaRPr lang="en-US" sz="1800" spc="-5" dirty="0">
                        <a:effectLst/>
                        <a:latin typeface="Times New Roman" panose="02020603050405020304" pitchFamily="18" charset="0"/>
                        <a:ea typeface="MS Mincho"/>
                      </a:endParaRPr>
                    </a:p>
                  </a:txBody>
                  <a:tcPr marL="15961" marR="15961" marT="0" marB="0" anchor="ctr">
                    <a:solidFill>
                      <a:schemeClr val="accent1">
                        <a:lumMod val="20000"/>
                        <a:lumOff val="80000"/>
                      </a:schemeClr>
                    </a:solidFill>
                  </a:tcPr>
                </a:tc>
                <a:tc>
                  <a:txBody>
                    <a:bodyPr/>
                    <a:lstStyle/>
                    <a:p>
                      <a:pPr marL="0" marR="0" indent="0" algn="ctr">
                        <a:lnSpc>
                          <a:spcPct val="95000"/>
                        </a:lnSpc>
                        <a:spcBef>
                          <a:spcPts val="0"/>
                        </a:spcBef>
                        <a:spcAft>
                          <a:spcPts val="0"/>
                        </a:spcAft>
                        <a:tabLst>
                          <a:tab pos="182880" algn="l"/>
                        </a:tabLst>
                      </a:pPr>
                      <a:r>
                        <a:rPr lang="en-US" sz="1800" spc="-5" dirty="0">
                          <a:effectLst/>
                        </a:rPr>
                        <a:t>FPGA(Virtex7)</a:t>
                      </a:r>
                      <a:endParaRPr lang="en-US" sz="1800" spc="-5" dirty="0">
                        <a:effectLst/>
                        <a:latin typeface="Times New Roman" panose="02020603050405020304" pitchFamily="18" charset="0"/>
                        <a:ea typeface="MS Mincho"/>
                      </a:endParaRPr>
                    </a:p>
                  </a:txBody>
                  <a:tcPr marL="15961" marR="15961" marT="0" marB="0" anchor="ctr">
                    <a:solidFill>
                      <a:schemeClr val="accent1">
                        <a:lumMod val="20000"/>
                        <a:lumOff val="80000"/>
                      </a:schemeClr>
                    </a:solidFill>
                  </a:tcPr>
                </a:tc>
                <a:tc>
                  <a:txBody>
                    <a:bodyPr/>
                    <a:lstStyle/>
                    <a:p>
                      <a:pPr algn="r" fontAlgn="b"/>
                      <a:r>
                        <a:rPr lang="en-US" sz="1800" b="0" i="0" u="none" strike="noStrike" dirty="0">
                          <a:solidFill>
                            <a:srgbClr val="000000"/>
                          </a:solidFill>
                          <a:effectLst/>
                          <a:latin typeface="+mn-lt"/>
                        </a:rPr>
                        <a:t>15</a:t>
                      </a:r>
                    </a:p>
                  </a:txBody>
                  <a:tcPr marL="9525" marR="9525" marT="9525" marB="0" anchor="b">
                    <a:solidFill>
                      <a:schemeClr val="accent1">
                        <a:lumMod val="20000"/>
                        <a:lumOff val="80000"/>
                      </a:schemeClr>
                    </a:solidFill>
                  </a:tcPr>
                </a:tc>
                <a:extLst>
                  <a:ext uri="{0D108BD9-81ED-4DB2-BD59-A6C34878D82A}">
                    <a16:rowId xmlns:a16="http://schemas.microsoft.com/office/drawing/2014/main" val="10010"/>
                  </a:ext>
                </a:extLst>
              </a:tr>
              <a:tr h="261987">
                <a:tc vMerge="1">
                  <a:txBody>
                    <a:bodyPr/>
                    <a:lstStyle/>
                    <a:p>
                      <a:pPr marL="0" marR="0" indent="0" algn="ctr">
                        <a:lnSpc>
                          <a:spcPct val="95000"/>
                        </a:lnSpc>
                        <a:spcBef>
                          <a:spcPts val="0"/>
                        </a:spcBef>
                        <a:spcAft>
                          <a:spcPts val="0"/>
                        </a:spcAft>
                        <a:tabLst>
                          <a:tab pos="182880" algn="l"/>
                        </a:tabLst>
                      </a:pPr>
                      <a:endParaRPr lang="en-US" sz="1700" spc="-5" dirty="0">
                        <a:effectLst/>
                        <a:latin typeface="Times New Roman" panose="02020603050405020304" pitchFamily="18" charset="0"/>
                        <a:ea typeface="MS Mincho"/>
                      </a:endParaRPr>
                    </a:p>
                  </a:txBody>
                  <a:tcPr marL="14995" marR="14995" marT="0" marB="0"/>
                </a:tc>
                <a:tc>
                  <a:txBody>
                    <a:bodyPr/>
                    <a:lstStyle/>
                    <a:p>
                      <a:pPr marL="0" marR="0" indent="0" algn="ctr">
                        <a:lnSpc>
                          <a:spcPct val="95000"/>
                        </a:lnSpc>
                        <a:spcBef>
                          <a:spcPts val="0"/>
                        </a:spcBef>
                        <a:spcAft>
                          <a:spcPts val="0"/>
                        </a:spcAft>
                        <a:tabLst>
                          <a:tab pos="182880" algn="l"/>
                        </a:tabLst>
                      </a:pPr>
                      <a:r>
                        <a:rPr lang="en-US" sz="1800" spc="-5" dirty="0">
                          <a:effectLst/>
                        </a:rPr>
                        <a:t>Mapper</a:t>
                      </a:r>
                      <a:endParaRPr lang="en-US" sz="1800" spc="-5" dirty="0">
                        <a:effectLst/>
                        <a:latin typeface="Times New Roman" panose="02020603050405020304" pitchFamily="18" charset="0"/>
                        <a:ea typeface="MS Mincho"/>
                      </a:endParaRPr>
                    </a:p>
                  </a:txBody>
                  <a:tcPr marL="123135" marR="123135" marT="0" marB="0" anchor="ctr">
                    <a:solidFill>
                      <a:schemeClr val="accent1">
                        <a:lumMod val="20000"/>
                        <a:lumOff val="80000"/>
                      </a:schemeClr>
                    </a:solidFill>
                  </a:tcPr>
                </a:tc>
                <a:tc>
                  <a:txBody>
                    <a:bodyPr/>
                    <a:lstStyle/>
                    <a:p>
                      <a:pPr marL="0" marR="0" indent="0" algn="ctr">
                        <a:lnSpc>
                          <a:spcPct val="95000"/>
                        </a:lnSpc>
                        <a:spcBef>
                          <a:spcPts val="0"/>
                        </a:spcBef>
                        <a:spcAft>
                          <a:spcPts val="0"/>
                        </a:spcAft>
                        <a:tabLst>
                          <a:tab pos="182880" algn="l"/>
                        </a:tabLst>
                      </a:pPr>
                      <a:r>
                        <a:rPr lang="en-US" sz="1800" spc="-5" dirty="0">
                          <a:effectLst/>
                        </a:rPr>
                        <a:t>BWT-FM</a:t>
                      </a:r>
                      <a:endParaRPr lang="en-US" sz="1800" spc="-5" dirty="0">
                        <a:effectLst/>
                        <a:latin typeface="Times New Roman" panose="02020603050405020304" pitchFamily="18" charset="0"/>
                        <a:ea typeface="MS Mincho"/>
                      </a:endParaRPr>
                    </a:p>
                  </a:txBody>
                  <a:tcPr marL="15961" marR="15961" marT="0" marB="0" anchor="ctr">
                    <a:solidFill>
                      <a:schemeClr val="accent1">
                        <a:lumMod val="20000"/>
                        <a:lumOff val="80000"/>
                      </a:schemeClr>
                    </a:solidFill>
                  </a:tcPr>
                </a:tc>
                <a:tc>
                  <a:txBody>
                    <a:bodyPr/>
                    <a:lstStyle/>
                    <a:p>
                      <a:pPr marL="0" marR="0" indent="0" algn="ctr">
                        <a:lnSpc>
                          <a:spcPct val="95000"/>
                        </a:lnSpc>
                        <a:spcBef>
                          <a:spcPts val="0"/>
                        </a:spcBef>
                        <a:spcAft>
                          <a:spcPts val="0"/>
                        </a:spcAft>
                        <a:tabLst>
                          <a:tab pos="182880" algn="l"/>
                        </a:tabLst>
                      </a:pPr>
                      <a:r>
                        <a:rPr lang="en-US" sz="1800" spc="-5" dirty="0">
                          <a:effectLst/>
                        </a:rPr>
                        <a:t>FPGA(Virtex6)</a:t>
                      </a:r>
                      <a:endParaRPr lang="en-US" sz="1800" spc="-5" dirty="0">
                        <a:effectLst/>
                        <a:latin typeface="Times New Roman" panose="02020603050405020304" pitchFamily="18" charset="0"/>
                        <a:ea typeface="MS Mincho"/>
                      </a:endParaRPr>
                    </a:p>
                  </a:txBody>
                  <a:tcPr marL="15961" marR="15961" marT="0" marB="0" anchor="ctr">
                    <a:solidFill>
                      <a:schemeClr val="accent1">
                        <a:lumMod val="20000"/>
                        <a:lumOff val="80000"/>
                      </a:schemeClr>
                    </a:solidFill>
                  </a:tcPr>
                </a:tc>
                <a:tc>
                  <a:txBody>
                    <a:bodyPr/>
                    <a:lstStyle/>
                    <a:p>
                      <a:pPr algn="r" fontAlgn="b"/>
                      <a:r>
                        <a:rPr lang="en-US" sz="1800" b="0" i="0" u="none" strike="noStrike" dirty="0">
                          <a:solidFill>
                            <a:srgbClr val="000000"/>
                          </a:solidFill>
                          <a:effectLst/>
                          <a:latin typeface="+mn-lt"/>
                        </a:rPr>
                        <a:t>1092</a:t>
                      </a:r>
                    </a:p>
                  </a:txBody>
                  <a:tcPr marL="9525" marR="9525" marT="9525" marB="0" anchor="b">
                    <a:solidFill>
                      <a:schemeClr val="accent1">
                        <a:lumMod val="20000"/>
                        <a:lumOff val="80000"/>
                      </a:schemeClr>
                    </a:solidFill>
                  </a:tcPr>
                </a:tc>
                <a:extLst>
                  <a:ext uri="{0D108BD9-81ED-4DB2-BD59-A6C34878D82A}">
                    <a16:rowId xmlns:a16="http://schemas.microsoft.com/office/drawing/2014/main" val="10011"/>
                  </a:ext>
                </a:extLst>
              </a:tr>
              <a:tr h="261987">
                <a:tc rowSpan="3">
                  <a:txBody>
                    <a:bodyPr/>
                    <a:lstStyle/>
                    <a:p>
                      <a:pPr marL="0" marR="0" indent="0" algn="ctr">
                        <a:lnSpc>
                          <a:spcPct val="95000"/>
                        </a:lnSpc>
                        <a:spcBef>
                          <a:spcPts val="0"/>
                        </a:spcBef>
                        <a:spcAft>
                          <a:spcPts val="0"/>
                        </a:spcAft>
                        <a:tabLst>
                          <a:tab pos="182880" algn="l"/>
                        </a:tabLst>
                      </a:pPr>
                      <a:r>
                        <a:rPr lang="en-US" sz="1800" spc="-5" dirty="0">
                          <a:effectLst/>
                        </a:rPr>
                        <a:t>2012</a:t>
                      </a:r>
                      <a:endParaRPr lang="en-US" sz="1800" spc="-5" dirty="0">
                        <a:effectLst/>
                        <a:latin typeface="Times New Roman" panose="02020603050405020304" pitchFamily="18" charset="0"/>
                        <a:ea typeface="MS Mincho"/>
                      </a:endParaRPr>
                    </a:p>
                  </a:txBody>
                  <a:tcPr marL="15961" marR="15961" marT="0" marB="0" anchor="ctr">
                    <a:solidFill>
                      <a:schemeClr val="bg1"/>
                    </a:solidFill>
                  </a:tcPr>
                </a:tc>
                <a:tc>
                  <a:txBody>
                    <a:bodyPr/>
                    <a:lstStyle/>
                    <a:p>
                      <a:pPr marL="0" marR="0" indent="0" algn="ctr">
                        <a:lnSpc>
                          <a:spcPct val="95000"/>
                        </a:lnSpc>
                        <a:spcBef>
                          <a:spcPts val="0"/>
                        </a:spcBef>
                        <a:spcAft>
                          <a:spcPts val="0"/>
                        </a:spcAft>
                        <a:tabLst>
                          <a:tab pos="182880" algn="l"/>
                        </a:tabLst>
                      </a:pPr>
                      <a:r>
                        <a:rPr lang="en-US" sz="1800" spc="-5" dirty="0">
                          <a:effectLst/>
                        </a:rPr>
                        <a:t>Mapper</a:t>
                      </a:r>
                      <a:endParaRPr lang="en-US" sz="1800" spc="-5" dirty="0">
                        <a:effectLst/>
                        <a:latin typeface="Times New Roman" panose="02020603050405020304" pitchFamily="18" charset="0"/>
                        <a:ea typeface="MS Mincho"/>
                      </a:endParaRPr>
                    </a:p>
                  </a:txBody>
                  <a:tcPr marL="123135" marR="123135" marT="0" marB="0" anchor="ctr">
                    <a:solidFill>
                      <a:schemeClr val="accent1">
                        <a:lumMod val="20000"/>
                        <a:lumOff val="80000"/>
                      </a:schemeClr>
                    </a:solidFill>
                  </a:tcPr>
                </a:tc>
                <a:tc>
                  <a:txBody>
                    <a:bodyPr/>
                    <a:lstStyle/>
                    <a:p>
                      <a:pPr marL="0" marR="0" indent="0" algn="ctr">
                        <a:lnSpc>
                          <a:spcPct val="95000"/>
                        </a:lnSpc>
                        <a:spcBef>
                          <a:spcPts val="0"/>
                        </a:spcBef>
                        <a:spcAft>
                          <a:spcPts val="0"/>
                        </a:spcAft>
                        <a:tabLst>
                          <a:tab pos="182880" algn="l"/>
                        </a:tabLst>
                      </a:pPr>
                      <a:r>
                        <a:rPr lang="en-US" sz="1800" spc="-5" dirty="0">
                          <a:effectLst/>
                        </a:rPr>
                        <a:t>BWT-FM</a:t>
                      </a:r>
                      <a:endParaRPr lang="en-US" sz="1800" spc="-5" dirty="0">
                        <a:effectLst/>
                        <a:latin typeface="Times New Roman" panose="02020603050405020304" pitchFamily="18" charset="0"/>
                        <a:ea typeface="MS Mincho"/>
                      </a:endParaRPr>
                    </a:p>
                  </a:txBody>
                  <a:tcPr marL="15961" marR="15961" marT="0" marB="0" anchor="ctr">
                    <a:solidFill>
                      <a:schemeClr val="accent1">
                        <a:lumMod val="20000"/>
                        <a:lumOff val="80000"/>
                      </a:schemeClr>
                    </a:solidFill>
                  </a:tcPr>
                </a:tc>
                <a:tc>
                  <a:txBody>
                    <a:bodyPr/>
                    <a:lstStyle/>
                    <a:p>
                      <a:pPr marL="0" marR="0" indent="0" algn="ctr">
                        <a:lnSpc>
                          <a:spcPct val="95000"/>
                        </a:lnSpc>
                        <a:spcBef>
                          <a:spcPts val="0"/>
                        </a:spcBef>
                        <a:spcAft>
                          <a:spcPts val="0"/>
                        </a:spcAft>
                        <a:tabLst>
                          <a:tab pos="182880" algn="l"/>
                        </a:tabLst>
                      </a:pPr>
                      <a:r>
                        <a:rPr lang="en-US" sz="1800" spc="-5" dirty="0">
                          <a:effectLst/>
                        </a:rPr>
                        <a:t>GPU</a:t>
                      </a:r>
                      <a:endParaRPr lang="en-US" sz="1800" spc="-5" dirty="0">
                        <a:effectLst/>
                        <a:latin typeface="Times New Roman" panose="02020603050405020304" pitchFamily="18" charset="0"/>
                        <a:ea typeface="MS Mincho"/>
                      </a:endParaRPr>
                    </a:p>
                  </a:txBody>
                  <a:tcPr marL="15961" marR="15961" marT="0" marB="0" anchor="ctr">
                    <a:solidFill>
                      <a:schemeClr val="accent1">
                        <a:lumMod val="20000"/>
                        <a:lumOff val="80000"/>
                      </a:schemeClr>
                    </a:solidFill>
                  </a:tcPr>
                </a:tc>
                <a:tc>
                  <a:txBody>
                    <a:bodyPr/>
                    <a:lstStyle/>
                    <a:p>
                      <a:pPr algn="r" fontAlgn="b"/>
                      <a:r>
                        <a:rPr lang="en-US" sz="1800" b="0" i="0" u="none" strike="noStrike" dirty="0">
                          <a:solidFill>
                            <a:srgbClr val="000000"/>
                          </a:solidFill>
                          <a:effectLst/>
                          <a:latin typeface="+mn-lt"/>
                        </a:rPr>
                        <a:t>17</a:t>
                      </a:r>
                    </a:p>
                  </a:txBody>
                  <a:tcPr marL="9525" marR="9525" marT="9525" marB="0" anchor="b">
                    <a:solidFill>
                      <a:schemeClr val="accent1">
                        <a:lumMod val="20000"/>
                        <a:lumOff val="80000"/>
                      </a:schemeClr>
                    </a:solidFill>
                  </a:tcPr>
                </a:tc>
                <a:extLst>
                  <a:ext uri="{0D108BD9-81ED-4DB2-BD59-A6C34878D82A}">
                    <a16:rowId xmlns:a16="http://schemas.microsoft.com/office/drawing/2014/main" val="10012"/>
                  </a:ext>
                </a:extLst>
              </a:tr>
              <a:tr h="261987">
                <a:tc vMerge="1">
                  <a:txBody>
                    <a:bodyPr/>
                    <a:lstStyle/>
                    <a:p>
                      <a:pPr marL="0" marR="0" indent="0" algn="ctr">
                        <a:lnSpc>
                          <a:spcPct val="95000"/>
                        </a:lnSpc>
                        <a:spcBef>
                          <a:spcPts val="0"/>
                        </a:spcBef>
                        <a:spcAft>
                          <a:spcPts val="0"/>
                        </a:spcAft>
                        <a:tabLst>
                          <a:tab pos="182880" algn="l"/>
                        </a:tabLst>
                      </a:pPr>
                      <a:endParaRPr lang="en-US" sz="1700" spc="-5" dirty="0">
                        <a:effectLst/>
                        <a:latin typeface="Times New Roman" panose="02020603050405020304" pitchFamily="18" charset="0"/>
                        <a:ea typeface="MS Mincho"/>
                      </a:endParaRPr>
                    </a:p>
                  </a:txBody>
                  <a:tcPr marL="14995" marR="14995" marT="0" marB="0"/>
                </a:tc>
                <a:tc>
                  <a:txBody>
                    <a:bodyPr/>
                    <a:lstStyle/>
                    <a:p>
                      <a:pPr marL="0" marR="0" indent="0" algn="ctr">
                        <a:lnSpc>
                          <a:spcPct val="95000"/>
                        </a:lnSpc>
                        <a:spcBef>
                          <a:spcPts val="0"/>
                        </a:spcBef>
                        <a:spcAft>
                          <a:spcPts val="0"/>
                        </a:spcAft>
                        <a:tabLst>
                          <a:tab pos="182880" algn="l"/>
                        </a:tabLst>
                      </a:pPr>
                      <a:r>
                        <a:rPr lang="en-US" sz="1800" spc="-5" dirty="0">
                          <a:effectLst/>
                        </a:rPr>
                        <a:t>Mapper</a:t>
                      </a:r>
                      <a:endParaRPr lang="en-US" sz="1800" spc="-5" dirty="0">
                        <a:effectLst/>
                        <a:latin typeface="Times New Roman" panose="02020603050405020304" pitchFamily="18" charset="0"/>
                        <a:ea typeface="MS Mincho"/>
                      </a:endParaRPr>
                    </a:p>
                  </a:txBody>
                  <a:tcPr marL="123135" marR="123135" marT="0" marB="0" anchor="ctr">
                    <a:solidFill>
                      <a:schemeClr val="accent1">
                        <a:lumMod val="20000"/>
                        <a:lumOff val="80000"/>
                      </a:schemeClr>
                    </a:solidFill>
                  </a:tcPr>
                </a:tc>
                <a:tc>
                  <a:txBody>
                    <a:bodyPr/>
                    <a:lstStyle/>
                    <a:p>
                      <a:pPr marL="0" marR="0" indent="0" algn="ctr">
                        <a:lnSpc>
                          <a:spcPct val="95000"/>
                        </a:lnSpc>
                        <a:spcBef>
                          <a:spcPts val="0"/>
                        </a:spcBef>
                        <a:spcAft>
                          <a:spcPts val="0"/>
                        </a:spcAft>
                        <a:tabLst>
                          <a:tab pos="182880" algn="l"/>
                        </a:tabLst>
                      </a:pPr>
                      <a:r>
                        <a:rPr lang="en-US" sz="1800" spc="-5">
                          <a:effectLst/>
                        </a:rPr>
                        <a:t>Hash-Based (BFAST)</a:t>
                      </a:r>
                      <a:endParaRPr lang="en-US" sz="1800" spc="-5">
                        <a:effectLst/>
                        <a:latin typeface="Times New Roman" panose="02020603050405020304" pitchFamily="18" charset="0"/>
                        <a:ea typeface="MS Mincho"/>
                      </a:endParaRPr>
                    </a:p>
                  </a:txBody>
                  <a:tcPr marL="15961" marR="15961" marT="0" marB="0" anchor="ctr">
                    <a:solidFill>
                      <a:schemeClr val="accent1">
                        <a:lumMod val="20000"/>
                        <a:lumOff val="80000"/>
                      </a:schemeClr>
                    </a:solidFill>
                  </a:tcPr>
                </a:tc>
                <a:tc>
                  <a:txBody>
                    <a:bodyPr/>
                    <a:lstStyle/>
                    <a:p>
                      <a:pPr marL="0" marR="0" indent="0" algn="ctr">
                        <a:lnSpc>
                          <a:spcPct val="95000"/>
                        </a:lnSpc>
                        <a:spcBef>
                          <a:spcPts val="0"/>
                        </a:spcBef>
                        <a:spcAft>
                          <a:spcPts val="0"/>
                        </a:spcAft>
                        <a:tabLst>
                          <a:tab pos="182880" algn="l"/>
                        </a:tabLst>
                      </a:pPr>
                      <a:r>
                        <a:rPr lang="en-US" sz="1800" spc="-5" dirty="0">
                          <a:effectLst/>
                        </a:rPr>
                        <a:t>FPGA(Virtex6)</a:t>
                      </a:r>
                      <a:endParaRPr lang="en-US" sz="1800" spc="-5" dirty="0">
                        <a:effectLst/>
                        <a:latin typeface="Times New Roman" panose="02020603050405020304" pitchFamily="18" charset="0"/>
                        <a:ea typeface="MS Mincho"/>
                      </a:endParaRPr>
                    </a:p>
                  </a:txBody>
                  <a:tcPr marL="15961" marR="15961" marT="0" marB="0" anchor="ctr">
                    <a:solidFill>
                      <a:schemeClr val="accent1">
                        <a:lumMod val="20000"/>
                        <a:lumOff val="80000"/>
                      </a:schemeClr>
                    </a:solidFill>
                  </a:tcPr>
                </a:tc>
                <a:tc>
                  <a:txBody>
                    <a:bodyPr/>
                    <a:lstStyle/>
                    <a:p>
                      <a:pPr algn="r" fontAlgn="b"/>
                      <a:r>
                        <a:rPr lang="en-US" sz="1800" b="0" i="0" u="none" strike="noStrike" dirty="0">
                          <a:solidFill>
                            <a:srgbClr val="000000"/>
                          </a:solidFill>
                          <a:effectLst/>
                          <a:latin typeface="+mn-lt"/>
                        </a:rPr>
                        <a:t>35</a:t>
                      </a:r>
                    </a:p>
                  </a:txBody>
                  <a:tcPr marL="9525" marR="9525" marT="9525" marB="0" anchor="b">
                    <a:solidFill>
                      <a:schemeClr val="accent1">
                        <a:lumMod val="20000"/>
                        <a:lumOff val="80000"/>
                      </a:schemeClr>
                    </a:solidFill>
                  </a:tcPr>
                </a:tc>
                <a:extLst>
                  <a:ext uri="{0D108BD9-81ED-4DB2-BD59-A6C34878D82A}">
                    <a16:rowId xmlns:a16="http://schemas.microsoft.com/office/drawing/2014/main" val="10013"/>
                  </a:ext>
                </a:extLst>
              </a:tr>
              <a:tr h="1047948">
                <a:tc vMerge="1">
                  <a:txBody>
                    <a:bodyPr/>
                    <a:lstStyle/>
                    <a:p>
                      <a:pPr marL="0" marR="0" indent="0" algn="ctr">
                        <a:lnSpc>
                          <a:spcPct val="95000"/>
                        </a:lnSpc>
                        <a:spcBef>
                          <a:spcPts val="0"/>
                        </a:spcBef>
                        <a:spcAft>
                          <a:spcPts val="0"/>
                        </a:spcAft>
                        <a:tabLst>
                          <a:tab pos="182880" algn="l"/>
                        </a:tabLst>
                      </a:pPr>
                      <a:endParaRPr lang="en-US" sz="1700" spc="-5" dirty="0">
                        <a:effectLst/>
                        <a:latin typeface="Times New Roman" panose="02020603050405020304" pitchFamily="18" charset="0"/>
                        <a:ea typeface="MS Mincho"/>
                      </a:endParaRPr>
                    </a:p>
                  </a:txBody>
                  <a:tcPr marL="14995" marR="14995" marT="0" marB="0"/>
                </a:tc>
                <a:tc>
                  <a:txBody>
                    <a:bodyPr/>
                    <a:lstStyle/>
                    <a:p>
                      <a:pPr marL="0" marR="0" indent="0" algn="ctr">
                        <a:lnSpc>
                          <a:spcPct val="95000"/>
                        </a:lnSpc>
                        <a:spcBef>
                          <a:spcPts val="0"/>
                        </a:spcBef>
                        <a:spcAft>
                          <a:spcPts val="0"/>
                        </a:spcAft>
                        <a:tabLst>
                          <a:tab pos="182880" algn="l"/>
                        </a:tabLst>
                      </a:pPr>
                      <a:r>
                        <a:rPr lang="en-US" sz="1800" spc="-5" dirty="0">
                          <a:effectLst/>
                        </a:rPr>
                        <a:t>Alignment</a:t>
                      </a:r>
                      <a:endParaRPr lang="en-US" sz="1800" spc="-5" dirty="0">
                        <a:effectLst/>
                        <a:latin typeface="Times New Roman" panose="02020603050405020304" pitchFamily="18" charset="0"/>
                        <a:ea typeface="MS Mincho"/>
                      </a:endParaRPr>
                    </a:p>
                  </a:txBody>
                  <a:tcPr marL="123135" marR="123135" marT="0" marB="0" anchor="ctr">
                    <a:solidFill>
                      <a:srgbClr val="92D050"/>
                    </a:solidFill>
                  </a:tcPr>
                </a:tc>
                <a:tc>
                  <a:txBody>
                    <a:bodyPr/>
                    <a:lstStyle/>
                    <a:p>
                      <a:pPr marL="0" marR="0" indent="0" algn="ctr">
                        <a:lnSpc>
                          <a:spcPct val="95000"/>
                        </a:lnSpc>
                        <a:spcBef>
                          <a:spcPts val="0"/>
                        </a:spcBef>
                        <a:spcAft>
                          <a:spcPts val="0"/>
                        </a:spcAft>
                        <a:tabLst>
                          <a:tab pos="182880" algn="l"/>
                        </a:tabLst>
                      </a:pPr>
                      <a:r>
                        <a:rPr lang="en-US" sz="1800" spc="-5" dirty="0">
                          <a:effectLst/>
                        </a:rPr>
                        <a:t>Smith-Waterman</a:t>
                      </a:r>
                      <a:endParaRPr lang="en-US" sz="1800" spc="-5" dirty="0">
                        <a:effectLst/>
                        <a:latin typeface="Times New Roman" panose="02020603050405020304" pitchFamily="18" charset="0"/>
                        <a:ea typeface="MS Mincho"/>
                      </a:endParaRPr>
                    </a:p>
                  </a:txBody>
                  <a:tcPr marL="15961" marR="15961" marT="0" marB="0" anchor="ctr">
                    <a:solidFill>
                      <a:srgbClr val="92D050"/>
                    </a:solidFill>
                  </a:tcPr>
                </a:tc>
                <a:tc>
                  <a:txBody>
                    <a:bodyPr/>
                    <a:lstStyle/>
                    <a:p>
                      <a:pPr marL="0" marR="0" indent="0" algn="ctr">
                        <a:lnSpc>
                          <a:spcPct val="95000"/>
                        </a:lnSpc>
                        <a:spcBef>
                          <a:spcPts val="0"/>
                        </a:spcBef>
                        <a:spcAft>
                          <a:spcPts val="0"/>
                        </a:spcAft>
                        <a:tabLst>
                          <a:tab pos="182880" algn="l"/>
                        </a:tabLst>
                      </a:pPr>
                      <a:r>
                        <a:rPr lang="en-US" sz="1800" spc="-5" dirty="0">
                          <a:effectLst/>
                        </a:rPr>
                        <a:t>FPGA(Virtex4)</a:t>
                      </a:r>
                    </a:p>
                    <a:p>
                      <a:pPr marL="0" marR="0" indent="0" algn="ctr">
                        <a:lnSpc>
                          <a:spcPct val="95000"/>
                        </a:lnSpc>
                        <a:spcBef>
                          <a:spcPts val="0"/>
                        </a:spcBef>
                        <a:spcAft>
                          <a:spcPts val="0"/>
                        </a:spcAft>
                        <a:tabLst>
                          <a:tab pos="182880" algn="l"/>
                        </a:tabLst>
                      </a:pPr>
                      <a:r>
                        <a:rPr lang="en-US" sz="1800" spc="-5" dirty="0">
                          <a:effectLst/>
                        </a:rPr>
                        <a:t>GPU</a:t>
                      </a:r>
                    </a:p>
                    <a:p>
                      <a:pPr marL="0" marR="0" indent="0" algn="ctr">
                        <a:lnSpc>
                          <a:spcPct val="95000"/>
                        </a:lnSpc>
                        <a:spcBef>
                          <a:spcPts val="0"/>
                        </a:spcBef>
                        <a:spcAft>
                          <a:spcPts val="0"/>
                        </a:spcAft>
                        <a:tabLst>
                          <a:tab pos="182880" algn="l"/>
                        </a:tabLst>
                      </a:pPr>
                      <a:r>
                        <a:rPr lang="en-US" sz="1800" spc="-5" dirty="0">
                          <a:effectLst/>
                        </a:rPr>
                        <a:t>Cell BE</a:t>
                      </a:r>
                    </a:p>
                    <a:p>
                      <a:pPr marL="0" marR="0" indent="0" algn="ctr">
                        <a:lnSpc>
                          <a:spcPct val="95000"/>
                        </a:lnSpc>
                        <a:spcBef>
                          <a:spcPts val="0"/>
                        </a:spcBef>
                        <a:spcAft>
                          <a:spcPts val="0"/>
                        </a:spcAft>
                        <a:tabLst>
                          <a:tab pos="182880" algn="l"/>
                        </a:tabLst>
                      </a:pPr>
                      <a:r>
                        <a:rPr lang="en-US" sz="1800" spc="-5" dirty="0">
                          <a:effectLst/>
                        </a:rPr>
                        <a:t>CPU</a:t>
                      </a:r>
                      <a:endParaRPr lang="en-US" sz="1800" spc="-5" dirty="0">
                        <a:effectLst/>
                        <a:latin typeface="Times New Roman" panose="02020603050405020304" pitchFamily="18" charset="0"/>
                        <a:ea typeface="MS Mincho"/>
                      </a:endParaRPr>
                    </a:p>
                  </a:txBody>
                  <a:tcPr marL="15961" marR="15961" marT="0" marB="0" anchor="ctr">
                    <a:solidFill>
                      <a:srgbClr val="92D050"/>
                    </a:solidFill>
                  </a:tcPr>
                </a:tc>
                <a:tc>
                  <a:txBody>
                    <a:bodyPr/>
                    <a:lstStyle/>
                    <a:p>
                      <a:pPr algn="r" fontAlgn="b"/>
                      <a:r>
                        <a:rPr lang="en-US" sz="1800" b="0" i="0" u="none" strike="noStrike" dirty="0">
                          <a:solidFill>
                            <a:srgbClr val="000000"/>
                          </a:solidFill>
                          <a:effectLst/>
                          <a:latin typeface="+mn-lt"/>
                        </a:rPr>
                        <a:t>131</a:t>
                      </a:r>
                    </a:p>
                    <a:p>
                      <a:pPr algn="r" fontAlgn="b"/>
                      <a:r>
                        <a:rPr lang="en-US" sz="1800" b="0" i="0" u="none" strike="noStrike" dirty="0">
                          <a:solidFill>
                            <a:srgbClr val="000000"/>
                          </a:solidFill>
                          <a:effectLst/>
                          <a:latin typeface="+mn-lt"/>
                        </a:rPr>
                        <a:t>16</a:t>
                      </a:r>
                    </a:p>
                    <a:p>
                      <a:pPr algn="r" fontAlgn="b"/>
                      <a:r>
                        <a:rPr lang="en-US" sz="1800" b="0" i="0" u="none" strike="noStrike" dirty="0">
                          <a:solidFill>
                            <a:srgbClr val="000000"/>
                          </a:solidFill>
                          <a:effectLst/>
                          <a:latin typeface="+mn-lt"/>
                        </a:rPr>
                        <a:t>41</a:t>
                      </a:r>
                    </a:p>
                  </a:txBody>
                  <a:tcPr marL="9525" marR="9525" marT="9525" marB="0" anchor="b">
                    <a:solidFill>
                      <a:srgbClr val="92D050"/>
                    </a:solidFill>
                  </a:tcPr>
                </a:tc>
                <a:extLst>
                  <a:ext uri="{0D108BD9-81ED-4DB2-BD59-A6C34878D82A}">
                    <a16:rowId xmlns:a16="http://schemas.microsoft.com/office/drawing/2014/main" val="10014"/>
                  </a:ext>
                </a:extLst>
              </a:tr>
            </a:tbl>
          </a:graphicData>
        </a:graphic>
      </p:graphicFrame>
      <p:sp>
        <p:nvSpPr>
          <p:cNvPr id="6" name="Rectangle 5"/>
          <p:cNvSpPr/>
          <p:nvPr/>
        </p:nvSpPr>
        <p:spPr>
          <a:xfrm>
            <a:off x="0" y="6464369"/>
            <a:ext cx="8300435" cy="276999"/>
          </a:xfrm>
          <a:prstGeom prst="rect">
            <a:avLst/>
          </a:prstGeom>
        </p:spPr>
        <p:txBody>
          <a:bodyPr wrap="square">
            <a:spAutoFit/>
          </a:bodyPr>
          <a:lstStyle/>
          <a:p>
            <a:pPr lvl="0" algn="justLow" eaLnBrk="0" fontAlgn="base" hangingPunct="0">
              <a:spcBef>
                <a:spcPct val="0"/>
              </a:spcBef>
              <a:spcAft>
                <a:spcPct val="0"/>
              </a:spcAft>
              <a:tabLst>
                <a:tab pos="182563" algn="l"/>
              </a:tabLst>
            </a:pPr>
            <a:r>
              <a:rPr lang="en-US" altLang="zh-CN" sz="1200" dirty="0">
                <a:latin typeface="Times New Roman" panose="02020603050405020304" pitchFamily="18" charset="0"/>
                <a:ea typeface="MS Mincho"/>
                <a:cs typeface="Times New Roman" panose="02020603050405020304" pitchFamily="18" charset="0"/>
              </a:rPr>
              <a:t>Alignment performance for various state-of-the-art m</a:t>
            </a:r>
            <a:r>
              <a:rPr lang="en-US" altLang="zh-CN" sz="1200" dirty="0" bmk="">
                <a:latin typeface="Times New Roman" panose="02020603050405020304" pitchFamily="18" charset="0"/>
                <a:ea typeface="MS Mincho"/>
                <a:cs typeface="Times New Roman" panose="02020603050405020304" pitchFamily="18" charset="0"/>
              </a:rPr>
              <a:t>appers and filters </a:t>
            </a:r>
            <a:r>
              <a:rPr lang="en-US" altLang="zh-CN" sz="1200" dirty="0">
                <a:latin typeface="Times New Roman" panose="02020603050405020304" pitchFamily="18" charset="0"/>
                <a:ea typeface="MS Mincho"/>
                <a:cs typeface="Times New Roman" panose="02020603050405020304" pitchFamily="18" charset="0"/>
              </a:rPr>
              <a:t>for 100 </a:t>
            </a:r>
            <a:r>
              <a:rPr lang="en-US" altLang="zh-CN" sz="1200" dirty="0" err="1">
                <a:latin typeface="Times New Roman" panose="02020603050405020304" pitchFamily="18" charset="0"/>
                <a:ea typeface="MS Mincho"/>
                <a:cs typeface="Times New Roman" panose="02020603050405020304" pitchFamily="18" charset="0"/>
              </a:rPr>
              <a:t>bp</a:t>
            </a:r>
            <a:r>
              <a:rPr lang="en-US" altLang="zh-CN" sz="1200" dirty="0">
                <a:latin typeface="Times New Roman" panose="02020603050405020304" pitchFamily="18" charset="0"/>
                <a:ea typeface="MS Mincho"/>
                <a:cs typeface="Times New Roman" panose="02020603050405020304" pitchFamily="18" charset="0"/>
              </a:rPr>
              <a:t> reads with at most 2% mismatch rate.</a:t>
            </a:r>
            <a:endParaRPr lang="en-US" altLang="zh-CN" sz="1050" dirty="0"/>
          </a:p>
        </p:txBody>
      </p:sp>
      <p:sp>
        <p:nvSpPr>
          <p:cNvPr id="2" name="Round Diagonal Corner Rectangle 1"/>
          <p:cNvSpPr/>
          <p:nvPr/>
        </p:nvSpPr>
        <p:spPr>
          <a:xfrm>
            <a:off x="1230474" y="2420888"/>
            <a:ext cx="5501766" cy="1947565"/>
          </a:xfrm>
          <a:prstGeom prst="round2DiagRect">
            <a:avLst>
              <a:gd name="adj1" fmla="val 50000"/>
              <a:gd name="adj2" fmla="val 0"/>
            </a:avLst>
          </a:prstGeom>
          <a:solidFill>
            <a:schemeClr val="bg1"/>
          </a:solidFill>
          <a:ln w="57150">
            <a:solidFill>
              <a:srgbClr val="FFFF00"/>
            </a:solidFill>
          </a:ln>
        </p:spPr>
        <p:txBody>
          <a:bodyPr wrap="square">
            <a:spAutoFit/>
          </a:bodyPr>
          <a:lstStyle/>
          <a:p>
            <a:pPr algn="ctr"/>
            <a:r>
              <a:rPr lang="en-US" sz="2800" dirty="0">
                <a:solidFill>
                  <a:srgbClr val="FF0000"/>
                </a:solidFill>
                <a:latin typeface="Times New Roman" panose="02020603050405020304" pitchFamily="18" charset="0"/>
                <a:ea typeface="Times New Roman" panose="02020603050405020304" pitchFamily="18" charset="0"/>
              </a:rPr>
              <a:t>ideal filter </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fast </a:t>
            </a:r>
            <a:r>
              <a:rPr lang="en-US" sz="2800" dirty="0">
                <a:solidFill>
                  <a:srgbClr val="FF0000"/>
                </a:solidFill>
                <a:latin typeface="Times New Roman" panose="02020603050405020304" pitchFamily="18" charset="0"/>
                <a:ea typeface="Times New Roman" panose="02020603050405020304" pitchFamily="18" charset="0"/>
              </a:rPr>
              <a:t>&amp; accurate to compensate the computation overhead</a:t>
            </a:r>
            <a:endParaRPr lang="en-US" sz="2800" dirty="0">
              <a:solidFill>
                <a:srgbClr val="FF0000"/>
              </a:solidFill>
            </a:endParaRPr>
          </a:p>
        </p:txBody>
      </p:sp>
      <p:sp>
        <p:nvSpPr>
          <p:cNvPr id="3" name="Rectangle 2"/>
          <p:cNvSpPr/>
          <p:nvPr/>
        </p:nvSpPr>
        <p:spPr>
          <a:xfrm>
            <a:off x="6875511" y="1397445"/>
            <a:ext cx="1392561" cy="461665"/>
          </a:xfrm>
          <a:prstGeom prst="rect">
            <a:avLst/>
          </a:prstGeom>
        </p:spPr>
        <p:txBody>
          <a:bodyPr wrap="none">
            <a:spAutoFit/>
          </a:bodyPr>
          <a:lstStyle/>
          <a:p>
            <a:r>
              <a:rPr lang="en-US" sz="2400" b="1" dirty="0">
                <a:solidFill>
                  <a:srgbClr val="FF0000"/>
                </a:solidFill>
                <a:latin typeface="Times New Roman" panose="02020603050405020304" pitchFamily="18" charset="0"/>
                <a:ea typeface="Times New Roman" panose="02020603050405020304" pitchFamily="18" charset="0"/>
              </a:rPr>
              <a:t>3x faster </a:t>
            </a:r>
            <a:endParaRPr lang="en-US" sz="2400" b="1" dirty="0">
              <a:solidFill>
                <a:srgbClr val="FF0000"/>
              </a:solidFill>
            </a:endParaRPr>
          </a:p>
        </p:txBody>
      </p:sp>
      <p:cxnSp>
        <p:nvCxnSpPr>
          <p:cNvPr id="8" name="Elbow Connector 7"/>
          <p:cNvCxnSpPr/>
          <p:nvPr/>
        </p:nvCxnSpPr>
        <p:spPr>
          <a:xfrm rot="16200000" flipH="1">
            <a:off x="6470507" y="2983275"/>
            <a:ext cx="2739058" cy="376695"/>
          </a:xfrm>
          <a:prstGeom prst="bentConnector3">
            <a:avLst>
              <a:gd name="adj1" fmla="val 9948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27022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High-Throughput Sequencing (HTS)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12</a:t>
            </a:fld>
            <a:endParaRPr lang="en-US" altLang="en-US"/>
          </a:p>
        </p:txBody>
      </p:sp>
      <p:pic>
        <p:nvPicPr>
          <p:cNvPr id="18434" name="Picture 2" descr="Image result for next generation sequencing illumina"/>
          <p:cNvPicPr>
            <a:picLocks noChangeAspect="1" noChangeArrowheads="1"/>
          </p:cNvPicPr>
          <p:nvPr/>
        </p:nvPicPr>
        <p:blipFill rotWithShape="1">
          <a:blip r:embed="rId3">
            <a:extLst>
              <a:ext uri="{28A0092B-C50C-407E-A947-70E740481C1C}">
                <a14:useLocalDpi xmlns:a14="http://schemas.microsoft.com/office/drawing/2010/main" val="0"/>
              </a:ext>
            </a:extLst>
          </a:blip>
          <a:srcRect l="35233" t="25008" r="35526" b="16545"/>
          <a:stretch/>
        </p:blipFill>
        <p:spPr bwMode="auto">
          <a:xfrm>
            <a:off x="729328" y="2345594"/>
            <a:ext cx="2573954" cy="38588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3770" t="-1135" b="10364"/>
          <a:stretch/>
        </p:blipFill>
        <p:spPr>
          <a:xfrm>
            <a:off x="3923928" y="1772816"/>
            <a:ext cx="4824536" cy="4589212"/>
          </a:xfrm>
          <a:prstGeom prst="rect">
            <a:avLst/>
          </a:prstGeom>
        </p:spPr>
      </p:pic>
      <p:sp>
        <p:nvSpPr>
          <p:cNvPr id="3" name="Rectangle 2"/>
          <p:cNvSpPr/>
          <p:nvPr/>
        </p:nvSpPr>
        <p:spPr>
          <a:xfrm>
            <a:off x="6481192" y="6230986"/>
            <a:ext cx="611088" cy="150342"/>
          </a:xfrm>
          <a:prstGeom prst="rect">
            <a:avLst/>
          </a:prstGeom>
          <a:solidFill>
            <a:schemeClr val="bg1"/>
          </a:solidFill>
        </p:spPr>
        <p:txBody>
          <a:bodyPr wrap="square" rtlCol="0" anchor="ctr">
            <a:spAutoFit/>
          </a:bodyPr>
          <a:lstStyle/>
          <a:p>
            <a:pPr algn="just"/>
            <a:endParaRPr lang="en-US" sz="400" b="1" dirty="0">
              <a:solidFill>
                <a:schemeClr val="bg2"/>
              </a:solidFill>
              <a:latin typeface="europa"/>
            </a:endParaRPr>
          </a:p>
        </p:txBody>
      </p:sp>
      <p:pic>
        <p:nvPicPr>
          <p:cNvPr id="19460" name="Picture 4" descr="Image result for sequencing flow cel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8854"/>
          <a:stretch/>
        </p:blipFill>
        <p:spPr bwMode="auto">
          <a:xfrm rot="10800000">
            <a:off x="4678443" y="1017991"/>
            <a:ext cx="2701869" cy="898841"/>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Image result for sequencing flow cell"/>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7416" r="64686"/>
          <a:stretch/>
        </p:blipFill>
        <p:spPr bwMode="auto">
          <a:xfrm rot="16200000">
            <a:off x="1389669" y="79103"/>
            <a:ext cx="1200585" cy="28598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8052" t="54411" r="31074" b="35619"/>
          <a:stretch/>
        </p:blipFill>
        <p:spPr>
          <a:xfrm>
            <a:off x="3419872" y="4581128"/>
            <a:ext cx="792088" cy="504056"/>
          </a:xfrm>
          <a:prstGeom prst="rect">
            <a:avLst/>
          </a:prstGeom>
        </p:spPr>
      </p:pic>
      <p:sp>
        <p:nvSpPr>
          <p:cNvPr id="5" name="Rectangle 4"/>
          <p:cNvSpPr/>
          <p:nvPr/>
        </p:nvSpPr>
        <p:spPr>
          <a:xfrm>
            <a:off x="1483102" y="2584025"/>
            <a:ext cx="6177796" cy="2246769"/>
          </a:xfrm>
          <a:prstGeom prst="rect">
            <a:avLst/>
          </a:prstGeom>
          <a:solidFill>
            <a:schemeClr val="bg1"/>
          </a:solidFill>
          <a:ln>
            <a:solidFill>
              <a:srgbClr val="FF0000"/>
            </a:solidFill>
          </a:ln>
        </p:spPr>
        <p:txBody>
          <a:bodyPr wrap="square">
            <a:spAutoFit/>
          </a:bodyPr>
          <a:lstStyle/>
          <a:p>
            <a:r>
              <a:rPr lang="en-US" sz="2800" dirty="0">
                <a:solidFill>
                  <a:srgbClr val="FF0000"/>
                </a:solidFill>
              </a:rPr>
              <a:t>= Second Generation </a:t>
            </a:r>
          </a:p>
          <a:p>
            <a:r>
              <a:rPr lang="en-US" sz="2800" dirty="0">
                <a:solidFill>
                  <a:srgbClr val="FF0000"/>
                </a:solidFill>
              </a:rPr>
              <a:t>= Next Generation</a:t>
            </a:r>
          </a:p>
          <a:p>
            <a:r>
              <a:rPr lang="en-US" sz="2800" dirty="0">
                <a:solidFill>
                  <a:srgbClr val="FF0000"/>
                </a:solidFill>
              </a:rPr>
              <a:t>= Massively Parallel Sequencing</a:t>
            </a:r>
          </a:p>
          <a:p>
            <a:r>
              <a:rPr lang="en-US" sz="2800" dirty="0">
                <a:solidFill>
                  <a:srgbClr val="FF0000"/>
                </a:solidFill>
              </a:rPr>
              <a:t>= High Throughput Sequencing (HTS) = Sequencing by Synthesis</a:t>
            </a:r>
          </a:p>
        </p:txBody>
      </p:sp>
      <p:cxnSp>
        <p:nvCxnSpPr>
          <p:cNvPr id="8" name="Straight Arrow Connector 7"/>
          <p:cNvCxnSpPr/>
          <p:nvPr/>
        </p:nvCxnSpPr>
        <p:spPr>
          <a:xfrm>
            <a:off x="3310291" y="1570817"/>
            <a:ext cx="327537" cy="144016"/>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563888" y="1453486"/>
            <a:ext cx="648072" cy="523220"/>
          </a:xfrm>
          <a:prstGeom prst="rect">
            <a:avLst/>
          </a:prstGeom>
          <a:noFill/>
        </p:spPr>
        <p:txBody>
          <a:bodyPr wrap="square" rtlCol="0">
            <a:spAutoFit/>
          </a:bodyPr>
          <a:lstStyle/>
          <a:p>
            <a:r>
              <a:rPr lang="en-US" sz="1400" dirty="0"/>
              <a:t>flow cell</a:t>
            </a:r>
          </a:p>
        </p:txBody>
      </p:sp>
    </p:spTree>
    <p:extLst>
      <p:ext uri="{BB962C8B-B14F-4D97-AF65-F5344CB8AC3E}">
        <p14:creationId xmlns:p14="http://schemas.microsoft.com/office/powerpoint/2010/main" val="1494851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High-Throughput Sequencing (HTS) </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5" name="Parallelogram 4"/>
          <p:cNvSpPr/>
          <p:nvPr/>
        </p:nvSpPr>
        <p:spPr>
          <a:xfrm>
            <a:off x="615296" y="4264517"/>
            <a:ext cx="6554624" cy="1051132"/>
          </a:xfrm>
          <a:prstGeom prst="parallelogram">
            <a:avLst>
              <a:gd name="adj" fmla="val 221748"/>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8900000" scaled="1"/>
            <a:tileRect/>
          </a:gradFill>
          <a:ln>
            <a:solidFill>
              <a:schemeClr val="tx1"/>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54" name="Parallelogram 53"/>
          <p:cNvSpPr/>
          <p:nvPr/>
        </p:nvSpPr>
        <p:spPr>
          <a:xfrm>
            <a:off x="648053" y="4254546"/>
            <a:ext cx="6554624" cy="1051132"/>
          </a:xfrm>
          <a:prstGeom prst="parallelogram">
            <a:avLst>
              <a:gd name="adj" fmla="val 221748"/>
            </a:avLst>
          </a:prstGeom>
          <a:blipFill dpi="0" rotWithShape="1">
            <a:blip r:embed="rId3" cstate="print">
              <a:extLst>
                <a:ext uri="{28A0092B-C50C-407E-A947-70E740481C1C}">
                  <a14:useLocalDpi xmlns:a14="http://schemas.microsoft.com/office/drawing/2010/main" val="0"/>
                </a:ext>
              </a:extLst>
            </a:blip>
            <a:srcRect/>
            <a:stretch>
              <a:fillRect/>
            </a:stretch>
          </a:blipFill>
          <a:ln>
            <a:solidFill>
              <a:schemeClr val="tx1"/>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663" y="999858"/>
            <a:ext cx="3955286" cy="1997619"/>
          </a:xfrm>
          <a:prstGeom prst="rect">
            <a:avLst/>
          </a:prstGeom>
        </p:spPr>
      </p:pic>
      <p:sp>
        <p:nvSpPr>
          <p:cNvPr id="9" name="TextBox 8"/>
          <p:cNvSpPr txBox="1"/>
          <p:nvPr/>
        </p:nvSpPr>
        <p:spPr>
          <a:xfrm>
            <a:off x="1003600" y="3615858"/>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endPar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endPar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14" name="TextBox 13"/>
          <p:cNvSpPr txBox="1"/>
          <p:nvPr/>
        </p:nvSpPr>
        <p:spPr>
          <a:xfrm>
            <a:off x="2015897" y="3494627"/>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endPar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15" name="TextBox 14"/>
          <p:cNvSpPr txBox="1"/>
          <p:nvPr/>
        </p:nvSpPr>
        <p:spPr>
          <a:xfrm>
            <a:off x="4885999" y="3454182"/>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C</a:t>
            </a:r>
            <a:endPar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endParaRPr>
          </a:p>
        </p:txBody>
      </p:sp>
      <p:sp>
        <p:nvSpPr>
          <p:cNvPr id="16" name="TextBox 15"/>
          <p:cNvSpPr txBox="1"/>
          <p:nvPr/>
        </p:nvSpPr>
        <p:spPr>
          <a:xfrm>
            <a:off x="2347162" y="3094647"/>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endPar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A</a:t>
            </a:r>
          </a:p>
        </p:txBody>
      </p:sp>
      <p:sp>
        <p:nvSpPr>
          <p:cNvPr id="19" name="TextBox 18"/>
          <p:cNvSpPr txBox="1"/>
          <p:nvPr/>
        </p:nvSpPr>
        <p:spPr>
          <a:xfrm>
            <a:off x="1500654" y="3575255"/>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0" name="TextBox 19"/>
          <p:cNvSpPr txBox="1"/>
          <p:nvPr/>
        </p:nvSpPr>
        <p:spPr>
          <a:xfrm>
            <a:off x="2988976" y="3154794"/>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A</a:t>
            </a:r>
          </a:p>
        </p:txBody>
      </p:sp>
      <p:sp>
        <p:nvSpPr>
          <p:cNvPr id="21" name="TextBox 20"/>
          <p:cNvSpPr txBox="1"/>
          <p:nvPr/>
        </p:nvSpPr>
        <p:spPr>
          <a:xfrm>
            <a:off x="3286868" y="3494627"/>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2" name="TextBox 21"/>
          <p:cNvSpPr txBox="1"/>
          <p:nvPr/>
        </p:nvSpPr>
        <p:spPr>
          <a:xfrm>
            <a:off x="2697788" y="3561975"/>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endPar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G</a:t>
            </a:r>
            <a:endPar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endParaRPr>
          </a:p>
        </p:txBody>
      </p:sp>
      <p:sp>
        <p:nvSpPr>
          <p:cNvPr id="23" name="TextBox 22"/>
          <p:cNvSpPr txBox="1"/>
          <p:nvPr/>
        </p:nvSpPr>
        <p:spPr>
          <a:xfrm>
            <a:off x="4118472" y="2972358"/>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4" name="TextBox 23"/>
          <p:cNvSpPr txBox="1"/>
          <p:nvPr/>
        </p:nvSpPr>
        <p:spPr>
          <a:xfrm>
            <a:off x="4430939" y="3575255"/>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 </a:t>
            </a:r>
            <a:r>
              <a:rPr kumimoji="0" lang="en-US" sz="1800" b="1" i="0" u="none" strike="noStrike" kern="1200" cap="none" spc="0" normalizeH="0" baseline="0" noProof="0" dirty="0" err="1">
                <a:ln>
                  <a:noFill/>
                </a:ln>
                <a:solidFill>
                  <a:srgbClr val="7687CD"/>
                </a:solidFill>
                <a:effectLst/>
                <a:uLnTx/>
                <a:uFillTx/>
                <a:latin typeface="Arial Black" panose="020B0A04020102020204" pitchFamily="34" charset="0"/>
                <a:ea typeface="+mn-ea"/>
                <a:cs typeface="+mn-cs"/>
              </a:rPr>
              <a:t>G</a:t>
            </a: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 </a:t>
            </a:r>
            <a:r>
              <a:rPr kumimoji="0" lang="en-US" sz="1800" b="1" i="0" u="none" strike="noStrike" kern="1200" cap="none" spc="0" normalizeH="0" baseline="0" noProof="0" dirty="0" err="1">
                <a:ln>
                  <a:noFill/>
                </a:ln>
                <a:solidFill>
                  <a:srgbClr val="7687CD"/>
                </a:solidFill>
                <a:effectLst/>
                <a:uLnTx/>
                <a:uFillTx/>
                <a:latin typeface="Arial Black" panose="020B0A04020102020204" pitchFamily="34" charset="0"/>
                <a:ea typeface="+mn-ea"/>
                <a:cs typeface="+mn-cs"/>
              </a:rPr>
              <a:t>G</a:t>
            </a: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 </a:t>
            </a: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C</a:t>
            </a:r>
            <a:endPar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endParaRPr>
          </a:p>
        </p:txBody>
      </p:sp>
      <p:sp>
        <p:nvSpPr>
          <p:cNvPr id="25" name="TextBox 24"/>
          <p:cNvSpPr txBox="1"/>
          <p:nvPr/>
        </p:nvSpPr>
        <p:spPr>
          <a:xfrm>
            <a:off x="3783711" y="3567342"/>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endPar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C</a:t>
            </a:r>
            <a:endPar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endParaRPr>
          </a:p>
        </p:txBody>
      </p:sp>
      <p:sp>
        <p:nvSpPr>
          <p:cNvPr id="26" name="TextBox 25"/>
          <p:cNvSpPr txBox="1"/>
          <p:nvPr/>
        </p:nvSpPr>
        <p:spPr>
          <a:xfrm>
            <a:off x="5623692" y="2802351"/>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7" name="TextBox 26"/>
          <p:cNvSpPr txBox="1"/>
          <p:nvPr/>
        </p:nvSpPr>
        <p:spPr>
          <a:xfrm>
            <a:off x="6177610" y="2812678"/>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8" name="TextBox 27"/>
          <p:cNvSpPr txBox="1"/>
          <p:nvPr/>
        </p:nvSpPr>
        <p:spPr>
          <a:xfrm>
            <a:off x="5232285" y="3056538"/>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grpSp>
        <p:nvGrpSpPr>
          <p:cNvPr id="50" name="Group 49"/>
          <p:cNvGrpSpPr/>
          <p:nvPr/>
        </p:nvGrpSpPr>
        <p:grpSpPr>
          <a:xfrm>
            <a:off x="7358314" y="1588793"/>
            <a:ext cx="610389" cy="702745"/>
            <a:chOff x="6261691" y="5439667"/>
            <a:chExt cx="610389" cy="702745"/>
          </a:xfrm>
        </p:grpSpPr>
        <p:sp>
          <p:nvSpPr>
            <p:cNvPr id="31" name="Freeform 30"/>
            <p:cNvSpPr/>
            <p:nvPr/>
          </p:nvSpPr>
          <p:spPr>
            <a:xfrm>
              <a:off x="6261691" y="5754988"/>
              <a:ext cx="553935" cy="385505"/>
            </a:xfrm>
            <a:custGeom>
              <a:avLst/>
              <a:gdLst>
                <a:gd name="connsiteX0" fmla="*/ 262972 w 849529"/>
                <a:gd name="connsiteY0" fmla="*/ 82 h 591220"/>
                <a:gd name="connsiteX1" fmla="*/ 262972 w 849529"/>
                <a:gd name="connsiteY1" fmla="*/ 82 h 591220"/>
                <a:gd name="connsiteX2" fmla="*/ 295759 w 849529"/>
                <a:gd name="connsiteY2" fmla="*/ 11012 h 591220"/>
                <a:gd name="connsiteX3" fmla="*/ 310331 w 849529"/>
                <a:gd name="connsiteY3" fmla="*/ 18298 h 591220"/>
                <a:gd name="connsiteX4" fmla="*/ 408693 w 849529"/>
                <a:gd name="connsiteY4" fmla="*/ 14655 h 591220"/>
                <a:gd name="connsiteX5" fmla="*/ 470625 w 849529"/>
                <a:gd name="connsiteY5" fmla="*/ 7369 h 591220"/>
                <a:gd name="connsiteX6" fmla="*/ 521627 w 849529"/>
                <a:gd name="connsiteY6" fmla="*/ 11012 h 591220"/>
                <a:gd name="connsiteX7" fmla="*/ 576272 w 849529"/>
                <a:gd name="connsiteY7" fmla="*/ 18298 h 591220"/>
                <a:gd name="connsiteX8" fmla="*/ 598131 w 849529"/>
                <a:gd name="connsiteY8" fmla="*/ 18298 h 591220"/>
                <a:gd name="connsiteX9" fmla="*/ 619989 w 849529"/>
                <a:gd name="connsiteY9" fmla="*/ 21941 h 591220"/>
                <a:gd name="connsiteX10" fmla="*/ 638204 w 849529"/>
                <a:gd name="connsiteY10" fmla="*/ 40156 h 591220"/>
                <a:gd name="connsiteX11" fmla="*/ 645490 w 849529"/>
                <a:gd name="connsiteY11" fmla="*/ 62014 h 591220"/>
                <a:gd name="connsiteX12" fmla="*/ 670991 w 849529"/>
                <a:gd name="connsiteY12" fmla="*/ 83872 h 591220"/>
                <a:gd name="connsiteX13" fmla="*/ 674634 w 849529"/>
                <a:gd name="connsiteY13" fmla="*/ 94801 h 591220"/>
                <a:gd name="connsiteX14" fmla="*/ 681920 w 849529"/>
                <a:gd name="connsiteY14" fmla="*/ 105730 h 591220"/>
                <a:gd name="connsiteX15" fmla="*/ 696492 w 849529"/>
                <a:gd name="connsiteY15" fmla="*/ 156733 h 591220"/>
                <a:gd name="connsiteX16" fmla="*/ 703778 w 849529"/>
                <a:gd name="connsiteY16" fmla="*/ 167662 h 591220"/>
                <a:gd name="connsiteX17" fmla="*/ 718350 w 849529"/>
                <a:gd name="connsiteY17" fmla="*/ 171305 h 591220"/>
                <a:gd name="connsiteX18" fmla="*/ 729280 w 849529"/>
                <a:gd name="connsiteY18" fmla="*/ 178591 h 591220"/>
                <a:gd name="connsiteX19" fmla="*/ 732923 w 849529"/>
                <a:gd name="connsiteY19" fmla="*/ 189520 h 591220"/>
                <a:gd name="connsiteX20" fmla="*/ 736566 w 849529"/>
                <a:gd name="connsiteY20" fmla="*/ 204092 h 591220"/>
                <a:gd name="connsiteX21" fmla="*/ 747495 w 849529"/>
                <a:gd name="connsiteY21" fmla="*/ 215021 h 591220"/>
                <a:gd name="connsiteX22" fmla="*/ 751138 w 849529"/>
                <a:gd name="connsiteY22" fmla="*/ 225950 h 591220"/>
                <a:gd name="connsiteX23" fmla="*/ 762067 w 849529"/>
                <a:gd name="connsiteY23" fmla="*/ 247808 h 591220"/>
                <a:gd name="connsiteX24" fmla="*/ 769353 w 849529"/>
                <a:gd name="connsiteY24" fmla="*/ 276953 h 591220"/>
                <a:gd name="connsiteX25" fmla="*/ 780282 w 849529"/>
                <a:gd name="connsiteY25" fmla="*/ 302454 h 591220"/>
                <a:gd name="connsiteX26" fmla="*/ 791211 w 849529"/>
                <a:gd name="connsiteY26" fmla="*/ 306097 h 591220"/>
                <a:gd name="connsiteX27" fmla="*/ 794854 w 849529"/>
                <a:gd name="connsiteY27" fmla="*/ 317026 h 591220"/>
                <a:gd name="connsiteX28" fmla="*/ 798497 w 849529"/>
                <a:gd name="connsiteY28" fmla="*/ 331598 h 591220"/>
                <a:gd name="connsiteX29" fmla="*/ 809426 w 849529"/>
                <a:gd name="connsiteY29" fmla="*/ 342527 h 591220"/>
                <a:gd name="connsiteX30" fmla="*/ 820355 w 849529"/>
                <a:gd name="connsiteY30" fmla="*/ 375314 h 591220"/>
                <a:gd name="connsiteX31" fmla="*/ 823998 w 849529"/>
                <a:gd name="connsiteY31" fmla="*/ 386243 h 591220"/>
                <a:gd name="connsiteX32" fmla="*/ 838570 w 849529"/>
                <a:gd name="connsiteY32" fmla="*/ 408102 h 591220"/>
                <a:gd name="connsiteX33" fmla="*/ 845856 w 849529"/>
                <a:gd name="connsiteY33" fmla="*/ 419031 h 591220"/>
                <a:gd name="connsiteX34" fmla="*/ 849499 w 849529"/>
                <a:gd name="connsiteY34" fmla="*/ 429960 h 591220"/>
                <a:gd name="connsiteX35" fmla="*/ 845856 w 849529"/>
                <a:gd name="connsiteY35" fmla="*/ 440889 h 591220"/>
                <a:gd name="connsiteX36" fmla="*/ 849499 w 849529"/>
                <a:gd name="connsiteY36" fmla="*/ 451818 h 591220"/>
                <a:gd name="connsiteX37" fmla="*/ 842213 w 849529"/>
                <a:gd name="connsiteY37" fmla="*/ 473676 h 591220"/>
                <a:gd name="connsiteX38" fmla="*/ 838570 w 849529"/>
                <a:gd name="connsiteY38" fmla="*/ 484605 h 591220"/>
                <a:gd name="connsiteX39" fmla="*/ 834927 w 849529"/>
                <a:gd name="connsiteY39" fmla="*/ 495534 h 591220"/>
                <a:gd name="connsiteX40" fmla="*/ 823998 w 849529"/>
                <a:gd name="connsiteY40" fmla="*/ 502820 h 591220"/>
                <a:gd name="connsiteX41" fmla="*/ 816712 w 849529"/>
                <a:gd name="connsiteY41" fmla="*/ 524678 h 591220"/>
                <a:gd name="connsiteX42" fmla="*/ 809426 w 849529"/>
                <a:gd name="connsiteY42" fmla="*/ 531965 h 591220"/>
                <a:gd name="connsiteX43" fmla="*/ 780282 w 849529"/>
                <a:gd name="connsiteY43" fmla="*/ 546537 h 591220"/>
                <a:gd name="connsiteX44" fmla="*/ 747495 w 849529"/>
                <a:gd name="connsiteY44" fmla="*/ 557466 h 591220"/>
                <a:gd name="connsiteX45" fmla="*/ 736566 w 849529"/>
                <a:gd name="connsiteY45" fmla="*/ 561109 h 591220"/>
                <a:gd name="connsiteX46" fmla="*/ 685563 w 849529"/>
                <a:gd name="connsiteY46" fmla="*/ 564752 h 591220"/>
                <a:gd name="connsiteX47" fmla="*/ 649133 w 849529"/>
                <a:gd name="connsiteY47" fmla="*/ 572038 h 591220"/>
                <a:gd name="connsiteX48" fmla="*/ 638204 w 849529"/>
                <a:gd name="connsiteY48" fmla="*/ 575681 h 591220"/>
                <a:gd name="connsiteX49" fmla="*/ 594487 w 849529"/>
                <a:gd name="connsiteY49" fmla="*/ 579324 h 591220"/>
                <a:gd name="connsiteX50" fmla="*/ 561700 w 849529"/>
                <a:gd name="connsiteY50" fmla="*/ 579324 h 591220"/>
                <a:gd name="connsiteX51" fmla="*/ 543485 w 849529"/>
                <a:gd name="connsiteY51" fmla="*/ 575681 h 591220"/>
                <a:gd name="connsiteX52" fmla="*/ 532556 w 849529"/>
                <a:gd name="connsiteY52" fmla="*/ 579324 h 591220"/>
                <a:gd name="connsiteX53" fmla="*/ 517984 w 849529"/>
                <a:gd name="connsiteY53" fmla="*/ 586610 h 591220"/>
                <a:gd name="connsiteX54" fmla="*/ 503412 w 849529"/>
                <a:gd name="connsiteY54" fmla="*/ 590253 h 591220"/>
                <a:gd name="connsiteX55" fmla="*/ 474268 w 849529"/>
                <a:gd name="connsiteY55" fmla="*/ 590253 h 591220"/>
                <a:gd name="connsiteX56" fmla="*/ 408693 w 849529"/>
                <a:gd name="connsiteY56" fmla="*/ 579324 h 591220"/>
                <a:gd name="connsiteX57" fmla="*/ 350405 w 849529"/>
                <a:gd name="connsiteY57" fmla="*/ 579324 h 591220"/>
                <a:gd name="connsiteX58" fmla="*/ 306688 w 849529"/>
                <a:gd name="connsiteY58" fmla="*/ 586610 h 591220"/>
                <a:gd name="connsiteX59" fmla="*/ 295759 w 849529"/>
                <a:gd name="connsiteY59" fmla="*/ 575681 h 591220"/>
                <a:gd name="connsiteX60" fmla="*/ 208327 w 849529"/>
                <a:gd name="connsiteY60" fmla="*/ 564752 h 591220"/>
                <a:gd name="connsiteX61" fmla="*/ 193754 w 849529"/>
                <a:gd name="connsiteY61" fmla="*/ 561109 h 591220"/>
                <a:gd name="connsiteX62" fmla="*/ 171896 w 849529"/>
                <a:gd name="connsiteY62" fmla="*/ 568395 h 591220"/>
                <a:gd name="connsiteX63" fmla="*/ 113608 w 849529"/>
                <a:gd name="connsiteY63" fmla="*/ 561109 h 591220"/>
                <a:gd name="connsiteX64" fmla="*/ 95393 w 849529"/>
                <a:gd name="connsiteY64" fmla="*/ 557466 h 591220"/>
                <a:gd name="connsiteX65" fmla="*/ 84464 w 849529"/>
                <a:gd name="connsiteY65" fmla="*/ 561109 h 591220"/>
                <a:gd name="connsiteX66" fmla="*/ 73534 w 849529"/>
                <a:gd name="connsiteY66" fmla="*/ 557466 h 591220"/>
                <a:gd name="connsiteX67" fmla="*/ 48033 w 849529"/>
                <a:gd name="connsiteY67" fmla="*/ 546537 h 591220"/>
                <a:gd name="connsiteX68" fmla="*/ 40747 w 849529"/>
                <a:gd name="connsiteY68" fmla="*/ 535608 h 591220"/>
                <a:gd name="connsiteX69" fmla="*/ 11603 w 849529"/>
                <a:gd name="connsiteY69" fmla="*/ 521035 h 591220"/>
                <a:gd name="connsiteX70" fmla="*/ 7960 w 849529"/>
                <a:gd name="connsiteY70" fmla="*/ 510106 h 591220"/>
                <a:gd name="connsiteX71" fmla="*/ 674 w 849529"/>
                <a:gd name="connsiteY71" fmla="*/ 491891 h 591220"/>
                <a:gd name="connsiteX72" fmla="*/ 4317 w 849529"/>
                <a:gd name="connsiteY72" fmla="*/ 480962 h 591220"/>
                <a:gd name="connsiteX73" fmla="*/ 4317 w 849529"/>
                <a:gd name="connsiteY73" fmla="*/ 459104 h 591220"/>
                <a:gd name="connsiteX74" fmla="*/ 674 w 849529"/>
                <a:gd name="connsiteY74" fmla="*/ 448175 h 591220"/>
                <a:gd name="connsiteX75" fmla="*/ 4317 w 849529"/>
                <a:gd name="connsiteY75" fmla="*/ 437246 h 591220"/>
                <a:gd name="connsiteX76" fmla="*/ 11603 w 849529"/>
                <a:gd name="connsiteY76" fmla="*/ 397173 h 591220"/>
                <a:gd name="connsiteX77" fmla="*/ 22532 w 849529"/>
                <a:gd name="connsiteY77" fmla="*/ 386243 h 591220"/>
                <a:gd name="connsiteX78" fmla="*/ 26175 w 849529"/>
                <a:gd name="connsiteY78" fmla="*/ 375314 h 591220"/>
                <a:gd name="connsiteX79" fmla="*/ 48033 w 849529"/>
                <a:gd name="connsiteY79" fmla="*/ 342527 h 591220"/>
                <a:gd name="connsiteX80" fmla="*/ 55319 w 849529"/>
                <a:gd name="connsiteY80" fmla="*/ 331598 h 591220"/>
                <a:gd name="connsiteX81" fmla="*/ 58962 w 849529"/>
                <a:gd name="connsiteY81" fmla="*/ 320669 h 591220"/>
                <a:gd name="connsiteX82" fmla="*/ 69891 w 849529"/>
                <a:gd name="connsiteY82" fmla="*/ 309740 h 591220"/>
                <a:gd name="connsiteX83" fmla="*/ 80821 w 849529"/>
                <a:gd name="connsiteY83" fmla="*/ 295168 h 591220"/>
                <a:gd name="connsiteX84" fmla="*/ 95393 w 849529"/>
                <a:gd name="connsiteY84" fmla="*/ 273310 h 591220"/>
                <a:gd name="connsiteX85" fmla="*/ 113608 w 849529"/>
                <a:gd name="connsiteY85" fmla="*/ 251451 h 591220"/>
                <a:gd name="connsiteX86" fmla="*/ 124537 w 849529"/>
                <a:gd name="connsiteY86" fmla="*/ 218664 h 591220"/>
                <a:gd name="connsiteX87" fmla="*/ 131823 w 849529"/>
                <a:gd name="connsiteY87" fmla="*/ 207735 h 591220"/>
                <a:gd name="connsiteX88" fmla="*/ 139109 w 849529"/>
                <a:gd name="connsiteY88" fmla="*/ 185877 h 591220"/>
                <a:gd name="connsiteX89" fmla="*/ 150038 w 849529"/>
                <a:gd name="connsiteY89" fmla="*/ 171305 h 591220"/>
                <a:gd name="connsiteX90" fmla="*/ 171896 w 849529"/>
                <a:gd name="connsiteY90" fmla="*/ 127588 h 591220"/>
                <a:gd name="connsiteX91" fmla="*/ 182825 w 849529"/>
                <a:gd name="connsiteY91" fmla="*/ 102087 h 591220"/>
                <a:gd name="connsiteX92" fmla="*/ 186468 w 849529"/>
                <a:gd name="connsiteY92" fmla="*/ 91158 h 591220"/>
                <a:gd name="connsiteX93" fmla="*/ 197397 w 849529"/>
                <a:gd name="connsiteY93" fmla="*/ 83872 h 591220"/>
                <a:gd name="connsiteX94" fmla="*/ 201040 w 849529"/>
                <a:gd name="connsiteY94" fmla="*/ 69300 h 591220"/>
                <a:gd name="connsiteX95" fmla="*/ 226542 w 849529"/>
                <a:gd name="connsiteY95" fmla="*/ 40156 h 591220"/>
                <a:gd name="connsiteX96" fmla="*/ 252043 w 849529"/>
                <a:gd name="connsiteY96" fmla="*/ 25584 h 591220"/>
                <a:gd name="connsiteX97" fmla="*/ 262972 w 849529"/>
                <a:gd name="connsiteY97" fmla="*/ 11012 h 591220"/>
                <a:gd name="connsiteX98" fmla="*/ 270258 w 849529"/>
                <a:gd name="connsiteY98" fmla="*/ 82 h 591220"/>
                <a:gd name="connsiteX99" fmla="*/ 277544 w 849529"/>
                <a:gd name="connsiteY99" fmla="*/ 7369 h 591220"/>
                <a:gd name="connsiteX100" fmla="*/ 262972 w 849529"/>
                <a:gd name="connsiteY100" fmla="*/ 8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9529" h="591220">
                  <a:moveTo>
                    <a:pt x="262972" y="82"/>
                  </a:moveTo>
                  <a:lnTo>
                    <a:pt x="262972" y="82"/>
                  </a:lnTo>
                  <a:cubicBezTo>
                    <a:pt x="273901" y="3725"/>
                    <a:pt x="285007" y="6876"/>
                    <a:pt x="295759" y="11012"/>
                  </a:cubicBezTo>
                  <a:cubicBezTo>
                    <a:pt x="300828" y="12962"/>
                    <a:pt x="304903" y="18123"/>
                    <a:pt x="310331" y="18298"/>
                  </a:cubicBezTo>
                  <a:lnTo>
                    <a:pt x="408693" y="14655"/>
                  </a:lnTo>
                  <a:lnTo>
                    <a:pt x="470625" y="7369"/>
                  </a:lnTo>
                  <a:cubicBezTo>
                    <a:pt x="487669" y="7369"/>
                    <a:pt x="504653" y="9469"/>
                    <a:pt x="521627" y="11012"/>
                  </a:cubicBezTo>
                  <a:cubicBezTo>
                    <a:pt x="534574" y="12189"/>
                    <a:pt x="562758" y="16367"/>
                    <a:pt x="576272" y="18298"/>
                  </a:cubicBezTo>
                  <a:cubicBezTo>
                    <a:pt x="605415" y="28012"/>
                    <a:pt x="568986" y="18298"/>
                    <a:pt x="598131" y="18298"/>
                  </a:cubicBezTo>
                  <a:cubicBezTo>
                    <a:pt x="605518" y="18298"/>
                    <a:pt x="612703" y="20727"/>
                    <a:pt x="619989" y="21941"/>
                  </a:cubicBezTo>
                  <a:cubicBezTo>
                    <a:pt x="629959" y="28588"/>
                    <a:pt x="633091" y="28652"/>
                    <a:pt x="638204" y="40156"/>
                  </a:cubicBezTo>
                  <a:cubicBezTo>
                    <a:pt x="641323" y="47174"/>
                    <a:pt x="640059" y="56583"/>
                    <a:pt x="645490" y="62014"/>
                  </a:cubicBezTo>
                  <a:cubicBezTo>
                    <a:pt x="663158" y="79682"/>
                    <a:pt x="654346" y="72776"/>
                    <a:pt x="670991" y="83872"/>
                  </a:cubicBezTo>
                  <a:cubicBezTo>
                    <a:pt x="672205" y="87515"/>
                    <a:pt x="672917" y="91366"/>
                    <a:pt x="674634" y="94801"/>
                  </a:cubicBezTo>
                  <a:cubicBezTo>
                    <a:pt x="676592" y="98717"/>
                    <a:pt x="681061" y="101437"/>
                    <a:pt x="681920" y="105730"/>
                  </a:cubicBezTo>
                  <a:cubicBezTo>
                    <a:pt x="692399" y="158125"/>
                    <a:pt x="671458" y="140044"/>
                    <a:pt x="696492" y="156733"/>
                  </a:cubicBezTo>
                  <a:cubicBezTo>
                    <a:pt x="698921" y="160376"/>
                    <a:pt x="700135" y="165233"/>
                    <a:pt x="703778" y="167662"/>
                  </a:cubicBezTo>
                  <a:cubicBezTo>
                    <a:pt x="707944" y="170439"/>
                    <a:pt x="713748" y="169333"/>
                    <a:pt x="718350" y="171305"/>
                  </a:cubicBezTo>
                  <a:cubicBezTo>
                    <a:pt x="722375" y="173030"/>
                    <a:pt x="725637" y="176162"/>
                    <a:pt x="729280" y="178591"/>
                  </a:cubicBezTo>
                  <a:cubicBezTo>
                    <a:pt x="730494" y="182234"/>
                    <a:pt x="731868" y="185828"/>
                    <a:pt x="732923" y="189520"/>
                  </a:cubicBezTo>
                  <a:cubicBezTo>
                    <a:pt x="734298" y="194334"/>
                    <a:pt x="734082" y="199745"/>
                    <a:pt x="736566" y="204092"/>
                  </a:cubicBezTo>
                  <a:cubicBezTo>
                    <a:pt x="739122" y="208565"/>
                    <a:pt x="743852" y="211378"/>
                    <a:pt x="747495" y="215021"/>
                  </a:cubicBezTo>
                  <a:cubicBezTo>
                    <a:pt x="748709" y="218664"/>
                    <a:pt x="749421" y="222515"/>
                    <a:pt x="751138" y="225950"/>
                  </a:cubicBezTo>
                  <a:cubicBezTo>
                    <a:pt x="761086" y="245845"/>
                    <a:pt x="756573" y="227664"/>
                    <a:pt x="762067" y="247808"/>
                  </a:cubicBezTo>
                  <a:cubicBezTo>
                    <a:pt x="764702" y="257469"/>
                    <a:pt x="766924" y="267238"/>
                    <a:pt x="769353" y="276953"/>
                  </a:cubicBezTo>
                  <a:cubicBezTo>
                    <a:pt x="771541" y="285703"/>
                    <a:pt x="772420" y="296164"/>
                    <a:pt x="780282" y="302454"/>
                  </a:cubicBezTo>
                  <a:cubicBezTo>
                    <a:pt x="783281" y="304853"/>
                    <a:pt x="787568" y="304883"/>
                    <a:pt x="791211" y="306097"/>
                  </a:cubicBezTo>
                  <a:cubicBezTo>
                    <a:pt x="792425" y="309740"/>
                    <a:pt x="793799" y="313334"/>
                    <a:pt x="794854" y="317026"/>
                  </a:cubicBezTo>
                  <a:cubicBezTo>
                    <a:pt x="796229" y="321840"/>
                    <a:pt x="796013" y="327251"/>
                    <a:pt x="798497" y="331598"/>
                  </a:cubicBezTo>
                  <a:cubicBezTo>
                    <a:pt x="801053" y="336071"/>
                    <a:pt x="805783" y="338884"/>
                    <a:pt x="809426" y="342527"/>
                  </a:cubicBezTo>
                  <a:lnTo>
                    <a:pt x="820355" y="375314"/>
                  </a:lnTo>
                  <a:cubicBezTo>
                    <a:pt x="821569" y="378957"/>
                    <a:pt x="821868" y="383048"/>
                    <a:pt x="823998" y="386243"/>
                  </a:cubicBezTo>
                  <a:lnTo>
                    <a:pt x="838570" y="408102"/>
                  </a:lnTo>
                  <a:cubicBezTo>
                    <a:pt x="840999" y="411745"/>
                    <a:pt x="844471" y="414877"/>
                    <a:pt x="845856" y="419031"/>
                  </a:cubicBezTo>
                  <a:lnTo>
                    <a:pt x="849499" y="429960"/>
                  </a:lnTo>
                  <a:cubicBezTo>
                    <a:pt x="848285" y="433603"/>
                    <a:pt x="845856" y="437049"/>
                    <a:pt x="845856" y="440889"/>
                  </a:cubicBezTo>
                  <a:cubicBezTo>
                    <a:pt x="845856" y="444729"/>
                    <a:pt x="849923" y="448001"/>
                    <a:pt x="849499" y="451818"/>
                  </a:cubicBezTo>
                  <a:cubicBezTo>
                    <a:pt x="848651" y="459451"/>
                    <a:pt x="844642" y="466390"/>
                    <a:pt x="842213" y="473676"/>
                  </a:cubicBezTo>
                  <a:lnTo>
                    <a:pt x="838570" y="484605"/>
                  </a:lnTo>
                  <a:cubicBezTo>
                    <a:pt x="837356" y="488248"/>
                    <a:pt x="838122" y="493404"/>
                    <a:pt x="834927" y="495534"/>
                  </a:cubicBezTo>
                  <a:lnTo>
                    <a:pt x="823998" y="502820"/>
                  </a:lnTo>
                  <a:cubicBezTo>
                    <a:pt x="821569" y="510106"/>
                    <a:pt x="822142" y="519247"/>
                    <a:pt x="816712" y="524678"/>
                  </a:cubicBezTo>
                  <a:cubicBezTo>
                    <a:pt x="814283" y="527107"/>
                    <a:pt x="812108" y="529819"/>
                    <a:pt x="809426" y="531965"/>
                  </a:cubicBezTo>
                  <a:cubicBezTo>
                    <a:pt x="799302" y="540065"/>
                    <a:pt x="793233" y="541828"/>
                    <a:pt x="780282" y="546537"/>
                  </a:cubicBezTo>
                  <a:cubicBezTo>
                    <a:pt x="769455" y="550474"/>
                    <a:pt x="758424" y="553823"/>
                    <a:pt x="747495" y="557466"/>
                  </a:cubicBezTo>
                  <a:cubicBezTo>
                    <a:pt x="743852" y="558680"/>
                    <a:pt x="740396" y="560835"/>
                    <a:pt x="736566" y="561109"/>
                  </a:cubicBezTo>
                  <a:lnTo>
                    <a:pt x="685563" y="564752"/>
                  </a:lnTo>
                  <a:cubicBezTo>
                    <a:pt x="668387" y="567615"/>
                    <a:pt x="664350" y="567690"/>
                    <a:pt x="649133" y="572038"/>
                  </a:cubicBezTo>
                  <a:cubicBezTo>
                    <a:pt x="645441" y="573093"/>
                    <a:pt x="642010" y="575173"/>
                    <a:pt x="638204" y="575681"/>
                  </a:cubicBezTo>
                  <a:cubicBezTo>
                    <a:pt x="623709" y="577614"/>
                    <a:pt x="609059" y="578110"/>
                    <a:pt x="594487" y="579324"/>
                  </a:cubicBezTo>
                  <a:cubicBezTo>
                    <a:pt x="569884" y="571123"/>
                    <a:pt x="600169" y="579324"/>
                    <a:pt x="561700" y="579324"/>
                  </a:cubicBezTo>
                  <a:cubicBezTo>
                    <a:pt x="555508" y="579324"/>
                    <a:pt x="549557" y="576895"/>
                    <a:pt x="543485" y="575681"/>
                  </a:cubicBezTo>
                  <a:cubicBezTo>
                    <a:pt x="539842" y="576895"/>
                    <a:pt x="536086" y="577811"/>
                    <a:pt x="532556" y="579324"/>
                  </a:cubicBezTo>
                  <a:cubicBezTo>
                    <a:pt x="527564" y="581463"/>
                    <a:pt x="523069" y="584703"/>
                    <a:pt x="517984" y="586610"/>
                  </a:cubicBezTo>
                  <a:cubicBezTo>
                    <a:pt x="513296" y="588368"/>
                    <a:pt x="508269" y="589039"/>
                    <a:pt x="503412" y="590253"/>
                  </a:cubicBezTo>
                  <a:cubicBezTo>
                    <a:pt x="442349" y="574987"/>
                    <a:pt x="535331" y="595804"/>
                    <a:pt x="474268" y="590253"/>
                  </a:cubicBezTo>
                  <a:cubicBezTo>
                    <a:pt x="452199" y="588247"/>
                    <a:pt x="408693" y="579324"/>
                    <a:pt x="408693" y="579324"/>
                  </a:cubicBezTo>
                  <a:cubicBezTo>
                    <a:pt x="367690" y="595725"/>
                    <a:pt x="418051" y="579324"/>
                    <a:pt x="350405" y="579324"/>
                  </a:cubicBezTo>
                  <a:cubicBezTo>
                    <a:pt x="335632" y="579324"/>
                    <a:pt x="321260" y="584181"/>
                    <a:pt x="306688" y="586610"/>
                  </a:cubicBezTo>
                  <a:cubicBezTo>
                    <a:pt x="303045" y="582967"/>
                    <a:pt x="300702" y="577135"/>
                    <a:pt x="295759" y="575681"/>
                  </a:cubicBezTo>
                  <a:cubicBezTo>
                    <a:pt x="281832" y="571585"/>
                    <a:pt x="226913" y="566611"/>
                    <a:pt x="208327" y="564752"/>
                  </a:cubicBezTo>
                  <a:cubicBezTo>
                    <a:pt x="203469" y="563538"/>
                    <a:pt x="198736" y="560611"/>
                    <a:pt x="193754" y="561109"/>
                  </a:cubicBezTo>
                  <a:cubicBezTo>
                    <a:pt x="186112" y="561873"/>
                    <a:pt x="171896" y="568395"/>
                    <a:pt x="171896" y="568395"/>
                  </a:cubicBezTo>
                  <a:lnTo>
                    <a:pt x="113608" y="561109"/>
                  </a:lnTo>
                  <a:cubicBezTo>
                    <a:pt x="107478" y="560233"/>
                    <a:pt x="101585" y="557466"/>
                    <a:pt x="95393" y="557466"/>
                  </a:cubicBezTo>
                  <a:cubicBezTo>
                    <a:pt x="91553" y="557466"/>
                    <a:pt x="88107" y="559895"/>
                    <a:pt x="84464" y="561109"/>
                  </a:cubicBezTo>
                  <a:cubicBezTo>
                    <a:pt x="80821" y="559895"/>
                    <a:pt x="77064" y="558979"/>
                    <a:pt x="73534" y="557466"/>
                  </a:cubicBezTo>
                  <a:cubicBezTo>
                    <a:pt x="42017" y="543959"/>
                    <a:pt x="73667" y="555082"/>
                    <a:pt x="48033" y="546537"/>
                  </a:cubicBezTo>
                  <a:cubicBezTo>
                    <a:pt x="45604" y="542894"/>
                    <a:pt x="43843" y="538704"/>
                    <a:pt x="40747" y="535608"/>
                  </a:cubicBezTo>
                  <a:cubicBezTo>
                    <a:pt x="33472" y="528333"/>
                    <a:pt x="20298" y="524514"/>
                    <a:pt x="11603" y="521035"/>
                  </a:cubicBezTo>
                  <a:cubicBezTo>
                    <a:pt x="10389" y="517392"/>
                    <a:pt x="9308" y="513702"/>
                    <a:pt x="7960" y="510106"/>
                  </a:cubicBezTo>
                  <a:cubicBezTo>
                    <a:pt x="5664" y="503983"/>
                    <a:pt x="1485" y="498380"/>
                    <a:pt x="674" y="491891"/>
                  </a:cubicBezTo>
                  <a:cubicBezTo>
                    <a:pt x="198" y="488081"/>
                    <a:pt x="3103" y="484605"/>
                    <a:pt x="4317" y="480962"/>
                  </a:cubicBezTo>
                  <a:cubicBezTo>
                    <a:pt x="-5398" y="451818"/>
                    <a:pt x="4317" y="488248"/>
                    <a:pt x="4317" y="459104"/>
                  </a:cubicBezTo>
                  <a:cubicBezTo>
                    <a:pt x="4317" y="455264"/>
                    <a:pt x="1888" y="451818"/>
                    <a:pt x="674" y="448175"/>
                  </a:cubicBezTo>
                  <a:cubicBezTo>
                    <a:pt x="1888" y="444532"/>
                    <a:pt x="3630" y="441024"/>
                    <a:pt x="4317" y="437246"/>
                  </a:cubicBezTo>
                  <a:cubicBezTo>
                    <a:pt x="4568" y="435864"/>
                    <a:pt x="6381" y="405006"/>
                    <a:pt x="11603" y="397173"/>
                  </a:cubicBezTo>
                  <a:cubicBezTo>
                    <a:pt x="14461" y="392886"/>
                    <a:pt x="18889" y="389886"/>
                    <a:pt x="22532" y="386243"/>
                  </a:cubicBezTo>
                  <a:cubicBezTo>
                    <a:pt x="23746" y="382600"/>
                    <a:pt x="24310" y="378671"/>
                    <a:pt x="26175" y="375314"/>
                  </a:cubicBezTo>
                  <a:lnTo>
                    <a:pt x="48033" y="342527"/>
                  </a:lnTo>
                  <a:cubicBezTo>
                    <a:pt x="50462" y="338884"/>
                    <a:pt x="53934" y="335752"/>
                    <a:pt x="55319" y="331598"/>
                  </a:cubicBezTo>
                  <a:cubicBezTo>
                    <a:pt x="56533" y="327955"/>
                    <a:pt x="56832" y="323864"/>
                    <a:pt x="58962" y="320669"/>
                  </a:cubicBezTo>
                  <a:cubicBezTo>
                    <a:pt x="61820" y="316382"/>
                    <a:pt x="66538" y="313652"/>
                    <a:pt x="69891" y="309740"/>
                  </a:cubicBezTo>
                  <a:cubicBezTo>
                    <a:pt x="73843" y="305130"/>
                    <a:pt x="77178" y="300025"/>
                    <a:pt x="80821" y="295168"/>
                  </a:cubicBezTo>
                  <a:cubicBezTo>
                    <a:pt x="89484" y="269180"/>
                    <a:pt x="77200" y="300601"/>
                    <a:pt x="95393" y="273310"/>
                  </a:cubicBezTo>
                  <a:cubicBezTo>
                    <a:pt x="112082" y="248275"/>
                    <a:pt x="78373" y="277877"/>
                    <a:pt x="113608" y="251451"/>
                  </a:cubicBezTo>
                  <a:cubicBezTo>
                    <a:pt x="117251" y="240522"/>
                    <a:pt x="118147" y="228249"/>
                    <a:pt x="124537" y="218664"/>
                  </a:cubicBezTo>
                  <a:cubicBezTo>
                    <a:pt x="126966" y="215021"/>
                    <a:pt x="130045" y="211736"/>
                    <a:pt x="131823" y="207735"/>
                  </a:cubicBezTo>
                  <a:cubicBezTo>
                    <a:pt x="134942" y="200717"/>
                    <a:pt x="134501" y="192021"/>
                    <a:pt x="139109" y="185877"/>
                  </a:cubicBezTo>
                  <a:cubicBezTo>
                    <a:pt x="142752" y="181020"/>
                    <a:pt x="147323" y="176736"/>
                    <a:pt x="150038" y="171305"/>
                  </a:cubicBezTo>
                  <a:cubicBezTo>
                    <a:pt x="173811" y="123760"/>
                    <a:pt x="153281" y="146205"/>
                    <a:pt x="171896" y="127588"/>
                  </a:cubicBezTo>
                  <a:cubicBezTo>
                    <a:pt x="175539" y="119088"/>
                    <a:pt x="179390" y="110674"/>
                    <a:pt x="182825" y="102087"/>
                  </a:cubicBezTo>
                  <a:cubicBezTo>
                    <a:pt x="184251" y="98522"/>
                    <a:pt x="184069" y="94157"/>
                    <a:pt x="186468" y="91158"/>
                  </a:cubicBezTo>
                  <a:cubicBezTo>
                    <a:pt x="189203" y="87739"/>
                    <a:pt x="193754" y="86301"/>
                    <a:pt x="197397" y="83872"/>
                  </a:cubicBezTo>
                  <a:cubicBezTo>
                    <a:pt x="198611" y="79015"/>
                    <a:pt x="198801" y="73778"/>
                    <a:pt x="201040" y="69300"/>
                  </a:cubicBezTo>
                  <a:cubicBezTo>
                    <a:pt x="212779" y="45823"/>
                    <a:pt x="210958" y="51287"/>
                    <a:pt x="226542" y="40156"/>
                  </a:cubicBezTo>
                  <a:cubicBezTo>
                    <a:pt x="245840" y="26372"/>
                    <a:pt x="234308" y="31496"/>
                    <a:pt x="252043" y="25584"/>
                  </a:cubicBezTo>
                  <a:cubicBezTo>
                    <a:pt x="255686" y="20727"/>
                    <a:pt x="259443" y="15953"/>
                    <a:pt x="262972" y="11012"/>
                  </a:cubicBezTo>
                  <a:cubicBezTo>
                    <a:pt x="265517" y="7449"/>
                    <a:pt x="266010" y="1144"/>
                    <a:pt x="270258" y="82"/>
                  </a:cubicBezTo>
                  <a:cubicBezTo>
                    <a:pt x="273590" y="-751"/>
                    <a:pt x="275115" y="4940"/>
                    <a:pt x="277544" y="7369"/>
                  </a:cubicBezTo>
                  <a:cubicBezTo>
                    <a:pt x="268911" y="20319"/>
                    <a:pt x="265401" y="1296"/>
                    <a:pt x="262972" y="82"/>
                  </a:cubicBezTo>
                  <a:close/>
                </a:path>
              </a:pathLst>
            </a:custGeom>
            <a:solidFill>
              <a:srgbClr val="EF876B"/>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pic>
          <p:nvPicPr>
            <p:cNvPr id="29" name="Picture 28"/>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1879"/>
            <a:stretch/>
          </p:blipFill>
          <p:spPr>
            <a:xfrm>
              <a:off x="6262467" y="5439667"/>
              <a:ext cx="609613" cy="702745"/>
            </a:xfrm>
            <a:prstGeom prst="rect">
              <a:avLst/>
            </a:prstGeom>
          </p:spPr>
        </p:pic>
        <p:sp>
          <p:nvSpPr>
            <p:cNvPr id="32" name="Rectangle 31"/>
            <p:cNvSpPr/>
            <p:nvPr/>
          </p:nvSpPr>
          <p:spPr>
            <a:xfrm>
              <a:off x="6366966" y="5791039"/>
              <a:ext cx="280863"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T</a:t>
              </a:r>
            </a:p>
          </p:txBody>
        </p:sp>
      </p:grpSp>
      <p:grpSp>
        <p:nvGrpSpPr>
          <p:cNvPr id="48" name="Group 47"/>
          <p:cNvGrpSpPr/>
          <p:nvPr/>
        </p:nvGrpSpPr>
        <p:grpSpPr>
          <a:xfrm>
            <a:off x="7367834" y="4474300"/>
            <a:ext cx="610389" cy="702745"/>
            <a:chOff x="7560604" y="5499377"/>
            <a:chExt cx="610389" cy="702745"/>
          </a:xfrm>
        </p:grpSpPr>
        <p:sp>
          <p:nvSpPr>
            <p:cNvPr id="35" name="Freeform 34"/>
            <p:cNvSpPr/>
            <p:nvPr/>
          </p:nvSpPr>
          <p:spPr>
            <a:xfrm>
              <a:off x="7560604" y="5814698"/>
              <a:ext cx="553935" cy="385505"/>
            </a:xfrm>
            <a:custGeom>
              <a:avLst/>
              <a:gdLst>
                <a:gd name="connsiteX0" fmla="*/ 262972 w 849529"/>
                <a:gd name="connsiteY0" fmla="*/ 82 h 591220"/>
                <a:gd name="connsiteX1" fmla="*/ 262972 w 849529"/>
                <a:gd name="connsiteY1" fmla="*/ 82 h 591220"/>
                <a:gd name="connsiteX2" fmla="*/ 295759 w 849529"/>
                <a:gd name="connsiteY2" fmla="*/ 11012 h 591220"/>
                <a:gd name="connsiteX3" fmla="*/ 310331 w 849529"/>
                <a:gd name="connsiteY3" fmla="*/ 18298 h 591220"/>
                <a:gd name="connsiteX4" fmla="*/ 408693 w 849529"/>
                <a:gd name="connsiteY4" fmla="*/ 14655 h 591220"/>
                <a:gd name="connsiteX5" fmla="*/ 470625 w 849529"/>
                <a:gd name="connsiteY5" fmla="*/ 7369 h 591220"/>
                <a:gd name="connsiteX6" fmla="*/ 521627 w 849529"/>
                <a:gd name="connsiteY6" fmla="*/ 11012 h 591220"/>
                <a:gd name="connsiteX7" fmla="*/ 576272 w 849529"/>
                <a:gd name="connsiteY7" fmla="*/ 18298 h 591220"/>
                <a:gd name="connsiteX8" fmla="*/ 598131 w 849529"/>
                <a:gd name="connsiteY8" fmla="*/ 18298 h 591220"/>
                <a:gd name="connsiteX9" fmla="*/ 619989 w 849529"/>
                <a:gd name="connsiteY9" fmla="*/ 21941 h 591220"/>
                <a:gd name="connsiteX10" fmla="*/ 638204 w 849529"/>
                <a:gd name="connsiteY10" fmla="*/ 40156 h 591220"/>
                <a:gd name="connsiteX11" fmla="*/ 645490 w 849529"/>
                <a:gd name="connsiteY11" fmla="*/ 62014 h 591220"/>
                <a:gd name="connsiteX12" fmla="*/ 670991 w 849529"/>
                <a:gd name="connsiteY12" fmla="*/ 83872 h 591220"/>
                <a:gd name="connsiteX13" fmla="*/ 674634 w 849529"/>
                <a:gd name="connsiteY13" fmla="*/ 94801 h 591220"/>
                <a:gd name="connsiteX14" fmla="*/ 681920 w 849529"/>
                <a:gd name="connsiteY14" fmla="*/ 105730 h 591220"/>
                <a:gd name="connsiteX15" fmla="*/ 696492 w 849529"/>
                <a:gd name="connsiteY15" fmla="*/ 156733 h 591220"/>
                <a:gd name="connsiteX16" fmla="*/ 703778 w 849529"/>
                <a:gd name="connsiteY16" fmla="*/ 167662 h 591220"/>
                <a:gd name="connsiteX17" fmla="*/ 718350 w 849529"/>
                <a:gd name="connsiteY17" fmla="*/ 171305 h 591220"/>
                <a:gd name="connsiteX18" fmla="*/ 729280 w 849529"/>
                <a:gd name="connsiteY18" fmla="*/ 178591 h 591220"/>
                <a:gd name="connsiteX19" fmla="*/ 732923 w 849529"/>
                <a:gd name="connsiteY19" fmla="*/ 189520 h 591220"/>
                <a:gd name="connsiteX20" fmla="*/ 736566 w 849529"/>
                <a:gd name="connsiteY20" fmla="*/ 204092 h 591220"/>
                <a:gd name="connsiteX21" fmla="*/ 747495 w 849529"/>
                <a:gd name="connsiteY21" fmla="*/ 215021 h 591220"/>
                <a:gd name="connsiteX22" fmla="*/ 751138 w 849529"/>
                <a:gd name="connsiteY22" fmla="*/ 225950 h 591220"/>
                <a:gd name="connsiteX23" fmla="*/ 762067 w 849529"/>
                <a:gd name="connsiteY23" fmla="*/ 247808 h 591220"/>
                <a:gd name="connsiteX24" fmla="*/ 769353 w 849529"/>
                <a:gd name="connsiteY24" fmla="*/ 276953 h 591220"/>
                <a:gd name="connsiteX25" fmla="*/ 780282 w 849529"/>
                <a:gd name="connsiteY25" fmla="*/ 302454 h 591220"/>
                <a:gd name="connsiteX26" fmla="*/ 791211 w 849529"/>
                <a:gd name="connsiteY26" fmla="*/ 306097 h 591220"/>
                <a:gd name="connsiteX27" fmla="*/ 794854 w 849529"/>
                <a:gd name="connsiteY27" fmla="*/ 317026 h 591220"/>
                <a:gd name="connsiteX28" fmla="*/ 798497 w 849529"/>
                <a:gd name="connsiteY28" fmla="*/ 331598 h 591220"/>
                <a:gd name="connsiteX29" fmla="*/ 809426 w 849529"/>
                <a:gd name="connsiteY29" fmla="*/ 342527 h 591220"/>
                <a:gd name="connsiteX30" fmla="*/ 820355 w 849529"/>
                <a:gd name="connsiteY30" fmla="*/ 375314 h 591220"/>
                <a:gd name="connsiteX31" fmla="*/ 823998 w 849529"/>
                <a:gd name="connsiteY31" fmla="*/ 386243 h 591220"/>
                <a:gd name="connsiteX32" fmla="*/ 838570 w 849529"/>
                <a:gd name="connsiteY32" fmla="*/ 408102 h 591220"/>
                <a:gd name="connsiteX33" fmla="*/ 845856 w 849529"/>
                <a:gd name="connsiteY33" fmla="*/ 419031 h 591220"/>
                <a:gd name="connsiteX34" fmla="*/ 849499 w 849529"/>
                <a:gd name="connsiteY34" fmla="*/ 429960 h 591220"/>
                <a:gd name="connsiteX35" fmla="*/ 845856 w 849529"/>
                <a:gd name="connsiteY35" fmla="*/ 440889 h 591220"/>
                <a:gd name="connsiteX36" fmla="*/ 849499 w 849529"/>
                <a:gd name="connsiteY36" fmla="*/ 451818 h 591220"/>
                <a:gd name="connsiteX37" fmla="*/ 842213 w 849529"/>
                <a:gd name="connsiteY37" fmla="*/ 473676 h 591220"/>
                <a:gd name="connsiteX38" fmla="*/ 838570 w 849529"/>
                <a:gd name="connsiteY38" fmla="*/ 484605 h 591220"/>
                <a:gd name="connsiteX39" fmla="*/ 834927 w 849529"/>
                <a:gd name="connsiteY39" fmla="*/ 495534 h 591220"/>
                <a:gd name="connsiteX40" fmla="*/ 823998 w 849529"/>
                <a:gd name="connsiteY40" fmla="*/ 502820 h 591220"/>
                <a:gd name="connsiteX41" fmla="*/ 816712 w 849529"/>
                <a:gd name="connsiteY41" fmla="*/ 524678 h 591220"/>
                <a:gd name="connsiteX42" fmla="*/ 809426 w 849529"/>
                <a:gd name="connsiteY42" fmla="*/ 531965 h 591220"/>
                <a:gd name="connsiteX43" fmla="*/ 780282 w 849529"/>
                <a:gd name="connsiteY43" fmla="*/ 546537 h 591220"/>
                <a:gd name="connsiteX44" fmla="*/ 747495 w 849529"/>
                <a:gd name="connsiteY44" fmla="*/ 557466 h 591220"/>
                <a:gd name="connsiteX45" fmla="*/ 736566 w 849529"/>
                <a:gd name="connsiteY45" fmla="*/ 561109 h 591220"/>
                <a:gd name="connsiteX46" fmla="*/ 685563 w 849529"/>
                <a:gd name="connsiteY46" fmla="*/ 564752 h 591220"/>
                <a:gd name="connsiteX47" fmla="*/ 649133 w 849529"/>
                <a:gd name="connsiteY47" fmla="*/ 572038 h 591220"/>
                <a:gd name="connsiteX48" fmla="*/ 638204 w 849529"/>
                <a:gd name="connsiteY48" fmla="*/ 575681 h 591220"/>
                <a:gd name="connsiteX49" fmla="*/ 594487 w 849529"/>
                <a:gd name="connsiteY49" fmla="*/ 579324 h 591220"/>
                <a:gd name="connsiteX50" fmla="*/ 561700 w 849529"/>
                <a:gd name="connsiteY50" fmla="*/ 579324 h 591220"/>
                <a:gd name="connsiteX51" fmla="*/ 543485 w 849529"/>
                <a:gd name="connsiteY51" fmla="*/ 575681 h 591220"/>
                <a:gd name="connsiteX52" fmla="*/ 532556 w 849529"/>
                <a:gd name="connsiteY52" fmla="*/ 579324 h 591220"/>
                <a:gd name="connsiteX53" fmla="*/ 517984 w 849529"/>
                <a:gd name="connsiteY53" fmla="*/ 586610 h 591220"/>
                <a:gd name="connsiteX54" fmla="*/ 503412 w 849529"/>
                <a:gd name="connsiteY54" fmla="*/ 590253 h 591220"/>
                <a:gd name="connsiteX55" fmla="*/ 474268 w 849529"/>
                <a:gd name="connsiteY55" fmla="*/ 590253 h 591220"/>
                <a:gd name="connsiteX56" fmla="*/ 408693 w 849529"/>
                <a:gd name="connsiteY56" fmla="*/ 579324 h 591220"/>
                <a:gd name="connsiteX57" fmla="*/ 350405 w 849529"/>
                <a:gd name="connsiteY57" fmla="*/ 579324 h 591220"/>
                <a:gd name="connsiteX58" fmla="*/ 306688 w 849529"/>
                <a:gd name="connsiteY58" fmla="*/ 586610 h 591220"/>
                <a:gd name="connsiteX59" fmla="*/ 295759 w 849529"/>
                <a:gd name="connsiteY59" fmla="*/ 575681 h 591220"/>
                <a:gd name="connsiteX60" fmla="*/ 208327 w 849529"/>
                <a:gd name="connsiteY60" fmla="*/ 564752 h 591220"/>
                <a:gd name="connsiteX61" fmla="*/ 193754 w 849529"/>
                <a:gd name="connsiteY61" fmla="*/ 561109 h 591220"/>
                <a:gd name="connsiteX62" fmla="*/ 171896 w 849529"/>
                <a:gd name="connsiteY62" fmla="*/ 568395 h 591220"/>
                <a:gd name="connsiteX63" fmla="*/ 113608 w 849529"/>
                <a:gd name="connsiteY63" fmla="*/ 561109 h 591220"/>
                <a:gd name="connsiteX64" fmla="*/ 95393 w 849529"/>
                <a:gd name="connsiteY64" fmla="*/ 557466 h 591220"/>
                <a:gd name="connsiteX65" fmla="*/ 84464 w 849529"/>
                <a:gd name="connsiteY65" fmla="*/ 561109 h 591220"/>
                <a:gd name="connsiteX66" fmla="*/ 73534 w 849529"/>
                <a:gd name="connsiteY66" fmla="*/ 557466 h 591220"/>
                <a:gd name="connsiteX67" fmla="*/ 48033 w 849529"/>
                <a:gd name="connsiteY67" fmla="*/ 546537 h 591220"/>
                <a:gd name="connsiteX68" fmla="*/ 40747 w 849529"/>
                <a:gd name="connsiteY68" fmla="*/ 535608 h 591220"/>
                <a:gd name="connsiteX69" fmla="*/ 11603 w 849529"/>
                <a:gd name="connsiteY69" fmla="*/ 521035 h 591220"/>
                <a:gd name="connsiteX70" fmla="*/ 7960 w 849529"/>
                <a:gd name="connsiteY70" fmla="*/ 510106 h 591220"/>
                <a:gd name="connsiteX71" fmla="*/ 674 w 849529"/>
                <a:gd name="connsiteY71" fmla="*/ 491891 h 591220"/>
                <a:gd name="connsiteX72" fmla="*/ 4317 w 849529"/>
                <a:gd name="connsiteY72" fmla="*/ 480962 h 591220"/>
                <a:gd name="connsiteX73" fmla="*/ 4317 w 849529"/>
                <a:gd name="connsiteY73" fmla="*/ 459104 h 591220"/>
                <a:gd name="connsiteX74" fmla="*/ 674 w 849529"/>
                <a:gd name="connsiteY74" fmla="*/ 448175 h 591220"/>
                <a:gd name="connsiteX75" fmla="*/ 4317 w 849529"/>
                <a:gd name="connsiteY75" fmla="*/ 437246 h 591220"/>
                <a:gd name="connsiteX76" fmla="*/ 11603 w 849529"/>
                <a:gd name="connsiteY76" fmla="*/ 397173 h 591220"/>
                <a:gd name="connsiteX77" fmla="*/ 22532 w 849529"/>
                <a:gd name="connsiteY77" fmla="*/ 386243 h 591220"/>
                <a:gd name="connsiteX78" fmla="*/ 26175 w 849529"/>
                <a:gd name="connsiteY78" fmla="*/ 375314 h 591220"/>
                <a:gd name="connsiteX79" fmla="*/ 48033 w 849529"/>
                <a:gd name="connsiteY79" fmla="*/ 342527 h 591220"/>
                <a:gd name="connsiteX80" fmla="*/ 55319 w 849529"/>
                <a:gd name="connsiteY80" fmla="*/ 331598 h 591220"/>
                <a:gd name="connsiteX81" fmla="*/ 58962 w 849529"/>
                <a:gd name="connsiteY81" fmla="*/ 320669 h 591220"/>
                <a:gd name="connsiteX82" fmla="*/ 69891 w 849529"/>
                <a:gd name="connsiteY82" fmla="*/ 309740 h 591220"/>
                <a:gd name="connsiteX83" fmla="*/ 80821 w 849529"/>
                <a:gd name="connsiteY83" fmla="*/ 295168 h 591220"/>
                <a:gd name="connsiteX84" fmla="*/ 95393 w 849529"/>
                <a:gd name="connsiteY84" fmla="*/ 273310 h 591220"/>
                <a:gd name="connsiteX85" fmla="*/ 113608 w 849529"/>
                <a:gd name="connsiteY85" fmla="*/ 251451 h 591220"/>
                <a:gd name="connsiteX86" fmla="*/ 124537 w 849529"/>
                <a:gd name="connsiteY86" fmla="*/ 218664 h 591220"/>
                <a:gd name="connsiteX87" fmla="*/ 131823 w 849529"/>
                <a:gd name="connsiteY87" fmla="*/ 207735 h 591220"/>
                <a:gd name="connsiteX88" fmla="*/ 139109 w 849529"/>
                <a:gd name="connsiteY88" fmla="*/ 185877 h 591220"/>
                <a:gd name="connsiteX89" fmla="*/ 150038 w 849529"/>
                <a:gd name="connsiteY89" fmla="*/ 171305 h 591220"/>
                <a:gd name="connsiteX90" fmla="*/ 171896 w 849529"/>
                <a:gd name="connsiteY90" fmla="*/ 127588 h 591220"/>
                <a:gd name="connsiteX91" fmla="*/ 182825 w 849529"/>
                <a:gd name="connsiteY91" fmla="*/ 102087 h 591220"/>
                <a:gd name="connsiteX92" fmla="*/ 186468 w 849529"/>
                <a:gd name="connsiteY92" fmla="*/ 91158 h 591220"/>
                <a:gd name="connsiteX93" fmla="*/ 197397 w 849529"/>
                <a:gd name="connsiteY93" fmla="*/ 83872 h 591220"/>
                <a:gd name="connsiteX94" fmla="*/ 201040 w 849529"/>
                <a:gd name="connsiteY94" fmla="*/ 69300 h 591220"/>
                <a:gd name="connsiteX95" fmla="*/ 226542 w 849529"/>
                <a:gd name="connsiteY95" fmla="*/ 40156 h 591220"/>
                <a:gd name="connsiteX96" fmla="*/ 252043 w 849529"/>
                <a:gd name="connsiteY96" fmla="*/ 25584 h 591220"/>
                <a:gd name="connsiteX97" fmla="*/ 262972 w 849529"/>
                <a:gd name="connsiteY97" fmla="*/ 11012 h 591220"/>
                <a:gd name="connsiteX98" fmla="*/ 270258 w 849529"/>
                <a:gd name="connsiteY98" fmla="*/ 82 h 591220"/>
                <a:gd name="connsiteX99" fmla="*/ 277544 w 849529"/>
                <a:gd name="connsiteY99" fmla="*/ 7369 h 591220"/>
                <a:gd name="connsiteX100" fmla="*/ 262972 w 849529"/>
                <a:gd name="connsiteY100" fmla="*/ 8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9529" h="591220">
                  <a:moveTo>
                    <a:pt x="262972" y="82"/>
                  </a:moveTo>
                  <a:lnTo>
                    <a:pt x="262972" y="82"/>
                  </a:lnTo>
                  <a:cubicBezTo>
                    <a:pt x="273901" y="3725"/>
                    <a:pt x="285007" y="6876"/>
                    <a:pt x="295759" y="11012"/>
                  </a:cubicBezTo>
                  <a:cubicBezTo>
                    <a:pt x="300828" y="12962"/>
                    <a:pt x="304903" y="18123"/>
                    <a:pt x="310331" y="18298"/>
                  </a:cubicBezTo>
                  <a:lnTo>
                    <a:pt x="408693" y="14655"/>
                  </a:lnTo>
                  <a:lnTo>
                    <a:pt x="470625" y="7369"/>
                  </a:lnTo>
                  <a:cubicBezTo>
                    <a:pt x="487669" y="7369"/>
                    <a:pt x="504653" y="9469"/>
                    <a:pt x="521627" y="11012"/>
                  </a:cubicBezTo>
                  <a:cubicBezTo>
                    <a:pt x="534574" y="12189"/>
                    <a:pt x="562758" y="16367"/>
                    <a:pt x="576272" y="18298"/>
                  </a:cubicBezTo>
                  <a:cubicBezTo>
                    <a:pt x="605415" y="28012"/>
                    <a:pt x="568986" y="18298"/>
                    <a:pt x="598131" y="18298"/>
                  </a:cubicBezTo>
                  <a:cubicBezTo>
                    <a:pt x="605518" y="18298"/>
                    <a:pt x="612703" y="20727"/>
                    <a:pt x="619989" y="21941"/>
                  </a:cubicBezTo>
                  <a:cubicBezTo>
                    <a:pt x="629959" y="28588"/>
                    <a:pt x="633091" y="28652"/>
                    <a:pt x="638204" y="40156"/>
                  </a:cubicBezTo>
                  <a:cubicBezTo>
                    <a:pt x="641323" y="47174"/>
                    <a:pt x="640059" y="56583"/>
                    <a:pt x="645490" y="62014"/>
                  </a:cubicBezTo>
                  <a:cubicBezTo>
                    <a:pt x="663158" y="79682"/>
                    <a:pt x="654346" y="72776"/>
                    <a:pt x="670991" y="83872"/>
                  </a:cubicBezTo>
                  <a:cubicBezTo>
                    <a:pt x="672205" y="87515"/>
                    <a:pt x="672917" y="91366"/>
                    <a:pt x="674634" y="94801"/>
                  </a:cubicBezTo>
                  <a:cubicBezTo>
                    <a:pt x="676592" y="98717"/>
                    <a:pt x="681061" y="101437"/>
                    <a:pt x="681920" y="105730"/>
                  </a:cubicBezTo>
                  <a:cubicBezTo>
                    <a:pt x="692399" y="158125"/>
                    <a:pt x="671458" y="140044"/>
                    <a:pt x="696492" y="156733"/>
                  </a:cubicBezTo>
                  <a:cubicBezTo>
                    <a:pt x="698921" y="160376"/>
                    <a:pt x="700135" y="165233"/>
                    <a:pt x="703778" y="167662"/>
                  </a:cubicBezTo>
                  <a:cubicBezTo>
                    <a:pt x="707944" y="170439"/>
                    <a:pt x="713748" y="169333"/>
                    <a:pt x="718350" y="171305"/>
                  </a:cubicBezTo>
                  <a:cubicBezTo>
                    <a:pt x="722375" y="173030"/>
                    <a:pt x="725637" y="176162"/>
                    <a:pt x="729280" y="178591"/>
                  </a:cubicBezTo>
                  <a:cubicBezTo>
                    <a:pt x="730494" y="182234"/>
                    <a:pt x="731868" y="185828"/>
                    <a:pt x="732923" y="189520"/>
                  </a:cubicBezTo>
                  <a:cubicBezTo>
                    <a:pt x="734298" y="194334"/>
                    <a:pt x="734082" y="199745"/>
                    <a:pt x="736566" y="204092"/>
                  </a:cubicBezTo>
                  <a:cubicBezTo>
                    <a:pt x="739122" y="208565"/>
                    <a:pt x="743852" y="211378"/>
                    <a:pt x="747495" y="215021"/>
                  </a:cubicBezTo>
                  <a:cubicBezTo>
                    <a:pt x="748709" y="218664"/>
                    <a:pt x="749421" y="222515"/>
                    <a:pt x="751138" y="225950"/>
                  </a:cubicBezTo>
                  <a:cubicBezTo>
                    <a:pt x="761086" y="245845"/>
                    <a:pt x="756573" y="227664"/>
                    <a:pt x="762067" y="247808"/>
                  </a:cubicBezTo>
                  <a:cubicBezTo>
                    <a:pt x="764702" y="257469"/>
                    <a:pt x="766924" y="267238"/>
                    <a:pt x="769353" y="276953"/>
                  </a:cubicBezTo>
                  <a:cubicBezTo>
                    <a:pt x="771541" y="285703"/>
                    <a:pt x="772420" y="296164"/>
                    <a:pt x="780282" y="302454"/>
                  </a:cubicBezTo>
                  <a:cubicBezTo>
                    <a:pt x="783281" y="304853"/>
                    <a:pt x="787568" y="304883"/>
                    <a:pt x="791211" y="306097"/>
                  </a:cubicBezTo>
                  <a:cubicBezTo>
                    <a:pt x="792425" y="309740"/>
                    <a:pt x="793799" y="313334"/>
                    <a:pt x="794854" y="317026"/>
                  </a:cubicBezTo>
                  <a:cubicBezTo>
                    <a:pt x="796229" y="321840"/>
                    <a:pt x="796013" y="327251"/>
                    <a:pt x="798497" y="331598"/>
                  </a:cubicBezTo>
                  <a:cubicBezTo>
                    <a:pt x="801053" y="336071"/>
                    <a:pt x="805783" y="338884"/>
                    <a:pt x="809426" y="342527"/>
                  </a:cubicBezTo>
                  <a:lnTo>
                    <a:pt x="820355" y="375314"/>
                  </a:lnTo>
                  <a:cubicBezTo>
                    <a:pt x="821569" y="378957"/>
                    <a:pt x="821868" y="383048"/>
                    <a:pt x="823998" y="386243"/>
                  </a:cubicBezTo>
                  <a:lnTo>
                    <a:pt x="838570" y="408102"/>
                  </a:lnTo>
                  <a:cubicBezTo>
                    <a:pt x="840999" y="411745"/>
                    <a:pt x="844471" y="414877"/>
                    <a:pt x="845856" y="419031"/>
                  </a:cubicBezTo>
                  <a:lnTo>
                    <a:pt x="849499" y="429960"/>
                  </a:lnTo>
                  <a:cubicBezTo>
                    <a:pt x="848285" y="433603"/>
                    <a:pt x="845856" y="437049"/>
                    <a:pt x="845856" y="440889"/>
                  </a:cubicBezTo>
                  <a:cubicBezTo>
                    <a:pt x="845856" y="444729"/>
                    <a:pt x="849923" y="448001"/>
                    <a:pt x="849499" y="451818"/>
                  </a:cubicBezTo>
                  <a:cubicBezTo>
                    <a:pt x="848651" y="459451"/>
                    <a:pt x="844642" y="466390"/>
                    <a:pt x="842213" y="473676"/>
                  </a:cubicBezTo>
                  <a:lnTo>
                    <a:pt x="838570" y="484605"/>
                  </a:lnTo>
                  <a:cubicBezTo>
                    <a:pt x="837356" y="488248"/>
                    <a:pt x="838122" y="493404"/>
                    <a:pt x="834927" y="495534"/>
                  </a:cubicBezTo>
                  <a:lnTo>
                    <a:pt x="823998" y="502820"/>
                  </a:lnTo>
                  <a:cubicBezTo>
                    <a:pt x="821569" y="510106"/>
                    <a:pt x="822142" y="519247"/>
                    <a:pt x="816712" y="524678"/>
                  </a:cubicBezTo>
                  <a:cubicBezTo>
                    <a:pt x="814283" y="527107"/>
                    <a:pt x="812108" y="529819"/>
                    <a:pt x="809426" y="531965"/>
                  </a:cubicBezTo>
                  <a:cubicBezTo>
                    <a:pt x="799302" y="540065"/>
                    <a:pt x="793233" y="541828"/>
                    <a:pt x="780282" y="546537"/>
                  </a:cubicBezTo>
                  <a:cubicBezTo>
                    <a:pt x="769455" y="550474"/>
                    <a:pt x="758424" y="553823"/>
                    <a:pt x="747495" y="557466"/>
                  </a:cubicBezTo>
                  <a:cubicBezTo>
                    <a:pt x="743852" y="558680"/>
                    <a:pt x="740396" y="560835"/>
                    <a:pt x="736566" y="561109"/>
                  </a:cubicBezTo>
                  <a:lnTo>
                    <a:pt x="685563" y="564752"/>
                  </a:lnTo>
                  <a:cubicBezTo>
                    <a:pt x="668387" y="567615"/>
                    <a:pt x="664350" y="567690"/>
                    <a:pt x="649133" y="572038"/>
                  </a:cubicBezTo>
                  <a:cubicBezTo>
                    <a:pt x="645441" y="573093"/>
                    <a:pt x="642010" y="575173"/>
                    <a:pt x="638204" y="575681"/>
                  </a:cubicBezTo>
                  <a:cubicBezTo>
                    <a:pt x="623709" y="577614"/>
                    <a:pt x="609059" y="578110"/>
                    <a:pt x="594487" y="579324"/>
                  </a:cubicBezTo>
                  <a:cubicBezTo>
                    <a:pt x="569884" y="571123"/>
                    <a:pt x="600169" y="579324"/>
                    <a:pt x="561700" y="579324"/>
                  </a:cubicBezTo>
                  <a:cubicBezTo>
                    <a:pt x="555508" y="579324"/>
                    <a:pt x="549557" y="576895"/>
                    <a:pt x="543485" y="575681"/>
                  </a:cubicBezTo>
                  <a:cubicBezTo>
                    <a:pt x="539842" y="576895"/>
                    <a:pt x="536086" y="577811"/>
                    <a:pt x="532556" y="579324"/>
                  </a:cubicBezTo>
                  <a:cubicBezTo>
                    <a:pt x="527564" y="581463"/>
                    <a:pt x="523069" y="584703"/>
                    <a:pt x="517984" y="586610"/>
                  </a:cubicBezTo>
                  <a:cubicBezTo>
                    <a:pt x="513296" y="588368"/>
                    <a:pt x="508269" y="589039"/>
                    <a:pt x="503412" y="590253"/>
                  </a:cubicBezTo>
                  <a:cubicBezTo>
                    <a:pt x="442349" y="574987"/>
                    <a:pt x="535331" y="595804"/>
                    <a:pt x="474268" y="590253"/>
                  </a:cubicBezTo>
                  <a:cubicBezTo>
                    <a:pt x="452199" y="588247"/>
                    <a:pt x="408693" y="579324"/>
                    <a:pt x="408693" y="579324"/>
                  </a:cubicBezTo>
                  <a:cubicBezTo>
                    <a:pt x="367690" y="595725"/>
                    <a:pt x="418051" y="579324"/>
                    <a:pt x="350405" y="579324"/>
                  </a:cubicBezTo>
                  <a:cubicBezTo>
                    <a:pt x="335632" y="579324"/>
                    <a:pt x="321260" y="584181"/>
                    <a:pt x="306688" y="586610"/>
                  </a:cubicBezTo>
                  <a:cubicBezTo>
                    <a:pt x="303045" y="582967"/>
                    <a:pt x="300702" y="577135"/>
                    <a:pt x="295759" y="575681"/>
                  </a:cubicBezTo>
                  <a:cubicBezTo>
                    <a:pt x="281832" y="571585"/>
                    <a:pt x="226913" y="566611"/>
                    <a:pt x="208327" y="564752"/>
                  </a:cubicBezTo>
                  <a:cubicBezTo>
                    <a:pt x="203469" y="563538"/>
                    <a:pt x="198736" y="560611"/>
                    <a:pt x="193754" y="561109"/>
                  </a:cubicBezTo>
                  <a:cubicBezTo>
                    <a:pt x="186112" y="561873"/>
                    <a:pt x="171896" y="568395"/>
                    <a:pt x="171896" y="568395"/>
                  </a:cubicBezTo>
                  <a:lnTo>
                    <a:pt x="113608" y="561109"/>
                  </a:lnTo>
                  <a:cubicBezTo>
                    <a:pt x="107478" y="560233"/>
                    <a:pt x="101585" y="557466"/>
                    <a:pt x="95393" y="557466"/>
                  </a:cubicBezTo>
                  <a:cubicBezTo>
                    <a:pt x="91553" y="557466"/>
                    <a:pt x="88107" y="559895"/>
                    <a:pt x="84464" y="561109"/>
                  </a:cubicBezTo>
                  <a:cubicBezTo>
                    <a:pt x="80821" y="559895"/>
                    <a:pt x="77064" y="558979"/>
                    <a:pt x="73534" y="557466"/>
                  </a:cubicBezTo>
                  <a:cubicBezTo>
                    <a:pt x="42017" y="543959"/>
                    <a:pt x="73667" y="555082"/>
                    <a:pt x="48033" y="546537"/>
                  </a:cubicBezTo>
                  <a:cubicBezTo>
                    <a:pt x="45604" y="542894"/>
                    <a:pt x="43843" y="538704"/>
                    <a:pt x="40747" y="535608"/>
                  </a:cubicBezTo>
                  <a:cubicBezTo>
                    <a:pt x="33472" y="528333"/>
                    <a:pt x="20298" y="524514"/>
                    <a:pt x="11603" y="521035"/>
                  </a:cubicBezTo>
                  <a:cubicBezTo>
                    <a:pt x="10389" y="517392"/>
                    <a:pt x="9308" y="513702"/>
                    <a:pt x="7960" y="510106"/>
                  </a:cubicBezTo>
                  <a:cubicBezTo>
                    <a:pt x="5664" y="503983"/>
                    <a:pt x="1485" y="498380"/>
                    <a:pt x="674" y="491891"/>
                  </a:cubicBezTo>
                  <a:cubicBezTo>
                    <a:pt x="198" y="488081"/>
                    <a:pt x="3103" y="484605"/>
                    <a:pt x="4317" y="480962"/>
                  </a:cubicBezTo>
                  <a:cubicBezTo>
                    <a:pt x="-5398" y="451818"/>
                    <a:pt x="4317" y="488248"/>
                    <a:pt x="4317" y="459104"/>
                  </a:cubicBezTo>
                  <a:cubicBezTo>
                    <a:pt x="4317" y="455264"/>
                    <a:pt x="1888" y="451818"/>
                    <a:pt x="674" y="448175"/>
                  </a:cubicBezTo>
                  <a:cubicBezTo>
                    <a:pt x="1888" y="444532"/>
                    <a:pt x="3630" y="441024"/>
                    <a:pt x="4317" y="437246"/>
                  </a:cubicBezTo>
                  <a:cubicBezTo>
                    <a:pt x="4568" y="435864"/>
                    <a:pt x="6381" y="405006"/>
                    <a:pt x="11603" y="397173"/>
                  </a:cubicBezTo>
                  <a:cubicBezTo>
                    <a:pt x="14461" y="392886"/>
                    <a:pt x="18889" y="389886"/>
                    <a:pt x="22532" y="386243"/>
                  </a:cubicBezTo>
                  <a:cubicBezTo>
                    <a:pt x="23746" y="382600"/>
                    <a:pt x="24310" y="378671"/>
                    <a:pt x="26175" y="375314"/>
                  </a:cubicBezTo>
                  <a:lnTo>
                    <a:pt x="48033" y="342527"/>
                  </a:lnTo>
                  <a:cubicBezTo>
                    <a:pt x="50462" y="338884"/>
                    <a:pt x="53934" y="335752"/>
                    <a:pt x="55319" y="331598"/>
                  </a:cubicBezTo>
                  <a:cubicBezTo>
                    <a:pt x="56533" y="327955"/>
                    <a:pt x="56832" y="323864"/>
                    <a:pt x="58962" y="320669"/>
                  </a:cubicBezTo>
                  <a:cubicBezTo>
                    <a:pt x="61820" y="316382"/>
                    <a:pt x="66538" y="313652"/>
                    <a:pt x="69891" y="309740"/>
                  </a:cubicBezTo>
                  <a:cubicBezTo>
                    <a:pt x="73843" y="305130"/>
                    <a:pt x="77178" y="300025"/>
                    <a:pt x="80821" y="295168"/>
                  </a:cubicBezTo>
                  <a:cubicBezTo>
                    <a:pt x="89484" y="269180"/>
                    <a:pt x="77200" y="300601"/>
                    <a:pt x="95393" y="273310"/>
                  </a:cubicBezTo>
                  <a:cubicBezTo>
                    <a:pt x="112082" y="248275"/>
                    <a:pt x="78373" y="277877"/>
                    <a:pt x="113608" y="251451"/>
                  </a:cubicBezTo>
                  <a:cubicBezTo>
                    <a:pt x="117251" y="240522"/>
                    <a:pt x="118147" y="228249"/>
                    <a:pt x="124537" y="218664"/>
                  </a:cubicBezTo>
                  <a:cubicBezTo>
                    <a:pt x="126966" y="215021"/>
                    <a:pt x="130045" y="211736"/>
                    <a:pt x="131823" y="207735"/>
                  </a:cubicBezTo>
                  <a:cubicBezTo>
                    <a:pt x="134942" y="200717"/>
                    <a:pt x="134501" y="192021"/>
                    <a:pt x="139109" y="185877"/>
                  </a:cubicBezTo>
                  <a:cubicBezTo>
                    <a:pt x="142752" y="181020"/>
                    <a:pt x="147323" y="176736"/>
                    <a:pt x="150038" y="171305"/>
                  </a:cubicBezTo>
                  <a:cubicBezTo>
                    <a:pt x="173811" y="123760"/>
                    <a:pt x="153281" y="146205"/>
                    <a:pt x="171896" y="127588"/>
                  </a:cubicBezTo>
                  <a:cubicBezTo>
                    <a:pt x="175539" y="119088"/>
                    <a:pt x="179390" y="110674"/>
                    <a:pt x="182825" y="102087"/>
                  </a:cubicBezTo>
                  <a:cubicBezTo>
                    <a:pt x="184251" y="98522"/>
                    <a:pt x="184069" y="94157"/>
                    <a:pt x="186468" y="91158"/>
                  </a:cubicBezTo>
                  <a:cubicBezTo>
                    <a:pt x="189203" y="87739"/>
                    <a:pt x="193754" y="86301"/>
                    <a:pt x="197397" y="83872"/>
                  </a:cubicBezTo>
                  <a:cubicBezTo>
                    <a:pt x="198611" y="79015"/>
                    <a:pt x="198801" y="73778"/>
                    <a:pt x="201040" y="69300"/>
                  </a:cubicBezTo>
                  <a:cubicBezTo>
                    <a:pt x="212779" y="45823"/>
                    <a:pt x="210958" y="51287"/>
                    <a:pt x="226542" y="40156"/>
                  </a:cubicBezTo>
                  <a:cubicBezTo>
                    <a:pt x="245840" y="26372"/>
                    <a:pt x="234308" y="31496"/>
                    <a:pt x="252043" y="25584"/>
                  </a:cubicBezTo>
                  <a:cubicBezTo>
                    <a:pt x="255686" y="20727"/>
                    <a:pt x="259443" y="15953"/>
                    <a:pt x="262972" y="11012"/>
                  </a:cubicBezTo>
                  <a:cubicBezTo>
                    <a:pt x="265517" y="7449"/>
                    <a:pt x="266010" y="1144"/>
                    <a:pt x="270258" y="82"/>
                  </a:cubicBezTo>
                  <a:cubicBezTo>
                    <a:pt x="273590" y="-751"/>
                    <a:pt x="275115" y="4940"/>
                    <a:pt x="277544" y="7369"/>
                  </a:cubicBezTo>
                  <a:cubicBezTo>
                    <a:pt x="268911" y="20319"/>
                    <a:pt x="265401" y="1296"/>
                    <a:pt x="262972" y="82"/>
                  </a:cubicBezTo>
                  <a:close/>
                </a:path>
              </a:pathLst>
            </a:custGeom>
            <a:solidFill>
              <a:srgbClr val="7588CD"/>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pic>
          <p:nvPicPr>
            <p:cNvPr id="36" name="Picture 3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1879"/>
            <a:stretch/>
          </p:blipFill>
          <p:spPr>
            <a:xfrm>
              <a:off x="7561380" y="5499377"/>
              <a:ext cx="609613" cy="702745"/>
            </a:xfrm>
            <a:prstGeom prst="rect">
              <a:avLst/>
            </a:prstGeom>
          </p:spPr>
        </p:pic>
        <p:sp>
          <p:nvSpPr>
            <p:cNvPr id="37" name="Rectangle 36"/>
            <p:cNvSpPr/>
            <p:nvPr/>
          </p:nvSpPr>
          <p:spPr>
            <a:xfrm>
              <a:off x="7665879" y="5850749"/>
              <a:ext cx="280863"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G</a:t>
              </a:r>
            </a:p>
          </p:txBody>
        </p:sp>
      </p:grpSp>
      <p:grpSp>
        <p:nvGrpSpPr>
          <p:cNvPr id="47" name="Group 46"/>
          <p:cNvGrpSpPr/>
          <p:nvPr/>
        </p:nvGrpSpPr>
        <p:grpSpPr>
          <a:xfrm>
            <a:off x="7367447" y="3493588"/>
            <a:ext cx="610389" cy="702745"/>
            <a:chOff x="7694107" y="4646422"/>
            <a:chExt cx="610389" cy="702745"/>
          </a:xfrm>
        </p:grpSpPr>
        <p:sp>
          <p:nvSpPr>
            <p:cNvPr id="39" name="Freeform 38"/>
            <p:cNvSpPr/>
            <p:nvPr/>
          </p:nvSpPr>
          <p:spPr>
            <a:xfrm>
              <a:off x="7694107" y="4961743"/>
              <a:ext cx="553935" cy="385505"/>
            </a:xfrm>
            <a:custGeom>
              <a:avLst/>
              <a:gdLst>
                <a:gd name="connsiteX0" fmla="*/ 262972 w 849529"/>
                <a:gd name="connsiteY0" fmla="*/ 82 h 591220"/>
                <a:gd name="connsiteX1" fmla="*/ 262972 w 849529"/>
                <a:gd name="connsiteY1" fmla="*/ 82 h 591220"/>
                <a:gd name="connsiteX2" fmla="*/ 295759 w 849529"/>
                <a:gd name="connsiteY2" fmla="*/ 11012 h 591220"/>
                <a:gd name="connsiteX3" fmla="*/ 310331 w 849529"/>
                <a:gd name="connsiteY3" fmla="*/ 18298 h 591220"/>
                <a:gd name="connsiteX4" fmla="*/ 408693 w 849529"/>
                <a:gd name="connsiteY4" fmla="*/ 14655 h 591220"/>
                <a:gd name="connsiteX5" fmla="*/ 470625 w 849529"/>
                <a:gd name="connsiteY5" fmla="*/ 7369 h 591220"/>
                <a:gd name="connsiteX6" fmla="*/ 521627 w 849529"/>
                <a:gd name="connsiteY6" fmla="*/ 11012 h 591220"/>
                <a:gd name="connsiteX7" fmla="*/ 576272 w 849529"/>
                <a:gd name="connsiteY7" fmla="*/ 18298 h 591220"/>
                <a:gd name="connsiteX8" fmla="*/ 598131 w 849529"/>
                <a:gd name="connsiteY8" fmla="*/ 18298 h 591220"/>
                <a:gd name="connsiteX9" fmla="*/ 619989 w 849529"/>
                <a:gd name="connsiteY9" fmla="*/ 21941 h 591220"/>
                <a:gd name="connsiteX10" fmla="*/ 638204 w 849529"/>
                <a:gd name="connsiteY10" fmla="*/ 40156 h 591220"/>
                <a:gd name="connsiteX11" fmla="*/ 645490 w 849529"/>
                <a:gd name="connsiteY11" fmla="*/ 62014 h 591220"/>
                <a:gd name="connsiteX12" fmla="*/ 670991 w 849529"/>
                <a:gd name="connsiteY12" fmla="*/ 83872 h 591220"/>
                <a:gd name="connsiteX13" fmla="*/ 674634 w 849529"/>
                <a:gd name="connsiteY13" fmla="*/ 94801 h 591220"/>
                <a:gd name="connsiteX14" fmla="*/ 681920 w 849529"/>
                <a:gd name="connsiteY14" fmla="*/ 105730 h 591220"/>
                <a:gd name="connsiteX15" fmla="*/ 696492 w 849529"/>
                <a:gd name="connsiteY15" fmla="*/ 156733 h 591220"/>
                <a:gd name="connsiteX16" fmla="*/ 703778 w 849529"/>
                <a:gd name="connsiteY16" fmla="*/ 167662 h 591220"/>
                <a:gd name="connsiteX17" fmla="*/ 718350 w 849529"/>
                <a:gd name="connsiteY17" fmla="*/ 171305 h 591220"/>
                <a:gd name="connsiteX18" fmla="*/ 729280 w 849529"/>
                <a:gd name="connsiteY18" fmla="*/ 178591 h 591220"/>
                <a:gd name="connsiteX19" fmla="*/ 732923 w 849529"/>
                <a:gd name="connsiteY19" fmla="*/ 189520 h 591220"/>
                <a:gd name="connsiteX20" fmla="*/ 736566 w 849529"/>
                <a:gd name="connsiteY20" fmla="*/ 204092 h 591220"/>
                <a:gd name="connsiteX21" fmla="*/ 747495 w 849529"/>
                <a:gd name="connsiteY21" fmla="*/ 215021 h 591220"/>
                <a:gd name="connsiteX22" fmla="*/ 751138 w 849529"/>
                <a:gd name="connsiteY22" fmla="*/ 225950 h 591220"/>
                <a:gd name="connsiteX23" fmla="*/ 762067 w 849529"/>
                <a:gd name="connsiteY23" fmla="*/ 247808 h 591220"/>
                <a:gd name="connsiteX24" fmla="*/ 769353 w 849529"/>
                <a:gd name="connsiteY24" fmla="*/ 276953 h 591220"/>
                <a:gd name="connsiteX25" fmla="*/ 780282 w 849529"/>
                <a:gd name="connsiteY25" fmla="*/ 302454 h 591220"/>
                <a:gd name="connsiteX26" fmla="*/ 791211 w 849529"/>
                <a:gd name="connsiteY26" fmla="*/ 306097 h 591220"/>
                <a:gd name="connsiteX27" fmla="*/ 794854 w 849529"/>
                <a:gd name="connsiteY27" fmla="*/ 317026 h 591220"/>
                <a:gd name="connsiteX28" fmla="*/ 798497 w 849529"/>
                <a:gd name="connsiteY28" fmla="*/ 331598 h 591220"/>
                <a:gd name="connsiteX29" fmla="*/ 809426 w 849529"/>
                <a:gd name="connsiteY29" fmla="*/ 342527 h 591220"/>
                <a:gd name="connsiteX30" fmla="*/ 820355 w 849529"/>
                <a:gd name="connsiteY30" fmla="*/ 375314 h 591220"/>
                <a:gd name="connsiteX31" fmla="*/ 823998 w 849529"/>
                <a:gd name="connsiteY31" fmla="*/ 386243 h 591220"/>
                <a:gd name="connsiteX32" fmla="*/ 838570 w 849529"/>
                <a:gd name="connsiteY32" fmla="*/ 408102 h 591220"/>
                <a:gd name="connsiteX33" fmla="*/ 845856 w 849529"/>
                <a:gd name="connsiteY33" fmla="*/ 419031 h 591220"/>
                <a:gd name="connsiteX34" fmla="*/ 849499 w 849529"/>
                <a:gd name="connsiteY34" fmla="*/ 429960 h 591220"/>
                <a:gd name="connsiteX35" fmla="*/ 845856 w 849529"/>
                <a:gd name="connsiteY35" fmla="*/ 440889 h 591220"/>
                <a:gd name="connsiteX36" fmla="*/ 849499 w 849529"/>
                <a:gd name="connsiteY36" fmla="*/ 451818 h 591220"/>
                <a:gd name="connsiteX37" fmla="*/ 842213 w 849529"/>
                <a:gd name="connsiteY37" fmla="*/ 473676 h 591220"/>
                <a:gd name="connsiteX38" fmla="*/ 838570 w 849529"/>
                <a:gd name="connsiteY38" fmla="*/ 484605 h 591220"/>
                <a:gd name="connsiteX39" fmla="*/ 834927 w 849529"/>
                <a:gd name="connsiteY39" fmla="*/ 495534 h 591220"/>
                <a:gd name="connsiteX40" fmla="*/ 823998 w 849529"/>
                <a:gd name="connsiteY40" fmla="*/ 502820 h 591220"/>
                <a:gd name="connsiteX41" fmla="*/ 816712 w 849529"/>
                <a:gd name="connsiteY41" fmla="*/ 524678 h 591220"/>
                <a:gd name="connsiteX42" fmla="*/ 809426 w 849529"/>
                <a:gd name="connsiteY42" fmla="*/ 531965 h 591220"/>
                <a:gd name="connsiteX43" fmla="*/ 780282 w 849529"/>
                <a:gd name="connsiteY43" fmla="*/ 546537 h 591220"/>
                <a:gd name="connsiteX44" fmla="*/ 747495 w 849529"/>
                <a:gd name="connsiteY44" fmla="*/ 557466 h 591220"/>
                <a:gd name="connsiteX45" fmla="*/ 736566 w 849529"/>
                <a:gd name="connsiteY45" fmla="*/ 561109 h 591220"/>
                <a:gd name="connsiteX46" fmla="*/ 685563 w 849529"/>
                <a:gd name="connsiteY46" fmla="*/ 564752 h 591220"/>
                <a:gd name="connsiteX47" fmla="*/ 649133 w 849529"/>
                <a:gd name="connsiteY47" fmla="*/ 572038 h 591220"/>
                <a:gd name="connsiteX48" fmla="*/ 638204 w 849529"/>
                <a:gd name="connsiteY48" fmla="*/ 575681 h 591220"/>
                <a:gd name="connsiteX49" fmla="*/ 594487 w 849529"/>
                <a:gd name="connsiteY49" fmla="*/ 579324 h 591220"/>
                <a:gd name="connsiteX50" fmla="*/ 561700 w 849529"/>
                <a:gd name="connsiteY50" fmla="*/ 579324 h 591220"/>
                <a:gd name="connsiteX51" fmla="*/ 543485 w 849529"/>
                <a:gd name="connsiteY51" fmla="*/ 575681 h 591220"/>
                <a:gd name="connsiteX52" fmla="*/ 532556 w 849529"/>
                <a:gd name="connsiteY52" fmla="*/ 579324 h 591220"/>
                <a:gd name="connsiteX53" fmla="*/ 517984 w 849529"/>
                <a:gd name="connsiteY53" fmla="*/ 586610 h 591220"/>
                <a:gd name="connsiteX54" fmla="*/ 503412 w 849529"/>
                <a:gd name="connsiteY54" fmla="*/ 590253 h 591220"/>
                <a:gd name="connsiteX55" fmla="*/ 474268 w 849529"/>
                <a:gd name="connsiteY55" fmla="*/ 590253 h 591220"/>
                <a:gd name="connsiteX56" fmla="*/ 408693 w 849529"/>
                <a:gd name="connsiteY56" fmla="*/ 579324 h 591220"/>
                <a:gd name="connsiteX57" fmla="*/ 350405 w 849529"/>
                <a:gd name="connsiteY57" fmla="*/ 579324 h 591220"/>
                <a:gd name="connsiteX58" fmla="*/ 306688 w 849529"/>
                <a:gd name="connsiteY58" fmla="*/ 586610 h 591220"/>
                <a:gd name="connsiteX59" fmla="*/ 295759 w 849529"/>
                <a:gd name="connsiteY59" fmla="*/ 575681 h 591220"/>
                <a:gd name="connsiteX60" fmla="*/ 208327 w 849529"/>
                <a:gd name="connsiteY60" fmla="*/ 564752 h 591220"/>
                <a:gd name="connsiteX61" fmla="*/ 193754 w 849529"/>
                <a:gd name="connsiteY61" fmla="*/ 561109 h 591220"/>
                <a:gd name="connsiteX62" fmla="*/ 171896 w 849529"/>
                <a:gd name="connsiteY62" fmla="*/ 568395 h 591220"/>
                <a:gd name="connsiteX63" fmla="*/ 113608 w 849529"/>
                <a:gd name="connsiteY63" fmla="*/ 561109 h 591220"/>
                <a:gd name="connsiteX64" fmla="*/ 95393 w 849529"/>
                <a:gd name="connsiteY64" fmla="*/ 557466 h 591220"/>
                <a:gd name="connsiteX65" fmla="*/ 84464 w 849529"/>
                <a:gd name="connsiteY65" fmla="*/ 561109 h 591220"/>
                <a:gd name="connsiteX66" fmla="*/ 73534 w 849529"/>
                <a:gd name="connsiteY66" fmla="*/ 557466 h 591220"/>
                <a:gd name="connsiteX67" fmla="*/ 48033 w 849529"/>
                <a:gd name="connsiteY67" fmla="*/ 546537 h 591220"/>
                <a:gd name="connsiteX68" fmla="*/ 40747 w 849529"/>
                <a:gd name="connsiteY68" fmla="*/ 535608 h 591220"/>
                <a:gd name="connsiteX69" fmla="*/ 11603 w 849529"/>
                <a:gd name="connsiteY69" fmla="*/ 521035 h 591220"/>
                <a:gd name="connsiteX70" fmla="*/ 7960 w 849529"/>
                <a:gd name="connsiteY70" fmla="*/ 510106 h 591220"/>
                <a:gd name="connsiteX71" fmla="*/ 674 w 849529"/>
                <a:gd name="connsiteY71" fmla="*/ 491891 h 591220"/>
                <a:gd name="connsiteX72" fmla="*/ 4317 w 849529"/>
                <a:gd name="connsiteY72" fmla="*/ 480962 h 591220"/>
                <a:gd name="connsiteX73" fmla="*/ 4317 w 849529"/>
                <a:gd name="connsiteY73" fmla="*/ 459104 h 591220"/>
                <a:gd name="connsiteX74" fmla="*/ 674 w 849529"/>
                <a:gd name="connsiteY74" fmla="*/ 448175 h 591220"/>
                <a:gd name="connsiteX75" fmla="*/ 4317 w 849529"/>
                <a:gd name="connsiteY75" fmla="*/ 437246 h 591220"/>
                <a:gd name="connsiteX76" fmla="*/ 11603 w 849529"/>
                <a:gd name="connsiteY76" fmla="*/ 397173 h 591220"/>
                <a:gd name="connsiteX77" fmla="*/ 22532 w 849529"/>
                <a:gd name="connsiteY77" fmla="*/ 386243 h 591220"/>
                <a:gd name="connsiteX78" fmla="*/ 26175 w 849529"/>
                <a:gd name="connsiteY78" fmla="*/ 375314 h 591220"/>
                <a:gd name="connsiteX79" fmla="*/ 48033 w 849529"/>
                <a:gd name="connsiteY79" fmla="*/ 342527 h 591220"/>
                <a:gd name="connsiteX80" fmla="*/ 55319 w 849529"/>
                <a:gd name="connsiteY80" fmla="*/ 331598 h 591220"/>
                <a:gd name="connsiteX81" fmla="*/ 58962 w 849529"/>
                <a:gd name="connsiteY81" fmla="*/ 320669 h 591220"/>
                <a:gd name="connsiteX82" fmla="*/ 69891 w 849529"/>
                <a:gd name="connsiteY82" fmla="*/ 309740 h 591220"/>
                <a:gd name="connsiteX83" fmla="*/ 80821 w 849529"/>
                <a:gd name="connsiteY83" fmla="*/ 295168 h 591220"/>
                <a:gd name="connsiteX84" fmla="*/ 95393 w 849529"/>
                <a:gd name="connsiteY84" fmla="*/ 273310 h 591220"/>
                <a:gd name="connsiteX85" fmla="*/ 113608 w 849529"/>
                <a:gd name="connsiteY85" fmla="*/ 251451 h 591220"/>
                <a:gd name="connsiteX86" fmla="*/ 124537 w 849529"/>
                <a:gd name="connsiteY86" fmla="*/ 218664 h 591220"/>
                <a:gd name="connsiteX87" fmla="*/ 131823 w 849529"/>
                <a:gd name="connsiteY87" fmla="*/ 207735 h 591220"/>
                <a:gd name="connsiteX88" fmla="*/ 139109 w 849529"/>
                <a:gd name="connsiteY88" fmla="*/ 185877 h 591220"/>
                <a:gd name="connsiteX89" fmla="*/ 150038 w 849529"/>
                <a:gd name="connsiteY89" fmla="*/ 171305 h 591220"/>
                <a:gd name="connsiteX90" fmla="*/ 171896 w 849529"/>
                <a:gd name="connsiteY90" fmla="*/ 127588 h 591220"/>
                <a:gd name="connsiteX91" fmla="*/ 182825 w 849529"/>
                <a:gd name="connsiteY91" fmla="*/ 102087 h 591220"/>
                <a:gd name="connsiteX92" fmla="*/ 186468 w 849529"/>
                <a:gd name="connsiteY92" fmla="*/ 91158 h 591220"/>
                <a:gd name="connsiteX93" fmla="*/ 197397 w 849529"/>
                <a:gd name="connsiteY93" fmla="*/ 83872 h 591220"/>
                <a:gd name="connsiteX94" fmla="*/ 201040 w 849529"/>
                <a:gd name="connsiteY94" fmla="*/ 69300 h 591220"/>
                <a:gd name="connsiteX95" fmla="*/ 226542 w 849529"/>
                <a:gd name="connsiteY95" fmla="*/ 40156 h 591220"/>
                <a:gd name="connsiteX96" fmla="*/ 252043 w 849529"/>
                <a:gd name="connsiteY96" fmla="*/ 25584 h 591220"/>
                <a:gd name="connsiteX97" fmla="*/ 262972 w 849529"/>
                <a:gd name="connsiteY97" fmla="*/ 11012 h 591220"/>
                <a:gd name="connsiteX98" fmla="*/ 270258 w 849529"/>
                <a:gd name="connsiteY98" fmla="*/ 82 h 591220"/>
                <a:gd name="connsiteX99" fmla="*/ 277544 w 849529"/>
                <a:gd name="connsiteY99" fmla="*/ 7369 h 591220"/>
                <a:gd name="connsiteX100" fmla="*/ 262972 w 849529"/>
                <a:gd name="connsiteY100" fmla="*/ 8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9529" h="591220">
                  <a:moveTo>
                    <a:pt x="262972" y="82"/>
                  </a:moveTo>
                  <a:lnTo>
                    <a:pt x="262972" y="82"/>
                  </a:lnTo>
                  <a:cubicBezTo>
                    <a:pt x="273901" y="3725"/>
                    <a:pt x="285007" y="6876"/>
                    <a:pt x="295759" y="11012"/>
                  </a:cubicBezTo>
                  <a:cubicBezTo>
                    <a:pt x="300828" y="12962"/>
                    <a:pt x="304903" y="18123"/>
                    <a:pt x="310331" y="18298"/>
                  </a:cubicBezTo>
                  <a:lnTo>
                    <a:pt x="408693" y="14655"/>
                  </a:lnTo>
                  <a:lnTo>
                    <a:pt x="470625" y="7369"/>
                  </a:lnTo>
                  <a:cubicBezTo>
                    <a:pt x="487669" y="7369"/>
                    <a:pt x="504653" y="9469"/>
                    <a:pt x="521627" y="11012"/>
                  </a:cubicBezTo>
                  <a:cubicBezTo>
                    <a:pt x="534574" y="12189"/>
                    <a:pt x="562758" y="16367"/>
                    <a:pt x="576272" y="18298"/>
                  </a:cubicBezTo>
                  <a:cubicBezTo>
                    <a:pt x="605415" y="28012"/>
                    <a:pt x="568986" y="18298"/>
                    <a:pt x="598131" y="18298"/>
                  </a:cubicBezTo>
                  <a:cubicBezTo>
                    <a:pt x="605518" y="18298"/>
                    <a:pt x="612703" y="20727"/>
                    <a:pt x="619989" y="21941"/>
                  </a:cubicBezTo>
                  <a:cubicBezTo>
                    <a:pt x="629959" y="28588"/>
                    <a:pt x="633091" y="28652"/>
                    <a:pt x="638204" y="40156"/>
                  </a:cubicBezTo>
                  <a:cubicBezTo>
                    <a:pt x="641323" y="47174"/>
                    <a:pt x="640059" y="56583"/>
                    <a:pt x="645490" y="62014"/>
                  </a:cubicBezTo>
                  <a:cubicBezTo>
                    <a:pt x="663158" y="79682"/>
                    <a:pt x="654346" y="72776"/>
                    <a:pt x="670991" y="83872"/>
                  </a:cubicBezTo>
                  <a:cubicBezTo>
                    <a:pt x="672205" y="87515"/>
                    <a:pt x="672917" y="91366"/>
                    <a:pt x="674634" y="94801"/>
                  </a:cubicBezTo>
                  <a:cubicBezTo>
                    <a:pt x="676592" y="98717"/>
                    <a:pt x="681061" y="101437"/>
                    <a:pt x="681920" y="105730"/>
                  </a:cubicBezTo>
                  <a:cubicBezTo>
                    <a:pt x="692399" y="158125"/>
                    <a:pt x="671458" y="140044"/>
                    <a:pt x="696492" y="156733"/>
                  </a:cubicBezTo>
                  <a:cubicBezTo>
                    <a:pt x="698921" y="160376"/>
                    <a:pt x="700135" y="165233"/>
                    <a:pt x="703778" y="167662"/>
                  </a:cubicBezTo>
                  <a:cubicBezTo>
                    <a:pt x="707944" y="170439"/>
                    <a:pt x="713748" y="169333"/>
                    <a:pt x="718350" y="171305"/>
                  </a:cubicBezTo>
                  <a:cubicBezTo>
                    <a:pt x="722375" y="173030"/>
                    <a:pt x="725637" y="176162"/>
                    <a:pt x="729280" y="178591"/>
                  </a:cubicBezTo>
                  <a:cubicBezTo>
                    <a:pt x="730494" y="182234"/>
                    <a:pt x="731868" y="185828"/>
                    <a:pt x="732923" y="189520"/>
                  </a:cubicBezTo>
                  <a:cubicBezTo>
                    <a:pt x="734298" y="194334"/>
                    <a:pt x="734082" y="199745"/>
                    <a:pt x="736566" y="204092"/>
                  </a:cubicBezTo>
                  <a:cubicBezTo>
                    <a:pt x="739122" y="208565"/>
                    <a:pt x="743852" y="211378"/>
                    <a:pt x="747495" y="215021"/>
                  </a:cubicBezTo>
                  <a:cubicBezTo>
                    <a:pt x="748709" y="218664"/>
                    <a:pt x="749421" y="222515"/>
                    <a:pt x="751138" y="225950"/>
                  </a:cubicBezTo>
                  <a:cubicBezTo>
                    <a:pt x="761086" y="245845"/>
                    <a:pt x="756573" y="227664"/>
                    <a:pt x="762067" y="247808"/>
                  </a:cubicBezTo>
                  <a:cubicBezTo>
                    <a:pt x="764702" y="257469"/>
                    <a:pt x="766924" y="267238"/>
                    <a:pt x="769353" y="276953"/>
                  </a:cubicBezTo>
                  <a:cubicBezTo>
                    <a:pt x="771541" y="285703"/>
                    <a:pt x="772420" y="296164"/>
                    <a:pt x="780282" y="302454"/>
                  </a:cubicBezTo>
                  <a:cubicBezTo>
                    <a:pt x="783281" y="304853"/>
                    <a:pt x="787568" y="304883"/>
                    <a:pt x="791211" y="306097"/>
                  </a:cubicBezTo>
                  <a:cubicBezTo>
                    <a:pt x="792425" y="309740"/>
                    <a:pt x="793799" y="313334"/>
                    <a:pt x="794854" y="317026"/>
                  </a:cubicBezTo>
                  <a:cubicBezTo>
                    <a:pt x="796229" y="321840"/>
                    <a:pt x="796013" y="327251"/>
                    <a:pt x="798497" y="331598"/>
                  </a:cubicBezTo>
                  <a:cubicBezTo>
                    <a:pt x="801053" y="336071"/>
                    <a:pt x="805783" y="338884"/>
                    <a:pt x="809426" y="342527"/>
                  </a:cubicBezTo>
                  <a:lnTo>
                    <a:pt x="820355" y="375314"/>
                  </a:lnTo>
                  <a:cubicBezTo>
                    <a:pt x="821569" y="378957"/>
                    <a:pt x="821868" y="383048"/>
                    <a:pt x="823998" y="386243"/>
                  </a:cubicBezTo>
                  <a:lnTo>
                    <a:pt x="838570" y="408102"/>
                  </a:lnTo>
                  <a:cubicBezTo>
                    <a:pt x="840999" y="411745"/>
                    <a:pt x="844471" y="414877"/>
                    <a:pt x="845856" y="419031"/>
                  </a:cubicBezTo>
                  <a:lnTo>
                    <a:pt x="849499" y="429960"/>
                  </a:lnTo>
                  <a:cubicBezTo>
                    <a:pt x="848285" y="433603"/>
                    <a:pt x="845856" y="437049"/>
                    <a:pt x="845856" y="440889"/>
                  </a:cubicBezTo>
                  <a:cubicBezTo>
                    <a:pt x="845856" y="444729"/>
                    <a:pt x="849923" y="448001"/>
                    <a:pt x="849499" y="451818"/>
                  </a:cubicBezTo>
                  <a:cubicBezTo>
                    <a:pt x="848651" y="459451"/>
                    <a:pt x="844642" y="466390"/>
                    <a:pt x="842213" y="473676"/>
                  </a:cubicBezTo>
                  <a:lnTo>
                    <a:pt x="838570" y="484605"/>
                  </a:lnTo>
                  <a:cubicBezTo>
                    <a:pt x="837356" y="488248"/>
                    <a:pt x="838122" y="493404"/>
                    <a:pt x="834927" y="495534"/>
                  </a:cubicBezTo>
                  <a:lnTo>
                    <a:pt x="823998" y="502820"/>
                  </a:lnTo>
                  <a:cubicBezTo>
                    <a:pt x="821569" y="510106"/>
                    <a:pt x="822142" y="519247"/>
                    <a:pt x="816712" y="524678"/>
                  </a:cubicBezTo>
                  <a:cubicBezTo>
                    <a:pt x="814283" y="527107"/>
                    <a:pt x="812108" y="529819"/>
                    <a:pt x="809426" y="531965"/>
                  </a:cubicBezTo>
                  <a:cubicBezTo>
                    <a:pt x="799302" y="540065"/>
                    <a:pt x="793233" y="541828"/>
                    <a:pt x="780282" y="546537"/>
                  </a:cubicBezTo>
                  <a:cubicBezTo>
                    <a:pt x="769455" y="550474"/>
                    <a:pt x="758424" y="553823"/>
                    <a:pt x="747495" y="557466"/>
                  </a:cubicBezTo>
                  <a:cubicBezTo>
                    <a:pt x="743852" y="558680"/>
                    <a:pt x="740396" y="560835"/>
                    <a:pt x="736566" y="561109"/>
                  </a:cubicBezTo>
                  <a:lnTo>
                    <a:pt x="685563" y="564752"/>
                  </a:lnTo>
                  <a:cubicBezTo>
                    <a:pt x="668387" y="567615"/>
                    <a:pt x="664350" y="567690"/>
                    <a:pt x="649133" y="572038"/>
                  </a:cubicBezTo>
                  <a:cubicBezTo>
                    <a:pt x="645441" y="573093"/>
                    <a:pt x="642010" y="575173"/>
                    <a:pt x="638204" y="575681"/>
                  </a:cubicBezTo>
                  <a:cubicBezTo>
                    <a:pt x="623709" y="577614"/>
                    <a:pt x="609059" y="578110"/>
                    <a:pt x="594487" y="579324"/>
                  </a:cubicBezTo>
                  <a:cubicBezTo>
                    <a:pt x="569884" y="571123"/>
                    <a:pt x="600169" y="579324"/>
                    <a:pt x="561700" y="579324"/>
                  </a:cubicBezTo>
                  <a:cubicBezTo>
                    <a:pt x="555508" y="579324"/>
                    <a:pt x="549557" y="576895"/>
                    <a:pt x="543485" y="575681"/>
                  </a:cubicBezTo>
                  <a:cubicBezTo>
                    <a:pt x="539842" y="576895"/>
                    <a:pt x="536086" y="577811"/>
                    <a:pt x="532556" y="579324"/>
                  </a:cubicBezTo>
                  <a:cubicBezTo>
                    <a:pt x="527564" y="581463"/>
                    <a:pt x="523069" y="584703"/>
                    <a:pt x="517984" y="586610"/>
                  </a:cubicBezTo>
                  <a:cubicBezTo>
                    <a:pt x="513296" y="588368"/>
                    <a:pt x="508269" y="589039"/>
                    <a:pt x="503412" y="590253"/>
                  </a:cubicBezTo>
                  <a:cubicBezTo>
                    <a:pt x="442349" y="574987"/>
                    <a:pt x="535331" y="595804"/>
                    <a:pt x="474268" y="590253"/>
                  </a:cubicBezTo>
                  <a:cubicBezTo>
                    <a:pt x="452199" y="588247"/>
                    <a:pt x="408693" y="579324"/>
                    <a:pt x="408693" y="579324"/>
                  </a:cubicBezTo>
                  <a:cubicBezTo>
                    <a:pt x="367690" y="595725"/>
                    <a:pt x="418051" y="579324"/>
                    <a:pt x="350405" y="579324"/>
                  </a:cubicBezTo>
                  <a:cubicBezTo>
                    <a:pt x="335632" y="579324"/>
                    <a:pt x="321260" y="584181"/>
                    <a:pt x="306688" y="586610"/>
                  </a:cubicBezTo>
                  <a:cubicBezTo>
                    <a:pt x="303045" y="582967"/>
                    <a:pt x="300702" y="577135"/>
                    <a:pt x="295759" y="575681"/>
                  </a:cubicBezTo>
                  <a:cubicBezTo>
                    <a:pt x="281832" y="571585"/>
                    <a:pt x="226913" y="566611"/>
                    <a:pt x="208327" y="564752"/>
                  </a:cubicBezTo>
                  <a:cubicBezTo>
                    <a:pt x="203469" y="563538"/>
                    <a:pt x="198736" y="560611"/>
                    <a:pt x="193754" y="561109"/>
                  </a:cubicBezTo>
                  <a:cubicBezTo>
                    <a:pt x="186112" y="561873"/>
                    <a:pt x="171896" y="568395"/>
                    <a:pt x="171896" y="568395"/>
                  </a:cubicBezTo>
                  <a:lnTo>
                    <a:pt x="113608" y="561109"/>
                  </a:lnTo>
                  <a:cubicBezTo>
                    <a:pt x="107478" y="560233"/>
                    <a:pt x="101585" y="557466"/>
                    <a:pt x="95393" y="557466"/>
                  </a:cubicBezTo>
                  <a:cubicBezTo>
                    <a:pt x="91553" y="557466"/>
                    <a:pt x="88107" y="559895"/>
                    <a:pt x="84464" y="561109"/>
                  </a:cubicBezTo>
                  <a:cubicBezTo>
                    <a:pt x="80821" y="559895"/>
                    <a:pt x="77064" y="558979"/>
                    <a:pt x="73534" y="557466"/>
                  </a:cubicBezTo>
                  <a:cubicBezTo>
                    <a:pt x="42017" y="543959"/>
                    <a:pt x="73667" y="555082"/>
                    <a:pt x="48033" y="546537"/>
                  </a:cubicBezTo>
                  <a:cubicBezTo>
                    <a:pt x="45604" y="542894"/>
                    <a:pt x="43843" y="538704"/>
                    <a:pt x="40747" y="535608"/>
                  </a:cubicBezTo>
                  <a:cubicBezTo>
                    <a:pt x="33472" y="528333"/>
                    <a:pt x="20298" y="524514"/>
                    <a:pt x="11603" y="521035"/>
                  </a:cubicBezTo>
                  <a:cubicBezTo>
                    <a:pt x="10389" y="517392"/>
                    <a:pt x="9308" y="513702"/>
                    <a:pt x="7960" y="510106"/>
                  </a:cubicBezTo>
                  <a:cubicBezTo>
                    <a:pt x="5664" y="503983"/>
                    <a:pt x="1485" y="498380"/>
                    <a:pt x="674" y="491891"/>
                  </a:cubicBezTo>
                  <a:cubicBezTo>
                    <a:pt x="198" y="488081"/>
                    <a:pt x="3103" y="484605"/>
                    <a:pt x="4317" y="480962"/>
                  </a:cubicBezTo>
                  <a:cubicBezTo>
                    <a:pt x="-5398" y="451818"/>
                    <a:pt x="4317" y="488248"/>
                    <a:pt x="4317" y="459104"/>
                  </a:cubicBezTo>
                  <a:cubicBezTo>
                    <a:pt x="4317" y="455264"/>
                    <a:pt x="1888" y="451818"/>
                    <a:pt x="674" y="448175"/>
                  </a:cubicBezTo>
                  <a:cubicBezTo>
                    <a:pt x="1888" y="444532"/>
                    <a:pt x="3630" y="441024"/>
                    <a:pt x="4317" y="437246"/>
                  </a:cubicBezTo>
                  <a:cubicBezTo>
                    <a:pt x="4568" y="435864"/>
                    <a:pt x="6381" y="405006"/>
                    <a:pt x="11603" y="397173"/>
                  </a:cubicBezTo>
                  <a:cubicBezTo>
                    <a:pt x="14461" y="392886"/>
                    <a:pt x="18889" y="389886"/>
                    <a:pt x="22532" y="386243"/>
                  </a:cubicBezTo>
                  <a:cubicBezTo>
                    <a:pt x="23746" y="382600"/>
                    <a:pt x="24310" y="378671"/>
                    <a:pt x="26175" y="375314"/>
                  </a:cubicBezTo>
                  <a:lnTo>
                    <a:pt x="48033" y="342527"/>
                  </a:lnTo>
                  <a:cubicBezTo>
                    <a:pt x="50462" y="338884"/>
                    <a:pt x="53934" y="335752"/>
                    <a:pt x="55319" y="331598"/>
                  </a:cubicBezTo>
                  <a:cubicBezTo>
                    <a:pt x="56533" y="327955"/>
                    <a:pt x="56832" y="323864"/>
                    <a:pt x="58962" y="320669"/>
                  </a:cubicBezTo>
                  <a:cubicBezTo>
                    <a:pt x="61820" y="316382"/>
                    <a:pt x="66538" y="313652"/>
                    <a:pt x="69891" y="309740"/>
                  </a:cubicBezTo>
                  <a:cubicBezTo>
                    <a:pt x="73843" y="305130"/>
                    <a:pt x="77178" y="300025"/>
                    <a:pt x="80821" y="295168"/>
                  </a:cubicBezTo>
                  <a:cubicBezTo>
                    <a:pt x="89484" y="269180"/>
                    <a:pt x="77200" y="300601"/>
                    <a:pt x="95393" y="273310"/>
                  </a:cubicBezTo>
                  <a:cubicBezTo>
                    <a:pt x="112082" y="248275"/>
                    <a:pt x="78373" y="277877"/>
                    <a:pt x="113608" y="251451"/>
                  </a:cubicBezTo>
                  <a:cubicBezTo>
                    <a:pt x="117251" y="240522"/>
                    <a:pt x="118147" y="228249"/>
                    <a:pt x="124537" y="218664"/>
                  </a:cubicBezTo>
                  <a:cubicBezTo>
                    <a:pt x="126966" y="215021"/>
                    <a:pt x="130045" y="211736"/>
                    <a:pt x="131823" y="207735"/>
                  </a:cubicBezTo>
                  <a:cubicBezTo>
                    <a:pt x="134942" y="200717"/>
                    <a:pt x="134501" y="192021"/>
                    <a:pt x="139109" y="185877"/>
                  </a:cubicBezTo>
                  <a:cubicBezTo>
                    <a:pt x="142752" y="181020"/>
                    <a:pt x="147323" y="176736"/>
                    <a:pt x="150038" y="171305"/>
                  </a:cubicBezTo>
                  <a:cubicBezTo>
                    <a:pt x="173811" y="123760"/>
                    <a:pt x="153281" y="146205"/>
                    <a:pt x="171896" y="127588"/>
                  </a:cubicBezTo>
                  <a:cubicBezTo>
                    <a:pt x="175539" y="119088"/>
                    <a:pt x="179390" y="110674"/>
                    <a:pt x="182825" y="102087"/>
                  </a:cubicBezTo>
                  <a:cubicBezTo>
                    <a:pt x="184251" y="98522"/>
                    <a:pt x="184069" y="94157"/>
                    <a:pt x="186468" y="91158"/>
                  </a:cubicBezTo>
                  <a:cubicBezTo>
                    <a:pt x="189203" y="87739"/>
                    <a:pt x="193754" y="86301"/>
                    <a:pt x="197397" y="83872"/>
                  </a:cubicBezTo>
                  <a:cubicBezTo>
                    <a:pt x="198611" y="79015"/>
                    <a:pt x="198801" y="73778"/>
                    <a:pt x="201040" y="69300"/>
                  </a:cubicBezTo>
                  <a:cubicBezTo>
                    <a:pt x="212779" y="45823"/>
                    <a:pt x="210958" y="51287"/>
                    <a:pt x="226542" y="40156"/>
                  </a:cubicBezTo>
                  <a:cubicBezTo>
                    <a:pt x="245840" y="26372"/>
                    <a:pt x="234308" y="31496"/>
                    <a:pt x="252043" y="25584"/>
                  </a:cubicBezTo>
                  <a:cubicBezTo>
                    <a:pt x="255686" y="20727"/>
                    <a:pt x="259443" y="15953"/>
                    <a:pt x="262972" y="11012"/>
                  </a:cubicBezTo>
                  <a:cubicBezTo>
                    <a:pt x="265517" y="7449"/>
                    <a:pt x="266010" y="1144"/>
                    <a:pt x="270258" y="82"/>
                  </a:cubicBezTo>
                  <a:cubicBezTo>
                    <a:pt x="273590" y="-751"/>
                    <a:pt x="275115" y="4940"/>
                    <a:pt x="277544" y="7369"/>
                  </a:cubicBezTo>
                  <a:cubicBezTo>
                    <a:pt x="268911" y="20319"/>
                    <a:pt x="265401" y="1296"/>
                    <a:pt x="262972" y="82"/>
                  </a:cubicBezTo>
                  <a:close/>
                </a:path>
              </a:pathLst>
            </a:custGeom>
            <a:solidFill>
              <a:srgbClr val="76BED6"/>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pic>
          <p:nvPicPr>
            <p:cNvPr id="40" name="Picture 39"/>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1879"/>
            <a:stretch/>
          </p:blipFill>
          <p:spPr>
            <a:xfrm>
              <a:off x="7694883" y="4646422"/>
              <a:ext cx="609613" cy="702745"/>
            </a:xfrm>
            <a:prstGeom prst="rect">
              <a:avLst/>
            </a:prstGeom>
          </p:spPr>
        </p:pic>
        <p:sp>
          <p:nvSpPr>
            <p:cNvPr id="41" name="Rectangle 40"/>
            <p:cNvSpPr/>
            <p:nvPr/>
          </p:nvSpPr>
          <p:spPr>
            <a:xfrm>
              <a:off x="7799382" y="4997794"/>
              <a:ext cx="280863"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a:t>
              </a:r>
            </a:p>
          </p:txBody>
        </p:sp>
      </p:grpSp>
      <p:grpSp>
        <p:nvGrpSpPr>
          <p:cNvPr id="46" name="Group 45"/>
          <p:cNvGrpSpPr/>
          <p:nvPr/>
        </p:nvGrpSpPr>
        <p:grpSpPr>
          <a:xfrm>
            <a:off x="7367834" y="2524595"/>
            <a:ext cx="610389" cy="702745"/>
            <a:chOff x="7588832" y="4012028"/>
            <a:chExt cx="610389" cy="702745"/>
          </a:xfrm>
        </p:grpSpPr>
        <p:sp>
          <p:nvSpPr>
            <p:cNvPr id="43" name="Freeform 42"/>
            <p:cNvSpPr/>
            <p:nvPr/>
          </p:nvSpPr>
          <p:spPr>
            <a:xfrm>
              <a:off x="7588832" y="4327349"/>
              <a:ext cx="553935" cy="385505"/>
            </a:xfrm>
            <a:custGeom>
              <a:avLst/>
              <a:gdLst>
                <a:gd name="connsiteX0" fmla="*/ 262972 w 849529"/>
                <a:gd name="connsiteY0" fmla="*/ 82 h 591220"/>
                <a:gd name="connsiteX1" fmla="*/ 262972 w 849529"/>
                <a:gd name="connsiteY1" fmla="*/ 82 h 591220"/>
                <a:gd name="connsiteX2" fmla="*/ 295759 w 849529"/>
                <a:gd name="connsiteY2" fmla="*/ 11012 h 591220"/>
                <a:gd name="connsiteX3" fmla="*/ 310331 w 849529"/>
                <a:gd name="connsiteY3" fmla="*/ 18298 h 591220"/>
                <a:gd name="connsiteX4" fmla="*/ 408693 w 849529"/>
                <a:gd name="connsiteY4" fmla="*/ 14655 h 591220"/>
                <a:gd name="connsiteX5" fmla="*/ 470625 w 849529"/>
                <a:gd name="connsiteY5" fmla="*/ 7369 h 591220"/>
                <a:gd name="connsiteX6" fmla="*/ 521627 w 849529"/>
                <a:gd name="connsiteY6" fmla="*/ 11012 h 591220"/>
                <a:gd name="connsiteX7" fmla="*/ 576272 w 849529"/>
                <a:gd name="connsiteY7" fmla="*/ 18298 h 591220"/>
                <a:gd name="connsiteX8" fmla="*/ 598131 w 849529"/>
                <a:gd name="connsiteY8" fmla="*/ 18298 h 591220"/>
                <a:gd name="connsiteX9" fmla="*/ 619989 w 849529"/>
                <a:gd name="connsiteY9" fmla="*/ 21941 h 591220"/>
                <a:gd name="connsiteX10" fmla="*/ 638204 w 849529"/>
                <a:gd name="connsiteY10" fmla="*/ 40156 h 591220"/>
                <a:gd name="connsiteX11" fmla="*/ 645490 w 849529"/>
                <a:gd name="connsiteY11" fmla="*/ 62014 h 591220"/>
                <a:gd name="connsiteX12" fmla="*/ 670991 w 849529"/>
                <a:gd name="connsiteY12" fmla="*/ 83872 h 591220"/>
                <a:gd name="connsiteX13" fmla="*/ 674634 w 849529"/>
                <a:gd name="connsiteY13" fmla="*/ 94801 h 591220"/>
                <a:gd name="connsiteX14" fmla="*/ 681920 w 849529"/>
                <a:gd name="connsiteY14" fmla="*/ 105730 h 591220"/>
                <a:gd name="connsiteX15" fmla="*/ 696492 w 849529"/>
                <a:gd name="connsiteY15" fmla="*/ 156733 h 591220"/>
                <a:gd name="connsiteX16" fmla="*/ 703778 w 849529"/>
                <a:gd name="connsiteY16" fmla="*/ 167662 h 591220"/>
                <a:gd name="connsiteX17" fmla="*/ 718350 w 849529"/>
                <a:gd name="connsiteY17" fmla="*/ 171305 h 591220"/>
                <a:gd name="connsiteX18" fmla="*/ 729280 w 849529"/>
                <a:gd name="connsiteY18" fmla="*/ 178591 h 591220"/>
                <a:gd name="connsiteX19" fmla="*/ 732923 w 849529"/>
                <a:gd name="connsiteY19" fmla="*/ 189520 h 591220"/>
                <a:gd name="connsiteX20" fmla="*/ 736566 w 849529"/>
                <a:gd name="connsiteY20" fmla="*/ 204092 h 591220"/>
                <a:gd name="connsiteX21" fmla="*/ 747495 w 849529"/>
                <a:gd name="connsiteY21" fmla="*/ 215021 h 591220"/>
                <a:gd name="connsiteX22" fmla="*/ 751138 w 849529"/>
                <a:gd name="connsiteY22" fmla="*/ 225950 h 591220"/>
                <a:gd name="connsiteX23" fmla="*/ 762067 w 849529"/>
                <a:gd name="connsiteY23" fmla="*/ 247808 h 591220"/>
                <a:gd name="connsiteX24" fmla="*/ 769353 w 849529"/>
                <a:gd name="connsiteY24" fmla="*/ 276953 h 591220"/>
                <a:gd name="connsiteX25" fmla="*/ 780282 w 849529"/>
                <a:gd name="connsiteY25" fmla="*/ 302454 h 591220"/>
                <a:gd name="connsiteX26" fmla="*/ 791211 w 849529"/>
                <a:gd name="connsiteY26" fmla="*/ 306097 h 591220"/>
                <a:gd name="connsiteX27" fmla="*/ 794854 w 849529"/>
                <a:gd name="connsiteY27" fmla="*/ 317026 h 591220"/>
                <a:gd name="connsiteX28" fmla="*/ 798497 w 849529"/>
                <a:gd name="connsiteY28" fmla="*/ 331598 h 591220"/>
                <a:gd name="connsiteX29" fmla="*/ 809426 w 849529"/>
                <a:gd name="connsiteY29" fmla="*/ 342527 h 591220"/>
                <a:gd name="connsiteX30" fmla="*/ 820355 w 849529"/>
                <a:gd name="connsiteY30" fmla="*/ 375314 h 591220"/>
                <a:gd name="connsiteX31" fmla="*/ 823998 w 849529"/>
                <a:gd name="connsiteY31" fmla="*/ 386243 h 591220"/>
                <a:gd name="connsiteX32" fmla="*/ 838570 w 849529"/>
                <a:gd name="connsiteY32" fmla="*/ 408102 h 591220"/>
                <a:gd name="connsiteX33" fmla="*/ 845856 w 849529"/>
                <a:gd name="connsiteY33" fmla="*/ 419031 h 591220"/>
                <a:gd name="connsiteX34" fmla="*/ 849499 w 849529"/>
                <a:gd name="connsiteY34" fmla="*/ 429960 h 591220"/>
                <a:gd name="connsiteX35" fmla="*/ 845856 w 849529"/>
                <a:gd name="connsiteY35" fmla="*/ 440889 h 591220"/>
                <a:gd name="connsiteX36" fmla="*/ 849499 w 849529"/>
                <a:gd name="connsiteY36" fmla="*/ 451818 h 591220"/>
                <a:gd name="connsiteX37" fmla="*/ 842213 w 849529"/>
                <a:gd name="connsiteY37" fmla="*/ 473676 h 591220"/>
                <a:gd name="connsiteX38" fmla="*/ 838570 w 849529"/>
                <a:gd name="connsiteY38" fmla="*/ 484605 h 591220"/>
                <a:gd name="connsiteX39" fmla="*/ 834927 w 849529"/>
                <a:gd name="connsiteY39" fmla="*/ 495534 h 591220"/>
                <a:gd name="connsiteX40" fmla="*/ 823998 w 849529"/>
                <a:gd name="connsiteY40" fmla="*/ 502820 h 591220"/>
                <a:gd name="connsiteX41" fmla="*/ 816712 w 849529"/>
                <a:gd name="connsiteY41" fmla="*/ 524678 h 591220"/>
                <a:gd name="connsiteX42" fmla="*/ 809426 w 849529"/>
                <a:gd name="connsiteY42" fmla="*/ 531965 h 591220"/>
                <a:gd name="connsiteX43" fmla="*/ 780282 w 849529"/>
                <a:gd name="connsiteY43" fmla="*/ 546537 h 591220"/>
                <a:gd name="connsiteX44" fmla="*/ 747495 w 849529"/>
                <a:gd name="connsiteY44" fmla="*/ 557466 h 591220"/>
                <a:gd name="connsiteX45" fmla="*/ 736566 w 849529"/>
                <a:gd name="connsiteY45" fmla="*/ 561109 h 591220"/>
                <a:gd name="connsiteX46" fmla="*/ 685563 w 849529"/>
                <a:gd name="connsiteY46" fmla="*/ 564752 h 591220"/>
                <a:gd name="connsiteX47" fmla="*/ 649133 w 849529"/>
                <a:gd name="connsiteY47" fmla="*/ 572038 h 591220"/>
                <a:gd name="connsiteX48" fmla="*/ 638204 w 849529"/>
                <a:gd name="connsiteY48" fmla="*/ 575681 h 591220"/>
                <a:gd name="connsiteX49" fmla="*/ 594487 w 849529"/>
                <a:gd name="connsiteY49" fmla="*/ 579324 h 591220"/>
                <a:gd name="connsiteX50" fmla="*/ 561700 w 849529"/>
                <a:gd name="connsiteY50" fmla="*/ 579324 h 591220"/>
                <a:gd name="connsiteX51" fmla="*/ 543485 w 849529"/>
                <a:gd name="connsiteY51" fmla="*/ 575681 h 591220"/>
                <a:gd name="connsiteX52" fmla="*/ 532556 w 849529"/>
                <a:gd name="connsiteY52" fmla="*/ 579324 h 591220"/>
                <a:gd name="connsiteX53" fmla="*/ 517984 w 849529"/>
                <a:gd name="connsiteY53" fmla="*/ 586610 h 591220"/>
                <a:gd name="connsiteX54" fmla="*/ 503412 w 849529"/>
                <a:gd name="connsiteY54" fmla="*/ 590253 h 591220"/>
                <a:gd name="connsiteX55" fmla="*/ 474268 w 849529"/>
                <a:gd name="connsiteY55" fmla="*/ 590253 h 591220"/>
                <a:gd name="connsiteX56" fmla="*/ 408693 w 849529"/>
                <a:gd name="connsiteY56" fmla="*/ 579324 h 591220"/>
                <a:gd name="connsiteX57" fmla="*/ 350405 w 849529"/>
                <a:gd name="connsiteY57" fmla="*/ 579324 h 591220"/>
                <a:gd name="connsiteX58" fmla="*/ 306688 w 849529"/>
                <a:gd name="connsiteY58" fmla="*/ 586610 h 591220"/>
                <a:gd name="connsiteX59" fmla="*/ 295759 w 849529"/>
                <a:gd name="connsiteY59" fmla="*/ 575681 h 591220"/>
                <a:gd name="connsiteX60" fmla="*/ 208327 w 849529"/>
                <a:gd name="connsiteY60" fmla="*/ 564752 h 591220"/>
                <a:gd name="connsiteX61" fmla="*/ 193754 w 849529"/>
                <a:gd name="connsiteY61" fmla="*/ 561109 h 591220"/>
                <a:gd name="connsiteX62" fmla="*/ 171896 w 849529"/>
                <a:gd name="connsiteY62" fmla="*/ 568395 h 591220"/>
                <a:gd name="connsiteX63" fmla="*/ 113608 w 849529"/>
                <a:gd name="connsiteY63" fmla="*/ 561109 h 591220"/>
                <a:gd name="connsiteX64" fmla="*/ 95393 w 849529"/>
                <a:gd name="connsiteY64" fmla="*/ 557466 h 591220"/>
                <a:gd name="connsiteX65" fmla="*/ 84464 w 849529"/>
                <a:gd name="connsiteY65" fmla="*/ 561109 h 591220"/>
                <a:gd name="connsiteX66" fmla="*/ 73534 w 849529"/>
                <a:gd name="connsiteY66" fmla="*/ 557466 h 591220"/>
                <a:gd name="connsiteX67" fmla="*/ 48033 w 849529"/>
                <a:gd name="connsiteY67" fmla="*/ 546537 h 591220"/>
                <a:gd name="connsiteX68" fmla="*/ 40747 w 849529"/>
                <a:gd name="connsiteY68" fmla="*/ 535608 h 591220"/>
                <a:gd name="connsiteX69" fmla="*/ 11603 w 849529"/>
                <a:gd name="connsiteY69" fmla="*/ 521035 h 591220"/>
                <a:gd name="connsiteX70" fmla="*/ 7960 w 849529"/>
                <a:gd name="connsiteY70" fmla="*/ 510106 h 591220"/>
                <a:gd name="connsiteX71" fmla="*/ 674 w 849529"/>
                <a:gd name="connsiteY71" fmla="*/ 491891 h 591220"/>
                <a:gd name="connsiteX72" fmla="*/ 4317 w 849529"/>
                <a:gd name="connsiteY72" fmla="*/ 480962 h 591220"/>
                <a:gd name="connsiteX73" fmla="*/ 4317 w 849529"/>
                <a:gd name="connsiteY73" fmla="*/ 459104 h 591220"/>
                <a:gd name="connsiteX74" fmla="*/ 674 w 849529"/>
                <a:gd name="connsiteY74" fmla="*/ 448175 h 591220"/>
                <a:gd name="connsiteX75" fmla="*/ 4317 w 849529"/>
                <a:gd name="connsiteY75" fmla="*/ 437246 h 591220"/>
                <a:gd name="connsiteX76" fmla="*/ 11603 w 849529"/>
                <a:gd name="connsiteY76" fmla="*/ 397173 h 591220"/>
                <a:gd name="connsiteX77" fmla="*/ 22532 w 849529"/>
                <a:gd name="connsiteY77" fmla="*/ 386243 h 591220"/>
                <a:gd name="connsiteX78" fmla="*/ 26175 w 849529"/>
                <a:gd name="connsiteY78" fmla="*/ 375314 h 591220"/>
                <a:gd name="connsiteX79" fmla="*/ 48033 w 849529"/>
                <a:gd name="connsiteY79" fmla="*/ 342527 h 591220"/>
                <a:gd name="connsiteX80" fmla="*/ 55319 w 849529"/>
                <a:gd name="connsiteY80" fmla="*/ 331598 h 591220"/>
                <a:gd name="connsiteX81" fmla="*/ 58962 w 849529"/>
                <a:gd name="connsiteY81" fmla="*/ 320669 h 591220"/>
                <a:gd name="connsiteX82" fmla="*/ 69891 w 849529"/>
                <a:gd name="connsiteY82" fmla="*/ 309740 h 591220"/>
                <a:gd name="connsiteX83" fmla="*/ 80821 w 849529"/>
                <a:gd name="connsiteY83" fmla="*/ 295168 h 591220"/>
                <a:gd name="connsiteX84" fmla="*/ 95393 w 849529"/>
                <a:gd name="connsiteY84" fmla="*/ 273310 h 591220"/>
                <a:gd name="connsiteX85" fmla="*/ 113608 w 849529"/>
                <a:gd name="connsiteY85" fmla="*/ 251451 h 591220"/>
                <a:gd name="connsiteX86" fmla="*/ 124537 w 849529"/>
                <a:gd name="connsiteY86" fmla="*/ 218664 h 591220"/>
                <a:gd name="connsiteX87" fmla="*/ 131823 w 849529"/>
                <a:gd name="connsiteY87" fmla="*/ 207735 h 591220"/>
                <a:gd name="connsiteX88" fmla="*/ 139109 w 849529"/>
                <a:gd name="connsiteY88" fmla="*/ 185877 h 591220"/>
                <a:gd name="connsiteX89" fmla="*/ 150038 w 849529"/>
                <a:gd name="connsiteY89" fmla="*/ 171305 h 591220"/>
                <a:gd name="connsiteX90" fmla="*/ 171896 w 849529"/>
                <a:gd name="connsiteY90" fmla="*/ 127588 h 591220"/>
                <a:gd name="connsiteX91" fmla="*/ 182825 w 849529"/>
                <a:gd name="connsiteY91" fmla="*/ 102087 h 591220"/>
                <a:gd name="connsiteX92" fmla="*/ 186468 w 849529"/>
                <a:gd name="connsiteY92" fmla="*/ 91158 h 591220"/>
                <a:gd name="connsiteX93" fmla="*/ 197397 w 849529"/>
                <a:gd name="connsiteY93" fmla="*/ 83872 h 591220"/>
                <a:gd name="connsiteX94" fmla="*/ 201040 w 849529"/>
                <a:gd name="connsiteY94" fmla="*/ 69300 h 591220"/>
                <a:gd name="connsiteX95" fmla="*/ 226542 w 849529"/>
                <a:gd name="connsiteY95" fmla="*/ 40156 h 591220"/>
                <a:gd name="connsiteX96" fmla="*/ 252043 w 849529"/>
                <a:gd name="connsiteY96" fmla="*/ 25584 h 591220"/>
                <a:gd name="connsiteX97" fmla="*/ 262972 w 849529"/>
                <a:gd name="connsiteY97" fmla="*/ 11012 h 591220"/>
                <a:gd name="connsiteX98" fmla="*/ 270258 w 849529"/>
                <a:gd name="connsiteY98" fmla="*/ 82 h 591220"/>
                <a:gd name="connsiteX99" fmla="*/ 277544 w 849529"/>
                <a:gd name="connsiteY99" fmla="*/ 7369 h 591220"/>
                <a:gd name="connsiteX100" fmla="*/ 262972 w 849529"/>
                <a:gd name="connsiteY100" fmla="*/ 8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9529" h="591220">
                  <a:moveTo>
                    <a:pt x="262972" y="82"/>
                  </a:moveTo>
                  <a:lnTo>
                    <a:pt x="262972" y="82"/>
                  </a:lnTo>
                  <a:cubicBezTo>
                    <a:pt x="273901" y="3725"/>
                    <a:pt x="285007" y="6876"/>
                    <a:pt x="295759" y="11012"/>
                  </a:cubicBezTo>
                  <a:cubicBezTo>
                    <a:pt x="300828" y="12962"/>
                    <a:pt x="304903" y="18123"/>
                    <a:pt x="310331" y="18298"/>
                  </a:cubicBezTo>
                  <a:lnTo>
                    <a:pt x="408693" y="14655"/>
                  </a:lnTo>
                  <a:lnTo>
                    <a:pt x="470625" y="7369"/>
                  </a:lnTo>
                  <a:cubicBezTo>
                    <a:pt x="487669" y="7369"/>
                    <a:pt x="504653" y="9469"/>
                    <a:pt x="521627" y="11012"/>
                  </a:cubicBezTo>
                  <a:cubicBezTo>
                    <a:pt x="534574" y="12189"/>
                    <a:pt x="562758" y="16367"/>
                    <a:pt x="576272" y="18298"/>
                  </a:cubicBezTo>
                  <a:cubicBezTo>
                    <a:pt x="605415" y="28012"/>
                    <a:pt x="568986" y="18298"/>
                    <a:pt x="598131" y="18298"/>
                  </a:cubicBezTo>
                  <a:cubicBezTo>
                    <a:pt x="605518" y="18298"/>
                    <a:pt x="612703" y="20727"/>
                    <a:pt x="619989" y="21941"/>
                  </a:cubicBezTo>
                  <a:cubicBezTo>
                    <a:pt x="629959" y="28588"/>
                    <a:pt x="633091" y="28652"/>
                    <a:pt x="638204" y="40156"/>
                  </a:cubicBezTo>
                  <a:cubicBezTo>
                    <a:pt x="641323" y="47174"/>
                    <a:pt x="640059" y="56583"/>
                    <a:pt x="645490" y="62014"/>
                  </a:cubicBezTo>
                  <a:cubicBezTo>
                    <a:pt x="663158" y="79682"/>
                    <a:pt x="654346" y="72776"/>
                    <a:pt x="670991" y="83872"/>
                  </a:cubicBezTo>
                  <a:cubicBezTo>
                    <a:pt x="672205" y="87515"/>
                    <a:pt x="672917" y="91366"/>
                    <a:pt x="674634" y="94801"/>
                  </a:cubicBezTo>
                  <a:cubicBezTo>
                    <a:pt x="676592" y="98717"/>
                    <a:pt x="681061" y="101437"/>
                    <a:pt x="681920" y="105730"/>
                  </a:cubicBezTo>
                  <a:cubicBezTo>
                    <a:pt x="692399" y="158125"/>
                    <a:pt x="671458" y="140044"/>
                    <a:pt x="696492" y="156733"/>
                  </a:cubicBezTo>
                  <a:cubicBezTo>
                    <a:pt x="698921" y="160376"/>
                    <a:pt x="700135" y="165233"/>
                    <a:pt x="703778" y="167662"/>
                  </a:cubicBezTo>
                  <a:cubicBezTo>
                    <a:pt x="707944" y="170439"/>
                    <a:pt x="713748" y="169333"/>
                    <a:pt x="718350" y="171305"/>
                  </a:cubicBezTo>
                  <a:cubicBezTo>
                    <a:pt x="722375" y="173030"/>
                    <a:pt x="725637" y="176162"/>
                    <a:pt x="729280" y="178591"/>
                  </a:cubicBezTo>
                  <a:cubicBezTo>
                    <a:pt x="730494" y="182234"/>
                    <a:pt x="731868" y="185828"/>
                    <a:pt x="732923" y="189520"/>
                  </a:cubicBezTo>
                  <a:cubicBezTo>
                    <a:pt x="734298" y="194334"/>
                    <a:pt x="734082" y="199745"/>
                    <a:pt x="736566" y="204092"/>
                  </a:cubicBezTo>
                  <a:cubicBezTo>
                    <a:pt x="739122" y="208565"/>
                    <a:pt x="743852" y="211378"/>
                    <a:pt x="747495" y="215021"/>
                  </a:cubicBezTo>
                  <a:cubicBezTo>
                    <a:pt x="748709" y="218664"/>
                    <a:pt x="749421" y="222515"/>
                    <a:pt x="751138" y="225950"/>
                  </a:cubicBezTo>
                  <a:cubicBezTo>
                    <a:pt x="761086" y="245845"/>
                    <a:pt x="756573" y="227664"/>
                    <a:pt x="762067" y="247808"/>
                  </a:cubicBezTo>
                  <a:cubicBezTo>
                    <a:pt x="764702" y="257469"/>
                    <a:pt x="766924" y="267238"/>
                    <a:pt x="769353" y="276953"/>
                  </a:cubicBezTo>
                  <a:cubicBezTo>
                    <a:pt x="771541" y="285703"/>
                    <a:pt x="772420" y="296164"/>
                    <a:pt x="780282" y="302454"/>
                  </a:cubicBezTo>
                  <a:cubicBezTo>
                    <a:pt x="783281" y="304853"/>
                    <a:pt x="787568" y="304883"/>
                    <a:pt x="791211" y="306097"/>
                  </a:cubicBezTo>
                  <a:cubicBezTo>
                    <a:pt x="792425" y="309740"/>
                    <a:pt x="793799" y="313334"/>
                    <a:pt x="794854" y="317026"/>
                  </a:cubicBezTo>
                  <a:cubicBezTo>
                    <a:pt x="796229" y="321840"/>
                    <a:pt x="796013" y="327251"/>
                    <a:pt x="798497" y="331598"/>
                  </a:cubicBezTo>
                  <a:cubicBezTo>
                    <a:pt x="801053" y="336071"/>
                    <a:pt x="805783" y="338884"/>
                    <a:pt x="809426" y="342527"/>
                  </a:cubicBezTo>
                  <a:lnTo>
                    <a:pt x="820355" y="375314"/>
                  </a:lnTo>
                  <a:cubicBezTo>
                    <a:pt x="821569" y="378957"/>
                    <a:pt x="821868" y="383048"/>
                    <a:pt x="823998" y="386243"/>
                  </a:cubicBezTo>
                  <a:lnTo>
                    <a:pt x="838570" y="408102"/>
                  </a:lnTo>
                  <a:cubicBezTo>
                    <a:pt x="840999" y="411745"/>
                    <a:pt x="844471" y="414877"/>
                    <a:pt x="845856" y="419031"/>
                  </a:cubicBezTo>
                  <a:lnTo>
                    <a:pt x="849499" y="429960"/>
                  </a:lnTo>
                  <a:cubicBezTo>
                    <a:pt x="848285" y="433603"/>
                    <a:pt x="845856" y="437049"/>
                    <a:pt x="845856" y="440889"/>
                  </a:cubicBezTo>
                  <a:cubicBezTo>
                    <a:pt x="845856" y="444729"/>
                    <a:pt x="849923" y="448001"/>
                    <a:pt x="849499" y="451818"/>
                  </a:cubicBezTo>
                  <a:cubicBezTo>
                    <a:pt x="848651" y="459451"/>
                    <a:pt x="844642" y="466390"/>
                    <a:pt x="842213" y="473676"/>
                  </a:cubicBezTo>
                  <a:lnTo>
                    <a:pt x="838570" y="484605"/>
                  </a:lnTo>
                  <a:cubicBezTo>
                    <a:pt x="837356" y="488248"/>
                    <a:pt x="838122" y="493404"/>
                    <a:pt x="834927" y="495534"/>
                  </a:cubicBezTo>
                  <a:lnTo>
                    <a:pt x="823998" y="502820"/>
                  </a:lnTo>
                  <a:cubicBezTo>
                    <a:pt x="821569" y="510106"/>
                    <a:pt x="822142" y="519247"/>
                    <a:pt x="816712" y="524678"/>
                  </a:cubicBezTo>
                  <a:cubicBezTo>
                    <a:pt x="814283" y="527107"/>
                    <a:pt x="812108" y="529819"/>
                    <a:pt x="809426" y="531965"/>
                  </a:cubicBezTo>
                  <a:cubicBezTo>
                    <a:pt x="799302" y="540065"/>
                    <a:pt x="793233" y="541828"/>
                    <a:pt x="780282" y="546537"/>
                  </a:cubicBezTo>
                  <a:cubicBezTo>
                    <a:pt x="769455" y="550474"/>
                    <a:pt x="758424" y="553823"/>
                    <a:pt x="747495" y="557466"/>
                  </a:cubicBezTo>
                  <a:cubicBezTo>
                    <a:pt x="743852" y="558680"/>
                    <a:pt x="740396" y="560835"/>
                    <a:pt x="736566" y="561109"/>
                  </a:cubicBezTo>
                  <a:lnTo>
                    <a:pt x="685563" y="564752"/>
                  </a:lnTo>
                  <a:cubicBezTo>
                    <a:pt x="668387" y="567615"/>
                    <a:pt x="664350" y="567690"/>
                    <a:pt x="649133" y="572038"/>
                  </a:cubicBezTo>
                  <a:cubicBezTo>
                    <a:pt x="645441" y="573093"/>
                    <a:pt x="642010" y="575173"/>
                    <a:pt x="638204" y="575681"/>
                  </a:cubicBezTo>
                  <a:cubicBezTo>
                    <a:pt x="623709" y="577614"/>
                    <a:pt x="609059" y="578110"/>
                    <a:pt x="594487" y="579324"/>
                  </a:cubicBezTo>
                  <a:cubicBezTo>
                    <a:pt x="569884" y="571123"/>
                    <a:pt x="600169" y="579324"/>
                    <a:pt x="561700" y="579324"/>
                  </a:cubicBezTo>
                  <a:cubicBezTo>
                    <a:pt x="555508" y="579324"/>
                    <a:pt x="549557" y="576895"/>
                    <a:pt x="543485" y="575681"/>
                  </a:cubicBezTo>
                  <a:cubicBezTo>
                    <a:pt x="539842" y="576895"/>
                    <a:pt x="536086" y="577811"/>
                    <a:pt x="532556" y="579324"/>
                  </a:cubicBezTo>
                  <a:cubicBezTo>
                    <a:pt x="527564" y="581463"/>
                    <a:pt x="523069" y="584703"/>
                    <a:pt x="517984" y="586610"/>
                  </a:cubicBezTo>
                  <a:cubicBezTo>
                    <a:pt x="513296" y="588368"/>
                    <a:pt x="508269" y="589039"/>
                    <a:pt x="503412" y="590253"/>
                  </a:cubicBezTo>
                  <a:cubicBezTo>
                    <a:pt x="442349" y="574987"/>
                    <a:pt x="535331" y="595804"/>
                    <a:pt x="474268" y="590253"/>
                  </a:cubicBezTo>
                  <a:cubicBezTo>
                    <a:pt x="452199" y="588247"/>
                    <a:pt x="408693" y="579324"/>
                    <a:pt x="408693" y="579324"/>
                  </a:cubicBezTo>
                  <a:cubicBezTo>
                    <a:pt x="367690" y="595725"/>
                    <a:pt x="418051" y="579324"/>
                    <a:pt x="350405" y="579324"/>
                  </a:cubicBezTo>
                  <a:cubicBezTo>
                    <a:pt x="335632" y="579324"/>
                    <a:pt x="321260" y="584181"/>
                    <a:pt x="306688" y="586610"/>
                  </a:cubicBezTo>
                  <a:cubicBezTo>
                    <a:pt x="303045" y="582967"/>
                    <a:pt x="300702" y="577135"/>
                    <a:pt x="295759" y="575681"/>
                  </a:cubicBezTo>
                  <a:cubicBezTo>
                    <a:pt x="281832" y="571585"/>
                    <a:pt x="226913" y="566611"/>
                    <a:pt x="208327" y="564752"/>
                  </a:cubicBezTo>
                  <a:cubicBezTo>
                    <a:pt x="203469" y="563538"/>
                    <a:pt x="198736" y="560611"/>
                    <a:pt x="193754" y="561109"/>
                  </a:cubicBezTo>
                  <a:cubicBezTo>
                    <a:pt x="186112" y="561873"/>
                    <a:pt x="171896" y="568395"/>
                    <a:pt x="171896" y="568395"/>
                  </a:cubicBezTo>
                  <a:lnTo>
                    <a:pt x="113608" y="561109"/>
                  </a:lnTo>
                  <a:cubicBezTo>
                    <a:pt x="107478" y="560233"/>
                    <a:pt x="101585" y="557466"/>
                    <a:pt x="95393" y="557466"/>
                  </a:cubicBezTo>
                  <a:cubicBezTo>
                    <a:pt x="91553" y="557466"/>
                    <a:pt x="88107" y="559895"/>
                    <a:pt x="84464" y="561109"/>
                  </a:cubicBezTo>
                  <a:cubicBezTo>
                    <a:pt x="80821" y="559895"/>
                    <a:pt x="77064" y="558979"/>
                    <a:pt x="73534" y="557466"/>
                  </a:cubicBezTo>
                  <a:cubicBezTo>
                    <a:pt x="42017" y="543959"/>
                    <a:pt x="73667" y="555082"/>
                    <a:pt x="48033" y="546537"/>
                  </a:cubicBezTo>
                  <a:cubicBezTo>
                    <a:pt x="45604" y="542894"/>
                    <a:pt x="43843" y="538704"/>
                    <a:pt x="40747" y="535608"/>
                  </a:cubicBezTo>
                  <a:cubicBezTo>
                    <a:pt x="33472" y="528333"/>
                    <a:pt x="20298" y="524514"/>
                    <a:pt x="11603" y="521035"/>
                  </a:cubicBezTo>
                  <a:cubicBezTo>
                    <a:pt x="10389" y="517392"/>
                    <a:pt x="9308" y="513702"/>
                    <a:pt x="7960" y="510106"/>
                  </a:cubicBezTo>
                  <a:cubicBezTo>
                    <a:pt x="5664" y="503983"/>
                    <a:pt x="1485" y="498380"/>
                    <a:pt x="674" y="491891"/>
                  </a:cubicBezTo>
                  <a:cubicBezTo>
                    <a:pt x="198" y="488081"/>
                    <a:pt x="3103" y="484605"/>
                    <a:pt x="4317" y="480962"/>
                  </a:cubicBezTo>
                  <a:cubicBezTo>
                    <a:pt x="-5398" y="451818"/>
                    <a:pt x="4317" y="488248"/>
                    <a:pt x="4317" y="459104"/>
                  </a:cubicBezTo>
                  <a:cubicBezTo>
                    <a:pt x="4317" y="455264"/>
                    <a:pt x="1888" y="451818"/>
                    <a:pt x="674" y="448175"/>
                  </a:cubicBezTo>
                  <a:cubicBezTo>
                    <a:pt x="1888" y="444532"/>
                    <a:pt x="3630" y="441024"/>
                    <a:pt x="4317" y="437246"/>
                  </a:cubicBezTo>
                  <a:cubicBezTo>
                    <a:pt x="4568" y="435864"/>
                    <a:pt x="6381" y="405006"/>
                    <a:pt x="11603" y="397173"/>
                  </a:cubicBezTo>
                  <a:cubicBezTo>
                    <a:pt x="14461" y="392886"/>
                    <a:pt x="18889" y="389886"/>
                    <a:pt x="22532" y="386243"/>
                  </a:cubicBezTo>
                  <a:cubicBezTo>
                    <a:pt x="23746" y="382600"/>
                    <a:pt x="24310" y="378671"/>
                    <a:pt x="26175" y="375314"/>
                  </a:cubicBezTo>
                  <a:lnTo>
                    <a:pt x="48033" y="342527"/>
                  </a:lnTo>
                  <a:cubicBezTo>
                    <a:pt x="50462" y="338884"/>
                    <a:pt x="53934" y="335752"/>
                    <a:pt x="55319" y="331598"/>
                  </a:cubicBezTo>
                  <a:cubicBezTo>
                    <a:pt x="56533" y="327955"/>
                    <a:pt x="56832" y="323864"/>
                    <a:pt x="58962" y="320669"/>
                  </a:cubicBezTo>
                  <a:cubicBezTo>
                    <a:pt x="61820" y="316382"/>
                    <a:pt x="66538" y="313652"/>
                    <a:pt x="69891" y="309740"/>
                  </a:cubicBezTo>
                  <a:cubicBezTo>
                    <a:pt x="73843" y="305130"/>
                    <a:pt x="77178" y="300025"/>
                    <a:pt x="80821" y="295168"/>
                  </a:cubicBezTo>
                  <a:cubicBezTo>
                    <a:pt x="89484" y="269180"/>
                    <a:pt x="77200" y="300601"/>
                    <a:pt x="95393" y="273310"/>
                  </a:cubicBezTo>
                  <a:cubicBezTo>
                    <a:pt x="112082" y="248275"/>
                    <a:pt x="78373" y="277877"/>
                    <a:pt x="113608" y="251451"/>
                  </a:cubicBezTo>
                  <a:cubicBezTo>
                    <a:pt x="117251" y="240522"/>
                    <a:pt x="118147" y="228249"/>
                    <a:pt x="124537" y="218664"/>
                  </a:cubicBezTo>
                  <a:cubicBezTo>
                    <a:pt x="126966" y="215021"/>
                    <a:pt x="130045" y="211736"/>
                    <a:pt x="131823" y="207735"/>
                  </a:cubicBezTo>
                  <a:cubicBezTo>
                    <a:pt x="134942" y="200717"/>
                    <a:pt x="134501" y="192021"/>
                    <a:pt x="139109" y="185877"/>
                  </a:cubicBezTo>
                  <a:cubicBezTo>
                    <a:pt x="142752" y="181020"/>
                    <a:pt x="147323" y="176736"/>
                    <a:pt x="150038" y="171305"/>
                  </a:cubicBezTo>
                  <a:cubicBezTo>
                    <a:pt x="173811" y="123760"/>
                    <a:pt x="153281" y="146205"/>
                    <a:pt x="171896" y="127588"/>
                  </a:cubicBezTo>
                  <a:cubicBezTo>
                    <a:pt x="175539" y="119088"/>
                    <a:pt x="179390" y="110674"/>
                    <a:pt x="182825" y="102087"/>
                  </a:cubicBezTo>
                  <a:cubicBezTo>
                    <a:pt x="184251" y="98522"/>
                    <a:pt x="184069" y="94157"/>
                    <a:pt x="186468" y="91158"/>
                  </a:cubicBezTo>
                  <a:cubicBezTo>
                    <a:pt x="189203" y="87739"/>
                    <a:pt x="193754" y="86301"/>
                    <a:pt x="197397" y="83872"/>
                  </a:cubicBezTo>
                  <a:cubicBezTo>
                    <a:pt x="198611" y="79015"/>
                    <a:pt x="198801" y="73778"/>
                    <a:pt x="201040" y="69300"/>
                  </a:cubicBezTo>
                  <a:cubicBezTo>
                    <a:pt x="212779" y="45823"/>
                    <a:pt x="210958" y="51287"/>
                    <a:pt x="226542" y="40156"/>
                  </a:cubicBezTo>
                  <a:cubicBezTo>
                    <a:pt x="245840" y="26372"/>
                    <a:pt x="234308" y="31496"/>
                    <a:pt x="252043" y="25584"/>
                  </a:cubicBezTo>
                  <a:cubicBezTo>
                    <a:pt x="255686" y="20727"/>
                    <a:pt x="259443" y="15953"/>
                    <a:pt x="262972" y="11012"/>
                  </a:cubicBezTo>
                  <a:cubicBezTo>
                    <a:pt x="265517" y="7449"/>
                    <a:pt x="266010" y="1144"/>
                    <a:pt x="270258" y="82"/>
                  </a:cubicBezTo>
                  <a:cubicBezTo>
                    <a:pt x="273590" y="-751"/>
                    <a:pt x="275115" y="4940"/>
                    <a:pt x="277544" y="7369"/>
                  </a:cubicBezTo>
                  <a:cubicBezTo>
                    <a:pt x="268911" y="20319"/>
                    <a:pt x="265401" y="1296"/>
                    <a:pt x="262972" y="82"/>
                  </a:cubicBezTo>
                  <a:close/>
                </a:path>
              </a:pathLst>
            </a:custGeom>
            <a:solidFill>
              <a:srgbClr val="DC498D"/>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pic>
          <p:nvPicPr>
            <p:cNvPr id="44" name="Picture 43"/>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1879"/>
            <a:stretch/>
          </p:blipFill>
          <p:spPr>
            <a:xfrm>
              <a:off x="7589608" y="4012028"/>
              <a:ext cx="609613" cy="702745"/>
            </a:xfrm>
            <a:prstGeom prst="rect">
              <a:avLst/>
            </a:prstGeom>
          </p:spPr>
        </p:pic>
        <p:sp>
          <p:nvSpPr>
            <p:cNvPr id="45" name="Rectangle 44"/>
            <p:cNvSpPr/>
            <p:nvPr/>
          </p:nvSpPr>
          <p:spPr>
            <a:xfrm>
              <a:off x="7694107" y="4363400"/>
              <a:ext cx="280863"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A</a:t>
              </a:r>
            </a:p>
          </p:txBody>
        </p:sp>
      </p:grpSp>
      <p:sp>
        <p:nvSpPr>
          <p:cNvPr id="51" name="TextBox 50"/>
          <p:cNvSpPr txBox="1"/>
          <p:nvPr/>
        </p:nvSpPr>
        <p:spPr>
          <a:xfrm>
            <a:off x="4883783" y="5315483"/>
            <a:ext cx="198703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Glass flow cell surface</a:t>
            </a:r>
          </a:p>
        </p:txBody>
      </p:sp>
      <p:sp>
        <p:nvSpPr>
          <p:cNvPr id="52" name="Freeform 51"/>
          <p:cNvSpPr/>
          <p:nvPr/>
        </p:nvSpPr>
        <p:spPr>
          <a:xfrm flipH="1">
            <a:off x="5486700" y="4948813"/>
            <a:ext cx="371955" cy="366836"/>
          </a:xfrm>
          <a:custGeom>
            <a:avLst/>
            <a:gdLst>
              <a:gd name="connsiteX0" fmla="*/ 42428 w 371955"/>
              <a:gd name="connsiteY0" fmla="*/ 511948 h 511948"/>
              <a:gd name="connsiteX1" fmla="*/ 25336 w 371955"/>
              <a:gd name="connsiteY1" fmla="*/ 153024 h 511948"/>
              <a:gd name="connsiteX2" fmla="*/ 341530 w 371955"/>
              <a:gd name="connsiteY2" fmla="*/ 16292 h 511948"/>
              <a:gd name="connsiteX3" fmla="*/ 341530 w 371955"/>
              <a:gd name="connsiteY3" fmla="*/ 7746 h 511948"/>
            </a:gdLst>
            <a:ahLst/>
            <a:cxnLst>
              <a:cxn ang="0">
                <a:pos x="connsiteX0" y="connsiteY0"/>
              </a:cxn>
              <a:cxn ang="0">
                <a:pos x="connsiteX1" y="connsiteY1"/>
              </a:cxn>
              <a:cxn ang="0">
                <a:pos x="connsiteX2" y="connsiteY2"/>
              </a:cxn>
              <a:cxn ang="0">
                <a:pos x="connsiteX3" y="connsiteY3"/>
              </a:cxn>
            </a:cxnLst>
            <a:rect l="l" t="t" r="r" b="b"/>
            <a:pathLst>
              <a:path w="371955" h="511948">
                <a:moveTo>
                  <a:pt x="42428" y="511948"/>
                </a:moveTo>
                <a:cubicBezTo>
                  <a:pt x="8957" y="373790"/>
                  <a:pt x="-24514" y="235633"/>
                  <a:pt x="25336" y="153024"/>
                </a:cubicBezTo>
                <a:cubicBezTo>
                  <a:pt x="75186" y="70415"/>
                  <a:pt x="288831" y="40505"/>
                  <a:pt x="341530" y="16292"/>
                </a:cubicBezTo>
                <a:cubicBezTo>
                  <a:pt x="394229" y="-7921"/>
                  <a:pt x="367879" y="-88"/>
                  <a:pt x="341530" y="7746"/>
                </a:cubicBezTo>
              </a:path>
            </a:pathLst>
          </a:custGeom>
          <a:noFill/>
          <a:ln>
            <a:solidFill>
              <a:schemeClr val="tx1"/>
            </a:solidFill>
            <a:headEnd type="none" w="med" len="med"/>
            <a:tailEnd type="triangle" w="med" len="me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53" name="Rectangle 52"/>
          <p:cNvSpPr/>
          <p:nvPr/>
        </p:nvSpPr>
        <p:spPr>
          <a:xfrm>
            <a:off x="389369" y="5750782"/>
            <a:ext cx="836526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As a workaround, HTS technologies sequence random short DNA fragments (75-300 </a:t>
            </a:r>
            <a:r>
              <a:rPr kumimoji="0" lang="en-US" sz="1600" b="0" i="0" u="none" strike="noStrike" kern="1200" cap="none" spc="0" normalizeH="0" baseline="0" noProof="0" dirty="0" err="1">
                <a:ln>
                  <a:noFill/>
                </a:ln>
                <a:solidFill>
                  <a:srgbClr val="000000"/>
                </a:solidFill>
                <a:effectLst/>
                <a:uLnTx/>
                <a:uFillTx/>
                <a:latin typeface="Tahoma"/>
                <a:ea typeface="+mn-ea"/>
                <a:cs typeface="+mn-cs"/>
              </a:rPr>
              <a:t>basepairs</a:t>
            </a:r>
            <a:r>
              <a:rPr kumimoji="0" lang="en-US" sz="1600" b="0" i="0" u="none" strike="noStrike" kern="1200" cap="none" spc="0" normalizeH="0" baseline="0" noProof="0" dirty="0">
                <a:ln>
                  <a:noFill/>
                </a:ln>
                <a:solidFill>
                  <a:srgbClr val="000000"/>
                </a:solidFill>
                <a:effectLst/>
                <a:uLnTx/>
                <a:uFillTx/>
                <a:latin typeface="Tahoma"/>
                <a:ea typeface="+mn-ea"/>
                <a:cs typeface="+mn-cs"/>
              </a:rPr>
              <a:t> long) of copies of the original molecule.</a:t>
            </a:r>
          </a:p>
        </p:txBody>
      </p:sp>
      <p:pic>
        <p:nvPicPr>
          <p:cNvPr id="56" name="Picture 55"/>
          <p:cNvPicPr>
            <a:picLocks noChangeAspect="1"/>
          </p:cNvPicPr>
          <p:nvPr/>
        </p:nvPicPr>
        <p:blipFill rotWithShape="1">
          <a:blip r:embed="rId6">
            <a:extLst>
              <a:ext uri="{28A0092B-C50C-407E-A947-70E740481C1C}">
                <a14:useLocalDpi xmlns:a14="http://schemas.microsoft.com/office/drawing/2010/main" val="0"/>
              </a:ext>
            </a:extLst>
          </a:blip>
          <a:srcRect l="39975" t="4290" r="40475" b="27596"/>
          <a:stretch/>
        </p:blipFill>
        <p:spPr>
          <a:xfrm>
            <a:off x="8018715" y="2087272"/>
            <a:ext cx="1197134" cy="2618894"/>
          </a:xfrm>
          <a:prstGeom prst="rect">
            <a:avLst/>
          </a:prstGeom>
        </p:spPr>
      </p:pic>
      <p:sp>
        <p:nvSpPr>
          <p:cNvPr id="4" name="TextBox 3">
            <a:extLst>
              <a:ext uri="{FF2B5EF4-FFF2-40B4-BE49-F238E27FC236}">
                <a16:creationId xmlns:a16="http://schemas.microsoft.com/office/drawing/2014/main" id="{47DF7933-77E6-3744-BA52-57A5FF27031A}"/>
              </a:ext>
            </a:extLst>
          </p:cNvPr>
          <p:cNvSpPr txBox="1"/>
          <p:nvPr/>
        </p:nvSpPr>
        <p:spPr>
          <a:xfrm>
            <a:off x="3792983" y="869529"/>
            <a:ext cx="4818948" cy="954107"/>
          </a:xfrm>
          <a:prstGeom prst="rect">
            <a:avLst/>
          </a:prstGeom>
          <a:noFill/>
        </p:spPr>
        <p:txBody>
          <a:bodyPr wrap="none" rtlCol="0">
            <a:spAutoFit/>
          </a:bodyPr>
          <a:lstStyle/>
          <a:p>
            <a:r>
              <a:rPr lang="en-US" sz="1400" b="1" dirty="0"/>
              <a:t>The sequencer adds the molecule “T” </a:t>
            </a:r>
          </a:p>
          <a:p>
            <a:r>
              <a:rPr lang="en-US" sz="1400" b="1" dirty="0"/>
              <a:t>to all bases near the flow cell surface and </a:t>
            </a:r>
          </a:p>
          <a:p>
            <a:r>
              <a:rPr lang="en-US" sz="1400" b="1" dirty="0"/>
              <a:t>observes the chemical reaction via a CMOS sensor</a:t>
            </a:r>
            <a:r>
              <a:rPr lang="en-US" sz="1400" dirty="0"/>
              <a:t>. </a:t>
            </a:r>
          </a:p>
          <a:p>
            <a:r>
              <a:rPr lang="en-US" sz="1400" dirty="0"/>
              <a:t>If a reaction happens then the base is “A”</a:t>
            </a:r>
          </a:p>
        </p:txBody>
      </p:sp>
    </p:spTree>
    <p:extLst>
      <p:ext uri="{BB962C8B-B14F-4D97-AF65-F5344CB8AC3E}">
        <p14:creationId xmlns:p14="http://schemas.microsoft.com/office/powerpoint/2010/main" val="4445542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animEffect transition="in" filter="fade">
                                      <p:cBhvr>
                                        <p:cTn id="9" dur="500"/>
                                        <p:tgtEl>
                                          <p:spTgt spid="5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randombar(horizontal)">
                                      <p:cBhvr>
                                        <p:cTn id="34" dur="500"/>
                                        <p:tgtEl>
                                          <p:spTgt spid="54"/>
                                        </p:tgtEl>
                                      </p:cBhvr>
                                    </p:animEffect>
                                  </p:childTnLst>
                                </p:cTn>
                              </p:par>
                            </p:childTnLst>
                          </p:cTn>
                        </p:par>
                        <p:par>
                          <p:cTn id="35" fill="hold">
                            <p:stCondLst>
                              <p:cond delay="500"/>
                            </p:stCondLst>
                            <p:childTnLst>
                              <p:par>
                                <p:cTn id="36" presetID="22" presetClass="exit" presetSubtype="4" fill="hold" grpId="0" nodeType="afterEffect">
                                  <p:stCondLst>
                                    <p:cond delay="500"/>
                                  </p:stCondLst>
                                  <p:childTnLst>
                                    <p:animEffect transition="out" filter="wipe(down)">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par>
                                <p:cTn id="39" presetID="22" presetClass="exit" presetSubtype="4" fill="hold" grpId="0" nodeType="withEffect">
                                  <p:stCondLst>
                                    <p:cond delay="0"/>
                                  </p:stCondLst>
                                  <p:childTnLst>
                                    <p:animEffect transition="out" filter="wipe(down)">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par>
                                <p:cTn id="42" presetID="22" presetClass="exit" presetSubtype="4" fill="hold" grpId="0" nodeType="withEffect">
                                  <p:stCondLst>
                                    <p:cond delay="0"/>
                                  </p:stCondLst>
                                  <p:childTnLst>
                                    <p:animEffect transition="out" filter="wipe(down)">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22" presetClass="exit" presetSubtype="4" fill="hold" grpId="0" nodeType="withEffect">
                                  <p:stCondLst>
                                    <p:cond delay="0"/>
                                  </p:stCondLst>
                                  <p:childTnLst>
                                    <p:animEffect transition="out" filter="wipe(down)">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par>
                                <p:cTn id="48" presetID="22" presetClass="exit" presetSubtype="4" fill="hold" grpId="0" nodeType="withEffect">
                                  <p:stCondLst>
                                    <p:cond delay="0"/>
                                  </p:stCondLst>
                                  <p:childTnLst>
                                    <p:animEffect transition="out" filter="wipe(down)">
                                      <p:cBhvr>
                                        <p:cTn id="49" dur="500"/>
                                        <p:tgtEl>
                                          <p:spTgt spid="21"/>
                                        </p:tgtEl>
                                      </p:cBhvr>
                                    </p:animEffect>
                                    <p:set>
                                      <p:cBhvr>
                                        <p:cTn id="50" dur="1" fill="hold">
                                          <p:stCondLst>
                                            <p:cond delay="499"/>
                                          </p:stCondLst>
                                        </p:cTn>
                                        <p:tgtEl>
                                          <p:spTgt spid="21"/>
                                        </p:tgtEl>
                                        <p:attrNameLst>
                                          <p:attrName>style.visibility</p:attrName>
                                        </p:attrNameLst>
                                      </p:cBhvr>
                                      <p:to>
                                        <p:strVal val="hidden"/>
                                      </p:to>
                                    </p:set>
                                  </p:childTnLst>
                                </p:cTn>
                              </p:par>
                              <p:par>
                                <p:cTn id="51" presetID="22" presetClass="exit" presetSubtype="4" fill="hold" grpId="0" nodeType="withEffect">
                                  <p:stCondLst>
                                    <p:cond delay="0"/>
                                  </p:stCondLst>
                                  <p:childTnLst>
                                    <p:animEffect transition="out" filter="wipe(down)">
                                      <p:cBhvr>
                                        <p:cTn id="52" dur="500"/>
                                        <p:tgtEl>
                                          <p:spTgt spid="23"/>
                                        </p:tgtEl>
                                      </p:cBhvr>
                                    </p:animEffect>
                                    <p:set>
                                      <p:cBhvr>
                                        <p:cTn id="53" dur="1" fill="hold">
                                          <p:stCondLst>
                                            <p:cond delay="499"/>
                                          </p:stCondLst>
                                        </p:cTn>
                                        <p:tgtEl>
                                          <p:spTgt spid="23"/>
                                        </p:tgtEl>
                                        <p:attrNameLst>
                                          <p:attrName>style.visibility</p:attrName>
                                        </p:attrNameLst>
                                      </p:cBhvr>
                                      <p:to>
                                        <p:strVal val="hidden"/>
                                      </p:to>
                                    </p:set>
                                  </p:childTnLst>
                                </p:cTn>
                              </p:par>
                              <p:par>
                                <p:cTn id="54" presetID="22" presetClass="exit" presetSubtype="4" fill="hold" grpId="0" nodeType="withEffect">
                                  <p:stCondLst>
                                    <p:cond delay="0"/>
                                  </p:stCondLst>
                                  <p:childTnLst>
                                    <p:animEffect transition="out" filter="wipe(down)">
                                      <p:cBhvr>
                                        <p:cTn id="55" dur="500"/>
                                        <p:tgtEl>
                                          <p:spTgt spid="26"/>
                                        </p:tgtEl>
                                      </p:cBhvr>
                                    </p:animEffect>
                                    <p:set>
                                      <p:cBhvr>
                                        <p:cTn id="56" dur="1" fill="hold">
                                          <p:stCondLst>
                                            <p:cond delay="499"/>
                                          </p:stCondLst>
                                        </p:cTn>
                                        <p:tgtEl>
                                          <p:spTgt spid="26"/>
                                        </p:tgtEl>
                                        <p:attrNameLst>
                                          <p:attrName>style.visibility</p:attrName>
                                        </p:attrNameLst>
                                      </p:cBhvr>
                                      <p:to>
                                        <p:strVal val="hidden"/>
                                      </p:to>
                                    </p:set>
                                  </p:childTnLst>
                                </p:cTn>
                              </p:par>
                              <p:par>
                                <p:cTn id="57" presetID="22" presetClass="exit" presetSubtype="4" fill="hold" grpId="0" nodeType="withEffect">
                                  <p:stCondLst>
                                    <p:cond delay="0"/>
                                  </p:stCondLst>
                                  <p:childTnLst>
                                    <p:animEffect transition="out" filter="wipe(down)">
                                      <p:cBhvr>
                                        <p:cTn id="58" dur="500"/>
                                        <p:tgtEl>
                                          <p:spTgt spid="27"/>
                                        </p:tgtEl>
                                      </p:cBhvr>
                                    </p:animEffect>
                                    <p:set>
                                      <p:cBhvr>
                                        <p:cTn id="59" dur="1" fill="hold">
                                          <p:stCondLst>
                                            <p:cond delay="499"/>
                                          </p:stCondLst>
                                        </p:cTn>
                                        <p:tgtEl>
                                          <p:spTgt spid="27"/>
                                        </p:tgtEl>
                                        <p:attrNameLst>
                                          <p:attrName>style.visibility</p:attrName>
                                        </p:attrNameLst>
                                      </p:cBhvr>
                                      <p:to>
                                        <p:strVal val="hidden"/>
                                      </p:to>
                                    </p:set>
                                  </p:childTnLst>
                                </p:cTn>
                              </p:par>
                              <p:par>
                                <p:cTn id="60" presetID="22" presetClass="exit" presetSubtype="4" fill="hold" grpId="0" nodeType="withEffect">
                                  <p:stCondLst>
                                    <p:cond delay="0"/>
                                  </p:stCondLst>
                                  <p:childTnLst>
                                    <p:animEffect transition="out" filter="wipe(down)">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22" presetClass="exit" presetSubtype="4" fill="hold" grpId="0" nodeType="withEffect">
                                  <p:stCondLst>
                                    <p:cond delay="0"/>
                                  </p:stCondLst>
                                  <p:childTnLst>
                                    <p:animEffect transition="out" filter="wipe(down)">
                                      <p:cBhvr>
                                        <p:cTn id="64" dur="500"/>
                                        <p:tgtEl>
                                          <p:spTgt spid="19"/>
                                        </p:tgtEl>
                                      </p:cBhvr>
                                    </p:animEffect>
                                    <p:set>
                                      <p:cBhvr>
                                        <p:cTn id="65" dur="1" fill="hold">
                                          <p:stCondLst>
                                            <p:cond delay="499"/>
                                          </p:stCondLst>
                                        </p:cTn>
                                        <p:tgtEl>
                                          <p:spTgt spid="19"/>
                                        </p:tgtEl>
                                        <p:attrNameLst>
                                          <p:attrName>style.visibility</p:attrName>
                                        </p:attrNameLst>
                                      </p:cBhvr>
                                      <p:to>
                                        <p:strVal val="hidden"/>
                                      </p:to>
                                    </p:set>
                                  </p:childTnLst>
                                </p:cTn>
                              </p:par>
                              <p:par>
                                <p:cTn id="66" presetID="22" presetClass="exit" presetSubtype="4" fill="hold" grpId="0" nodeType="withEffect">
                                  <p:stCondLst>
                                    <p:cond delay="0"/>
                                  </p:stCondLst>
                                  <p:childTnLst>
                                    <p:animEffect transition="out" filter="wipe(down)">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22" presetClass="exit" presetSubtype="4" fill="hold" grpId="0" nodeType="withEffect">
                                  <p:stCondLst>
                                    <p:cond delay="0"/>
                                  </p:stCondLst>
                                  <p:childTnLst>
                                    <p:animEffect transition="out" filter="wipe(down)">
                                      <p:cBhvr>
                                        <p:cTn id="70" dur="500"/>
                                        <p:tgtEl>
                                          <p:spTgt spid="22"/>
                                        </p:tgtEl>
                                      </p:cBhvr>
                                    </p:animEffect>
                                    <p:set>
                                      <p:cBhvr>
                                        <p:cTn id="71" dur="1" fill="hold">
                                          <p:stCondLst>
                                            <p:cond delay="499"/>
                                          </p:stCondLst>
                                        </p:cTn>
                                        <p:tgtEl>
                                          <p:spTgt spid="22"/>
                                        </p:tgtEl>
                                        <p:attrNameLst>
                                          <p:attrName>style.visibility</p:attrName>
                                        </p:attrNameLst>
                                      </p:cBhvr>
                                      <p:to>
                                        <p:strVal val="hidden"/>
                                      </p:to>
                                    </p:set>
                                  </p:childTnLst>
                                </p:cTn>
                              </p:par>
                              <p:par>
                                <p:cTn id="72" presetID="22" presetClass="exit" presetSubtype="4" fill="hold" grpId="0" nodeType="withEffect">
                                  <p:stCondLst>
                                    <p:cond delay="0"/>
                                  </p:stCondLst>
                                  <p:childTnLst>
                                    <p:animEffect transition="out" filter="wipe(down)">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par>
                                <p:cTn id="75" presetID="22" presetClass="exit" presetSubtype="4" fill="hold" grpId="0" nodeType="withEffect">
                                  <p:stCondLst>
                                    <p:cond delay="0"/>
                                  </p:stCondLst>
                                  <p:childTnLst>
                                    <p:animEffect transition="out" filter="wipe(down)">
                                      <p:cBhvr>
                                        <p:cTn id="76" dur="500"/>
                                        <p:tgtEl>
                                          <p:spTgt spid="24"/>
                                        </p:tgtEl>
                                      </p:cBhvr>
                                    </p:animEffect>
                                    <p:set>
                                      <p:cBhvr>
                                        <p:cTn id="77"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9" grpId="0"/>
      <p:bldP spid="14" grpId="0"/>
      <p:bldP spid="15" grpId="0"/>
      <p:bldP spid="16" grpId="0"/>
      <p:bldP spid="19" grpId="0"/>
      <p:bldP spid="20" grpId="0"/>
      <p:bldP spid="21" grpId="0"/>
      <p:bldP spid="22" grpId="0"/>
      <p:bldP spid="23" grpId="0"/>
      <p:bldP spid="24" grpId="0"/>
      <p:bldP spid="25" grpId="0"/>
      <p:bldP spid="26" grpId="0"/>
      <p:bldP spid="27" grpId="0"/>
      <p:bldP spid="28"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High-Throughput Sequencing</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003340F8-3A8B-834C-91D5-9FD30DDFF056}"/>
              </a:ext>
            </a:extLst>
          </p:cNvPr>
          <p:cNvSpPr>
            <a:spLocks noGrp="1"/>
          </p:cNvSpPr>
          <p:nvPr>
            <p:ph idx="1"/>
          </p:nvPr>
        </p:nvSpPr>
        <p:spPr>
          <a:xfrm>
            <a:off x="228600" y="908720"/>
            <a:ext cx="8610600" cy="5638800"/>
          </a:xfr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indent="-342900" eaLnBrk="0" fontAlgn="base" hangingPunct="0">
              <a:spcBef>
                <a:spcPts val="0"/>
              </a:spcBef>
              <a:spcAft>
                <a:spcPct val="0"/>
              </a:spcAft>
              <a:buClr>
                <a:schemeClr val="accent1"/>
              </a:buClr>
              <a:buSzPct val="65000"/>
              <a:buFont typeface="Wingdings" pitchFamily="2" charset="2"/>
              <a:buChar char="n"/>
            </a:pPr>
            <a:r>
              <a:rPr lang="en-US" dirty="0"/>
              <a:t>Massively parallel sequencing technology</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Illumina, Roche 454, Ion Torrent, SOLID…</a:t>
            </a:r>
          </a:p>
          <a:p>
            <a:pPr marL="669925" lvl="1" indent="-325438" eaLnBrk="0" fontAlgn="base" hangingPunct="0">
              <a:spcBef>
                <a:spcPts val="0"/>
              </a:spcBef>
              <a:spcAft>
                <a:spcPct val="0"/>
              </a:spcAft>
              <a:buClr>
                <a:schemeClr val="accent2"/>
              </a:buClr>
              <a:buSzPct val="60000"/>
              <a:buFont typeface="Wingdings" pitchFamily="2" charset="2"/>
              <a:buChar char="q"/>
            </a:pPr>
            <a:endPar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marL="342900" indent="-342900" eaLnBrk="0" fontAlgn="base" hangingPunct="0">
              <a:spcBef>
                <a:spcPts val="0"/>
              </a:spcBef>
              <a:spcAft>
                <a:spcPct val="0"/>
              </a:spcAft>
              <a:buClr>
                <a:schemeClr val="accent1"/>
              </a:buClr>
              <a:buSzPct val="65000"/>
              <a:buFont typeface="Wingdings" pitchFamily="2" charset="2"/>
              <a:buChar char="n"/>
            </a:pPr>
            <a:r>
              <a:rPr lang="en-US" dirty="0">
                <a:latin typeface="Tahoma" panose="020B0604030504040204" pitchFamily="34" charset="0"/>
                <a:ea typeface="Tahoma" panose="020B0604030504040204" pitchFamily="34" charset="0"/>
                <a:cs typeface="Tahoma" panose="020B0604030504040204" pitchFamily="34" charset="0"/>
              </a:rPr>
              <a:t>Small DNA fragments are first amplified and then sequenced in parallel, leading to</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High throughput</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High speed</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Low cost </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Short reads</a:t>
            </a:r>
          </a:p>
          <a:p>
            <a:pPr marL="1022350" lvl="2" indent="-350838" eaLnBrk="0" fontAlgn="base" hangingPunct="0">
              <a:spcBef>
                <a:spcPts val="0"/>
              </a:spcBef>
              <a:spcAft>
                <a:spcPct val="0"/>
              </a:spcAft>
              <a:buClr>
                <a:schemeClr val="accent1"/>
              </a:buClr>
              <a:buSzPct val="65000"/>
              <a:buFont typeface="Wingdings" pitchFamily="2" charset="2"/>
              <a:buChar char="n"/>
            </a:pPr>
            <a:r>
              <a:rPr lang="en-US" sz="1800" dirty="0">
                <a:latin typeface="Tahoma" panose="020B0604030504040204" pitchFamily="34" charset="0"/>
                <a:ea typeface="Tahoma" panose="020B0604030504040204" pitchFamily="34" charset="0"/>
                <a:cs typeface="Tahoma" panose="020B0604030504040204" pitchFamily="34" charset="0"/>
              </a:rPr>
              <a:t>Amplification step limits the read length since too short or too long fragments are not amplified well.</a:t>
            </a:r>
          </a:p>
          <a:p>
            <a:pPr marL="1022350" lvl="2" indent="-350838" eaLnBrk="0" fontAlgn="base" hangingPunct="0">
              <a:spcBef>
                <a:spcPts val="0"/>
              </a:spcBef>
              <a:spcAft>
                <a:spcPct val="0"/>
              </a:spcAft>
              <a:buClr>
                <a:schemeClr val="accent1"/>
              </a:buClr>
              <a:buSzPct val="65000"/>
              <a:buFont typeface="Wingdings" pitchFamily="2" charset="2"/>
              <a:buChar char="n"/>
            </a:pPr>
            <a:endParaRPr lang="en-US" sz="1800" dirty="0">
              <a:latin typeface="Tahoma" panose="020B0604030504040204" pitchFamily="34" charset="0"/>
              <a:ea typeface="Tahoma" panose="020B0604030504040204" pitchFamily="34" charset="0"/>
              <a:cs typeface="Tahoma" panose="020B0604030504040204" pitchFamily="34" charset="0"/>
            </a:endParaRPr>
          </a:p>
          <a:p>
            <a:pPr marL="342900" indent="-342900" eaLnBrk="0" fontAlgn="base" hangingPunct="0">
              <a:spcBef>
                <a:spcPts val="0"/>
              </a:spcBef>
              <a:spcAft>
                <a:spcPct val="0"/>
              </a:spcAft>
              <a:buClr>
                <a:schemeClr val="accent1"/>
              </a:buClr>
              <a:buSzPct val="65000"/>
              <a:buFont typeface="Wingdings" pitchFamily="2" charset="2"/>
              <a:buChar char="n"/>
            </a:pPr>
            <a:r>
              <a:rPr lang="en-US" sz="2000" dirty="0">
                <a:latin typeface="Tahoma" panose="020B0604030504040204" pitchFamily="34" charset="0"/>
                <a:ea typeface="Tahoma" panose="020B0604030504040204" pitchFamily="34" charset="0"/>
                <a:cs typeface="Tahoma" panose="020B0604030504040204" pitchFamily="34" charset="0"/>
              </a:rPr>
              <a:t>Sequencing is done by either reading optical signals as each base is added, or by detecting hydrogen ions instead of light, leading to:</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Low error rates (relatively)</a:t>
            </a:r>
          </a:p>
          <a:p>
            <a:pPr lvl="1">
              <a:spcBef>
                <a:spcPts val="0"/>
              </a:spcBef>
            </a:pPr>
            <a:r>
              <a:rPr lang="en-US" sz="2000" kern="1200" dirty="0">
                <a:solidFill>
                  <a:srgbClr val="FF0000"/>
                </a:solidFill>
              </a:rPr>
              <a:t>Reads lack information </a:t>
            </a:r>
            <a:r>
              <a:rPr lang="en-US" sz="2000" kern="1200" dirty="0"/>
              <a:t>about their order and which part of genome they are originated from</a:t>
            </a:r>
            <a:endPar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103651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377"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378"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Tree>
    <p:extLst>
      <p:ext uri="{BB962C8B-B14F-4D97-AF65-F5344CB8AC3E}">
        <p14:creationId xmlns:p14="http://schemas.microsoft.com/office/powerpoint/2010/main" val="303972376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5397"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5398"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grpSp>
        <p:nvGrpSpPr>
          <p:cNvPr id="66" name="Group 65"/>
          <p:cNvGrpSpPr/>
          <p:nvPr/>
        </p:nvGrpSpPr>
        <p:grpSpPr>
          <a:xfrm>
            <a:off x="-289047" y="3715576"/>
            <a:ext cx="9433048" cy="3582965"/>
            <a:chOff x="-108520" y="3573016"/>
            <a:chExt cx="9433048" cy="3582965"/>
          </a:xfrm>
        </p:grpSpPr>
        <p:sp>
          <p:nvSpPr>
            <p:cNvPr id="63" name="Rectangle 62"/>
            <p:cNvSpPr/>
            <p:nvPr/>
          </p:nvSpPr>
          <p:spPr>
            <a:xfrm>
              <a:off x="-108520" y="3573016"/>
              <a:ext cx="9433048" cy="3276000"/>
            </a:xfrm>
            <a:prstGeom prst="rect">
              <a:avLst/>
            </a:prstGeom>
            <a:solidFill>
              <a:schemeClr val="bg1"/>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3" name="Group 2"/>
            <p:cNvGrpSpPr/>
            <p:nvPr/>
          </p:nvGrpSpPr>
          <p:grpSpPr>
            <a:xfrm>
              <a:off x="613105" y="4005064"/>
              <a:ext cx="7919335" cy="3150917"/>
              <a:chOff x="-208582" y="3753558"/>
              <a:chExt cx="7919335" cy="3150917"/>
            </a:xfrm>
          </p:grpSpPr>
          <p:sp>
            <p:nvSpPr>
              <p:cNvPr id="62" name="Rectangle 61"/>
              <p:cNvSpPr/>
              <p:nvPr/>
            </p:nvSpPr>
            <p:spPr>
              <a:xfrm rot="12861">
                <a:off x="-208582" y="3828624"/>
                <a:ext cx="1900479" cy="2405141"/>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28" name="Picture 4" descr="https://i.ytimg.com/vi/thf4TFnkesw/maxresdefault.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6939" b="37412"/>
              <a:stretch/>
            </p:blipFill>
            <p:spPr bwMode="auto">
              <a:xfrm rot="961673">
                <a:off x="144628" y="3753558"/>
                <a:ext cx="6902450" cy="315091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rot="12861">
                <a:off x="376978" y="4035982"/>
                <a:ext cx="1900479" cy="1797999"/>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0" name="Oval 2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1" name="Oval 3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2" name="Oval 3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3" name="Oval 3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4" name="Oval 3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5" name="Oval 3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6" name="Oval 3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7" name="Rounded Rectangle 3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8" name="Rectangle 37"/>
              <p:cNvSpPr/>
              <p:nvPr/>
            </p:nvSpPr>
            <p:spPr>
              <a:xfrm>
                <a:off x="293120" y="4523798"/>
                <a:ext cx="2012089"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300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39"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F497D"/>
                    </a:solidFill>
                    <a:effectLst/>
                    <a:uLnTx/>
                    <a:uFillTx/>
                    <a:latin typeface="Tahoma"/>
                    <a:ea typeface="+mn-ea"/>
                    <a:cs typeface="+mn-cs"/>
                  </a:rPr>
                  <a:t>GAGTCAGAATTTGAC </a:t>
                </a:r>
              </a:p>
            </p:txBody>
          </p:sp>
          <p:sp>
            <p:nvSpPr>
              <p:cNvPr id="40"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1"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8064A2"/>
                    </a:solidFill>
                    <a:effectLst/>
                    <a:uLnTx/>
                    <a:uFillTx/>
                    <a:latin typeface="Tahoma"/>
                    <a:ea typeface="+mn-ea"/>
                    <a:cs typeface="+mn-cs"/>
                  </a:rPr>
                  <a:t>GAGTCAGAATTTGAC </a:t>
                </a:r>
              </a:p>
            </p:txBody>
          </p:sp>
          <p:sp>
            <p:nvSpPr>
              <p:cNvPr id="42" name="Rectangle 5"/>
              <p:cNvSpPr>
                <a:spLocks noChangeArrowheads="1"/>
              </p:cNvSpPr>
              <p:nvPr/>
            </p:nvSpPr>
            <p:spPr bwMode="auto">
              <a:xfrm rot="1668114">
                <a:off x="2320594" y="505762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3"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9BBB59"/>
                    </a:solidFill>
                    <a:effectLst/>
                    <a:uLnTx/>
                    <a:uFillTx/>
                    <a:latin typeface="Tahoma"/>
                    <a:ea typeface="+mn-ea"/>
                    <a:cs typeface="+mn-cs"/>
                  </a:rPr>
                  <a:t>GAGTCAGAATTTGAC </a:t>
                </a:r>
              </a:p>
            </p:txBody>
          </p:sp>
          <p:sp>
            <p:nvSpPr>
              <p:cNvPr id="44"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5"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F81BD"/>
                    </a:solidFill>
                    <a:effectLst/>
                    <a:uLnTx/>
                    <a:uFillTx/>
                    <a:latin typeface="Tahoma"/>
                    <a:ea typeface="+mn-ea"/>
                    <a:cs typeface="+mn-cs"/>
                  </a:rPr>
                  <a:t>GAGTCAGAATTTGAC </a:t>
                </a:r>
              </a:p>
            </p:txBody>
          </p:sp>
          <p:sp>
            <p:nvSpPr>
              <p:cNvPr id="46"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7"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8"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0000"/>
                    </a:solidFill>
                    <a:effectLst/>
                    <a:uLnTx/>
                    <a:uFillTx/>
                    <a:latin typeface="Tahoma"/>
                    <a:ea typeface="+mn-ea"/>
                    <a:cs typeface="+mn-cs"/>
                  </a:rPr>
                  <a:t>GAGTCAGAATTTGAC </a:t>
                </a:r>
              </a:p>
            </p:txBody>
          </p:sp>
          <p:sp>
            <p:nvSpPr>
              <p:cNvPr id="49"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Tahoma"/>
                    <a:ea typeface="+mn-ea"/>
                    <a:cs typeface="+mn-cs"/>
                  </a:rPr>
                  <a:t>GAGTCAGAATTTGAC </a:t>
                </a:r>
              </a:p>
            </p:txBody>
          </p:sp>
          <p:sp>
            <p:nvSpPr>
              <p:cNvPr id="50"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B0F0"/>
                    </a:solidFill>
                    <a:effectLst/>
                    <a:uLnTx/>
                    <a:uFillTx/>
                    <a:latin typeface="Tahoma"/>
                    <a:ea typeface="+mn-ea"/>
                    <a:cs typeface="+mn-cs"/>
                  </a:rPr>
                  <a:t>GAGTCAGAATTTGAC </a:t>
                </a:r>
              </a:p>
            </p:txBody>
          </p:sp>
          <p:sp>
            <p:nvSpPr>
              <p:cNvPr id="51"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00"/>
                    </a:solidFill>
                    <a:effectLst/>
                    <a:uLnTx/>
                    <a:uFillTx/>
                    <a:latin typeface="Tahoma"/>
                    <a:ea typeface="+mn-ea"/>
                    <a:cs typeface="+mn-cs"/>
                  </a:rPr>
                  <a:t>GAGTCAGAATTTGAC </a:t>
                </a:r>
              </a:p>
            </p:txBody>
          </p:sp>
          <p:sp>
            <p:nvSpPr>
              <p:cNvPr id="52"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EEECE1"/>
                    </a:solidFill>
                    <a:effectLst/>
                    <a:uLnTx/>
                    <a:uFillTx/>
                    <a:latin typeface="Tahoma"/>
                    <a:ea typeface="+mn-ea"/>
                    <a:cs typeface="+mn-cs"/>
                  </a:rPr>
                  <a:t>GAGTCAGAATTTGAC </a:t>
                </a:r>
              </a:p>
            </p:txBody>
          </p:sp>
          <p:sp>
            <p:nvSpPr>
              <p:cNvPr id="53"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7030A0"/>
                    </a:solidFill>
                    <a:effectLst/>
                    <a:uLnTx/>
                    <a:uFillTx/>
                    <a:latin typeface="Tahoma"/>
                    <a:ea typeface="+mn-ea"/>
                    <a:cs typeface="+mn-cs"/>
                  </a:rPr>
                  <a:t>GAGTCAGAATTTGAC </a:t>
                </a:r>
              </a:p>
            </p:txBody>
          </p:sp>
          <p:sp>
            <p:nvSpPr>
              <p:cNvPr id="54" name="Striped Right Arrow 53"/>
              <p:cNvSpPr/>
              <p:nvPr/>
            </p:nvSpPr>
            <p:spPr>
              <a:xfrm rot="16200000">
                <a:off x="3669587" y="5745282"/>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5" name="Striped Right Arrow 54"/>
              <p:cNvSpPr/>
              <p:nvPr/>
            </p:nvSpPr>
            <p:spPr>
              <a:xfrm rot="16200000">
                <a:off x="3966178" y="57247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6" name="Striped Right Arrow 55"/>
              <p:cNvSpPr/>
              <p:nvPr/>
            </p:nvSpPr>
            <p:spPr>
              <a:xfrm rot="5413798">
                <a:off x="3619012" y="41066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7" name="Striped Right Arrow 56"/>
              <p:cNvSpPr/>
              <p:nvPr/>
            </p:nvSpPr>
            <p:spPr>
              <a:xfrm rot="5413798">
                <a:off x="3915603" y="4115250"/>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8" name="Rectangle 57"/>
              <p:cNvSpPr/>
              <p:nvPr/>
            </p:nvSpPr>
            <p:spPr>
              <a:xfrm>
                <a:off x="293246" y="4156921"/>
                <a:ext cx="217880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Illumina HiSeq4000  </a:t>
                </a:r>
              </a:p>
            </p:txBody>
          </p:sp>
          <p:sp>
            <p:nvSpPr>
              <p:cNvPr id="59" name="Rectangle 58"/>
              <p:cNvSpPr/>
              <p:nvPr/>
            </p:nvSpPr>
            <p:spPr>
              <a:xfrm>
                <a:off x="5778582" y="4354557"/>
                <a:ext cx="1617751"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60" name="Rectangle 59"/>
              <p:cNvSpPr/>
              <p:nvPr/>
            </p:nvSpPr>
            <p:spPr>
              <a:xfrm>
                <a:off x="5838545" y="4024155"/>
                <a:ext cx="152477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ECE1">
                        <a:lumMod val="75000"/>
                      </a:srgbClr>
                    </a:solidFill>
                    <a:effectLst/>
                    <a:uLnTx/>
                    <a:uFillTx/>
                    <a:latin typeface="Times New Roman" panose="02020603050405020304" pitchFamily="18" charset="0"/>
                    <a:ea typeface="Times New Roman" panose="02020603050405020304" pitchFamily="18" charset="0"/>
                    <a:cs typeface="+mn-cs"/>
                  </a:rPr>
                  <a:t>on average</a:t>
                </a:r>
                <a:endParaRPr kumimoji="0" lang="en-US" sz="1100" b="0" i="0" u="none" strike="noStrike" kern="1200" cap="none" spc="0" normalizeH="0" baseline="0" noProof="0" dirty="0">
                  <a:ln>
                    <a:noFill/>
                  </a:ln>
                  <a:solidFill>
                    <a:srgbClr val="EEECE1">
                      <a:lumMod val="75000"/>
                    </a:srgbClr>
                  </a:solidFill>
                  <a:effectLst/>
                  <a:uLnTx/>
                  <a:uFillTx/>
                  <a:latin typeface="Tahoma"/>
                  <a:ea typeface="+mn-ea"/>
                  <a:cs typeface="+mn-cs"/>
                </a:endParaRPr>
              </a:p>
            </p:txBody>
          </p:sp>
          <p:sp>
            <p:nvSpPr>
              <p:cNvPr id="61" name="Rectangle 60"/>
              <p:cNvSpPr/>
              <p:nvPr/>
            </p:nvSpPr>
            <p:spPr>
              <a:xfrm>
                <a:off x="5594468" y="5530453"/>
                <a:ext cx="2116285"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ahoma"/>
                    <a:ea typeface="Times New Roman" panose="02020603050405020304" pitchFamily="18" charset="0"/>
                    <a:cs typeface="+mn-cs"/>
                  </a:rPr>
                  <a:t>(0.6%)</a:t>
                </a:r>
                <a:endParaRPr kumimoji="0" lang="en-US" sz="800" b="0" i="0" u="none" strike="noStrike" kern="1200" cap="none" spc="0" normalizeH="0" baseline="0" noProof="0" dirty="0">
                  <a:ln>
                    <a:noFill/>
                  </a:ln>
                  <a:solidFill>
                    <a:srgbClr val="FF0000"/>
                  </a:solidFill>
                  <a:effectLst/>
                  <a:uLnTx/>
                  <a:uFillTx/>
                  <a:latin typeface="Tahoma"/>
                  <a:ea typeface="+mn-ea"/>
                  <a:cs typeface="+mn-cs"/>
                </a:endParaRPr>
              </a:p>
            </p:txBody>
          </p:sp>
        </p:grpSp>
      </p:grpSp>
      <p:sp>
        <p:nvSpPr>
          <p:cNvPr id="65" name="TextBox 64"/>
          <p:cNvSpPr txBox="1"/>
          <p:nvPr/>
        </p:nvSpPr>
        <p:spPr>
          <a:xfrm>
            <a:off x="1938728" y="3493395"/>
            <a:ext cx="5413161" cy="584775"/>
          </a:xfrm>
          <a:prstGeom prst="rect">
            <a:avLst/>
          </a:prstGeom>
          <a:solidFill>
            <a:srgbClr val="FFFF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ahoma"/>
                <a:ea typeface="+mn-ea"/>
                <a:cs typeface="+mn-cs"/>
              </a:rPr>
              <a:t>Bottlenecked in Mapping!!</a:t>
            </a:r>
          </a:p>
        </p:txBody>
      </p:sp>
    </p:spTree>
    <p:extLst>
      <p:ext uri="{BB962C8B-B14F-4D97-AF65-F5344CB8AC3E}">
        <p14:creationId xmlns:p14="http://schemas.microsoft.com/office/powerpoint/2010/main" val="2479328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 calcmode="lin" valueType="num">
                                      <p:cBhvr additive="base">
                                        <p:cTn id="10" dur="500" fill="hold"/>
                                        <p:tgtEl>
                                          <p:spTgt spid="65"/>
                                        </p:tgtEl>
                                        <p:attrNameLst>
                                          <p:attrName>ppt_x</p:attrName>
                                        </p:attrNameLst>
                                      </p:cBhvr>
                                      <p:tavLst>
                                        <p:tav tm="0">
                                          <p:val>
                                            <p:strVal val="#ppt_x"/>
                                          </p:val>
                                        </p:tav>
                                        <p:tav tm="100000">
                                          <p:val>
                                            <p:strVal val="#ppt_x"/>
                                          </p:val>
                                        </p:tav>
                                      </p:tavLst>
                                    </p:anim>
                                    <p:anim calcmode="lin" valueType="num">
                                      <p:cBhvr additive="base">
                                        <p:cTn id="1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dirty="0"/>
              <a:t>The Read Mapping Bottleneck</a:t>
            </a:r>
          </a:p>
        </p:txBody>
      </p:sp>
      <p:sp>
        <p:nvSpPr>
          <p:cNvPr id="3" name="Slide Number Placeholder 2"/>
          <p:cNvSpPr>
            <a:spLocks noGrp="1"/>
          </p:cNvSpPr>
          <p:nvPr>
            <p:ph type="sldNum" sz="quarter" idx="11"/>
          </p:nvPr>
        </p:nvSpPr>
        <p:spPr/>
        <p:txBody>
          <a:bodyPr/>
          <a:lstStyle/>
          <a:p>
            <a:fld id="{018A7077-2B78-4FB5-8F56-24239751AEF0}" type="slidenum">
              <a:rPr lang="en-US" altLang="en-US" smtClean="0">
                <a:solidFill>
                  <a:prstClr val="black"/>
                </a:solidFill>
              </a:rPr>
              <a:pPr/>
              <a:t>17</a:t>
            </a:fld>
            <a:endParaRPr lang="en-US" altLang="en-US">
              <a:solidFill>
                <a:prstClr val="black"/>
              </a:solidFill>
            </a:endParaRPr>
          </a:p>
        </p:txBody>
      </p:sp>
      <p:grpSp>
        <p:nvGrpSpPr>
          <p:cNvPr id="4" name="Group 3"/>
          <p:cNvGrpSpPr/>
          <p:nvPr/>
        </p:nvGrpSpPr>
        <p:grpSpPr>
          <a:xfrm>
            <a:off x="563270" y="1786071"/>
            <a:ext cx="5124725" cy="1993963"/>
            <a:chOff x="629327" y="1793880"/>
            <a:chExt cx="7871460" cy="3062682"/>
          </a:xfrm>
        </p:grpSpPr>
        <p:sp>
          <p:nvSpPr>
            <p:cNvPr id="17" name="TextBox 16"/>
            <p:cNvSpPr txBox="1"/>
            <p:nvPr/>
          </p:nvSpPr>
          <p:spPr>
            <a:xfrm>
              <a:off x="4251493" y="1877363"/>
              <a:ext cx="3367597" cy="456979"/>
            </a:xfrm>
            <a:prstGeom prst="rect">
              <a:avLst/>
            </a:prstGeom>
            <a:noFill/>
          </p:spPr>
          <p:txBody>
            <a:bodyPr wrap="square" rtlCol="0">
              <a:spAutoFit/>
            </a:bodyPr>
            <a:lstStyle/>
            <a:p>
              <a:pPr>
                <a:lnSpc>
                  <a:spcPts val="1600"/>
                </a:lnSpc>
              </a:pPr>
              <a:r>
                <a:rPr lang="en-US" sz="1000" b="1" dirty="0">
                  <a:solidFill>
                    <a:srgbClr val="DE498D"/>
                  </a:solidFill>
                  <a:latin typeface="Arial Black" panose="020B0A04020102020204" pitchFamily="34" charset="0"/>
                </a:rPr>
                <a:t>A</a:t>
              </a:r>
              <a:r>
                <a:rPr lang="en-US" sz="1000" b="1" dirty="0">
                  <a:solidFill>
                    <a:srgbClr val="75BDD5"/>
                  </a:solidFill>
                  <a:latin typeface="Arial Black" panose="020B0A04020102020204" pitchFamily="34" charset="0"/>
                </a:rPr>
                <a:t>C</a:t>
              </a:r>
              <a:r>
                <a:rPr lang="en-US" sz="1000" b="1" dirty="0">
                  <a:solidFill>
                    <a:srgbClr val="7687CD"/>
                  </a:solidFill>
                  <a:latin typeface="Arial Black" panose="020B0A04020102020204" pitchFamily="34" charset="0"/>
                </a:rPr>
                <a:t>G</a:t>
              </a:r>
              <a:r>
                <a:rPr lang="en-US" sz="1000" b="1" dirty="0">
                  <a:solidFill>
                    <a:srgbClr val="EF866A"/>
                  </a:solidFill>
                  <a:latin typeface="Arial Black" panose="020B0A04020102020204" pitchFamily="34" charset="0"/>
                </a:rPr>
                <a:t>T</a:t>
              </a:r>
              <a:r>
                <a:rPr lang="en-US" sz="1000" b="1" dirty="0">
                  <a:solidFill>
                    <a:srgbClr val="DE498D"/>
                  </a:solidFill>
                  <a:latin typeface="Arial Black" panose="020B0A04020102020204" pitchFamily="34" charset="0"/>
                </a:rPr>
                <a:t>A</a:t>
              </a:r>
              <a:r>
                <a:rPr lang="en-US" sz="1000" b="1" dirty="0">
                  <a:solidFill>
                    <a:srgbClr val="75BDD5"/>
                  </a:solidFill>
                  <a:latin typeface="Arial Black" panose="020B0A04020102020204" pitchFamily="34" charset="0"/>
                </a:rPr>
                <a:t>C</a:t>
              </a:r>
              <a:r>
                <a:rPr lang="en-US" sz="1000" b="1" dirty="0">
                  <a:solidFill>
                    <a:srgbClr val="7687CD"/>
                  </a:solidFill>
                  <a:latin typeface="Arial Black" panose="020B0A04020102020204" pitchFamily="34" charset="0"/>
                </a:rPr>
                <a:t>G</a:t>
              </a:r>
              <a:r>
                <a:rPr lang="en-US" sz="1000" b="1" dirty="0">
                  <a:solidFill>
                    <a:srgbClr val="EF866A"/>
                  </a:solidFill>
                  <a:latin typeface="Arial Black" panose="020B0A04020102020204" pitchFamily="34" charset="0"/>
                </a:rPr>
                <a:t>T</a:t>
              </a:r>
              <a:r>
                <a:rPr lang="en-US" sz="1000" b="1" dirty="0">
                  <a:solidFill>
                    <a:srgbClr val="DE498D"/>
                  </a:solidFill>
                  <a:latin typeface="Arial Black" panose="020B0A04020102020204" pitchFamily="34" charset="0"/>
                </a:rPr>
                <a:t>A</a:t>
              </a:r>
              <a:r>
                <a:rPr lang="en-US" sz="1000" b="1" dirty="0">
                  <a:solidFill>
                    <a:srgbClr val="75BDD5"/>
                  </a:solidFill>
                  <a:latin typeface="Arial Black" panose="020B0A04020102020204" pitchFamily="34" charset="0"/>
                </a:rPr>
                <a:t>C</a:t>
              </a:r>
              <a:r>
                <a:rPr lang="en-US" sz="1000" b="1" dirty="0">
                  <a:solidFill>
                    <a:srgbClr val="7687CD"/>
                  </a:solidFill>
                  <a:latin typeface="Arial Black" panose="020B0A04020102020204" pitchFamily="34" charset="0"/>
                </a:rPr>
                <a:t>G</a:t>
              </a:r>
              <a:r>
                <a:rPr lang="en-US" sz="1000" b="1" dirty="0">
                  <a:solidFill>
                    <a:srgbClr val="EF866A"/>
                  </a:solidFill>
                  <a:latin typeface="Arial Black" panose="020B0A04020102020204" pitchFamily="34" charset="0"/>
                </a:rPr>
                <a:t>T</a:t>
              </a:r>
              <a:r>
                <a:rPr lang="en-US" sz="1000" b="1" dirty="0">
                  <a:solidFill>
                    <a:srgbClr val="DE498D"/>
                  </a:solidFill>
                  <a:latin typeface="Arial Black" panose="020B0A04020102020204" pitchFamily="34" charset="0"/>
                </a:rPr>
                <a:t>A</a:t>
              </a:r>
              <a:r>
                <a:rPr lang="en-US" sz="1000" b="1" dirty="0">
                  <a:solidFill>
                    <a:srgbClr val="75BDD5"/>
                  </a:solidFill>
                  <a:latin typeface="Arial Black" panose="020B0A04020102020204" pitchFamily="34" charset="0"/>
                </a:rPr>
                <a:t>C</a:t>
              </a:r>
              <a:r>
                <a:rPr lang="en-US" sz="1000" b="1" dirty="0">
                  <a:solidFill>
                    <a:srgbClr val="7687CD"/>
                  </a:solidFill>
                  <a:latin typeface="Arial Black" panose="020B0A04020102020204" pitchFamily="34" charset="0"/>
                </a:rPr>
                <a:t>G</a:t>
              </a:r>
              <a:r>
                <a:rPr lang="en-US" sz="1000" b="1" dirty="0">
                  <a:solidFill>
                    <a:srgbClr val="EF866A"/>
                  </a:solidFill>
                  <a:latin typeface="Arial Black" panose="020B0A04020102020204" pitchFamily="34" charset="0"/>
                </a:rPr>
                <a:t>T</a:t>
              </a:r>
            </a:p>
          </p:txBody>
        </p:sp>
        <p:sp>
          <p:nvSpPr>
            <p:cNvPr id="19" name="TextBox 18"/>
            <p:cNvSpPr txBox="1"/>
            <p:nvPr/>
          </p:nvSpPr>
          <p:spPr>
            <a:xfrm>
              <a:off x="4198153" y="2906064"/>
              <a:ext cx="3367597" cy="456979"/>
            </a:xfrm>
            <a:prstGeom prst="rect">
              <a:avLst/>
            </a:prstGeom>
            <a:noFill/>
          </p:spPr>
          <p:txBody>
            <a:bodyPr wrap="square" rtlCol="0">
              <a:spAutoFit/>
            </a:bodyPr>
            <a:lstStyle/>
            <a:p>
              <a:pPr>
                <a:lnSpc>
                  <a:spcPts val="1600"/>
                </a:lnSpc>
              </a:pP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5BDD5"/>
                  </a:solidFill>
                  <a:latin typeface="Arial Black" panose="020B0A04020102020204" pitchFamily="34" charset="0"/>
                </a:rPr>
                <a:t>C</a:t>
              </a:r>
              <a:r>
                <a:rPr lang="en-US" sz="700" b="1" dirty="0">
                  <a:solidFill>
                    <a:srgbClr val="7687CD"/>
                  </a:solidFill>
                  <a:latin typeface="Arial Black" panose="020B0A04020102020204" pitchFamily="34" charset="0"/>
                </a:rPr>
                <a:t>G</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5BDD5"/>
                  </a:solidFill>
                  <a:latin typeface="Arial Black" panose="020B0A04020102020204" pitchFamily="34" charset="0"/>
                </a:rPr>
                <a:t>C</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687CD"/>
                  </a:solidFill>
                  <a:latin typeface="Arial Black" panose="020B0A04020102020204" pitchFamily="34" charset="0"/>
                </a:rPr>
                <a:t>G</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5BDD5"/>
                  </a:solidFill>
                  <a:latin typeface="Arial Black" panose="020B0A04020102020204" pitchFamily="34" charset="0"/>
                </a:rPr>
                <a:t>C</a:t>
              </a:r>
              <a:r>
                <a:rPr lang="en-US" sz="700" b="1" dirty="0">
                  <a:solidFill>
                    <a:srgbClr val="7687CD"/>
                  </a:solidFill>
                  <a:latin typeface="Arial Black" panose="020B0A04020102020204" pitchFamily="34" charset="0"/>
                </a:rPr>
                <a:t>G</a:t>
              </a:r>
              <a:r>
                <a:rPr lang="en-US" sz="700" b="1" dirty="0">
                  <a:solidFill>
                    <a:srgbClr val="EF866A"/>
                  </a:solidFill>
                  <a:latin typeface="Arial Black" panose="020B0A04020102020204" pitchFamily="34" charset="0"/>
                </a:rPr>
                <a:t>T</a:t>
              </a:r>
            </a:p>
          </p:txBody>
        </p:sp>
        <p:sp>
          <p:nvSpPr>
            <p:cNvPr id="20" name="TextBox 19"/>
            <p:cNvSpPr txBox="1"/>
            <p:nvPr/>
          </p:nvSpPr>
          <p:spPr>
            <a:xfrm>
              <a:off x="4083855" y="2288844"/>
              <a:ext cx="4070236" cy="456979"/>
            </a:xfrm>
            <a:prstGeom prst="rect">
              <a:avLst/>
            </a:prstGeom>
            <a:noFill/>
          </p:spPr>
          <p:txBody>
            <a:bodyPr wrap="square" rtlCol="0">
              <a:spAutoFit/>
            </a:bodyPr>
            <a:lstStyle/>
            <a:p>
              <a:pPr>
                <a:lnSpc>
                  <a:spcPts val="1600"/>
                </a:lnSpc>
              </a:pP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7687CD"/>
                  </a:solidFill>
                  <a:latin typeface="Arial Black" panose="020B0A04020102020204" pitchFamily="34" charset="0"/>
                </a:rPr>
                <a:t>G</a:t>
              </a: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EF866A"/>
                  </a:solidFill>
                  <a:latin typeface="Arial Black" panose="020B0A04020102020204" pitchFamily="34" charset="0"/>
                </a:rPr>
                <a:t>TTT</a:t>
              </a:r>
              <a:r>
                <a:rPr lang="en-US" sz="1050" b="1" dirty="0">
                  <a:solidFill>
                    <a:srgbClr val="DE498D"/>
                  </a:solidFill>
                  <a:latin typeface="Arial Black" panose="020B0A04020102020204" pitchFamily="34" charset="0"/>
                </a:rPr>
                <a:t>A</a:t>
              </a:r>
              <a:r>
                <a:rPr lang="en-US" sz="1050" b="1" dirty="0">
                  <a:solidFill>
                    <a:srgbClr val="7687CD"/>
                  </a:solidFill>
                  <a:latin typeface="Arial Black" panose="020B0A04020102020204" pitchFamily="34" charset="0"/>
                </a:rPr>
                <a:t>G</a:t>
              </a:r>
              <a:r>
                <a:rPr lang="en-US" sz="1050" b="1" dirty="0">
                  <a:solidFill>
                    <a:srgbClr val="EF866A"/>
                  </a:solidFill>
                  <a:latin typeface="Arial Black" panose="020B0A04020102020204" pitchFamily="34" charset="0"/>
                </a:rPr>
                <a:t>T</a:t>
              </a: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7687CD"/>
                  </a:solidFill>
                  <a:latin typeface="Arial Black" panose="020B0A04020102020204" pitchFamily="34" charset="0"/>
                </a:rPr>
                <a:t>G</a:t>
              </a:r>
              <a:r>
                <a:rPr lang="en-US" sz="1050" b="1" dirty="0">
                  <a:solidFill>
                    <a:srgbClr val="EF866A"/>
                  </a:solidFill>
                  <a:latin typeface="Arial Black" panose="020B0A04020102020204" pitchFamily="34" charset="0"/>
                </a:rPr>
                <a:t>T</a:t>
              </a: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7687CD"/>
                  </a:solidFill>
                  <a:latin typeface="Arial Black" panose="020B0A04020102020204" pitchFamily="34" charset="0"/>
                </a:rPr>
                <a:t>G</a:t>
              </a:r>
              <a:r>
                <a:rPr lang="en-US" sz="1050" b="1" dirty="0">
                  <a:solidFill>
                    <a:srgbClr val="EF866A"/>
                  </a:solidFill>
                  <a:latin typeface="Arial Black" panose="020B0A04020102020204" pitchFamily="34" charset="0"/>
                </a:rPr>
                <a:t>T</a:t>
              </a:r>
            </a:p>
          </p:txBody>
        </p:sp>
        <p:sp>
          <p:nvSpPr>
            <p:cNvPr id="21" name="TextBox 20"/>
            <p:cNvSpPr txBox="1"/>
            <p:nvPr/>
          </p:nvSpPr>
          <p:spPr>
            <a:xfrm>
              <a:off x="4350552" y="2479344"/>
              <a:ext cx="3367597" cy="456979"/>
            </a:xfrm>
            <a:prstGeom prst="rect">
              <a:avLst/>
            </a:prstGeom>
            <a:noFill/>
          </p:spPr>
          <p:txBody>
            <a:bodyPr wrap="square" rtlCol="0">
              <a:spAutoFit/>
            </a:bodyPr>
            <a:lstStyle/>
            <a:p>
              <a:pPr>
                <a:lnSpc>
                  <a:spcPts val="1600"/>
                </a:lnSpc>
              </a:pP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p>
          </p:txBody>
        </p:sp>
        <p:sp>
          <p:nvSpPr>
            <p:cNvPr id="25" name="TextBox 24"/>
            <p:cNvSpPr txBox="1"/>
            <p:nvPr/>
          </p:nvSpPr>
          <p:spPr>
            <a:xfrm>
              <a:off x="4137193" y="2746042"/>
              <a:ext cx="4363594" cy="456979"/>
            </a:xfrm>
            <a:prstGeom prst="rect">
              <a:avLst/>
            </a:prstGeom>
            <a:noFill/>
          </p:spPr>
          <p:txBody>
            <a:bodyPr wrap="square" rtlCol="0">
              <a:spAutoFit/>
            </a:bodyPr>
            <a:lstStyle/>
            <a:p>
              <a:pPr>
                <a:lnSpc>
                  <a:spcPts val="1600"/>
                </a:lnSpc>
              </a:pPr>
              <a:r>
                <a:rPr lang="en-US" sz="1100" b="1" dirty="0">
                  <a:solidFill>
                    <a:srgbClr val="DE498D"/>
                  </a:solidFill>
                  <a:latin typeface="Arial Black" panose="020B0A04020102020204" pitchFamily="34" charset="0"/>
                </a:rPr>
                <a:t>A</a:t>
              </a:r>
              <a:r>
                <a:rPr lang="en-US" sz="1100" b="1" dirty="0">
                  <a:solidFill>
                    <a:srgbClr val="75BDD5"/>
                  </a:solidFill>
                  <a:latin typeface="Arial Black" panose="020B0A04020102020204" pitchFamily="34" charset="0"/>
                </a:rPr>
                <a:t>C</a:t>
              </a:r>
              <a:r>
                <a:rPr lang="en-US" sz="1100" b="1" dirty="0">
                  <a:solidFill>
                    <a:srgbClr val="7687CD"/>
                  </a:solidFill>
                  <a:latin typeface="Arial Black" panose="020B0A04020102020204" pitchFamily="34" charset="0"/>
                </a:rPr>
                <a:t>G</a:t>
              </a:r>
              <a:r>
                <a:rPr lang="en-US" sz="1100" b="1" dirty="0">
                  <a:solidFill>
                    <a:srgbClr val="EF866A"/>
                  </a:solidFill>
                  <a:latin typeface="Arial Black" panose="020B0A04020102020204" pitchFamily="34" charset="0"/>
                </a:rPr>
                <a:t>T</a:t>
              </a:r>
              <a:r>
                <a:rPr lang="en-US" sz="1100" b="1" dirty="0">
                  <a:solidFill>
                    <a:srgbClr val="DE498D"/>
                  </a:solidFill>
                  <a:latin typeface="Arial Black" panose="020B0A04020102020204" pitchFamily="34" charset="0"/>
                </a:rPr>
                <a:t>A</a:t>
              </a:r>
              <a:r>
                <a:rPr lang="en-US" sz="1100" b="1" dirty="0">
                  <a:solidFill>
                    <a:srgbClr val="75BDD5"/>
                  </a:solidFill>
                  <a:latin typeface="Arial Black" panose="020B0A04020102020204" pitchFamily="34" charset="0"/>
                </a:rPr>
                <a:t>C</a:t>
              </a:r>
              <a:r>
                <a:rPr lang="en-US" sz="1100" b="1" dirty="0">
                  <a:solidFill>
                    <a:srgbClr val="7687CD"/>
                  </a:solidFill>
                  <a:latin typeface="Arial Black" panose="020B0A04020102020204" pitchFamily="34" charset="0"/>
                </a:rPr>
                <a:t>G</a:t>
              </a:r>
              <a:r>
                <a:rPr lang="en-US" sz="1100" b="1" dirty="0">
                  <a:solidFill>
                    <a:srgbClr val="75BDD5"/>
                  </a:solidFill>
                  <a:latin typeface="Arial Black" panose="020B0A04020102020204" pitchFamily="34" charset="0"/>
                </a:rPr>
                <a:t>CCCC</a:t>
              </a:r>
              <a:r>
                <a:rPr lang="en-US" sz="1100" b="1" dirty="0">
                  <a:solidFill>
                    <a:srgbClr val="EF866A"/>
                  </a:solidFill>
                  <a:latin typeface="Arial Black" panose="020B0A04020102020204" pitchFamily="34" charset="0"/>
                </a:rPr>
                <a:t>T</a:t>
              </a:r>
              <a:r>
                <a:rPr lang="en-US" sz="1100" b="1" dirty="0">
                  <a:solidFill>
                    <a:srgbClr val="DE498D"/>
                  </a:solidFill>
                  <a:latin typeface="Arial Black" panose="020B0A04020102020204" pitchFamily="34" charset="0"/>
                </a:rPr>
                <a:t>A</a:t>
              </a:r>
              <a:r>
                <a:rPr lang="en-US" sz="1100" b="1" dirty="0">
                  <a:solidFill>
                    <a:srgbClr val="75BDD5"/>
                  </a:solidFill>
                  <a:latin typeface="Arial Black" panose="020B0A04020102020204" pitchFamily="34" charset="0"/>
                </a:rPr>
                <a:t>C</a:t>
              </a:r>
              <a:r>
                <a:rPr lang="en-US" sz="1100" b="1" dirty="0">
                  <a:solidFill>
                    <a:srgbClr val="7687CD"/>
                  </a:solidFill>
                  <a:latin typeface="Arial Black" panose="020B0A04020102020204" pitchFamily="34" charset="0"/>
                </a:rPr>
                <a:t>G</a:t>
              </a:r>
              <a:r>
                <a:rPr lang="en-US" sz="1100" b="1" dirty="0">
                  <a:solidFill>
                    <a:srgbClr val="EF866A"/>
                  </a:solidFill>
                  <a:latin typeface="Arial Black" panose="020B0A04020102020204" pitchFamily="34" charset="0"/>
                </a:rPr>
                <a:t>T</a:t>
              </a:r>
              <a:r>
                <a:rPr lang="en-US" sz="1100" b="1" dirty="0">
                  <a:solidFill>
                    <a:srgbClr val="DE498D"/>
                  </a:solidFill>
                  <a:latin typeface="Arial Black" panose="020B0A04020102020204" pitchFamily="34" charset="0"/>
                </a:rPr>
                <a:t>A</a:t>
              </a:r>
              <a:endParaRPr lang="en-US" sz="1100" b="1" dirty="0">
                <a:solidFill>
                  <a:srgbClr val="EF866A"/>
                </a:solidFill>
                <a:latin typeface="Arial Black" panose="020B0A04020102020204" pitchFamily="34" charset="0"/>
              </a:endParaRPr>
            </a:p>
          </p:txBody>
        </p:sp>
        <p:sp>
          <p:nvSpPr>
            <p:cNvPr id="26" name="TextBox 25"/>
            <p:cNvSpPr txBox="1"/>
            <p:nvPr/>
          </p:nvSpPr>
          <p:spPr>
            <a:xfrm>
              <a:off x="3969552" y="3165144"/>
              <a:ext cx="4070236" cy="456979"/>
            </a:xfrm>
            <a:prstGeom prst="rect">
              <a:avLst/>
            </a:prstGeom>
            <a:noFill/>
          </p:spPr>
          <p:txBody>
            <a:bodyPr wrap="square" rtlCol="0">
              <a:spAutoFit/>
            </a:bodyPr>
            <a:lstStyle/>
            <a:p>
              <a:pPr>
                <a:lnSpc>
                  <a:spcPts val="1600"/>
                </a:lnSpc>
              </a:pP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7687CD"/>
                  </a:solidFill>
                  <a:latin typeface="Arial Black" panose="020B0A04020102020204" pitchFamily="34" charset="0"/>
                </a:rPr>
                <a:t>G</a:t>
              </a: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EF866A"/>
                  </a:solidFill>
                  <a:latin typeface="Arial Black" panose="020B0A04020102020204" pitchFamily="34" charset="0"/>
                </a:rPr>
                <a:t>TTT</a:t>
              </a:r>
              <a:r>
                <a:rPr lang="en-US" sz="1050" b="1" dirty="0">
                  <a:solidFill>
                    <a:srgbClr val="DE498D"/>
                  </a:solidFill>
                  <a:latin typeface="Arial Black" panose="020B0A04020102020204" pitchFamily="34" charset="0"/>
                </a:rPr>
                <a:t>A</a:t>
              </a:r>
              <a:r>
                <a:rPr lang="en-US" sz="1050" b="1" dirty="0">
                  <a:solidFill>
                    <a:srgbClr val="7687CD"/>
                  </a:solidFill>
                  <a:latin typeface="Arial Black" panose="020B0A04020102020204" pitchFamily="34" charset="0"/>
                </a:rPr>
                <a:t>G</a:t>
              </a:r>
              <a:r>
                <a:rPr lang="en-US" sz="1050" b="1" dirty="0">
                  <a:solidFill>
                    <a:srgbClr val="EF866A"/>
                  </a:solidFill>
                  <a:latin typeface="Arial Black" panose="020B0A04020102020204" pitchFamily="34" charset="0"/>
                </a:rPr>
                <a:t>T</a:t>
              </a: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7687CD"/>
                  </a:solidFill>
                  <a:latin typeface="Arial Black" panose="020B0A04020102020204" pitchFamily="34" charset="0"/>
                </a:rPr>
                <a:t>G</a:t>
              </a:r>
              <a:r>
                <a:rPr lang="en-US" sz="1050" b="1" dirty="0">
                  <a:solidFill>
                    <a:srgbClr val="EF866A"/>
                  </a:solidFill>
                  <a:latin typeface="Arial Black" panose="020B0A04020102020204" pitchFamily="34" charset="0"/>
                </a:rPr>
                <a:t>T</a:t>
              </a: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7687CD"/>
                  </a:solidFill>
                  <a:latin typeface="Arial Black" panose="020B0A04020102020204" pitchFamily="34" charset="0"/>
                </a:rPr>
                <a:t>G</a:t>
              </a:r>
              <a:r>
                <a:rPr lang="en-US" sz="1050" b="1" dirty="0">
                  <a:solidFill>
                    <a:srgbClr val="EF866A"/>
                  </a:solidFill>
                  <a:latin typeface="Arial Black" panose="020B0A04020102020204" pitchFamily="34" charset="0"/>
                </a:rPr>
                <a:t>T</a:t>
              </a:r>
            </a:p>
          </p:txBody>
        </p:sp>
        <p:sp>
          <p:nvSpPr>
            <p:cNvPr id="27" name="TextBox 26"/>
            <p:cNvSpPr txBox="1"/>
            <p:nvPr/>
          </p:nvSpPr>
          <p:spPr>
            <a:xfrm>
              <a:off x="4236253" y="3340404"/>
              <a:ext cx="3367597" cy="456979"/>
            </a:xfrm>
            <a:prstGeom prst="rect">
              <a:avLst/>
            </a:prstGeom>
            <a:noFill/>
          </p:spPr>
          <p:txBody>
            <a:bodyPr wrap="square" rtlCol="0">
              <a:spAutoFit/>
            </a:bodyPr>
            <a:lstStyle/>
            <a:p>
              <a:pPr>
                <a:lnSpc>
                  <a:spcPts val="1600"/>
                </a:lnSpc>
              </a:pP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AAA</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p>
          </p:txBody>
        </p:sp>
        <p:sp>
          <p:nvSpPr>
            <p:cNvPr id="28" name="TextBox 27"/>
            <p:cNvSpPr txBox="1"/>
            <p:nvPr/>
          </p:nvSpPr>
          <p:spPr>
            <a:xfrm>
              <a:off x="4259113" y="2045005"/>
              <a:ext cx="3367597" cy="456979"/>
            </a:xfrm>
            <a:prstGeom prst="rect">
              <a:avLst/>
            </a:prstGeom>
            <a:noFill/>
          </p:spPr>
          <p:txBody>
            <a:bodyPr wrap="square" rtlCol="0">
              <a:spAutoFit/>
            </a:bodyPr>
            <a:lstStyle/>
            <a:p>
              <a:pPr>
                <a:lnSpc>
                  <a:spcPts val="1600"/>
                </a:lnSpc>
              </a:pPr>
              <a:r>
                <a:rPr lang="en-US" sz="700" b="1" dirty="0">
                  <a:solidFill>
                    <a:srgbClr val="75BDD5"/>
                  </a:solidFill>
                  <a:latin typeface="Arial Black" panose="020B0A04020102020204" pitchFamily="34" charset="0"/>
                </a:rPr>
                <a:t>CCCCCC</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5BDD5"/>
                  </a:solidFill>
                  <a:latin typeface="Arial Black" panose="020B0A04020102020204" pitchFamily="34" charset="0"/>
                </a:rPr>
                <a:t>C</a:t>
              </a:r>
              <a:r>
                <a:rPr lang="en-US" sz="700" b="1" dirty="0">
                  <a:solidFill>
                    <a:srgbClr val="7687CD"/>
                  </a:solidFill>
                  <a:latin typeface="Arial Black" panose="020B0A04020102020204" pitchFamily="34" charset="0"/>
                </a:rPr>
                <a:t>G</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5BDD5"/>
                  </a:solidFill>
                  <a:latin typeface="Arial Black" panose="020B0A04020102020204" pitchFamily="34" charset="0"/>
                </a:rPr>
                <a:t>C</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687CD"/>
                  </a:solidFill>
                  <a:latin typeface="Arial Black" panose="020B0A04020102020204" pitchFamily="34" charset="0"/>
                </a:rPr>
                <a:t>G</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5BDD5"/>
                  </a:solidFill>
                  <a:latin typeface="Arial Black" panose="020B0A04020102020204" pitchFamily="34" charset="0"/>
                </a:rPr>
                <a:t>C</a:t>
              </a:r>
              <a:r>
                <a:rPr lang="en-US" sz="700" b="1" dirty="0">
                  <a:solidFill>
                    <a:srgbClr val="7687CD"/>
                  </a:solidFill>
                  <a:latin typeface="Arial Black" panose="020B0A04020102020204" pitchFamily="34" charset="0"/>
                </a:rPr>
                <a:t>G</a:t>
              </a:r>
              <a:r>
                <a:rPr lang="en-US" sz="700" b="1" dirty="0">
                  <a:solidFill>
                    <a:srgbClr val="EF866A"/>
                  </a:solidFill>
                  <a:latin typeface="Arial Black" panose="020B0A04020102020204" pitchFamily="34" charset="0"/>
                </a:rPr>
                <a:t>T</a:t>
              </a:r>
            </a:p>
          </p:txBody>
        </p:sp>
        <p:sp>
          <p:nvSpPr>
            <p:cNvPr id="29" name="TextBox 28"/>
            <p:cNvSpPr txBox="1"/>
            <p:nvPr/>
          </p:nvSpPr>
          <p:spPr>
            <a:xfrm>
              <a:off x="4114333" y="3965244"/>
              <a:ext cx="3367597" cy="456979"/>
            </a:xfrm>
            <a:prstGeom prst="rect">
              <a:avLst/>
            </a:prstGeom>
            <a:noFill/>
          </p:spPr>
          <p:txBody>
            <a:bodyPr wrap="square" rtlCol="0">
              <a:spAutoFit/>
            </a:bodyPr>
            <a:lstStyle/>
            <a:p>
              <a:pPr>
                <a:lnSpc>
                  <a:spcPts val="1600"/>
                </a:lnSpc>
              </a:pP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5BDD5"/>
                  </a:solidFill>
                  <a:latin typeface="Arial Black" panose="020B0A04020102020204" pitchFamily="34" charset="0"/>
                </a:rPr>
                <a:t>C</a:t>
              </a:r>
              <a:r>
                <a:rPr lang="en-US" sz="700" b="1" dirty="0">
                  <a:solidFill>
                    <a:srgbClr val="7687CD"/>
                  </a:solidFill>
                  <a:latin typeface="Arial Black" panose="020B0A04020102020204" pitchFamily="34" charset="0"/>
                </a:rPr>
                <a:t>G</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5BDD5"/>
                  </a:solidFill>
                  <a:latin typeface="Arial Black" panose="020B0A04020102020204" pitchFamily="34" charset="0"/>
                </a:rPr>
                <a:t>C</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687CD"/>
                  </a:solidFill>
                  <a:latin typeface="Arial Black" panose="020B0A04020102020204" pitchFamily="34" charset="0"/>
                </a:rPr>
                <a:t>G</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5BDD5"/>
                  </a:solidFill>
                  <a:latin typeface="Arial Black" panose="020B0A04020102020204" pitchFamily="34" charset="0"/>
                </a:rPr>
                <a:t>C</a:t>
              </a:r>
              <a:r>
                <a:rPr lang="en-US" sz="700" b="1" dirty="0">
                  <a:solidFill>
                    <a:srgbClr val="7687CD"/>
                  </a:solidFill>
                  <a:latin typeface="Arial Black" panose="020B0A04020102020204" pitchFamily="34" charset="0"/>
                </a:rPr>
                <a:t>G</a:t>
              </a:r>
              <a:r>
                <a:rPr lang="en-US" sz="700" b="1" dirty="0">
                  <a:solidFill>
                    <a:srgbClr val="EF866A"/>
                  </a:solidFill>
                  <a:latin typeface="Arial Black" panose="020B0A04020102020204" pitchFamily="34" charset="0"/>
                </a:rPr>
                <a:t>T</a:t>
              </a:r>
            </a:p>
          </p:txBody>
        </p:sp>
        <p:sp>
          <p:nvSpPr>
            <p:cNvPr id="30" name="TextBox 29"/>
            <p:cNvSpPr txBox="1"/>
            <p:nvPr/>
          </p:nvSpPr>
          <p:spPr>
            <a:xfrm>
              <a:off x="4266733" y="3538523"/>
              <a:ext cx="3367597" cy="456979"/>
            </a:xfrm>
            <a:prstGeom prst="rect">
              <a:avLst/>
            </a:prstGeom>
            <a:noFill/>
          </p:spPr>
          <p:txBody>
            <a:bodyPr wrap="square" rtlCol="0">
              <a:spAutoFit/>
            </a:bodyPr>
            <a:lstStyle/>
            <a:p>
              <a:pPr>
                <a:lnSpc>
                  <a:spcPts val="1600"/>
                </a:lnSpc>
              </a:pP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p>
          </p:txBody>
        </p:sp>
        <p:sp>
          <p:nvSpPr>
            <p:cNvPr id="31" name="TextBox 30"/>
            <p:cNvSpPr txBox="1"/>
            <p:nvPr/>
          </p:nvSpPr>
          <p:spPr>
            <a:xfrm>
              <a:off x="4053373" y="3805224"/>
              <a:ext cx="4363594" cy="456979"/>
            </a:xfrm>
            <a:prstGeom prst="rect">
              <a:avLst/>
            </a:prstGeom>
            <a:noFill/>
          </p:spPr>
          <p:txBody>
            <a:bodyPr wrap="square" rtlCol="0">
              <a:spAutoFit/>
            </a:bodyPr>
            <a:lstStyle/>
            <a:p>
              <a:pPr>
                <a:lnSpc>
                  <a:spcPts val="1600"/>
                </a:lnSpc>
              </a:pPr>
              <a:r>
                <a:rPr lang="en-US" sz="1100" b="1" dirty="0">
                  <a:solidFill>
                    <a:srgbClr val="DE498D"/>
                  </a:solidFill>
                  <a:latin typeface="Arial Black" panose="020B0A04020102020204" pitchFamily="34" charset="0"/>
                </a:rPr>
                <a:t>A</a:t>
              </a:r>
              <a:r>
                <a:rPr lang="en-US" sz="1100" b="1" dirty="0">
                  <a:solidFill>
                    <a:srgbClr val="75BDD5"/>
                  </a:solidFill>
                  <a:latin typeface="Arial Black" panose="020B0A04020102020204" pitchFamily="34" charset="0"/>
                </a:rPr>
                <a:t>C</a:t>
              </a:r>
              <a:r>
                <a:rPr lang="en-US" sz="1100" b="1" dirty="0">
                  <a:solidFill>
                    <a:srgbClr val="7687CD"/>
                  </a:solidFill>
                  <a:latin typeface="Arial Black" panose="020B0A04020102020204" pitchFamily="34" charset="0"/>
                </a:rPr>
                <a:t>G</a:t>
              </a:r>
              <a:r>
                <a:rPr lang="en-US" sz="1100" b="1" dirty="0">
                  <a:solidFill>
                    <a:srgbClr val="EF866A"/>
                  </a:solidFill>
                  <a:latin typeface="Arial Black" panose="020B0A04020102020204" pitchFamily="34" charset="0"/>
                </a:rPr>
                <a:t>TTTTT</a:t>
              </a:r>
              <a:r>
                <a:rPr lang="en-US" sz="1100" b="1" dirty="0">
                  <a:solidFill>
                    <a:srgbClr val="DE498D"/>
                  </a:solidFill>
                  <a:latin typeface="Arial Black" panose="020B0A04020102020204" pitchFamily="34" charset="0"/>
                </a:rPr>
                <a:t>AAAA</a:t>
              </a:r>
              <a:r>
                <a:rPr lang="en-US" sz="1100" b="1" dirty="0">
                  <a:solidFill>
                    <a:srgbClr val="75BDD5"/>
                  </a:solidFill>
                  <a:latin typeface="Arial Black" panose="020B0A04020102020204" pitchFamily="34" charset="0"/>
                </a:rPr>
                <a:t>C</a:t>
              </a:r>
              <a:r>
                <a:rPr lang="en-US" sz="1100" b="1" dirty="0">
                  <a:solidFill>
                    <a:srgbClr val="7687CD"/>
                  </a:solidFill>
                  <a:latin typeface="Arial Black" panose="020B0A04020102020204" pitchFamily="34" charset="0"/>
                </a:rPr>
                <a:t>G</a:t>
              </a:r>
              <a:r>
                <a:rPr lang="en-US" sz="1100" b="1" dirty="0">
                  <a:solidFill>
                    <a:srgbClr val="EF866A"/>
                  </a:solidFill>
                  <a:latin typeface="Arial Black" panose="020B0A04020102020204" pitchFamily="34" charset="0"/>
                </a:rPr>
                <a:t>T</a:t>
              </a:r>
              <a:r>
                <a:rPr lang="en-US" sz="1100" b="1" dirty="0">
                  <a:solidFill>
                    <a:srgbClr val="DE498D"/>
                  </a:solidFill>
                  <a:latin typeface="Arial Black" panose="020B0A04020102020204" pitchFamily="34" charset="0"/>
                </a:rPr>
                <a:t>A</a:t>
              </a:r>
              <a:endParaRPr lang="en-US" sz="1100" b="1" dirty="0">
                <a:solidFill>
                  <a:srgbClr val="EF866A"/>
                </a:solidFill>
                <a:latin typeface="Arial Black" panose="020B0A04020102020204" pitchFamily="34" charset="0"/>
              </a:endParaRPr>
            </a:p>
          </p:txBody>
        </p:sp>
        <p:sp>
          <p:nvSpPr>
            <p:cNvPr id="32" name="TextBox 31"/>
            <p:cNvSpPr txBox="1"/>
            <p:nvPr/>
          </p:nvSpPr>
          <p:spPr>
            <a:xfrm>
              <a:off x="3885732" y="4224325"/>
              <a:ext cx="4268357" cy="456979"/>
            </a:xfrm>
            <a:prstGeom prst="rect">
              <a:avLst/>
            </a:prstGeom>
            <a:noFill/>
          </p:spPr>
          <p:txBody>
            <a:bodyPr wrap="square" rtlCol="0">
              <a:spAutoFit/>
            </a:bodyPr>
            <a:lstStyle/>
            <a:p>
              <a:pPr>
                <a:lnSpc>
                  <a:spcPts val="1600"/>
                </a:lnSpc>
              </a:pP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7687CD"/>
                  </a:solidFill>
                  <a:latin typeface="Arial Black" panose="020B0A04020102020204" pitchFamily="34" charset="0"/>
                </a:rPr>
                <a:t>G</a:t>
              </a: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7687CD"/>
                  </a:solidFill>
                  <a:latin typeface="Arial Black" panose="020B0A04020102020204" pitchFamily="34" charset="0"/>
                </a:rPr>
                <a:t>GGGG</a:t>
              </a:r>
              <a:r>
                <a:rPr lang="en-US" sz="1050" b="1" dirty="0">
                  <a:solidFill>
                    <a:srgbClr val="DE498D"/>
                  </a:solidFill>
                  <a:latin typeface="Arial Black" panose="020B0A04020102020204" pitchFamily="34" charset="0"/>
                </a:rPr>
                <a:t>A</a:t>
              </a:r>
              <a:r>
                <a:rPr lang="en-US" sz="1050" b="1" dirty="0">
                  <a:solidFill>
                    <a:srgbClr val="7687CD"/>
                  </a:solidFill>
                  <a:latin typeface="Arial Black" panose="020B0A04020102020204" pitchFamily="34" charset="0"/>
                </a:rPr>
                <a:t>G</a:t>
              </a:r>
              <a:r>
                <a:rPr lang="en-US" sz="1050" b="1" dirty="0">
                  <a:solidFill>
                    <a:srgbClr val="EF866A"/>
                  </a:solidFill>
                  <a:latin typeface="Arial Black" panose="020B0A04020102020204" pitchFamily="34" charset="0"/>
                </a:rPr>
                <a:t>T</a:t>
              </a: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7687CD"/>
                  </a:solidFill>
                  <a:latin typeface="Arial Black" panose="020B0A04020102020204" pitchFamily="34" charset="0"/>
                </a:rPr>
                <a:t>G</a:t>
              </a:r>
              <a:r>
                <a:rPr lang="en-US" sz="1050" b="1" dirty="0">
                  <a:solidFill>
                    <a:srgbClr val="EF866A"/>
                  </a:solidFill>
                  <a:latin typeface="Arial Black" panose="020B0A04020102020204" pitchFamily="34" charset="0"/>
                </a:rPr>
                <a:t>T</a:t>
              </a: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7687CD"/>
                  </a:solidFill>
                  <a:latin typeface="Arial Black" panose="020B0A04020102020204" pitchFamily="34" charset="0"/>
                </a:rPr>
                <a:t>G</a:t>
              </a:r>
              <a:r>
                <a:rPr lang="en-US" sz="1050" b="1" dirty="0">
                  <a:solidFill>
                    <a:srgbClr val="EF866A"/>
                  </a:solidFill>
                  <a:latin typeface="Arial Black" panose="020B0A04020102020204" pitchFamily="34" charset="0"/>
                </a:rPr>
                <a:t>T</a:t>
              </a:r>
            </a:p>
          </p:txBody>
        </p:sp>
        <p:sp>
          <p:nvSpPr>
            <p:cNvPr id="33" name="TextBox 32"/>
            <p:cNvSpPr txBox="1"/>
            <p:nvPr/>
          </p:nvSpPr>
          <p:spPr>
            <a:xfrm>
              <a:off x="4152433" y="4399583"/>
              <a:ext cx="3367597" cy="456979"/>
            </a:xfrm>
            <a:prstGeom prst="rect">
              <a:avLst/>
            </a:prstGeom>
            <a:noFill/>
          </p:spPr>
          <p:txBody>
            <a:bodyPr wrap="square" rtlCol="0">
              <a:spAutoFit/>
            </a:bodyPr>
            <a:lstStyle/>
            <a:p>
              <a:pPr>
                <a:lnSpc>
                  <a:spcPts val="1600"/>
                </a:lnSpc>
              </a:pP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AAA</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p>
          </p:txBody>
        </p:sp>
        <p:grpSp>
          <p:nvGrpSpPr>
            <p:cNvPr id="38" name="Group 37"/>
            <p:cNvGrpSpPr/>
            <p:nvPr/>
          </p:nvGrpSpPr>
          <p:grpSpPr>
            <a:xfrm>
              <a:off x="629327" y="1793880"/>
              <a:ext cx="3756660" cy="3002280"/>
              <a:chOff x="629327" y="2127171"/>
              <a:chExt cx="3756660" cy="300228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2638" t="24447" r="54362" b="17183"/>
              <a:stretch/>
            </p:blipFill>
            <p:spPr>
              <a:xfrm>
                <a:off x="2282867" y="2127171"/>
                <a:ext cx="2103120" cy="3002280"/>
              </a:xfrm>
              <a:prstGeom prst="roundRect">
                <a:avLst>
                  <a:gd name="adj" fmla="val 3215"/>
                </a:avLst>
              </a:prstGeom>
            </p:spPr>
          </p:pic>
          <p:pic>
            <p:nvPicPr>
              <p:cNvPr id="34" name="Picture 33"/>
              <p:cNvPicPr>
                <a:picLocks noChangeAspect="1"/>
              </p:cNvPicPr>
              <p:nvPr/>
            </p:nvPicPr>
            <p:blipFill rotWithShape="1">
              <a:blip r:embed="rId2" cstate="print">
                <a:clrChange>
                  <a:clrFrom>
                    <a:srgbClr val="C8CBAC"/>
                  </a:clrFrom>
                  <a:clrTo>
                    <a:srgbClr val="C8CBAC">
                      <a:alpha val="0"/>
                    </a:srgbClr>
                  </a:clrTo>
                </a:clrChange>
                <a:extLst>
                  <a:ext uri="{28A0092B-C50C-407E-A947-70E740481C1C}">
                    <a14:useLocalDpi xmlns:a14="http://schemas.microsoft.com/office/drawing/2010/main" val="0"/>
                  </a:ext>
                </a:extLst>
              </a:blip>
              <a:srcRect l="5138" t="26964" r="77695" b="53629"/>
              <a:stretch/>
            </p:blipFill>
            <p:spPr>
              <a:xfrm>
                <a:off x="737340" y="2248806"/>
                <a:ext cx="1569720" cy="998221"/>
              </a:xfrm>
              <a:prstGeom prst="rect">
                <a:avLst/>
              </a:prstGeom>
            </p:spPr>
          </p:pic>
          <p:pic>
            <p:nvPicPr>
              <p:cNvPr id="35" name="Picture 34"/>
              <p:cNvPicPr>
                <a:picLocks noChangeAspect="1"/>
              </p:cNvPicPr>
              <p:nvPr/>
            </p:nvPicPr>
            <p:blipFill rotWithShape="1">
              <a:blip r:embed="rId2" cstate="print">
                <a:extLst>
                  <a:ext uri="{28A0092B-C50C-407E-A947-70E740481C1C}">
                    <a14:useLocalDpi xmlns:a14="http://schemas.microsoft.com/office/drawing/2010/main" val="0"/>
                  </a:ext>
                </a:extLst>
              </a:blip>
              <a:srcRect l="3721" t="48297" r="76862" b="18666"/>
              <a:stretch/>
            </p:blipFill>
            <p:spPr>
              <a:xfrm>
                <a:off x="629327" y="3361558"/>
                <a:ext cx="1775460" cy="1699260"/>
              </a:xfrm>
              <a:prstGeom prst="roundRect">
                <a:avLst>
                  <a:gd name="adj" fmla="val 5499"/>
                </a:avLst>
              </a:prstGeom>
            </p:spPr>
          </p:pic>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93589" y="2311999"/>
                <a:ext cx="1481658" cy="864732"/>
              </a:xfrm>
              <a:prstGeom prst="rect">
                <a:avLst/>
              </a:prstGeom>
            </p:spPr>
          </p:pic>
        </p:grpSp>
      </p:grpSp>
      <p:pic>
        <p:nvPicPr>
          <p:cNvPr id="23" name="Picture 22"/>
          <p:cNvPicPr>
            <a:picLocks noChangeAspect="1"/>
          </p:cNvPicPr>
          <p:nvPr/>
        </p:nvPicPr>
        <p:blipFill rotWithShape="1">
          <a:blip r:embed="rId4">
            <a:clrChange>
              <a:clrFrom>
                <a:srgbClr val="F6F4E5"/>
              </a:clrFrom>
              <a:clrTo>
                <a:srgbClr val="F6F4E5">
                  <a:alpha val="0"/>
                </a:srgbClr>
              </a:clrTo>
            </a:clrChange>
          </a:blip>
          <a:srcRect l="40846" t="72302" r="40084" b="3596"/>
          <a:stretch/>
        </p:blipFill>
        <p:spPr>
          <a:xfrm>
            <a:off x="6442093" y="1481626"/>
            <a:ext cx="2192529" cy="2810935"/>
          </a:xfrm>
          <a:prstGeom prst="rect">
            <a:avLst/>
          </a:prstGeom>
        </p:spPr>
      </p:pic>
      <p:sp>
        <p:nvSpPr>
          <p:cNvPr id="78" name="Rectangle 77"/>
          <p:cNvSpPr/>
          <p:nvPr/>
        </p:nvSpPr>
        <p:spPr>
          <a:xfrm>
            <a:off x="3783955" y="5597645"/>
            <a:ext cx="2667718" cy="646331"/>
          </a:xfrm>
          <a:prstGeom prst="rect">
            <a:avLst/>
          </a:prstGeom>
        </p:spPr>
        <p:txBody>
          <a:bodyPr wrap="none">
            <a:spAutoFit/>
          </a:bodyPr>
          <a:lstStyle/>
          <a:p>
            <a:r>
              <a:rPr lang="en-US" sz="3600" dirty="0">
                <a:solidFill>
                  <a:srgbClr val="FF0000"/>
                </a:solidFill>
                <a:ea typeface="Times New Roman" panose="02020603050405020304" pitchFamily="18" charset="0"/>
              </a:rPr>
              <a:t>150X slower</a:t>
            </a:r>
            <a:endParaRPr lang="en-US" sz="500" dirty="0">
              <a:solidFill>
                <a:srgbClr val="FF0000"/>
              </a:solidFill>
            </a:endParaRPr>
          </a:p>
        </p:txBody>
      </p:sp>
      <p:sp>
        <p:nvSpPr>
          <p:cNvPr id="79" name="Rectangle 78"/>
          <p:cNvSpPr/>
          <p:nvPr/>
        </p:nvSpPr>
        <p:spPr>
          <a:xfrm>
            <a:off x="517889" y="3669131"/>
            <a:ext cx="2126294" cy="307777"/>
          </a:xfrm>
          <a:prstGeom prst="rect">
            <a:avLst/>
          </a:prstGeom>
        </p:spPr>
        <p:txBody>
          <a:bodyPr wrap="square">
            <a:spAutoFit/>
          </a:bodyPr>
          <a:lstStyle/>
          <a:p>
            <a:r>
              <a:rPr lang="en-US" sz="1400" dirty="0">
                <a:solidFill>
                  <a:prstClr val="black"/>
                </a:solidFill>
                <a:latin typeface="Times New Roman" panose="02020603050405020304" pitchFamily="18" charset="0"/>
                <a:ea typeface="Times New Roman" panose="02020603050405020304" pitchFamily="18" charset="0"/>
              </a:rPr>
              <a:t>Illumina HiSeq4000  </a:t>
            </a:r>
          </a:p>
        </p:txBody>
      </p:sp>
      <p:sp>
        <p:nvSpPr>
          <p:cNvPr id="5" name="Rectangle 4"/>
          <p:cNvSpPr/>
          <p:nvPr/>
        </p:nvSpPr>
        <p:spPr>
          <a:xfrm>
            <a:off x="1737401" y="4146886"/>
            <a:ext cx="1853392" cy="1077218"/>
          </a:xfrm>
          <a:prstGeom prst="rect">
            <a:avLst/>
          </a:prstGeom>
        </p:spPr>
        <p:txBody>
          <a:bodyPr wrap="none">
            <a:spAutoFit/>
          </a:bodyPr>
          <a:lstStyle/>
          <a:p>
            <a:r>
              <a:rPr lang="en-US" sz="4000" dirty="0">
                <a:solidFill>
                  <a:srgbClr val="7588CD"/>
                </a:solidFill>
                <a:latin typeface="Times New Roman" panose="02020603050405020304" pitchFamily="18" charset="0"/>
                <a:ea typeface="Times New Roman" panose="02020603050405020304" pitchFamily="18" charset="0"/>
              </a:rPr>
              <a:t>Million </a:t>
            </a:r>
          </a:p>
          <a:p>
            <a:r>
              <a:rPr lang="en-US" sz="2400" dirty="0">
                <a:solidFill>
                  <a:prstClr val="black"/>
                </a:solidFill>
                <a:latin typeface="Times New Roman" panose="02020603050405020304" pitchFamily="18" charset="0"/>
                <a:ea typeface="Times New Roman" panose="02020603050405020304" pitchFamily="18" charset="0"/>
              </a:rPr>
              <a:t>bases/minute</a:t>
            </a:r>
            <a:endParaRPr lang="en-US" sz="2400" dirty="0"/>
          </a:p>
        </p:txBody>
      </p:sp>
      <p:sp>
        <p:nvSpPr>
          <p:cNvPr id="6" name="Rectangle 5"/>
          <p:cNvSpPr/>
          <p:nvPr/>
        </p:nvSpPr>
        <p:spPr>
          <a:xfrm>
            <a:off x="437603" y="4153523"/>
            <a:ext cx="1454244" cy="1107996"/>
          </a:xfrm>
          <a:prstGeom prst="rect">
            <a:avLst/>
          </a:prstGeom>
        </p:spPr>
        <p:txBody>
          <a:bodyPr wrap="none">
            <a:spAutoFit/>
          </a:bodyPr>
          <a:lstStyle/>
          <a:p>
            <a:r>
              <a:rPr lang="en-US" sz="6600" dirty="0">
                <a:solidFill>
                  <a:srgbClr val="7588CD"/>
                </a:solidFill>
                <a:latin typeface="Times New Roman" panose="02020603050405020304" pitchFamily="18" charset="0"/>
                <a:ea typeface="Times New Roman" panose="02020603050405020304" pitchFamily="18" charset="0"/>
              </a:rPr>
              <a:t>300</a:t>
            </a:r>
            <a:endParaRPr lang="en-US" sz="2800" dirty="0">
              <a:solidFill>
                <a:prstClr val="black"/>
              </a:solidFill>
            </a:endParaRPr>
          </a:p>
        </p:txBody>
      </p:sp>
      <p:sp>
        <p:nvSpPr>
          <p:cNvPr id="80" name="Rectangle 79"/>
          <p:cNvSpPr/>
          <p:nvPr/>
        </p:nvSpPr>
        <p:spPr>
          <a:xfrm>
            <a:off x="6916045" y="4119338"/>
            <a:ext cx="1853392" cy="1077218"/>
          </a:xfrm>
          <a:prstGeom prst="rect">
            <a:avLst/>
          </a:prstGeom>
        </p:spPr>
        <p:txBody>
          <a:bodyPr wrap="none">
            <a:spAutoFit/>
          </a:bodyPr>
          <a:lstStyle/>
          <a:p>
            <a:r>
              <a:rPr lang="en-US" sz="4000" dirty="0">
                <a:solidFill>
                  <a:srgbClr val="7588CD"/>
                </a:solidFill>
                <a:latin typeface="Times New Roman" panose="02020603050405020304" pitchFamily="18" charset="0"/>
                <a:ea typeface="Times New Roman" panose="02020603050405020304" pitchFamily="18" charset="0"/>
              </a:rPr>
              <a:t>Million </a:t>
            </a:r>
          </a:p>
          <a:p>
            <a:r>
              <a:rPr lang="en-US" sz="2400" dirty="0">
                <a:solidFill>
                  <a:prstClr val="black"/>
                </a:solidFill>
                <a:latin typeface="Times New Roman" panose="02020603050405020304" pitchFamily="18" charset="0"/>
                <a:ea typeface="Times New Roman" panose="02020603050405020304" pitchFamily="18" charset="0"/>
              </a:rPr>
              <a:t>bases/minute</a:t>
            </a:r>
            <a:endParaRPr lang="en-US" sz="2400" dirty="0"/>
          </a:p>
        </p:txBody>
      </p:sp>
      <p:sp>
        <p:nvSpPr>
          <p:cNvPr id="81" name="Rectangle 80"/>
          <p:cNvSpPr/>
          <p:nvPr/>
        </p:nvSpPr>
        <p:spPr>
          <a:xfrm>
            <a:off x="6470827" y="4091790"/>
            <a:ext cx="607859" cy="1107996"/>
          </a:xfrm>
          <a:prstGeom prst="rect">
            <a:avLst/>
          </a:prstGeom>
        </p:spPr>
        <p:txBody>
          <a:bodyPr wrap="none">
            <a:spAutoFit/>
          </a:bodyPr>
          <a:lstStyle/>
          <a:p>
            <a:r>
              <a:rPr lang="en-US" sz="6600" dirty="0">
                <a:solidFill>
                  <a:srgbClr val="7588CD"/>
                </a:solidFill>
                <a:latin typeface="Times New Roman" panose="02020603050405020304" pitchFamily="18" charset="0"/>
                <a:ea typeface="Times New Roman" panose="02020603050405020304" pitchFamily="18" charset="0"/>
              </a:rPr>
              <a:t>2</a:t>
            </a:r>
            <a:endParaRPr lang="en-US" sz="2800" dirty="0">
              <a:solidFill>
                <a:prstClr val="black"/>
              </a:solidFill>
            </a:endParaRPr>
          </a:p>
        </p:txBody>
      </p:sp>
      <p:sp>
        <p:nvSpPr>
          <p:cNvPr id="8" name="Lightning Bolt 7"/>
          <p:cNvSpPr/>
          <p:nvPr/>
        </p:nvSpPr>
        <p:spPr>
          <a:xfrm>
            <a:off x="4318269" y="4925537"/>
            <a:ext cx="1231963" cy="778661"/>
          </a:xfrm>
          <a:prstGeom prst="lightningBolt">
            <a:avLst/>
          </a:prstGeom>
          <a:solidFill>
            <a:srgbClr val="FF0000"/>
          </a:solidFill>
        </p:spPr>
        <p:txBody>
          <a:bodyPr wrap="square" rtlCol="0" anchor="ctr">
            <a:spAutoFit/>
          </a:bodyPr>
          <a:lstStyle/>
          <a:p>
            <a:pPr algn="just"/>
            <a:endParaRPr lang="en-US" sz="400" b="1" dirty="0">
              <a:solidFill>
                <a:schemeClr val="bg2"/>
              </a:solidFill>
              <a:latin typeface="europa"/>
            </a:endParaRPr>
          </a:p>
        </p:txBody>
      </p:sp>
    </p:spTree>
    <p:extLst>
      <p:ext uri="{BB962C8B-B14F-4D97-AF65-F5344CB8AC3E}">
        <p14:creationId xmlns:p14="http://schemas.microsoft.com/office/powerpoint/2010/main" val="25528351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barn(inVertical)">
                                      <p:cBhvr>
                                        <p:cTn id="12" dur="500"/>
                                        <p:tgtEl>
                                          <p:spTgt spid="8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barn(inVertical)">
                                      <p:cBhvr>
                                        <p:cTn id="15" dur="500"/>
                                        <p:tgtEl>
                                          <p:spTgt spid="8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barn(inVertical)">
                                      <p:cBhvr>
                                        <p:cTn id="23"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80" grpId="0"/>
      <p:bldP spid="81"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Chart 63"/>
          <p:cNvGraphicFramePr>
            <a:graphicFrameLocks/>
          </p:cNvGraphicFramePr>
          <p:nvPr>
            <p:extLst>
              <p:ext uri="{D42A27DB-BD31-4B8C-83A1-F6EECF244321}">
                <p14:modId xmlns:p14="http://schemas.microsoft.com/office/powerpoint/2010/main" val="2014762177"/>
              </p:ext>
            </p:extLst>
          </p:nvPr>
        </p:nvGraphicFramePr>
        <p:xfrm>
          <a:off x="846314" y="897229"/>
          <a:ext cx="7127725" cy="558025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28600" y="152400"/>
            <a:ext cx="8915400" cy="1066800"/>
          </a:xfrm>
        </p:spPr>
        <p:txBody>
          <a:bodyPr/>
          <a:lstStyle/>
          <a:p>
            <a:r>
              <a:rPr lang="en-US" dirty="0"/>
              <a:t>Read Mapping Execution Time Breakdown </a:t>
            </a:r>
          </a:p>
        </p:txBody>
      </p:sp>
    </p:spTree>
    <p:extLst>
      <p:ext uri="{BB962C8B-B14F-4D97-AF65-F5344CB8AC3E}">
        <p14:creationId xmlns:p14="http://schemas.microsoft.com/office/powerpoint/2010/main" val="1897103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4"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Read Mapping</a:t>
            </a:r>
          </a:p>
        </p:txBody>
      </p:sp>
      <p:sp>
        <p:nvSpPr>
          <p:cNvPr id="3" name="Content Placeholder 2"/>
          <p:cNvSpPr>
            <a:spLocks noGrp="1"/>
          </p:cNvSpPr>
          <p:nvPr>
            <p:ph idx="1"/>
          </p:nvPr>
        </p:nvSpPr>
        <p:spPr/>
        <p:txBody>
          <a:bodyPr/>
          <a:lstStyle/>
          <a:p>
            <a:r>
              <a:rPr lang="en-US" sz="2600" dirty="0"/>
              <a:t>Map many short DNA fragments (</a:t>
            </a:r>
            <a:r>
              <a:rPr lang="en-US" sz="2600" dirty="0">
                <a:solidFill>
                  <a:srgbClr val="0000FF"/>
                </a:solidFill>
              </a:rPr>
              <a:t>reads</a:t>
            </a:r>
            <a:r>
              <a:rPr lang="en-US" sz="2600" dirty="0"/>
              <a:t>) to a known reference genome with some minor differences allowed</a:t>
            </a:r>
          </a:p>
          <a:p>
            <a:endParaRPr lang="en-US" dirty="0"/>
          </a:p>
          <a:p>
            <a:endParaRPr lang="en-US" dirty="0"/>
          </a:p>
          <a:p>
            <a:pPr lvl="1"/>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996952"/>
            <a:ext cx="2448272" cy="24482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11"/>
          <p:cNvPicPr>
            <a:picLocks noChangeAspect="1"/>
          </p:cNvPicPr>
          <p:nvPr/>
        </p:nvPicPr>
        <p:blipFill>
          <a:blip r:embed="rId4"/>
          <a:stretch>
            <a:fillRect/>
          </a:stretch>
        </p:blipFill>
        <p:spPr>
          <a:xfrm>
            <a:off x="1007604" y="3609020"/>
            <a:ext cx="1409328" cy="1409328"/>
          </a:xfrm>
          <a:prstGeom prst="rect">
            <a:avLst/>
          </a:prstGeom>
        </p:spPr>
      </p:pic>
      <p:sp>
        <p:nvSpPr>
          <p:cNvPr id="8" name="Freeform 7"/>
          <p:cNvSpPr/>
          <p:nvPr/>
        </p:nvSpPr>
        <p:spPr>
          <a:xfrm>
            <a:off x="3957092" y="3277313"/>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6" name="Freeform 15"/>
          <p:cNvSpPr/>
          <p:nvPr/>
        </p:nvSpPr>
        <p:spPr>
          <a:xfrm>
            <a:off x="4109492" y="3429713"/>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Freeform 16"/>
          <p:cNvSpPr/>
          <p:nvPr/>
        </p:nvSpPr>
        <p:spPr>
          <a:xfrm>
            <a:off x="4385301" y="3328113"/>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8" name="Freeform 17"/>
          <p:cNvSpPr/>
          <p:nvPr/>
        </p:nvSpPr>
        <p:spPr>
          <a:xfrm>
            <a:off x="4051510" y="385304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9" name="Freeform 18"/>
          <p:cNvSpPr/>
          <p:nvPr/>
        </p:nvSpPr>
        <p:spPr>
          <a:xfrm>
            <a:off x="4327319" y="368935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0" name="Freeform 19"/>
          <p:cNvSpPr/>
          <p:nvPr/>
        </p:nvSpPr>
        <p:spPr>
          <a:xfrm>
            <a:off x="4167474" y="3905174"/>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Freeform 20"/>
          <p:cNvSpPr/>
          <p:nvPr/>
        </p:nvSpPr>
        <p:spPr>
          <a:xfrm>
            <a:off x="4442009" y="4016734"/>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Freeform 21"/>
          <p:cNvSpPr/>
          <p:nvPr/>
        </p:nvSpPr>
        <p:spPr>
          <a:xfrm>
            <a:off x="4359143" y="408446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p:cNvSpPr/>
          <p:nvPr/>
        </p:nvSpPr>
        <p:spPr>
          <a:xfrm>
            <a:off x="4051510" y="436104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Freeform 23"/>
          <p:cNvSpPr/>
          <p:nvPr/>
        </p:nvSpPr>
        <p:spPr>
          <a:xfrm>
            <a:off x="4269337" y="424294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p:cNvSpPr/>
          <p:nvPr/>
        </p:nvSpPr>
        <p:spPr>
          <a:xfrm>
            <a:off x="4167474" y="441184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6" name="Freeform 25"/>
          <p:cNvSpPr/>
          <p:nvPr/>
        </p:nvSpPr>
        <p:spPr>
          <a:xfrm>
            <a:off x="4384027" y="4547312"/>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Freeform 9"/>
          <p:cNvSpPr/>
          <p:nvPr/>
        </p:nvSpPr>
        <p:spPr>
          <a:xfrm>
            <a:off x="6863049" y="2708921"/>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32" name="Right Arrow 31"/>
          <p:cNvSpPr/>
          <p:nvPr/>
        </p:nvSpPr>
        <p:spPr>
          <a:xfrm>
            <a:off x="2915816" y="4025118"/>
            <a:ext cx="432048" cy="44250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Freeform 26"/>
          <p:cNvSpPr/>
          <p:nvPr/>
        </p:nvSpPr>
        <p:spPr>
          <a:xfrm>
            <a:off x="6863049" y="2719658"/>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accent1"/>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28" name="TextBox 27"/>
          <p:cNvSpPr txBox="1"/>
          <p:nvPr/>
        </p:nvSpPr>
        <p:spPr>
          <a:xfrm>
            <a:off x="6012160" y="2339588"/>
            <a:ext cx="20894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Reference genome</a:t>
            </a:r>
          </a:p>
        </p:txBody>
      </p:sp>
      <p:sp>
        <p:nvSpPr>
          <p:cNvPr id="5" name="TextBox 4"/>
          <p:cNvSpPr txBox="1"/>
          <p:nvPr/>
        </p:nvSpPr>
        <p:spPr>
          <a:xfrm>
            <a:off x="3779912" y="5301208"/>
            <a:ext cx="7970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Reads</a:t>
            </a:r>
          </a:p>
        </p:txBody>
      </p:sp>
      <p:sp>
        <p:nvSpPr>
          <p:cNvPr id="6" name="TextBox 5"/>
          <p:cNvSpPr txBox="1"/>
          <p:nvPr/>
        </p:nvSpPr>
        <p:spPr>
          <a:xfrm>
            <a:off x="971600" y="5517232"/>
            <a:ext cx="15829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DNA, logically</a:t>
            </a:r>
          </a:p>
        </p:txBody>
      </p:sp>
      <p:sp>
        <p:nvSpPr>
          <p:cNvPr id="29" name="TextBox 28"/>
          <p:cNvSpPr txBox="1"/>
          <p:nvPr/>
        </p:nvSpPr>
        <p:spPr>
          <a:xfrm>
            <a:off x="971600" y="5507940"/>
            <a:ext cx="17495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DNA, physically</a:t>
            </a:r>
          </a:p>
        </p:txBody>
      </p:sp>
      <p:sp>
        <p:nvSpPr>
          <p:cNvPr id="7" name="Rectangle 6"/>
          <p:cNvSpPr/>
          <p:nvPr/>
        </p:nvSpPr>
        <p:spPr>
          <a:xfrm>
            <a:off x="1259632" y="4869160"/>
            <a:ext cx="6840760" cy="1173707"/>
          </a:xfrm>
          <a:prstGeom prst="rect">
            <a:avLst/>
          </a:prstGeom>
          <a:solidFill>
            <a:schemeClr val="accent6">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90"/>
                </a:solidFill>
                <a:effectLst/>
                <a:uLnTx/>
                <a:uFillTx/>
                <a:latin typeface="Tahoma"/>
                <a:ea typeface="+mn-ea"/>
                <a:cs typeface="+mn-cs"/>
              </a:rPr>
              <a:t>Mapping short reads to reference genome is challenging (billions of 50-300 base pair reads)</a:t>
            </a:r>
          </a:p>
        </p:txBody>
      </p:sp>
    </p:spTree>
    <p:extLst>
      <p:ext uri="{BB962C8B-B14F-4D97-AF65-F5344CB8AC3E}">
        <p14:creationId xmlns:p14="http://schemas.microsoft.com/office/powerpoint/2010/main" val="3824595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0" nodeType="clickEffect">
                                  <p:stCondLst>
                                    <p:cond delay="0"/>
                                  </p:stCondLst>
                                  <p:childTnLst>
                                    <p:animMotion origin="layout" path="M -1.38889E-6 -1.48148E-6 L 0.2757 -0.01481 " pathEditMode="relative" rAng="0" ptsTypes="AA">
                                      <p:cBhvr>
                                        <p:cTn id="56" dur="2000" fill="hold"/>
                                        <p:tgtEl>
                                          <p:spTgt spid="17"/>
                                        </p:tgtEl>
                                        <p:attrNameLst>
                                          <p:attrName>ppt_x</p:attrName>
                                          <p:attrName>ppt_y</p:attrName>
                                        </p:attrNameLst>
                                      </p:cBhvr>
                                      <p:rCtr x="13785" y="-741"/>
                                    </p:animMotion>
                                  </p:childTnLst>
                                </p:cTn>
                              </p:par>
                              <p:par>
                                <p:cTn id="57" presetID="1"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1" nodeType="clickEffect">
                                  <p:stCondLst>
                                    <p:cond delay="0"/>
                                  </p:stCondLst>
                                  <p:childTnLst>
                                    <p:animMotion origin="layout" path="M -1.38889E-6 7.40741E-7 L 0.27413 -0.16204 " pathEditMode="relative" rAng="0" ptsTypes="AA">
                                      <p:cBhvr>
                                        <p:cTn id="64" dur="2000" fill="hold"/>
                                        <p:tgtEl>
                                          <p:spTgt spid="19"/>
                                        </p:tgtEl>
                                        <p:attrNameLst>
                                          <p:attrName>ppt_x</p:attrName>
                                          <p:attrName>ppt_y</p:attrName>
                                        </p:attrNameLst>
                                      </p:cBhvr>
                                      <p:rCtr x="13698" y="-8102"/>
                                    </p:animMotion>
                                  </p:childTnLst>
                                </p:cTn>
                              </p:par>
                              <p:par>
                                <p:cTn id="65" presetID="42" presetClass="path" presetSubtype="0" accel="50000" decel="50000" fill="hold" grpId="1" nodeType="withEffect">
                                  <p:stCondLst>
                                    <p:cond delay="0"/>
                                  </p:stCondLst>
                                  <p:childTnLst>
                                    <p:animMotion origin="layout" path="M -1.38889E-6 -4.44444E-6 L 0.28524 -0.16759 " pathEditMode="relative" rAng="0" ptsTypes="AA">
                                      <p:cBhvr>
                                        <p:cTn id="66" dur="2000" fill="hold"/>
                                        <p:tgtEl>
                                          <p:spTgt spid="21"/>
                                        </p:tgtEl>
                                        <p:attrNameLst>
                                          <p:attrName>ppt_x</p:attrName>
                                          <p:attrName>ppt_y</p:attrName>
                                        </p:attrNameLst>
                                      </p:cBhvr>
                                      <p:rCtr x="14253" y="-8380"/>
                                    </p:animMotion>
                                  </p:childTnLst>
                                </p:cTn>
                              </p:par>
                              <p:par>
                                <p:cTn id="67" presetID="42" presetClass="path" presetSubtype="0" accel="50000" decel="50000" fill="hold" grpId="1" nodeType="withEffect">
                                  <p:stCondLst>
                                    <p:cond delay="0"/>
                                  </p:stCondLst>
                                  <p:childTnLst>
                                    <p:animMotion origin="layout" path="M -1.38889E-6 7.40741E-7 L 0.29149 0.06991 " pathEditMode="relative" rAng="0" ptsTypes="AA">
                                      <p:cBhvr>
                                        <p:cTn id="68" dur="2000" fill="hold"/>
                                        <p:tgtEl>
                                          <p:spTgt spid="26"/>
                                        </p:tgtEl>
                                        <p:attrNameLst>
                                          <p:attrName>ppt_x</p:attrName>
                                          <p:attrName>ppt_y</p:attrName>
                                        </p:attrNameLst>
                                      </p:cBhvr>
                                      <p:rCtr x="14566" y="3495"/>
                                    </p:animMotion>
                                  </p:childTnLst>
                                </p:cTn>
                              </p:par>
                              <p:par>
                                <p:cTn id="69" presetID="42" presetClass="path" presetSubtype="0" accel="50000" decel="50000" fill="hold" grpId="1" nodeType="withEffect">
                                  <p:stCondLst>
                                    <p:cond delay="0"/>
                                  </p:stCondLst>
                                  <p:childTnLst>
                                    <p:animMotion origin="layout" path="M -3.61111E-6 1.85185E-6 L 0.3099 0.10579 " pathEditMode="relative" rAng="0" ptsTypes="AA">
                                      <p:cBhvr>
                                        <p:cTn id="70" dur="2000" fill="hold"/>
                                        <p:tgtEl>
                                          <p:spTgt spid="22"/>
                                        </p:tgtEl>
                                        <p:attrNameLst>
                                          <p:attrName>ppt_x</p:attrName>
                                          <p:attrName>ppt_y</p:attrName>
                                        </p:attrNameLst>
                                      </p:cBhvr>
                                      <p:rCtr x="15486" y="5278"/>
                                    </p:animMotion>
                                  </p:childTnLst>
                                </p:cTn>
                              </p:par>
                              <p:par>
                                <p:cTn id="71" presetID="42" presetClass="path" presetSubtype="0" accel="50000" decel="50000" fill="hold" grpId="1" nodeType="withEffect">
                                  <p:stCondLst>
                                    <p:cond delay="0"/>
                                  </p:stCondLst>
                                  <p:childTnLst>
                                    <p:animMotion origin="layout" path="M 3.61111E-6 -1.11111E-6 L 0.32274 -0.11921 " pathEditMode="relative" rAng="0" ptsTypes="AA">
                                      <p:cBhvr>
                                        <p:cTn id="72" dur="2000" fill="hold"/>
                                        <p:tgtEl>
                                          <p:spTgt spid="24"/>
                                        </p:tgtEl>
                                        <p:attrNameLst>
                                          <p:attrName>ppt_x</p:attrName>
                                          <p:attrName>ppt_y</p:attrName>
                                        </p:attrNameLst>
                                      </p:cBhvr>
                                      <p:rCtr x="16128" y="-5972"/>
                                    </p:animMotion>
                                  </p:childTnLst>
                                </p:cTn>
                              </p:par>
                              <p:par>
                                <p:cTn id="73" presetID="42" presetClass="path" presetSubtype="0" accel="50000" decel="50000" fill="hold" grpId="1" nodeType="withEffect">
                                  <p:stCondLst>
                                    <p:cond delay="0"/>
                                  </p:stCondLst>
                                  <p:childTnLst>
                                    <p:animMotion origin="layout" path="M 3.33333E-6 3.7037E-6 L 0.30573 0.04398 " pathEditMode="relative" rAng="0" ptsTypes="AA">
                                      <p:cBhvr>
                                        <p:cTn id="74" dur="2000" fill="hold"/>
                                        <p:tgtEl>
                                          <p:spTgt spid="16"/>
                                        </p:tgtEl>
                                        <p:attrNameLst>
                                          <p:attrName>ppt_x</p:attrName>
                                          <p:attrName>ppt_y</p:attrName>
                                        </p:attrNameLst>
                                      </p:cBhvr>
                                      <p:rCtr x="15278" y="2199"/>
                                    </p:animMotion>
                                  </p:childTnLst>
                                </p:cTn>
                              </p:par>
                              <p:par>
                                <p:cTn id="75" presetID="42" presetClass="path" presetSubtype="0" accel="50000" decel="50000" fill="hold" grpId="1" nodeType="withEffect">
                                  <p:stCondLst>
                                    <p:cond delay="0"/>
                                  </p:stCondLst>
                                  <p:childTnLst>
                                    <p:animMotion origin="layout" path="M 3.33333E-6 -7.40741E-7 L 0.31527 0.00602 " pathEditMode="relative" rAng="0" ptsTypes="AA">
                                      <p:cBhvr>
                                        <p:cTn id="76" dur="2000" fill="hold"/>
                                        <p:tgtEl>
                                          <p:spTgt spid="20"/>
                                        </p:tgtEl>
                                        <p:attrNameLst>
                                          <p:attrName>ppt_x</p:attrName>
                                          <p:attrName>ppt_y</p:attrName>
                                        </p:attrNameLst>
                                      </p:cBhvr>
                                      <p:rCtr x="15764" y="301"/>
                                    </p:animMotion>
                                  </p:childTnLst>
                                </p:cTn>
                              </p:par>
                              <p:par>
                                <p:cTn id="77" presetID="42" presetClass="path" presetSubtype="0" accel="50000" decel="50000" fill="hold" grpId="1" nodeType="withEffect">
                                  <p:stCondLst>
                                    <p:cond delay="0"/>
                                  </p:stCondLst>
                                  <p:childTnLst>
                                    <p:animMotion origin="layout" path="M 5.55112E-17 -4.07407E-6 L 0.34601 0.13959 " pathEditMode="relative" rAng="0" ptsTypes="AA">
                                      <p:cBhvr>
                                        <p:cTn id="78" dur="2000" fill="hold"/>
                                        <p:tgtEl>
                                          <p:spTgt spid="8"/>
                                        </p:tgtEl>
                                        <p:attrNameLst>
                                          <p:attrName>ppt_x</p:attrName>
                                          <p:attrName>ppt_y</p:attrName>
                                        </p:attrNameLst>
                                      </p:cBhvr>
                                      <p:rCtr x="17292" y="6968"/>
                                    </p:animMotion>
                                  </p:childTnLst>
                                </p:cTn>
                              </p:par>
                              <p:par>
                                <p:cTn id="79" presetID="42" presetClass="path" presetSubtype="0" accel="50000" decel="50000" fill="hold" grpId="1" nodeType="withEffect">
                                  <p:stCondLst>
                                    <p:cond delay="0"/>
                                  </p:stCondLst>
                                  <p:childTnLst>
                                    <p:animMotion origin="layout" path="M -3.05556E-6 -1.85185E-6 L 0.33577 0.09769 " pathEditMode="relative" rAng="0" ptsTypes="AA">
                                      <p:cBhvr>
                                        <p:cTn id="80" dur="2000" fill="hold"/>
                                        <p:tgtEl>
                                          <p:spTgt spid="18"/>
                                        </p:tgtEl>
                                        <p:attrNameLst>
                                          <p:attrName>ppt_x</p:attrName>
                                          <p:attrName>ppt_y</p:attrName>
                                        </p:attrNameLst>
                                      </p:cBhvr>
                                      <p:rCtr x="16788" y="4884"/>
                                    </p:animMotion>
                                  </p:childTnLst>
                                </p:cTn>
                              </p:par>
                              <p:par>
                                <p:cTn id="81" presetID="42" presetClass="path" presetSubtype="0" accel="50000" decel="50000" fill="hold" grpId="1" nodeType="withEffect">
                                  <p:stCondLst>
                                    <p:cond delay="0"/>
                                  </p:stCondLst>
                                  <p:childTnLst>
                                    <p:animMotion origin="layout" path="M -3.05556E-6 4.07407E-6 L 0.35938 0.13912 " pathEditMode="relative" rAng="0" ptsTypes="AA">
                                      <p:cBhvr>
                                        <p:cTn id="82" dur="2000" fill="hold"/>
                                        <p:tgtEl>
                                          <p:spTgt spid="23"/>
                                        </p:tgtEl>
                                        <p:attrNameLst>
                                          <p:attrName>ppt_x</p:attrName>
                                          <p:attrName>ppt_y</p:attrName>
                                        </p:attrNameLst>
                                      </p:cBhvr>
                                      <p:rCtr x="17969" y="6944"/>
                                    </p:animMotion>
                                  </p:childTnLst>
                                </p:cTn>
                              </p:par>
                              <p:par>
                                <p:cTn id="83" presetID="42" presetClass="path" presetSubtype="0" accel="50000" decel="50000" fill="hold" grpId="1" nodeType="withEffect">
                                  <p:stCondLst>
                                    <p:cond delay="0"/>
                                  </p:stCondLst>
                                  <p:childTnLst>
                                    <p:animMotion origin="layout" path="M 3.33333E-6 -3.33333E-6 L 0.3309 0.17361 " pathEditMode="relative" rAng="0" ptsTypes="AA">
                                      <p:cBhvr>
                                        <p:cTn id="84" dur="2000" fill="hold"/>
                                        <p:tgtEl>
                                          <p:spTgt spid="25"/>
                                        </p:tgtEl>
                                        <p:attrNameLst>
                                          <p:attrName>ppt_x</p:attrName>
                                          <p:attrName>ppt_y</p:attrName>
                                        </p:attrNameLst>
                                      </p:cBhvr>
                                      <p:rCtr x="16545" y="8681"/>
                                    </p:animMotion>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2" nodeType="clickEffect">
                                  <p:stCondLst>
                                    <p:cond delay="0"/>
                                  </p:stCondLst>
                                  <p:childTnLst>
                                    <p:animEffect transition="out" filter="fade">
                                      <p:cBhvr>
                                        <p:cTn id="88" dur="500"/>
                                        <p:tgtEl>
                                          <p:spTgt spid="8"/>
                                        </p:tgtEl>
                                      </p:cBhvr>
                                    </p:animEffect>
                                    <p:set>
                                      <p:cBhvr>
                                        <p:cTn id="89" dur="1" fill="hold">
                                          <p:stCondLst>
                                            <p:cond delay="499"/>
                                          </p:stCondLst>
                                        </p:cTn>
                                        <p:tgtEl>
                                          <p:spTgt spid="8"/>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16"/>
                                        </p:tgtEl>
                                      </p:cBhvr>
                                    </p:animEffect>
                                    <p:set>
                                      <p:cBhvr>
                                        <p:cTn id="92" dur="1" fill="hold">
                                          <p:stCondLst>
                                            <p:cond delay="499"/>
                                          </p:stCondLst>
                                        </p:cTn>
                                        <p:tgtEl>
                                          <p:spTgt spid="16"/>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21"/>
                                        </p:tgtEl>
                                      </p:cBhvr>
                                    </p:animEffect>
                                    <p:set>
                                      <p:cBhvr>
                                        <p:cTn id="104" dur="1" fill="hold">
                                          <p:stCondLst>
                                            <p:cond delay="499"/>
                                          </p:stCondLst>
                                        </p:cTn>
                                        <p:tgtEl>
                                          <p:spTgt spid="21"/>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22"/>
                                        </p:tgtEl>
                                      </p:cBhvr>
                                    </p:animEffect>
                                    <p:set>
                                      <p:cBhvr>
                                        <p:cTn id="107" dur="1" fill="hold">
                                          <p:stCondLst>
                                            <p:cond delay="499"/>
                                          </p:stCondLst>
                                        </p:cTn>
                                        <p:tgtEl>
                                          <p:spTgt spid="22"/>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23"/>
                                        </p:tgtEl>
                                      </p:cBhvr>
                                    </p:animEffect>
                                    <p:set>
                                      <p:cBhvr>
                                        <p:cTn id="110" dur="1" fill="hold">
                                          <p:stCondLst>
                                            <p:cond delay="499"/>
                                          </p:stCondLst>
                                        </p:cTn>
                                        <p:tgtEl>
                                          <p:spTgt spid="23"/>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24"/>
                                        </p:tgtEl>
                                      </p:cBhvr>
                                    </p:animEffect>
                                    <p:set>
                                      <p:cBhvr>
                                        <p:cTn id="113" dur="1" fill="hold">
                                          <p:stCondLst>
                                            <p:cond delay="499"/>
                                          </p:stCondLst>
                                        </p:cTn>
                                        <p:tgtEl>
                                          <p:spTgt spid="24"/>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25"/>
                                        </p:tgtEl>
                                      </p:cBhvr>
                                    </p:animEffect>
                                    <p:set>
                                      <p:cBhvr>
                                        <p:cTn id="116" dur="1" fill="hold">
                                          <p:stCondLst>
                                            <p:cond delay="499"/>
                                          </p:stCondLst>
                                        </p:cTn>
                                        <p:tgtEl>
                                          <p:spTgt spid="25"/>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17"/>
                                        </p:tgtEl>
                                      </p:cBhvr>
                                    </p:animEffect>
                                    <p:set>
                                      <p:cBhvr>
                                        <p:cTn id="119" dur="1" fill="hold">
                                          <p:stCondLst>
                                            <p:cond delay="499"/>
                                          </p:stCondLst>
                                        </p:cTn>
                                        <p:tgtEl>
                                          <p:spTgt spid="17"/>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26"/>
                                        </p:tgtEl>
                                      </p:cBhvr>
                                    </p:animEffect>
                                    <p:set>
                                      <p:cBhvr>
                                        <p:cTn id="122" dur="1" fill="hold">
                                          <p:stCondLst>
                                            <p:cond delay="499"/>
                                          </p:stCondLst>
                                        </p:cTn>
                                        <p:tgtEl>
                                          <p:spTgt spid="26"/>
                                        </p:tgtEl>
                                        <p:attrNameLst>
                                          <p:attrName>style.visibility</p:attrName>
                                        </p:attrNameLst>
                                      </p:cBhvr>
                                      <p:to>
                                        <p:strVal val="hidden"/>
                                      </p:to>
                                    </p:set>
                                  </p:childTnLst>
                                </p:cTn>
                              </p:par>
                              <p:par>
                                <p:cTn id="123" presetID="10" presetClass="entr" presetSubtype="0" fill="hold" grpId="0" nodeType="with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fade">
                                      <p:cBhvr>
                                        <p:cTn id="125" dur="500"/>
                                        <p:tgtEl>
                                          <p:spTgt spid="27"/>
                                        </p:tgtEl>
                                      </p:cBhvr>
                                    </p:animEffect>
                                  </p:childTnLst>
                                </p:cTn>
                              </p:par>
                              <p:par>
                                <p:cTn id="126" presetID="1" presetClass="entr" presetSubtype="0" fill="hold" grpId="0" nodeType="withEffect">
                                  <p:stCondLst>
                                    <p:cond delay="0"/>
                                  </p:stCondLst>
                                  <p:childTnLst>
                                    <p:set>
                                      <p:cBhvr>
                                        <p:cTn id="127" dur="1" fill="hold">
                                          <p:stCondLst>
                                            <p:cond delay="0"/>
                                          </p:stCondLst>
                                        </p:cTn>
                                        <p:tgtEl>
                                          <p:spTgt spid="28"/>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8" grpId="1" animBg="1"/>
      <p:bldP spid="8"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10" grpId="0" animBg="1"/>
      <p:bldP spid="32" grpId="0" animBg="1"/>
      <p:bldP spid="27" grpId="0" animBg="1"/>
      <p:bldP spid="28" grpId="0"/>
      <p:bldP spid="28" grpId="1"/>
      <p:bldP spid="5" grpId="0"/>
      <p:bldP spid="6" grpId="0"/>
      <p:bldP spid="6" grpId="1"/>
      <p:bldP spid="29"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FEDF-EF5F-2343-9008-0C2639C7F008}"/>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E6DEF487-252E-3F42-9947-AC1AA9333552}"/>
              </a:ext>
            </a:extLst>
          </p:cNvPr>
          <p:cNvSpPr>
            <a:spLocks noGrp="1"/>
          </p:cNvSpPr>
          <p:nvPr>
            <p:ph idx="1"/>
          </p:nvPr>
        </p:nvSpPr>
        <p:spPr>
          <a:xfrm>
            <a:off x="228600" y="1052736"/>
            <a:ext cx="8915400" cy="5029200"/>
          </a:xfrm>
        </p:spPr>
        <p:txBody>
          <a:bodyPr/>
          <a:lstStyle/>
          <a:p>
            <a:r>
              <a:rPr lang="en-US" dirty="0">
                <a:solidFill>
                  <a:srgbClr val="0000FF"/>
                </a:solidFill>
              </a:rPr>
              <a:t>System design for bioinformatics </a:t>
            </a:r>
            <a:r>
              <a:rPr lang="en-US" dirty="0"/>
              <a:t>is a critical problem</a:t>
            </a:r>
          </a:p>
          <a:p>
            <a:pPr lvl="1"/>
            <a:r>
              <a:rPr lang="en-US" dirty="0"/>
              <a:t>It has large scientific, medical, societal, personal implications</a:t>
            </a:r>
          </a:p>
          <a:p>
            <a:endParaRPr lang="en-US" dirty="0"/>
          </a:p>
          <a:p>
            <a:r>
              <a:rPr lang="en-US" dirty="0"/>
              <a:t>This talk is about accelerating </a:t>
            </a:r>
            <a:r>
              <a:rPr lang="en-US" dirty="0">
                <a:solidFill>
                  <a:srgbClr val="0000FF"/>
                </a:solidFill>
              </a:rPr>
              <a:t>a key step in bioinformatics</a:t>
            </a:r>
            <a:r>
              <a:rPr lang="en-US" dirty="0"/>
              <a:t>: </a:t>
            </a:r>
            <a:r>
              <a:rPr lang="en-US" dirty="0">
                <a:solidFill>
                  <a:srgbClr val="FF0000"/>
                </a:solidFill>
              </a:rPr>
              <a:t>genome sequence analysis</a:t>
            </a:r>
          </a:p>
          <a:p>
            <a:pPr lvl="1"/>
            <a:r>
              <a:rPr lang="en-US" dirty="0"/>
              <a:t>In particular, </a:t>
            </a:r>
            <a:r>
              <a:rPr lang="en-US" dirty="0">
                <a:solidFill>
                  <a:srgbClr val="FF0000"/>
                </a:solidFill>
              </a:rPr>
              <a:t>read mapping</a:t>
            </a:r>
          </a:p>
          <a:p>
            <a:endParaRPr lang="en-US" dirty="0"/>
          </a:p>
          <a:p>
            <a:r>
              <a:rPr lang="en-US" dirty="0">
                <a:solidFill>
                  <a:srgbClr val="7030A0"/>
                </a:solidFill>
              </a:rPr>
              <a:t>Many bottlenecks </a:t>
            </a:r>
            <a:r>
              <a:rPr lang="en-US" dirty="0"/>
              <a:t>exist in accessing and manipulating </a:t>
            </a:r>
            <a:r>
              <a:rPr lang="en-US" dirty="0">
                <a:solidFill>
                  <a:srgbClr val="7030A0"/>
                </a:solidFill>
              </a:rPr>
              <a:t>huge amounts of genomic data </a:t>
            </a:r>
            <a:r>
              <a:rPr lang="en-US" dirty="0"/>
              <a:t>during analysis</a:t>
            </a:r>
          </a:p>
          <a:p>
            <a:endParaRPr lang="en-US" dirty="0"/>
          </a:p>
          <a:p>
            <a:r>
              <a:rPr lang="en-US" dirty="0"/>
              <a:t>We will cover various </a:t>
            </a:r>
            <a:r>
              <a:rPr lang="en-US" dirty="0">
                <a:solidFill>
                  <a:srgbClr val="0000FF"/>
                </a:solidFill>
              </a:rPr>
              <a:t>recent ideas to accelerate read mapping</a:t>
            </a:r>
          </a:p>
          <a:p>
            <a:pPr lvl="1"/>
            <a:r>
              <a:rPr lang="en-US" dirty="0"/>
              <a:t>My personal journey since September 2006</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0D852A5-EE62-484B-A021-ACAA12743B7A}"/>
              </a:ext>
            </a:extLst>
          </p:cNvPr>
          <p:cNvSpPr>
            <a:spLocks noGrp="1"/>
          </p:cNvSpPr>
          <p:nvPr>
            <p:ph type="sldNum" sz="quarter" idx="11"/>
          </p:nvPr>
        </p:nvSpPr>
        <p:spPr/>
        <p:txBody>
          <a:bodyPr/>
          <a:lstStyle/>
          <a:p>
            <a:fld id="{323594FA-E141-4234-AE05-360401972BE7}" type="slidenum">
              <a:rPr lang="en-US" altLang="en-US" smtClean="0"/>
              <a:pPr/>
              <a:t>2</a:t>
            </a:fld>
            <a:endParaRPr lang="en-US" altLang="en-US"/>
          </a:p>
        </p:txBody>
      </p:sp>
    </p:spTree>
    <p:extLst>
      <p:ext uri="{BB962C8B-B14F-4D97-AF65-F5344CB8AC3E}">
        <p14:creationId xmlns:p14="http://schemas.microsoft.com/office/powerpoint/2010/main" val="2411038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Challenges in Read Mapping</a:t>
            </a:r>
          </a:p>
        </p:txBody>
      </p:sp>
      <p:sp>
        <p:nvSpPr>
          <p:cNvPr id="3" name="内容占位符 2"/>
          <p:cNvSpPr>
            <a:spLocks noGrp="1"/>
          </p:cNvSpPr>
          <p:nvPr>
            <p:ph idx="1"/>
          </p:nvPr>
        </p:nvSpPr>
        <p:spPr/>
        <p:txBody>
          <a:bodyPr/>
          <a:lstStyle/>
          <a:p>
            <a:r>
              <a:rPr lang="en-US" sz="2000" dirty="0">
                <a:solidFill>
                  <a:srgbClr val="0000FF"/>
                </a:solidFill>
              </a:rPr>
              <a:t>Need to find many mappings of each read</a:t>
            </a:r>
          </a:p>
          <a:p>
            <a:pPr lvl="1"/>
            <a:r>
              <a:rPr lang="en-US" sz="2000" dirty="0"/>
              <a:t>A short read may map to many locations, especially with High-Throughput DNA Sequencing technologies</a:t>
            </a:r>
          </a:p>
          <a:p>
            <a:pPr lvl="1"/>
            <a:r>
              <a:rPr lang="en-US" sz="2000" dirty="0">
                <a:solidFill>
                  <a:srgbClr val="FF0000"/>
                </a:solidFill>
              </a:rPr>
              <a:t>How can we find all mappings efficiently?</a:t>
            </a:r>
          </a:p>
          <a:p>
            <a:pPr lvl="1"/>
            <a:endParaRPr lang="en-US" sz="2000" dirty="0"/>
          </a:p>
          <a:p>
            <a:r>
              <a:rPr lang="en-US" sz="2000" dirty="0">
                <a:solidFill>
                  <a:srgbClr val="0000FF"/>
                </a:solidFill>
              </a:rPr>
              <a:t>Need to tolerate small variances/errors in each read</a:t>
            </a:r>
          </a:p>
          <a:p>
            <a:pPr lvl="1"/>
            <a:r>
              <a:rPr lang="en-US" sz="2000" dirty="0"/>
              <a:t>Each individual is different: Subject’s DNA may slightly differ from the reference (Mismatches, insertions, deletions)</a:t>
            </a:r>
          </a:p>
          <a:p>
            <a:pPr lvl="1"/>
            <a:r>
              <a:rPr lang="en-US" sz="2000" dirty="0">
                <a:solidFill>
                  <a:srgbClr val="FF0000"/>
                </a:solidFill>
              </a:rPr>
              <a:t>How can we efficiently map each read with up to </a:t>
            </a:r>
            <a:r>
              <a:rPr lang="en-US" sz="2000" i="1" dirty="0">
                <a:solidFill>
                  <a:srgbClr val="FF0000"/>
                </a:solidFill>
              </a:rPr>
              <a:t>e</a:t>
            </a:r>
            <a:r>
              <a:rPr lang="en-US" sz="2000" dirty="0">
                <a:solidFill>
                  <a:srgbClr val="FF0000"/>
                </a:solidFill>
              </a:rPr>
              <a:t> errors present?</a:t>
            </a:r>
          </a:p>
          <a:p>
            <a:endParaRPr lang="en-US" sz="2000" dirty="0"/>
          </a:p>
          <a:p>
            <a:r>
              <a:rPr lang="en-US" sz="2000" dirty="0">
                <a:solidFill>
                  <a:srgbClr val="0000FF"/>
                </a:solidFill>
              </a:rPr>
              <a:t>Need to map each read very fast (i.e., performance is important)</a:t>
            </a:r>
          </a:p>
          <a:p>
            <a:pPr lvl="1"/>
            <a:r>
              <a:rPr lang="en-US" sz="2000" dirty="0"/>
              <a:t>Human DNA is 3.2 billion base pairs long </a:t>
            </a:r>
            <a:r>
              <a:rPr lang="en-US" sz="2000" dirty="0">
                <a:sym typeface="Wingdings"/>
              </a:rPr>
              <a:t> </a:t>
            </a:r>
            <a:r>
              <a:rPr lang="en-US" sz="2000" dirty="0"/>
              <a:t>Millions to billions of reads (State-of-the-art mappers take weeks to map a human’s DNA)</a:t>
            </a:r>
          </a:p>
          <a:p>
            <a:pPr lvl="1"/>
            <a:r>
              <a:rPr lang="en-US" sz="2000" dirty="0">
                <a:solidFill>
                  <a:srgbClr val="FF0000"/>
                </a:solidFill>
              </a:rPr>
              <a:t>How can we design a much higher performance read mapper?</a:t>
            </a:r>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6838897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Read Alignment/Verification</a:t>
            </a:r>
          </a:p>
        </p:txBody>
      </p:sp>
      <p:sp>
        <p:nvSpPr>
          <p:cNvPr id="5" name="Content Placeholder 4"/>
          <p:cNvSpPr>
            <a:spLocks noGrp="1"/>
          </p:cNvSpPr>
          <p:nvPr>
            <p:ph idx="1"/>
          </p:nvPr>
        </p:nvSpPr>
        <p:spPr>
          <a:xfrm>
            <a:off x="228600" y="1052736"/>
            <a:ext cx="8610600" cy="5195664"/>
          </a:xfrm>
        </p:spPr>
        <p:txBody>
          <a:bodyPr/>
          <a:lstStyle/>
          <a:p>
            <a:r>
              <a:rPr lang="en-US" b="1" u="sng" dirty="0"/>
              <a:t>Edit distance </a:t>
            </a:r>
            <a:r>
              <a:rPr lang="en-US" dirty="0"/>
              <a:t>is defined as the minimum number of edits (i.e. insertions, deletions, or substitutions) needed to make the read exactly match the reference segment.</a:t>
            </a:r>
          </a:p>
        </p:txBody>
      </p:sp>
      <p:graphicFrame>
        <p:nvGraphicFramePr>
          <p:cNvPr id="10" name="Table 9"/>
          <p:cNvGraphicFramePr>
            <a:graphicFrameLocks noGrp="1"/>
          </p:cNvGraphicFramePr>
          <p:nvPr>
            <p:extLst/>
          </p:nvPr>
        </p:nvGraphicFramePr>
        <p:xfrm>
          <a:off x="1289685" y="3041627"/>
          <a:ext cx="2915920" cy="731520"/>
        </p:xfrm>
        <a:graphic>
          <a:graphicData uri="http://schemas.openxmlformats.org/drawingml/2006/table">
            <a:tbl>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gridCol w="208280">
                  <a:extLst>
                    <a:ext uri="{9D8B030D-6E8A-4147-A177-3AD203B41FA5}">
                      <a16:colId xmlns:a16="http://schemas.microsoft.com/office/drawing/2014/main" val="20010"/>
                    </a:ext>
                  </a:extLst>
                </a:gridCol>
                <a:gridCol w="208280">
                  <a:extLst>
                    <a:ext uri="{9D8B030D-6E8A-4147-A177-3AD203B41FA5}">
                      <a16:colId xmlns:a16="http://schemas.microsoft.com/office/drawing/2014/main" val="20011"/>
                    </a:ext>
                  </a:extLst>
                </a:gridCol>
                <a:gridCol w="208280">
                  <a:extLst>
                    <a:ext uri="{9D8B030D-6E8A-4147-A177-3AD203B41FA5}">
                      <a16:colId xmlns:a16="http://schemas.microsoft.com/office/drawing/2014/main" val="20012"/>
                    </a:ext>
                  </a:extLst>
                </a:gridCol>
                <a:gridCol w="208280">
                  <a:extLst>
                    <a:ext uri="{9D8B030D-6E8A-4147-A177-3AD203B41FA5}">
                      <a16:colId xmlns:a16="http://schemas.microsoft.com/office/drawing/2014/main" val="20013"/>
                    </a:ext>
                  </a:extLst>
                </a:gridCol>
              </a:tblGrid>
              <a:tr h="316416">
                <a:tc>
                  <a:txBody>
                    <a:bodyPr/>
                    <a:lstStyle/>
                    <a:p>
                      <a:pPr algn="ctr"/>
                      <a:r>
                        <a:rPr lang="en-US" sz="1800" dirty="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z</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16416">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p</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11" name="Table 10"/>
          <p:cNvGraphicFramePr>
            <a:graphicFrameLocks noGrp="1"/>
          </p:cNvGraphicFramePr>
          <p:nvPr>
            <p:extLst/>
          </p:nvPr>
        </p:nvGraphicFramePr>
        <p:xfrm>
          <a:off x="1289685" y="4074834"/>
          <a:ext cx="2915920" cy="731520"/>
        </p:xfrm>
        <a:graphic>
          <a:graphicData uri="http://schemas.openxmlformats.org/drawingml/2006/table">
            <a:tbl>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gridCol w="208280">
                  <a:extLst>
                    <a:ext uri="{9D8B030D-6E8A-4147-A177-3AD203B41FA5}">
                      <a16:colId xmlns:a16="http://schemas.microsoft.com/office/drawing/2014/main" val="20010"/>
                    </a:ext>
                  </a:extLst>
                </a:gridCol>
                <a:gridCol w="208280">
                  <a:extLst>
                    <a:ext uri="{9D8B030D-6E8A-4147-A177-3AD203B41FA5}">
                      <a16:colId xmlns:a16="http://schemas.microsoft.com/office/drawing/2014/main" val="20011"/>
                    </a:ext>
                  </a:extLst>
                </a:gridCol>
                <a:gridCol w="208280">
                  <a:extLst>
                    <a:ext uri="{9D8B030D-6E8A-4147-A177-3AD203B41FA5}">
                      <a16:colId xmlns:a16="http://schemas.microsoft.com/office/drawing/2014/main" val="20012"/>
                    </a:ext>
                  </a:extLst>
                </a:gridCol>
                <a:gridCol w="208280">
                  <a:extLst>
                    <a:ext uri="{9D8B030D-6E8A-4147-A177-3AD203B41FA5}">
                      <a16:colId xmlns:a16="http://schemas.microsoft.com/office/drawing/2014/main" val="20013"/>
                    </a:ext>
                  </a:extLst>
                </a:gridCol>
              </a:tblGrid>
              <a:tr h="365760">
                <a:tc>
                  <a:txBody>
                    <a:bodyPr/>
                    <a:lstStyle/>
                    <a:p>
                      <a:pPr algn="ctr"/>
                      <a:r>
                        <a:rPr lang="en-US" sz="1800" dirty="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z</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65760">
                <a:tc>
                  <a:txBody>
                    <a:bodyPr/>
                    <a:lstStyle/>
                    <a:p>
                      <a:pPr algn="ctr"/>
                      <a:r>
                        <a:rPr lang="en-US" sz="1800" dirty="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p</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12" name="Table 11"/>
          <p:cNvGraphicFramePr>
            <a:graphicFrameLocks noGrp="1"/>
          </p:cNvGraphicFramePr>
          <p:nvPr>
            <p:extLst/>
          </p:nvPr>
        </p:nvGraphicFramePr>
        <p:xfrm>
          <a:off x="5675429" y="5108041"/>
          <a:ext cx="2499360" cy="731520"/>
        </p:xfrm>
        <a:graphic>
          <a:graphicData uri="http://schemas.openxmlformats.org/drawingml/2006/table">
            <a:tbl>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gridCol w="208280">
                  <a:extLst>
                    <a:ext uri="{9D8B030D-6E8A-4147-A177-3AD203B41FA5}">
                      <a16:colId xmlns:a16="http://schemas.microsoft.com/office/drawing/2014/main" val="20010"/>
                    </a:ext>
                  </a:extLst>
                </a:gridCol>
                <a:gridCol w="208280">
                  <a:extLst>
                    <a:ext uri="{9D8B030D-6E8A-4147-A177-3AD203B41FA5}">
                      <a16:colId xmlns:a16="http://schemas.microsoft.com/office/drawing/2014/main" val="20011"/>
                    </a:ext>
                  </a:extLst>
                </a:gridCol>
              </a:tblGrid>
              <a:tr h="0">
                <a:tc>
                  <a:txBody>
                    <a:bodyPr/>
                    <a:lstStyle/>
                    <a:p>
                      <a:pPr algn="ctr"/>
                      <a:r>
                        <a:rPr lang="en-US" dirty="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dirty="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a:t>z</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0">
                <a:tc>
                  <a:txBody>
                    <a:bodyPr/>
                    <a:lstStyle/>
                    <a:p>
                      <a:pPr algn="ctr"/>
                      <a:r>
                        <a:rPr lang="en-US"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dirty="0"/>
                        <a:t>-</a:t>
                      </a:r>
                      <a:endParaRPr 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dirty="0"/>
                        <a: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dirty="0"/>
                        <a:t>l</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696320431"/>
              </p:ext>
            </p:extLst>
          </p:nvPr>
        </p:nvGraphicFramePr>
        <p:xfrm>
          <a:off x="5675429" y="4074834"/>
          <a:ext cx="2855278" cy="731520"/>
        </p:xfrm>
        <a:graphic>
          <a:graphicData uri="http://schemas.openxmlformats.org/drawingml/2006/table">
            <a:tbl>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355918">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gridCol w="208280">
                  <a:extLst>
                    <a:ext uri="{9D8B030D-6E8A-4147-A177-3AD203B41FA5}">
                      <a16:colId xmlns:a16="http://schemas.microsoft.com/office/drawing/2014/main" val="20010"/>
                    </a:ext>
                  </a:extLst>
                </a:gridCol>
                <a:gridCol w="208280">
                  <a:extLst>
                    <a:ext uri="{9D8B030D-6E8A-4147-A177-3AD203B41FA5}">
                      <a16:colId xmlns:a16="http://schemas.microsoft.com/office/drawing/2014/main" val="20011"/>
                    </a:ext>
                  </a:extLst>
                </a:gridCol>
                <a:gridCol w="208280">
                  <a:extLst>
                    <a:ext uri="{9D8B030D-6E8A-4147-A177-3AD203B41FA5}">
                      <a16:colId xmlns:a16="http://schemas.microsoft.com/office/drawing/2014/main" val="20012"/>
                    </a:ext>
                  </a:extLst>
                </a:gridCol>
              </a:tblGrid>
              <a:tr h="365760">
                <a:tc>
                  <a:txBody>
                    <a:bodyPr/>
                    <a:lstStyle/>
                    <a:p>
                      <a:pPr algn="ctr"/>
                      <a:r>
                        <a:rPr lang="en-US" sz="1800" dirty="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180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err="1"/>
                        <a:t>i</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1800" dirty="0"/>
                        <a:t>z</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65760">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180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l</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317789037"/>
              </p:ext>
            </p:extLst>
          </p:nvPr>
        </p:nvGraphicFramePr>
        <p:xfrm>
          <a:off x="5675429" y="3041627"/>
          <a:ext cx="2829878" cy="731520"/>
        </p:xfrm>
        <a:graphic>
          <a:graphicData uri="http://schemas.openxmlformats.org/drawingml/2006/table">
            <a:tbl>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330518">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gridCol w="208280">
                  <a:extLst>
                    <a:ext uri="{9D8B030D-6E8A-4147-A177-3AD203B41FA5}">
                      <a16:colId xmlns:a16="http://schemas.microsoft.com/office/drawing/2014/main" val="20010"/>
                    </a:ext>
                  </a:extLst>
                </a:gridCol>
                <a:gridCol w="208280">
                  <a:extLst>
                    <a:ext uri="{9D8B030D-6E8A-4147-A177-3AD203B41FA5}">
                      <a16:colId xmlns:a16="http://schemas.microsoft.com/office/drawing/2014/main" val="20011"/>
                    </a:ext>
                  </a:extLst>
                </a:gridCol>
                <a:gridCol w="208280">
                  <a:extLst>
                    <a:ext uri="{9D8B030D-6E8A-4147-A177-3AD203B41FA5}">
                      <a16:colId xmlns:a16="http://schemas.microsoft.com/office/drawing/2014/main" val="20012"/>
                    </a:ext>
                  </a:extLst>
                </a:gridCol>
              </a:tblGrid>
              <a:tr h="365760">
                <a:tc>
                  <a:txBody>
                    <a:bodyPr/>
                    <a:lstStyle/>
                    <a:p>
                      <a:pPr algn="ctr"/>
                      <a:r>
                        <a:rPr lang="en-US" sz="1800" dirty="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18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z</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65760">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180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1800" dirty="0"/>
                        <a:t>l</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sp>
        <p:nvSpPr>
          <p:cNvPr id="15" name="TextBox 14"/>
          <p:cNvSpPr txBox="1"/>
          <p:nvPr/>
        </p:nvSpPr>
        <p:spPr>
          <a:xfrm>
            <a:off x="395536" y="3041627"/>
            <a:ext cx="7555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Read</a:t>
            </a:r>
          </a:p>
        </p:txBody>
      </p:sp>
      <p:sp>
        <p:nvSpPr>
          <p:cNvPr id="16" name="TextBox 15"/>
          <p:cNvSpPr txBox="1"/>
          <p:nvPr/>
        </p:nvSpPr>
        <p:spPr>
          <a:xfrm>
            <a:off x="438018" y="4117428"/>
            <a:ext cx="7555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Read</a:t>
            </a:r>
          </a:p>
        </p:txBody>
      </p:sp>
      <p:sp>
        <p:nvSpPr>
          <p:cNvPr id="17" name="TextBox 16"/>
          <p:cNvSpPr txBox="1"/>
          <p:nvPr/>
        </p:nvSpPr>
        <p:spPr>
          <a:xfrm>
            <a:off x="4856448" y="3084221"/>
            <a:ext cx="7555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Read</a:t>
            </a:r>
          </a:p>
        </p:txBody>
      </p:sp>
      <p:sp>
        <p:nvSpPr>
          <p:cNvPr id="18" name="TextBox 17"/>
          <p:cNvSpPr txBox="1"/>
          <p:nvPr/>
        </p:nvSpPr>
        <p:spPr>
          <a:xfrm>
            <a:off x="4856448" y="4160023"/>
            <a:ext cx="7555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Read</a:t>
            </a:r>
          </a:p>
        </p:txBody>
      </p:sp>
      <p:sp>
        <p:nvSpPr>
          <p:cNvPr id="19" name="TextBox 18"/>
          <p:cNvSpPr txBox="1"/>
          <p:nvPr/>
        </p:nvSpPr>
        <p:spPr>
          <a:xfrm>
            <a:off x="4858679" y="5150635"/>
            <a:ext cx="7555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Read</a:t>
            </a:r>
          </a:p>
        </p:txBody>
      </p:sp>
      <p:sp>
        <p:nvSpPr>
          <p:cNvPr id="20" name="Rectangle 19"/>
          <p:cNvSpPr/>
          <p:nvPr/>
        </p:nvSpPr>
        <p:spPr>
          <a:xfrm>
            <a:off x="1289685" y="2518805"/>
            <a:ext cx="317379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organization </a:t>
            </a:r>
            <a:r>
              <a:rPr kumimoji="0" lang="ar-SA" sz="2000" b="0" i="0" u="none" strike="noStrike" kern="1200" cap="none" spc="0" normalizeH="0" baseline="0" noProof="0" dirty="0">
                <a:ln>
                  <a:noFill/>
                </a:ln>
                <a:solidFill>
                  <a:prstClr val="black"/>
                </a:solidFill>
                <a:effectLst/>
                <a:uLnTx/>
                <a:uFillTx/>
                <a:latin typeface="Tahoma"/>
                <a:ea typeface="+mn-ea"/>
                <a:cs typeface="+mn-cs"/>
              </a:rPr>
              <a:t>x </a:t>
            </a:r>
            <a:r>
              <a:rPr kumimoji="0" lang="en-US" sz="2000" b="0" i="0" u="none" strike="noStrike" kern="1200" cap="none" spc="0" normalizeH="0" baseline="0" noProof="0" dirty="0">
                <a:ln>
                  <a:noFill/>
                </a:ln>
                <a:solidFill>
                  <a:prstClr val="black"/>
                </a:solidFill>
                <a:effectLst/>
                <a:uLnTx/>
                <a:uFillTx/>
                <a:latin typeface="Tahoma"/>
                <a:ea typeface="+mn-ea"/>
                <a:cs typeface="+mn-cs"/>
              </a:rPr>
              <a:t>operation</a:t>
            </a:r>
          </a:p>
        </p:txBody>
      </p:sp>
      <p:sp>
        <p:nvSpPr>
          <p:cNvPr id="21" name="Rectangle 20"/>
          <p:cNvSpPr/>
          <p:nvPr/>
        </p:nvSpPr>
        <p:spPr>
          <a:xfrm>
            <a:off x="5612024" y="2518805"/>
            <a:ext cx="311865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organization </a:t>
            </a:r>
            <a:r>
              <a:rPr kumimoji="0" lang="ar-SA" sz="2000" b="0" i="0" u="none" strike="noStrike" kern="1200" cap="none" spc="0" normalizeH="0" baseline="0" noProof="0" dirty="0">
                <a:ln>
                  <a:noFill/>
                </a:ln>
                <a:solidFill>
                  <a:prstClr val="black"/>
                </a:solidFill>
                <a:effectLst/>
                <a:uLnTx/>
                <a:uFillTx/>
                <a:latin typeface="Tahoma"/>
                <a:ea typeface="+mn-ea"/>
                <a:cs typeface="+mn-cs"/>
              </a:rPr>
              <a:t>x</a:t>
            </a:r>
            <a:r>
              <a:rPr kumimoji="0" lang="en-US" sz="2000" b="0" i="0" u="none" strike="noStrike" kern="1200" cap="none" spc="0" normalizeH="0" baseline="0" noProof="0" dirty="0">
                <a:ln>
                  <a:noFill/>
                </a:ln>
                <a:solidFill>
                  <a:prstClr val="black"/>
                </a:solidFill>
                <a:effectLst/>
                <a:uLnTx/>
                <a:uFillTx/>
                <a:latin typeface="Tahoma"/>
                <a:ea typeface="+mn-ea"/>
                <a:cs typeface="+mn-cs"/>
              </a:rPr>
              <a:t> translation</a:t>
            </a:r>
          </a:p>
        </p:txBody>
      </p:sp>
      <p:graphicFrame>
        <p:nvGraphicFramePr>
          <p:cNvPr id="22" name="Table 21"/>
          <p:cNvGraphicFramePr>
            <a:graphicFrameLocks noGrp="1"/>
          </p:cNvGraphicFramePr>
          <p:nvPr>
            <p:extLst>
              <p:ext uri="{D42A27DB-BD31-4B8C-83A1-F6EECF244321}">
                <p14:modId xmlns:p14="http://schemas.microsoft.com/office/powerpoint/2010/main" val="3806858461"/>
              </p:ext>
            </p:extLst>
          </p:nvPr>
        </p:nvGraphicFramePr>
        <p:xfrm>
          <a:off x="1721732" y="5189944"/>
          <a:ext cx="1986172" cy="975360"/>
        </p:xfrm>
        <a:graphic>
          <a:graphicData uri="http://schemas.openxmlformats.org/drawingml/2006/table">
            <a:tbl>
              <a:tblPr firstRow="1" bandRow="1">
                <a:tableStyleId>{5C22544A-7EE6-4342-B048-85BDC9FD1C3A}</a:tableStyleId>
              </a:tblPr>
              <a:tblGrid>
                <a:gridCol w="1986172">
                  <a:extLst>
                    <a:ext uri="{9D8B030D-6E8A-4147-A177-3AD203B41FA5}">
                      <a16:colId xmlns:a16="http://schemas.microsoft.com/office/drawing/2014/main" val="20000"/>
                    </a:ext>
                  </a:extLst>
                </a:gridCol>
              </a:tblGrid>
              <a:tr h="243840">
                <a:tc>
                  <a:txBody>
                    <a:bodyPr/>
                    <a:lstStyle/>
                    <a:p>
                      <a:pPr algn="ctr"/>
                      <a:r>
                        <a:rPr lang="en-US" sz="1600" b="0" cap="none" spc="0" dirty="0">
                          <a:ln w="0"/>
                          <a:solidFill>
                            <a:schemeClr val="tx1"/>
                          </a:solidFill>
                          <a:effectLst/>
                        </a:rPr>
                        <a:t>m</a:t>
                      </a:r>
                      <a:r>
                        <a:rPr lang="ar-SA" sz="1600" b="0" cap="none" spc="0" dirty="0">
                          <a:ln w="0"/>
                          <a:solidFill>
                            <a:schemeClr val="tx1"/>
                          </a:solidFill>
                          <a:effectLst/>
                        </a:rPr>
                        <a:t>atch</a:t>
                      </a:r>
                      <a:endParaRPr lang="en-US" sz="1600" b="0" cap="none" spc="0" dirty="0">
                        <a:ln w="0"/>
                        <a:solidFill>
                          <a:schemeClr val="tx1"/>
                        </a:solidFill>
                        <a:effectLst/>
                      </a:endParaRPr>
                    </a:p>
                  </a:txBody>
                  <a:tcPr marL="0" marR="0" marT="0" marB="0">
                    <a:solidFill>
                      <a:srgbClr val="FFFF00"/>
                    </a:solidFill>
                  </a:tcPr>
                </a:tc>
                <a:extLst>
                  <a:ext uri="{0D108BD9-81ED-4DB2-BD59-A6C34878D82A}">
                    <a16:rowId xmlns:a16="http://schemas.microsoft.com/office/drawing/2014/main" val="10000"/>
                  </a:ext>
                </a:extLst>
              </a:tr>
              <a:tr h="243840">
                <a:tc>
                  <a:txBody>
                    <a:bodyPr/>
                    <a:lstStyle/>
                    <a:p>
                      <a:pPr algn="ctr"/>
                      <a:r>
                        <a:rPr lang="en-US" sz="1600" b="0" cap="none" spc="0" dirty="0">
                          <a:ln w="0"/>
                          <a:solidFill>
                            <a:schemeClr val="tx1"/>
                          </a:solidFill>
                          <a:effectLst/>
                        </a:rPr>
                        <a:t>d</a:t>
                      </a:r>
                      <a:r>
                        <a:rPr lang="ar-SA" sz="1600" b="0" cap="none" spc="0" dirty="0">
                          <a:ln w="0"/>
                          <a:solidFill>
                            <a:schemeClr val="tx1"/>
                          </a:solidFill>
                          <a:effectLst/>
                        </a:rPr>
                        <a:t>eletion</a:t>
                      </a:r>
                      <a:endParaRPr lang="en-US" sz="1600" b="0" cap="none" spc="0" dirty="0">
                        <a:ln w="0"/>
                        <a:solidFill>
                          <a:schemeClr val="tx1"/>
                        </a:solidFill>
                        <a:effectLst/>
                      </a:endParaRPr>
                    </a:p>
                  </a:txBody>
                  <a:tcPr marL="0" marR="0" marT="0" marB="0">
                    <a:solidFill>
                      <a:srgbClr val="FF66FF"/>
                    </a:solidFill>
                  </a:tcPr>
                </a:tc>
                <a:extLst>
                  <a:ext uri="{0D108BD9-81ED-4DB2-BD59-A6C34878D82A}">
                    <a16:rowId xmlns:a16="http://schemas.microsoft.com/office/drawing/2014/main" val="10001"/>
                  </a:ext>
                </a:extLst>
              </a:tr>
              <a:tr h="243840">
                <a:tc>
                  <a:txBody>
                    <a:bodyPr/>
                    <a:lstStyle/>
                    <a:p>
                      <a:pPr algn="ctr"/>
                      <a:r>
                        <a:rPr lang="en-US" sz="1600" b="0" cap="none" spc="0" dirty="0">
                          <a:ln w="0"/>
                          <a:solidFill>
                            <a:schemeClr val="tx1"/>
                          </a:solidFill>
                          <a:effectLst/>
                        </a:rPr>
                        <a:t>i</a:t>
                      </a:r>
                      <a:r>
                        <a:rPr lang="ar-SA" sz="1600" b="0" cap="none" spc="0" dirty="0">
                          <a:ln w="0"/>
                          <a:solidFill>
                            <a:schemeClr val="tx1"/>
                          </a:solidFill>
                          <a:effectLst/>
                        </a:rPr>
                        <a:t>nsertion </a:t>
                      </a:r>
                      <a:endParaRPr lang="en-US" sz="1600" b="0" cap="none" spc="0" dirty="0">
                        <a:ln w="0"/>
                        <a:solidFill>
                          <a:schemeClr val="tx1"/>
                        </a:solidFill>
                        <a:effectLst/>
                      </a:endParaRPr>
                    </a:p>
                  </a:txBody>
                  <a:tcPr marL="0" marR="0" marT="0" marB="0">
                    <a:solidFill>
                      <a:srgbClr val="00B0F0"/>
                    </a:solidFill>
                  </a:tcPr>
                </a:tc>
                <a:extLst>
                  <a:ext uri="{0D108BD9-81ED-4DB2-BD59-A6C34878D82A}">
                    <a16:rowId xmlns:a16="http://schemas.microsoft.com/office/drawing/2014/main" val="10002"/>
                  </a:ext>
                </a:extLst>
              </a:tr>
              <a:tr h="243840">
                <a:tc>
                  <a:txBody>
                    <a:bodyPr/>
                    <a:lstStyle/>
                    <a:p>
                      <a:pPr algn="ctr"/>
                      <a:r>
                        <a:rPr lang="ar-SA" sz="1600" b="0" cap="none" spc="0" dirty="0">
                          <a:ln w="0"/>
                          <a:solidFill>
                            <a:schemeClr val="tx1"/>
                          </a:solidFill>
                          <a:effectLst/>
                        </a:rPr>
                        <a:t>mismatch</a:t>
                      </a:r>
                      <a:endParaRPr lang="en-US" sz="1600" b="0" cap="none" spc="0" dirty="0">
                        <a:ln w="0"/>
                        <a:solidFill>
                          <a:schemeClr val="tx1"/>
                        </a:solidFill>
                        <a:effectLst/>
                      </a:endParaRPr>
                    </a:p>
                  </a:txBody>
                  <a:tcPr marL="0" marR="0" marT="0" marB="0">
                    <a:solidFill>
                      <a:srgbClr val="92D05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22514185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solidFill>
                  <a:srgbClr val="0000FF"/>
                </a:solidFill>
              </a:rPr>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19905138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3"/>
          <p:cNvSpPr>
            <a:spLocks noGrp="1"/>
          </p:cNvSpPr>
          <p:nvPr>
            <p:ph type="title"/>
          </p:nvPr>
        </p:nvSpPr>
        <p:spPr/>
        <p:txBody>
          <a:bodyPr/>
          <a:lstStyle/>
          <a:p>
            <a:r>
              <a:rPr lang="en-US" dirty="0"/>
              <a:t>Read Mapping Algorithms: Two Styles</a:t>
            </a:r>
          </a:p>
        </p:txBody>
      </p:sp>
      <p:sp>
        <p:nvSpPr>
          <p:cNvPr id="33795" name="Content Placeholder 4"/>
          <p:cNvSpPr>
            <a:spLocks noGrp="1"/>
          </p:cNvSpPr>
          <p:nvPr>
            <p:ph idx="1"/>
          </p:nvPr>
        </p:nvSpPr>
        <p:spPr>
          <a:xfrm>
            <a:off x="251520" y="1268760"/>
            <a:ext cx="8795320" cy="4530725"/>
          </a:xfrm>
        </p:spPr>
        <p:txBody>
          <a:bodyPr/>
          <a:lstStyle/>
          <a:p>
            <a:r>
              <a:rPr lang="en-US" sz="2200" dirty="0">
                <a:solidFill>
                  <a:srgbClr val="7030A0"/>
                </a:solidFill>
              </a:rPr>
              <a:t>Hash based seed-and-extend </a:t>
            </a:r>
            <a:r>
              <a:rPr lang="en-US" sz="2200" dirty="0"/>
              <a:t>(hash table, suffix array, suffix tree)</a:t>
            </a:r>
          </a:p>
          <a:p>
            <a:pPr lvl="1"/>
            <a:r>
              <a:rPr lang="en-US" sz="2000" dirty="0"/>
              <a:t>Index the “k-</a:t>
            </a:r>
            <a:r>
              <a:rPr lang="en-US" sz="2000" dirty="0" err="1"/>
              <a:t>mers</a:t>
            </a:r>
            <a:r>
              <a:rPr lang="en-US" sz="2000" dirty="0"/>
              <a:t>” in the genome into a hash table (pre-processing)</a:t>
            </a:r>
          </a:p>
          <a:p>
            <a:pPr lvl="1"/>
            <a:r>
              <a:rPr lang="en-US" sz="2000" dirty="0"/>
              <a:t>When searching a read, find the location of a k-</a:t>
            </a:r>
            <a:r>
              <a:rPr lang="en-US" sz="2000" dirty="0" err="1"/>
              <a:t>mer</a:t>
            </a:r>
            <a:r>
              <a:rPr lang="en-US" sz="2000" dirty="0"/>
              <a:t> in the read; then extend through alignment</a:t>
            </a:r>
          </a:p>
          <a:p>
            <a:pPr lvl="1"/>
            <a:r>
              <a:rPr lang="en-US" sz="2000" dirty="0">
                <a:solidFill>
                  <a:srgbClr val="0432FF"/>
                </a:solidFill>
              </a:rPr>
              <a:t>More sensitive</a:t>
            </a:r>
            <a:r>
              <a:rPr lang="en-US" sz="2000" dirty="0"/>
              <a:t>, but </a:t>
            </a:r>
            <a:r>
              <a:rPr lang="en-US" sz="2000" dirty="0">
                <a:solidFill>
                  <a:srgbClr val="FF0000"/>
                </a:solidFill>
              </a:rPr>
              <a:t>slow</a:t>
            </a:r>
          </a:p>
          <a:p>
            <a:pPr lvl="1"/>
            <a:r>
              <a:rPr lang="en-US" sz="2000" dirty="0"/>
              <a:t>Requires </a:t>
            </a:r>
            <a:r>
              <a:rPr lang="en-US" sz="2000" dirty="0">
                <a:solidFill>
                  <a:srgbClr val="FF0000"/>
                </a:solidFill>
              </a:rPr>
              <a:t>large memory</a:t>
            </a:r>
            <a:r>
              <a:rPr lang="en-US" sz="2000" dirty="0"/>
              <a:t>; this </a:t>
            </a:r>
            <a:r>
              <a:rPr lang="en-US" sz="2000" dirty="0">
                <a:solidFill>
                  <a:srgbClr val="0000FF"/>
                </a:solidFill>
              </a:rPr>
              <a:t>can be reduced </a:t>
            </a:r>
            <a:r>
              <a:rPr lang="en-US" sz="2000" dirty="0"/>
              <a:t>with cost to run time</a:t>
            </a:r>
          </a:p>
          <a:p>
            <a:endParaRPr lang="en-US" sz="2200" dirty="0"/>
          </a:p>
          <a:p>
            <a:r>
              <a:rPr lang="en-US" sz="2200" dirty="0">
                <a:solidFill>
                  <a:srgbClr val="7030A0"/>
                </a:solidFill>
              </a:rPr>
              <a:t>Burrows-Wheeler Transform &amp; </a:t>
            </a:r>
            <a:r>
              <a:rPr lang="en-US" sz="2200" dirty="0" err="1">
                <a:solidFill>
                  <a:srgbClr val="7030A0"/>
                </a:solidFill>
              </a:rPr>
              <a:t>Ferragina-Manzini</a:t>
            </a:r>
            <a:r>
              <a:rPr lang="en-US" sz="2200" dirty="0">
                <a:solidFill>
                  <a:srgbClr val="7030A0"/>
                </a:solidFill>
              </a:rPr>
              <a:t> Index based aligners</a:t>
            </a:r>
          </a:p>
          <a:p>
            <a:pPr lvl="1"/>
            <a:r>
              <a:rPr lang="en-US" sz="2000" dirty="0"/>
              <a:t>BWT is a compression method used to compress the genome index</a:t>
            </a:r>
          </a:p>
          <a:p>
            <a:pPr lvl="1"/>
            <a:r>
              <a:rPr lang="en-US" sz="2000" dirty="0"/>
              <a:t>Perfect matches can be found very quickly, memory lookup costs increase for imperfect matches</a:t>
            </a:r>
          </a:p>
          <a:p>
            <a:pPr lvl="1"/>
            <a:r>
              <a:rPr lang="en-US" sz="2000" dirty="0">
                <a:solidFill>
                  <a:srgbClr val="FF0000"/>
                </a:solidFill>
              </a:rPr>
              <a:t>Reduced sensitivity</a:t>
            </a:r>
          </a:p>
        </p:txBody>
      </p:sp>
    </p:spTree>
    <p:extLst>
      <p:ext uri="{BB962C8B-B14F-4D97-AF65-F5344CB8AC3E}">
        <p14:creationId xmlns:p14="http://schemas.microsoft.com/office/powerpoint/2010/main" val="231689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79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79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7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729F3-BCD2-5D4C-B450-A9D887BA7C2C}"/>
              </a:ext>
            </a:extLst>
          </p:cNvPr>
          <p:cNvSpPr>
            <a:spLocks noGrp="1"/>
          </p:cNvSpPr>
          <p:nvPr>
            <p:ph type="title"/>
          </p:nvPr>
        </p:nvSpPr>
        <p:spPr/>
        <p:txBody>
          <a:bodyPr/>
          <a:lstStyle/>
          <a:p>
            <a:r>
              <a:rPr lang="en-US" dirty="0"/>
              <a:t>Hash Table Based Read Mappers</a:t>
            </a:r>
          </a:p>
        </p:txBody>
      </p:sp>
      <p:sp>
        <p:nvSpPr>
          <p:cNvPr id="3" name="Content Placeholder 2">
            <a:extLst>
              <a:ext uri="{FF2B5EF4-FFF2-40B4-BE49-F238E27FC236}">
                <a16:creationId xmlns:a16="http://schemas.microsoft.com/office/drawing/2014/main" id="{9CB9A27D-976C-BB40-AF25-3357EC40A623}"/>
              </a:ext>
            </a:extLst>
          </p:cNvPr>
          <p:cNvSpPr>
            <a:spLocks noGrp="1"/>
          </p:cNvSpPr>
          <p:nvPr>
            <p:ph idx="1"/>
          </p:nvPr>
        </p:nvSpPr>
        <p:spPr/>
        <p:txBody>
          <a:bodyPr/>
          <a:lstStyle/>
          <a:p>
            <a:r>
              <a:rPr lang="en-US" dirty="0"/>
              <a:t>Key Idea</a:t>
            </a:r>
          </a:p>
          <a:p>
            <a:pPr lvl="1">
              <a:lnSpc>
                <a:spcPct val="120000"/>
              </a:lnSpc>
            </a:pPr>
            <a:r>
              <a:rPr lang="en-US" sz="2400" dirty="0">
                <a:solidFill>
                  <a:srgbClr val="0000FF"/>
                </a:solidFill>
              </a:rPr>
              <a:t>Preprocess the reference into a </a:t>
            </a:r>
            <a:r>
              <a:rPr lang="en-US" sz="2400" i="1" dirty="0">
                <a:solidFill>
                  <a:srgbClr val="0000FF"/>
                </a:solidFill>
              </a:rPr>
              <a:t>Hash Table</a:t>
            </a:r>
          </a:p>
          <a:p>
            <a:pPr lvl="1">
              <a:lnSpc>
                <a:spcPct val="120000"/>
              </a:lnSpc>
            </a:pPr>
            <a:r>
              <a:rPr lang="en-US" sz="2400" dirty="0"/>
              <a:t>Use </a:t>
            </a:r>
            <a:r>
              <a:rPr lang="en-US" sz="2400" i="1" dirty="0">
                <a:solidFill>
                  <a:srgbClr val="000000"/>
                </a:solidFill>
              </a:rPr>
              <a:t>Hash Table </a:t>
            </a:r>
            <a:r>
              <a:rPr lang="en-US" sz="2400" dirty="0"/>
              <a:t>to map reads</a:t>
            </a:r>
          </a:p>
          <a:p>
            <a:pPr lvl="1"/>
            <a:endParaRPr lang="en-US" dirty="0"/>
          </a:p>
        </p:txBody>
      </p:sp>
      <p:sp>
        <p:nvSpPr>
          <p:cNvPr id="4" name="Slide Number Placeholder 3">
            <a:extLst>
              <a:ext uri="{FF2B5EF4-FFF2-40B4-BE49-F238E27FC236}">
                <a16:creationId xmlns:a16="http://schemas.microsoft.com/office/drawing/2014/main" id="{0D977D54-C17D-6D4E-84B5-CE2B52996A7B}"/>
              </a:ext>
            </a:extLst>
          </p:cNvPr>
          <p:cNvSpPr>
            <a:spLocks noGrp="1"/>
          </p:cNvSpPr>
          <p:nvPr>
            <p:ph type="sldNum" sz="quarter" idx="11"/>
          </p:nvPr>
        </p:nvSpPr>
        <p:spPr/>
        <p:txBody>
          <a:bodyPr/>
          <a:lstStyle/>
          <a:p>
            <a:fld id="{323594FA-E141-4234-AE05-360401972BE7}" type="slidenum">
              <a:rPr lang="en-US" altLang="en-US" smtClean="0"/>
              <a:pPr/>
              <a:t>24</a:t>
            </a:fld>
            <a:endParaRPr lang="en-US" altLang="en-US"/>
          </a:p>
        </p:txBody>
      </p:sp>
    </p:spTree>
    <p:extLst>
      <p:ext uri="{BB962C8B-B14F-4D97-AF65-F5344CB8AC3E}">
        <p14:creationId xmlns:p14="http://schemas.microsoft.com/office/powerpoint/2010/main" val="217635785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756320"/>
          </a:xfrm>
        </p:spPr>
        <p:txBody>
          <a:bodyPr/>
          <a:lstStyle/>
          <a:p>
            <a:r>
              <a:rPr lang="en-US" dirty="0"/>
              <a:t>Hash Table-Based Mappers </a:t>
            </a:r>
            <a:r>
              <a:rPr lang="en-US" sz="2600" dirty="0"/>
              <a:t>[Alkan+ Nature Gen’09]</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graphicFrame>
        <p:nvGraphicFramePr>
          <p:cNvPr id="5" name="内容占位符 52"/>
          <p:cNvGraphicFramePr>
            <a:graphicFrameLocks/>
          </p:cNvGraphicFramePr>
          <p:nvPr>
            <p:extLst/>
          </p:nvPr>
        </p:nvGraphicFramePr>
        <p:xfrm>
          <a:off x="2997943" y="1815815"/>
          <a:ext cx="2222128" cy="335280"/>
        </p:xfrm>
        <a:graphic>
          <a:graphicData uri="http://schemas.openxmlformats.org/drawingml/2006/table">
            <a:tbl>
              <a:tblPr firstRow="1" bandRow="1">
                <a:tableStyleId>{5C22544A-7EE6-4342-B048-85BDC9FD1C3A}</a:tableStyleId>
              </a:tblPr>
              <a:tblGrid>
                <a:gridCol w="555532">
                  <a:extLst>
                    <a:ext uri="{9D8B030D-6E8A-4147-A177-3AD203B41FA5}">
                      <a16:colId xmlns:a16="http://schemas.microsoft.com/office/drawing/2014/main" val="20000"/>
                    </a:ext>
                  </a:extLst>
                </a:gridCol>
                <a:gridCol w="555532">
                  <a:extLst>
                    <a:ext uri="{9D8B030D-6E8A-4147-A177-3AD203B41FA5}">
                      <a16:colId xmlns:a16="http://schemas.microsoft.com/office/drawing/2014/main" val="20001"/>
                    </a:ext>
                  </a:extLst>
                </a:gridCol>
                <a:gridCol w="555532">
                  <a:extLst>
                    <a:ext uri="{9D8B030D-6E8A-4147-A177-3AD203B41FA5}">
                      <a16:colId xmlns:a16="http://schemas.microsoft.com/office/drawing/2014/main" val="20002"/>
                    </a:ext>
                  </a:extLst>
                </a:gridCol>
                <a:gridCol w="555532">
                  <a:extLst>
                    <a:ext uri="{9D8B030D-6E8A-4147-A177-3AD203B41FA5}">
                      <a16:colId xmlns:a16="http://schemas.microsoft.com/office/drawing/2014/main" val="20003"/>
                    </a:ext>
                  </a:extLst>
                </a:gridCol>
              </a:tblGrid>
              <a:tr h="181213">
                <a:tc>
                  <a:txBody>
                    <a:bodyPr/>
                    <a:lstStyle/>
                    <a:p>
                      <a:r>
                        <a:rPr lang="en-US" sz="1600" b="0" dirty="0">
                          <a:solidFill>
                            <a:schemeClr val="accent1">
                              <a:lumMod val="75000"/>
                            </a:schemeClr>
                          </a:solidFill>
                        </a:rPr>
                        <a:t>12</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324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577</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940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6" name="Rectangle 84"/>
          <p:cNvSpPr/>
          <p:nvPr/>
        </p:nvSpPr>
        <p:spPr>
          <a:xfrm>
            <a:off x="683568" y="1846803"/>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endParaRPr kumimoji="0" lang="en-US" sz="2000" b="0" i="0" u="none" strike="noStrike" kern="1200" cap="none" spc="0" normalizeH="0" baseline="0" noProof="0" dirty="0">
              <a:ln>
                <a:solidFill>
                  <a:srgbClr val="3B812F"/>
                </a:solidFill>
              </a:ln>
              <a:solidFill>
                <a:srgbClr val="C00000"/>
              </a:solidFill>
              <a:effectLst/>
              <a:uLnTx/>
              <a:uFillTx/>
              <a:latin typeface="Tahoma"/>
              <a:ea typeface="+mn-ea"/>
              <a:cs typeface="+mn-cs"/>
            </a:endParaRPr>
          </a:p>
        </p:txBody>
      </p:sp>
      <p:sp>
        <p:nvSpPr>
          <p:cNvPr id="7" name="Rectangle 85"/>
          <p:cNvSpPr/>
          <p:nvPr/>
        </p:nvSpPr>
        <p:spPr>
          <a:xfrm>
            <a:off x="683568" y="2272580"/>
            <a:ext cx="2073543" cy="293538"/>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t>
            </a: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a:t>
            </a:r>
            <a:endParaRPr kumimoji="0" lang="en-US" sz="20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8" name="Rectangle 86"/>
          <p:cNvSpPr/>
          <p:nvPr/>
        </p:nvSpPr>
        <p:spPr>
          <a:xfrm>
            <a:off x="676932" y="2743259"/>
            <a:ext cx="2080179" cy="317512"/>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t>
            </a:r>
            <a:r>
              <a:rPr kumimoji="0" lang="en-US" sz="2000" b="0" i="0" u="none" strike="noStrike" kern="1200" cap="none" spc="0" normalizeH="0" baseline="0" noProof="0" dirty="0">
                <a:ln>
                  <a:noFill/>
                </a:ln>
                <a:solidFill>
                  <a:srgbClr val="1A3A15"/>
                </a:solidFill>
                <a:effectLst/>
                <a:uLnTx/>
                <a:uFillTx/>
                <a:latin typeface="Tahoma"/>
                <a:ea typeface="+mn-ea"/>
                <a:cs typeface="+mn-cs"/>
              </a:rPr>
              <a:t>T</a:t>
            </a:r>
            <a:endParaRPr kumimoji="0" lang="en-US" sz="2000" b="0" i="0" u="none" strike="noStrike" kern="1200" cap="none" spc="0" normalizeH="0" baseline="0" noProof="0" dirty="0">
              <a:ln>
                <a:solidFill>
                  <a:srgbClr val="3B812F"/>
                </a:solidFill>
              </a:ln>
              <a:solidFill>
                <a:srgbClr val="1A3A15"/>
              </a:solidFill>
              <a:effectLst/>
              <a:uLnTx/>
              <a:uFillTx/>
              <a:latin typeface="Tahoma"/>
              <a:ea typeface="+mn-ea"/>
              <a:cs typeface="+mn-cs"/>
            </a:endParaRPr>
          </a:p>
        </p:txBody>
      </p:sp>
      <p:graphicFrame>
        <p:nvGraphicFramePr>
          <p:cNvPr id="9" name="内容占位符 52"/>
          <p:cNvGraphicFramePr>
            <a:graphicFrameLocks/>
          </p:cNvGraphicFramePr>
          <p:nvPr>
            <p:extLst/>
          </p:nvPr>
        </p:nvGraphicFramePr>
        <p:xfrm>
          <a:off x="2997943" y="2255519"/>
          <a:ext cx="2780555" cy="335280"/>
        </p:xfrm>
        <a:graphic>
          <a:graphicData uri="http://schemas.openxmlformats.org/drawingml/2006/table">
            <a:tbl>
              <a:tblPr firstRow="1" bandRow="1">
                <a:tableStyleId>{5C22544A-7EE6-4342-B048-85BDC9FD1C3A}</a:tableStyleId>
              </a:tblPr>
              <a:tblGrid>
                <a:gridCol w="556111">
                  <a:extLst>
                    <a:ext uri="{9D8B030D-6E8A-4147-A177-3AD203B41FA5}">
                      <a16:colId xmlns:a16="http://schemas.microsoft.com/office/drawing/2014/main" val="20000"/>
                    </a:ext>
                  </a:extLst>
                </a:gridCol>
                <a:gridCol w="556111">
                  <a:extLst>
                    <a:ext uri="{9D8B030D-6E8A-4147-A177-3AD203B41FA5}">
                      <a16:colId xmlns:a16="http://schemas.microsoft.com/office/drawing/2014/main" val="20001"/>
                    </a:ext>
                  </a:extLst>
                </a:gridCol>
                <a:gridCol w="556111">
                  <a:extLst>
                    <a:ext uri="{9D8B030D-6E8A-4147-A177-3AD203B41FA5}">
                      <a16:colId xmlns:a16="http://schemas.microsoft.com/office/drawing/2014/main" val="20002"/>
                    </a:ext>
                  </a:extLst>
                </a:gridCol>
                <a:gridCol w="556111">
                  <a:extLst>
                    <a:ext uri="{9D8B030D-6E8A-4147-A177-3AD203B41FA5}">
                      <a16:colId xmlns:a16="http://schemas.microsoft.com/office/drawing/2014/main" val="20003"/>
                    </a:ext>
                  </a:extLst>
                </a:gridCol>
                <a:gridCol w="556111">
                  <a:extLst>
                    <a:ext uri="{9D8B030D-6E8A-4147-A177-3AD203B41FA5}">
                      <a16:colId xmlns:a16="http://schemas.microsoft.com/office/drawing/2014/main" val="20004"/>
                    </a:ext>
                  </a:extLst>
                </a:gridCol>
              </a:tblGrid>
              <a:tr h="181213">
                <a:tc>
                  <a:txBody>
                    <a:bodyPr/>
                    <a:lstStyle/>
                    <a:p>
                      <a:r>
                        <a:rPr lang="en-US" sz="1600" b="0" dirty="0">
                          <a:solidFill>
                            <a:schemeClr val="accent1">
                              <a:lumMod val="75000"/>
                            </a:schemeClr>
                          </a:solidFill>
                        </a:rPr>
                        <a:t>13</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421</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412</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765</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889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11" name="直接箭头连接符 59"/>
          <p:cNvCxnSpPr>
            <a:stCxn id="6" idx="3"/>
            <a:endCxn id="5" idx="1"/>
          </p:cNvCxnSpPr>
          <p:nvPr/>
        </p:nvCxnSpPr>
        <p:spPr>
          <a:xfrm>
            <a:off x="2763747" y="1981582"/>
            <a:ext cx="234196" cy="18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62"/>
          <p:cNvCxnSpPr>
            <a:stCxn id="7" idx="3"/>
            <a:endCxn id="9" idx="1"/>
          </p:cNvCxnSpPr>
          <p:nvPr/>
        </p:nvCxnSpPr>
        <p:spPr>
          <a:xfrm>
            <a:off x="2757111" y="2419349"/>
            <a:ext cx="240832" cy="38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64"/>
          <p:cNvCxnSpPr>
            <a:stCxn id="8" idx="3"/>
          </p:cNvCxnSpPr>
          <p:nvPr/>
        </p:nvCxnSpPr>
        <p:spPr>
          <a:xfrm>
            <a:off x="2757111" y="2902015"/>
            <a:ext cx="2408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84"/>
          <p:cNvSpPr/>
          <p:nvPr/>
        </p:nvSpPr>
        <p:spPr>
          <a:xfrm>
            <a:off x="683567" y="3223144"/>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a:t>
            </a:r>
            <a:endParaRPr kumimoji="0" lang="en-US" sz="2000" b="0" i="0" u="none" strike="noStrike" kern="1200" cap="none" spc="0" normalizeH="0" baseline="0" noProof="0" dirty="0">
              <a:ln>
                <a:solidFill>
                  <a:srgbClr val="3B812F"/>
                </a:solidFill>
              </a:ln>
              <a:solidFill>
                <a:srgbClr val="000000"/>
              </a:solidFill>
              <a:effectLst/>
              <a:uLnTx/>
              <a:uFillTx/>
              <a:latin typeface="Tahoma"/>
              <a:ea typeface="+mn-ea"/>
              <a:cs typeface="+mn-cs"/>
            </a:endParaRPr>
          </a:p>
        </p:txBody>
      </p:sp>
      <p:sp>
        <p:nvSpPr>
          <p:cNvPr id="19" name="Rectangle 85"/>
          <p:cNvSpPr/>
          <p:nvPr/>
        </p:nvSpPr>
        <p:spPr>
          <a:xfrm>
            <a:off x="683567" y="3648921"/>
            <a:ext cx="2073543" cy="293538"/>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endParaRPr kumimoji="0" lang="en-US" sz="20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20" name="Rectangle 86"/>
          <p:cNvSpPr/>
          <p:nvPr/>
        </p:nvSpPr>
        <p:spPr>
          <a:xfrm>
            <a:off x="676931" y="4119600"/>
            <a:ext cx="2080179" cy="317512"/>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a:t>
            </a:r>
            <a:endParaRPr kumimoji="0" lang="en-US" sz="2000" b="0" i="0" u="none" strike="noStrike" kern="1200" cap="none" spc="0" normalizeH="0" baseline="0" noProof="0" dirty="0">
              <a:ln>
                <a:solidFill>
                  <a:srgbClr val="3B812F"/>
                </a:solidFill>
              </a:ln>
              <a:solidFill>
                <a:srgbClr val="77933C"/>
              </a:solidFill>
              <a:effectLst/>
              <a:uLnTx/>
              <a:uFillTx/>
              <a:latin typeface="Tahoma"/>
              <a:ea typeface="+mn-ea"/>
              <a:cs typeface="+mn-cs"/>
            </a:endParaRPr>
          </a:p>
        </p:txBody>
      </p:sp>
      <p:graphicFrame>
        <p:nvGraphicFramePr>
          <p:cNvPr id="21" name="内容占位符 52"/>
          <p:cNvGraphicFramePr>
            <a:graphicFrameLocks/>
          </p:cNvGraphicFramePr>
          <p:nvPr>
            <p:extLst/>
          </p:nvPr>
        </p:nvGraphicFramePr>
        <p:xfrm>
          <a:off x="2997943" y="3631860"/>
          <a:ext cx="2798195" cy="335280"/>
        </p:xfrm>
        <a:graphic>
          <a:graphicData uri="http://schemas.openxmlformats.org/drawingml/2006/table">
            <a:tbl>
              <a:tblPr firstRow="1" bandRow="1">
                <a:tableStyleId>{5C22544A-7EE6-4342-B048-85BDC9FD1C3A}</a:tableStyleId>
              </a:tblPr>
              <a:tblGrid>
                <a:gridCol w="559639">
                  <a:extLst>
                    <a:ext uri="{9D8B030D-6E8A-4147-A177-3AD203B41FA5}">
                      <a16:colId xmlns:a16="http://schemas.microsoft.com/office/drawing/2014/main" val="20000"/>
                    </a:ext>
                  </a:extLst>
                </a:gridCol>
                <a:gridCol w="559639">
                  <a:extLst>
                    <a:ext uri="{9D8B030D-6E8A-4147-A177-3AD203B41FA5}">
                      <a16:colId xmlns:a16="http://schemas.microsoft.com/office/drawing/2014/main" val="20001"/>
                    </a:ext>
                  </a:extLst>
                </a:gridCol>
                <a:gridCol w="559639">
                  <a:extLst>
                    <a:ext uri="{9D8B030D-6E8A-4147-A177-3AD203B41FA5}">
                      <a16:colId xmlns:a16="http://schemas.microsoft.com/office/drawing/2014/main" val="20002"/>
                    </a:ext>
                  </a:extLst>
                </a:gridCol>
                <a:gridCol w="559639">
                  <a:extLst>
                    <a:ext uri="{9D8B030D-6E8A-4147-A177-3AD203B41FA5}">
                      <a16:colId xmlns:a16="http://schemas.microsoft.com/office/drawing/2014/main" val="20003"/>
                    </a:ext>
                  </a:extLst>
                </a:gridCol>
                <a:gridCol w="559639">
                  <a:extLst>
                    <a:ext uri="{9D8B030D-6E8A-4147-A177-3AD203B41FA5}">
                      <a16:colId xmlns:a16="http://schemas.microsoft.com/office/drawing/2014/main" val="20004"/>
                    </a:ext>
                  </a:extLst>
                </a:gridCol>
              </a:tblGrid>
              <a:tr h="181213">
                <a:tc>
                  <a:txBody>
                    <a:bodyPr/>
                    <a:lstStyle/>
                    <a:p>
                      <a:r>
                        <a:rPr lang="en-US" sz="1600" b="0" dirty="0">
                          <a:solidFill>
                            <a:schemeClr val="accent1">
                              <a:lumMod val="75000"/>
                            </a:schemeClr>
                          </a:solidFill>
                        </a:rPr>
                        <a:t>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459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744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988</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989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24" name="直接箭头连接符 62"/>
          <p:cNvCxnSpPr>
            <a:stCxn id="19" idx="3"/>
            <a:endCxn id="21" idx="1"/>
          </p:cNvCxnSpPr>
          <p:nvPr/>
        </p:nvCxnSpPr>
        <p:spPr>
          <a:xfrm>
            <a:off x="2757110" y="3795690"/>
            <a:ext cx="240833" cy="38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ctangle 84"/>
          <p:cNvSpPr/>
          <p:nvPr/>
        </p:nvSpPr>
        <p:spPr>
          <a:xfrm>
            <a:off x="683566" y="4581128"/>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a:t>
            </a:r>
            <a:endParaRPr kumimoji="0" lang="en-US" sz="2000" b="0" i="0" u="none" strike="noStrike" kern="1200" cap="none" spc="0" normalizeH="0" baseline="0" noProof="0" dirty="0">
              <a:ln>
                <a:solidFill>
                  <a:srgbClr val="3B812F"/>
                </a:solidFill>
              </a:ln>
              <a:solidFill>
                <a:srgbClr val="3B812F"/>
              </a:solidFill>
              <a:effectLst/>
              <a:uLnTx/>
              <a:uFillTx/>
              <a:latin typeface="Tahoma"/>
              <a:ea typeface="+mn-ea"/>
              <a:cs typeface="+mn-cs"/>
            </a:endParaRPr>
          </a:p>
        </p:txBody>
      </p:sp>
      <p:sp>
        <p:nvSpPr>
          <p:cNvPr id="38" name="Rectangle 85"/>
          <p:cNvSpPr/>
          <p:nvPr/>
        </p:nvSpPr>
        <p:spPr>
          <a:xfrm>
            <a:off x="683566" y="5006905"/>
            <a:ext cx="2073543" cy="293538"/>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a:t>
            </a:r>
            <a:endParaRPr kumimoji="0" lang="en-US" sz="2000" b="0" i="0" u="none" strike="noStrike" kern="1200" cap="none" spc="0" normalizeH="0" baseline="0" noProof="0" dirty="0">
              <a:ln>
                <a:solidFill>
                  <a:srgbClr val="3B812F"/>
                </a:solidFill>
              </a:ln>
              <a:solidFill>
                <a:srgbClr val="CC9900">
                  <a:lumMod val="60000"/>
                  <a:lumOff val="40000"/>
                </a:srgbClr>
              </a:solidFill>
              <a:effectLst/>
              <a:uLnTx/>
              <a:uFillTx/>
              <a:latin typeface="Tahoma"/>
              <a:ea typeface="+mn-ea"/>
              <a:cs typeface="+mn-cs"/>
            </a:endParaRPr>
          </a:p>
        </p:txBody>
      </p:sp>
      <p:sp>
        <p:nvSpPr>
          <p:cNvPr id="39" name="Rectangle 86"/>
          <p:cNvSpPr/>
          <p:nvPr/>
        </p:nvSpPr>
        <p:spPr>
          <a:xfrm>
            <a:off x="676930" y="5477584"/>
            <a:ext cx="2080179" cy="317512"/>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5742A">
                    <a:lumMod val="50000"/>
                  </a:srgbClr>
                </a:solidFill>
                <a:effectLst/>
                <a:uLnTx/>
                <a:uFillTx/>
                <a:latin typeface="Tahoma"/>
                <a:ea typeface="+mn-ea"/>
                <a:cs typeface="+mn-cs"/>
              </a:rPr>
              <a:t>TTTTTTTTTTTT</a:t>
            </a:r>
            <a:endParaRPr kumimoji="0" lang="en-US" sz="2000" b="0" i="0" u="none" strike="noStrike" kern="1200" cap="none" spc="0" normalizeH="0" baseline="0" noProof="0" dirty="0">
              <a:ln>
                <a:solidFill>
                  <a:srgbClr val="3B812F"/>
                </a:solidFill>
              </a:ln>
              <a:solidFill>
                <a:srgbClr val="35742A">
                  <a:lumMod val="50000"/>
                </a:srgbClr>
              </a:solidFill>
              <a:effectLst/>
              <a:uLnTx/>
              <a:uFillTx/>
              <a:latin typeface="Tahoma"/>
              <a:ea typeface="+mn-ea"/>
              <a:cs typeface="+mn-cs"/>
            </a:endParaRPr>
          </a:p>
        </p:txBody>
      </p:sp>
      <p:graphicFrame>
        <p:nvGraphicFramePr>
          <p:cNvPr id="41" name="内容占位符 52"/>
          <p:cNvGraphicFramePr>
            <a:graphicFrameLocks/>
          </p:cNvGraphicFramePr>
          <p:nvPr>
            <p:extLst/>
          </p:nvPr>
        </p:nvGraphicFramePr>
        <p:xfrm>
          <a:off x="2997941" y="5472510"/>
          <a:ext cx="1718076" cy="335280"/>
        </p:xfrm>
        <a:graphic>
          <a:graphicData uri="http://schemas.openxmlformats.org/drawingml/2006/table">
            <a:tbl>
              <a:tblPr firstRow="1" bandRow="1">
                <a:tableStyleId>{5C22544A-7EE6-4342-B048-85BDC9FD1C3A}</a:tableStyleId>
              </a:tblPr>
              <a:tblGrid>
                <a:gridCol w="572692">
                  <a:extLst>
                    <a:ext uri="{9D8B030D-6E8A-4147-A177-3AD203B41FA5}">
                      <a16:colId xmlns:a16="http://schemas.microsoft.com/office/drawing/2014/main" val="20000"/>
                    </a:ext>
                  </a:extLst>
                </a:gridCol>
                <a:gridCol w="572692">
                  <a:extLst>
                    <a:ext uri="{9D8B030D-6E8A-4147-A177-3AD203B41FA5}">
                      <a16:colId xmlns:a16="http://schemas.microsoft.com/office/drawing/2014/main" val="20001"/>
                    </a:ext>
                  </a:extLst>
                </a:gridCol>
                <a:gridCol w="572692">
                  <a:extLst>
                    <a:ext uri="{9D8B030D-6E8A-4147-A177-3AD203B41FA5}">
                      <a16:colId xmlns:a16="http://schemas.microsoft.com/office/drawing/2014/main" val="20002"/>
                    </a:ext>
                  </a:extLst>
                </a:gridCol>
              </a:tblGrid>
              <a:tr h="181213">
                <a:tc>
                  <a:txBody>
                    <a:bodyPr/>
                    <a:lstStyle/>
                    <a:p>
                      <a:r>
                        <a:rPr lang="en-US" sz="1600" b="0" dirty="0">
                          <a:solidFill>
                            <a:schemeClr val="accent1">
                              <a:lumMod val="75000"/>
                            </a:schemeClr>
                          </a:solidFill>
                        </a:rPr>
                        <a:t>36</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535</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123</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44" name="直接箭头连接符 64"/>
          <p:cNvCxnSpPr>
            <a:stCxn id="39" idx="3"/>
            <a:endCxn id="41" idx="1"/>
          </p:cNvCxnSpPr>
          <p:nvPr/>
        </p:nvCxnSpPr>
        <p:spPr>
          <a:xfrm>
            <a:off x="2757109" y="5636340"/>
            <a:ext cx="240832" cy="38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997941" y="2717349"/>
            <a:ext cx="720069"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NULL</a:t>
            </a:r>
          </a:p>
        </p:txBody>
      </p:sp>
      <p:sp>
        <p:nvSpPr>
          <p:cNvPr id="61" name="Freeform 60"/>
          <p:cNvSpPr/>
          <p:nvPr/>
        </p:nvSpPr>
        <p:spPr>
          <a:xfrm>
            <a:off x="7812360" y="2437818"/>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62" name="TextBox 61"/>
          <p:cNvSpPr txBox="1"/>
          <p:nvPr/>
        </p:nvSpPr>
        <p:spPr>
          <a:xfrm>
            <a:off x="6767618" y="1846803"/>
            <a:ext cx="20894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Reference genome</a:t>
            </a:r>
          </a:p>
        </p:txBody>
      </p:sp>
      <p:sp>
        <p:nvSpPr>
          <p:cNvPr id="63" name="Freeform 62"/>
          <p:cNvSpPr/>
          <p:nvPr/>
        </p:nvSpPr>
        <p:spPr>
          <a:xfrm>
            <a:off x="7788275" y="2555751"/>
            <a:ext cx="298450" cy="536593"/>
          </a:xfrm>
          <a:custGeom>
            <a:avLst/>
            <a:gdLst>
              <a:gd name="connsiteX0" fmla="*/ 60325 w 298450"/>
              <a:gd name="connsiteY0" fmla="*/ 0 h 536593"/>
              <a:gd name="connsiteX1" fmla="*/ 47625 w 298450"/>
              <a:gd name="connsiteY1" fmla="*/ 15875 h 536593"/>
              <a:gd name="connsiteX2" fmla="*/ 34925 w 298450"/>
              <a:gd name="connsiteY2" fmla="*/ 38100 h 536593"/>
              <a:gd name="connsiteX3" fmla="*/ 28575 w 298450"/>
              <a:gd name="connsiteY3" fmla="*/ 57150 h 536593"/>
              <a:gd name="connsiteX4" fmla="*/ 15875 w 298450"/>
              <a:gd name="connsiteY4" fmla="*/ 76200 h 536593"/>
              <a:gd name="connsiteX5" fmla="*/ 9525 w 298450"/>
              <a:gd name="connsiteY5" fmla="*/ 95250 h 536593"/>
              <a:gd name="connsiteX6" fmla="*/ 3175 w 298450"/>
              <a:gd name="connsiteY6" fmla="*/ 114300 h 536593"/>
              <a:gd name="connsiteX7" fmla="*/ 0 w 298450"/>
              <a:gd name="connsiteY7" fmla="*/ 123825 h 536593"/>
              <a:gd name="connsiteX8" fmla="*/ 3175 w 298450"/>
              <a:gd name="connsiteY8" fmla="*/ 161925 h 536593"/>
              <a:gd name="connsiteX9" fmla="*/ 6350 w 298450"/>
              <a:gd name="connsiteY9" fmla="*/ 171450 h 536593"/>
              <a:gd name="connsiteX10" fmla="*/ 15875 w 298450"/>
              <a:gd name="connsiteY10" fmla="*/ 177800 h 536593"/>
              <a:gd name="connsiteX11" fmla="*/ 34925 w 298450"/>
              <a:gd name="connsiteY11" fmla="*/ 190500 h 536593"/>
              <a:gd name="connsiteX12" fmla="*/ 63500 w 298450"/>
              <a:gd name="connsiteY12" fmla="*/ 209550 h 536593"/>
              <a:gd name="connsiteX13" fmla="*/ 73025 w 298450"/>
              <a:gd name="connsiteY13" fmla="*/ 215900 h 536593"/>
              <a:gd name="connsiteX14" fmla="*/ 82550 w 298450"/>
              <a:gd name="connsiteY14" fmla="*/ 219075 h 536593"/>
              <a:gd name="connsiteX15" fmla="*/ 101600 w 298450"/>
              <a:gd name="connsiteY15" fmla="*/ 231775 h 536593"/>
              <a:gd name="connsiteX16" fmla="*/ 111125 w 298450"/>
              <a:gd name="connsiteY16" fmla="*/ 238125 h 536593"/>
              <a:gd name="connsiteX17" fmla="*/ 130175 w 298450"/>
              <a:gd name="connsiteY17" fmla="*/ 250825 h 536593"/>
              <a:gd name="connsiteX18" fmla="*/ 149225 w 298450"/>
              <a:gd name="connsiteY18" fmla="*/ 263525 h 536593"/>
              <a:gd name="connsiteX19" fmla="*/ 168275 w 298450"/>
              <a:gd name="connsiteY19" fmla="*/ 276225 h 536593"/>
              <a:gd name="connsiteX20" fmla="*/ 177800 w 298450"/>
              <a:gd name="connsiteY20" fmla="*/ 282575 h 536593"/>
              <a:gd name="connsiteX21" fmla="*/ 187325 w 298450"/>
              <a:gd name="connsiteY21" fmla="*/ 285750 h 536593"/>
              <a:gd name="connsiteX22" fmla="*/ 206375 w 298450"/>
              <a:gd name="connsiteY22" fmla="*/ 298450 h 536593"/>
              <a:gd name="connsiteX23" fmla="*/ 225425 w 298450"/>
              <a:gd name="connsiteY23" fmla="*/ 311150 h 536593"/>
              <a:gd name="connsiteX24" fmla="*/ 234950 w 298450"/>
              <a:gd name="connsiteY24" fmla="*/ 317500 h 536593"/>
              <a:gd name="connsiteX25" fmla="*/ 244475 w 298450"/>
              <a:gd name="connsiteY25" fmla="*/ 323850 h 536593"/>
              <a:gd name="connsiteX26" fmla="*/ 263525 w 298450"/>
              <a:gd name="connsiteY26" fmla="*/ 339725 h 536593"/>
              <a:gd name="connsiteX27" fmla="*/ 285750 w 298450"/>
              <a:gd name="connsiteY27" fmla="*/ 368300 h 536593"/>
              <a:gd name="connsiteX28" fmla="*/ 295275 w 298450"/>
              <a:gd name="connsiteY28" fmla="*/ 387350 h 536593"/>
              <a:gd name="connsiteX29" fmla="*/ 298450 w 298450"/>
              <a:gd name="connsiteY29" fmla="*/ 396875 h 536593"/>
              <a:gd name="connsiteX30" fmla="*/ 288925 w 298450"/>
              <a:gd name="connsiteY30" fmla="*/ 431800 h 536593"/>
              <a:gd name="connsiteX31" fmla="*/ 279400 w 298450"/>
              <a:gd name="connsiteY31" fmla="*/ 438150 h 536593"/>
              <a:gd name="connsiteX32" fmla="*/ 266700 w 298450"/>
              <a:gd name="connsiteY32" fmla="*/ 457200 h 536593"/>
              <a:gd name="connsiteX33" fmla="*/ 260350 w 298450"/>
              <a:gd name="connsiteY33" fmla="*/ 466725 h 536593"/>
              <a:gd name="connsiteX34" fmla="*/ 250825 w 298450"/>
              <a:gd name="connsiteY34" fmla="*/ 473075 h 536593"/>
              <a:gd name="connsiteX35" fmla="*/ 238125 w 298450"/>
              <a:gd name="connsiteY35" fmla="*/ 492125 h 536593"/>
              <a:gd name="connsiteX36" fmla="*/ 215900 w 298450"/>
              <a:gd name="connsiteY36" fmla="*/ 520700 h 536593"/>
              <a:gd name="connsiteX37" fmla="*/ 206375 w 298450"/>
              <a:gd name="connsiteY37" fmla="*/ 527050 h 536593"/>
              <a:gd name="connsiteX38" fmla="*/ 196850 w 298450"/>
              <a:gd name="connsiteY38" fmla="*/ 536575 h 53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98450" h="536593">
                <a:moveTo>
                  <a:pt x="60325" y="0"/>
                </a:moveTo>
                <a:cubicBezTo>
                  <a:pt x="56092" y="5292"/>
                  <a:pt x="50916" y="9951"/>
                  <a:pt x="47625" y="15875"/>
                </a:cubicBezTo>
                <a:cubicBezTo>
                  <a:pt x="31635" y="44657"/>
                  <a:pt x="59602" y="13423"/>
                  <a:pt x="34925" y="38100"/>
                </a:cubicBezTo>
                <a:cubicBezTo>
                  <a:pt x="32808" y="44450"/>
                  <a:pt x="32288" y="51581"/>
                  <a:pt x="28575" y="57150"/>
                </a:cubicBezTo>
                <a:cubicBezTo>
                  <a:pt x="24342" y="63500"/>
                  <a:pt x="18288" y="68960"/>
                  <a:pt x="15875" y="76200"/>
                </a:cubicBezTo>
                <a:lnTo>
                  <a:pt x="9525" y="95250"/>
                </a:lnTo>
                <a:lnTo>
                  <a:pt x="3175" y="114300"/>
                </a:lnTo>
                <a:lnTo>
                  <a:pt x="0" y="123825"/>
                </a:lnTo>
                <a:cubicBezTo>
                  <a:pt x="1058" y="136525"/>
                  <a:pt x="1491" y="149293"/>
                  <a:pt x="3175" y="161925"/>
                </a:cubicBezTo>
                <a:cubicBezTo>
                  <a:pt x="3617" y="165242"/>
                  <a:pt x="4259" y="168837"/>
                  <a:pt x="6350" y="171450"/>
                </a:cubicBezTo>
                <a:cubicBezTo>
                  <a:pt x="8734" y="174430"/>
                  <a:pt x="12944" y="175357"/>
                  <a:pt x="15875" y="177800"/>
                </a:cubicBezTo>
                <a:cubicBezTo>
                  <a:pt x="49697" y="205985"/>
                  <a:pt x="4794" y="173761"/>
                  <a:pt x="34925" y="190500"/>
                </a:cubicBezTo>
                <a:lnTo>
                  <a:pt x="63500" y="209550"/>
                </a:lnTo>
                <a:cubicBezTo>
                  <a:pt x="66675" y="211667"/>
                  <a:pt x="69405" y="214693"/>
                  <a:pt x="73025" y="215900"/>
                </a:cubicBezTo>
                <a:cubicBezTo>
                  <a:pt x="76200" y="216958"/>
                  <a:pt x="79624" y="217450"/>
                  <a:pt x="82550" y="219075"/>
                </a:cubicBezTo>
                <a:cubicBezTo>
                  <a:pt x="89221" y="222781"/>
                  <a:pt x="95250" y="227542"/>
                  <a:pt x="101600" y="231775"/>
                </a:cubicBezTo>
                <a:cubicBezTo>
                  <a:pt x="104775" y="233892"/>
                  <a:pt x="108427" y="235427"/>
                  <a:pt x="111125" y="238125"/>
                </a:cubicBezTo>
                <a:cubicBezTo>
                  <a:pt x="123017" y="250017"/>
                  <a:pt x="116390" y="246230"/>
                  <a:pt x="130175" y="250825"/>
                </a:cubicBezTo>
                <a:cubicBezTo>
                  <a:pt x="151314" y="271964"/>
                  <a:pt x="128548" y="252038"/>
                  <a:pt x="149225" y="263525"/>
                </a:cubicBezTo>
                <a:cubicBezTo>
                  <a:pt x="155896" y="267231"/>
                  <a:pt x="161925" y="271992"/>
                  <a:pt x="168275" y="276225"/>
                </a:cubicBezTo>
                <a:cubicBezTo>
                  <a:pt x="171450" y="278342"/>
                  <a:pt x="174180" y="281368"/>
                  <a:pt x="177800" y="282575"/>
                </a:cubicBezTo>
                <a:cubicBezTo>
                  <a:pt x="180975" y="283633"/>
                  <a:pt x="184399" y="284125"/>
                  <a:pt x="187325" y="285750"/>
                </a:cubicBezTo>
                <a:cubicBezTo>
                  <a:pt x="193996" y="289456"/>
                  <a:pt x="200025" y="294217"/>
                  <a:pt x="206375" y="298450"/>
                </a:cubicBezTo>
                <a:lnTo>
                  <a:pt x="225425" y="311150"/>
                </a:lnTo>
                <a:lnTo>
                  <a:pt x="234950" y="317500"/>
                </a:lnTo>
                <a:cubicBezTo>
                  <a:pt x="238125" y="319617"/>
                  <a:pt x="241777" y="321152"/>
                  <a:pt x="244475" y="323850"/>
                </a:cubicBezTo>
                <a:cubicBezTo>
                  <a:pt x="256698" y="336073"/>
                  <a:pt x="250264" y="330884"/>
                  <a:pt x="263525" y="339725"/>
                </a:cubicBezTo>
                <a:cubicBezTo>
                  <a:pt x="278716" y="362511"/>
                  <a:pt x="270829" y="353379"/>
                  <a:pt x="285750" y="368300"/>
                </a:cubicBezTo>
                <a:cubicBezTo>
                  <a:pt x="293730" y="392241"/>
                  <a:pt x="282965" y="362731"/>
                  <a:pt x="295275" y="387350"/>
                </a:cubicBezTo>
                <a:cubicBezTo>
                  <a:pt x="296772" y="390343"/>
                  <a:pt x="297392" y="393700"/>
                  <a:pt x="298450" y="396875"/>
                </a:cubicBezTo>
                <a:cubicBezTo>
                  <a:pt x="296572" y="411900"/>
                  <a:pt x="299216" y="421509"/>
                  <a:pt x="288925" y="431800"/>
                </a:cubicBezTo>
                <a:cubicBezTo>
                  <a:pt x="286227" y="434498"/>
                  <a:pt x="282575" y="436033"/>
                  <a:pt x="279400" y="438150"/>
                </a:cubicBezTo>
                <a:lnTo>
                  <a:pt x="266700" y="457200"/>
                </a:lnTo>
                <a:cubicBezTo>
                  <a:pt x="264583" y="460375"/>
                  <a:pt x="263525" y="464608"/>
                  <a:pt x="260350" y="466725"/>
                </a:cubicBezTo>
                <a:lnTo>
                  <a:pt x="250825" y="473075"/>
                </a:lnTo>
                <a:cubicBezTo>
                  <a:pt x="244753" y="491291"/>
                  <a:pt x="251998" y="474288"/>
                  <a:pt x="238125" y="492125"/>
                </a:cubicBezTo>
                <a:cubicBezTo>
                  <a:pt x="225082" y="508894"/>
                  <a:pt x="229558" y="509319"/>
                  <a:pt x="215900" y="520700"/>
                </a:cubicBezTo>
                <a:cubicBezTo>
                  <a:pt x="212969" y="523143"/>
                  <a:pt x="209550" y="524933"/>
                  <a:pt x="206375" y="527050"/>
                </a:cubicBezTo>
                <a:cubicBezTo>
                  <a:pt x="199438" y="537456"/>
                  <a:pt x="203841" y="536575"/>
                  <a:pt x="196850" y="536575"/>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4" name="Freeform 63"/>
          <p:cNvSpPr/>
          <p:nvPr/>
        </p:nvSpPr>
        <p:spPr>
          <a:xfrm>
            <a:off x="7855744" y="3277270"/>
            <a:ext cx="319087" cy="511969"/>
          </a:xfrm>
          <a:custGeom>
            <a:avLst/>
            <a:gdLst>
              <a:gd name="connsiteX0" fmla="*/ 126206 w 319087"/>
              <a:gd name="connsiteY0" fmla="*/ 0 h 511969"/>
              <a:gd name="connsiteX1" fmla="*/ 135731 w 319087"/>
              <a:gd name="connsiteY1" fmla="*/ 11906 h 511969"/>
              <a:gd name="connsiteX2" fmla="*/ 142875 w 319087"/>
              <a:gd name="connsiteY2" fmla="*/ 19050 h 511969"/>
              <a:gd name="connsiteX3" fmla="*/ 154781 w 319087"/>
              <a:gd name="connsiteY3" fmla="*/ 33337 h 511969"/>
              <a:gd name="connsiteX4" fmla="*/ 161925 w 319087"/>
              <a:gd name="connsiteY4" fmla="*/ 35719 h 511969"/>
              <a:gd name="connsiteX5" fmla="*/ 176212 w 319087"/>
              <a:gd name="connsiteY5" fmla="*/ 45244 h 511969"/>
              <a:gd name="connsiteX6" fmla="*/ 188119 w 319087"/>
              <a:gd name="connsiteY6" fmla="*/ 54769 h 511969"/>
              <a:gd name="connsiteX7" fmla="*/ 195262 w 319087"/>
              <a:gd name="connsiteY7" fmla="*/ 61912 h 511969"/>
              <a:gd name="connsiteX8" fmla="*/ 202406 w 319087"/>
              <a:gd name="connsiteY8" fmla="*/ 66675 h 511969"/>
              <a:gd name="connsiteX9" fmla="*/ 216694 w 319087"/>
              <a:gd name="connsiteY9" fmla="*/ 80962 h 511969"/>
              <a:gd name="connsiteX10" fmla="*/ 230981 w 319087"/>
              <a:gd name="connsiteY10" fmla="*/ 88106 h 511969"/>
              <a:gd name="connsiteX11" fmla="*/ 238125 w 319087"/>
              <a:gd name="connsiteY11" fmla="*/ 95250 h 511969"/>
              <a:gd name="connsiteX12" fmla="*/ 245269 w 319087"/>
              <a:gd name="connsiteY12" fmla="*/ 100012 h 511969"/>
              <a:gd name="connsiteX13" fmla="*/ 252412 w 319087"/>
              <a:gd name="connsiteY13" fmla="*/ 107156 h 511969"/>
              <a:gd name="connsiteX14" fmla="*/ 259556 w 319087"/>
              <a:gd name="connsiteY14" fmla="*/ 111919 h 511969"/>
              <a:gd name="connsiteX15" fmla="*/ 280987 w 319087"/>
              <a:gd name="connsiteY15" fmla="*/ 130969 h 511969"/>
              <a:gd name="connsiteX16" fmla="*/ 292894 w 319087"/>
              <a:gd name="connsiteY16" fmla="*/ 145256 h 511969"/>
              <a:gd name="connsiteX17" fmla="*/ 302419 w 319087"/>
              <a:gd name="connsiteY17" fmla="*/ 159544 h 511969"/>
              <a:gd name="connsiteX18" fmla="*/ 307181 w 319087"/>
              <a:gd name="connsiteY18" fmla="*/ 166687 h 511969"/>
              <a:gd name="connsiteX19" fmla="*/ 316706 w 319087"/>
              <a:gd name="connsiteY19" fmla="*/ 180975 h 511969"/>
              <a:gd name="connsiteX20" fmla="*/ 319087 w 319087"/>
              <a:gd name="connsiteY20" fmla="*/ 188119 h 511969"/>
              <a:gd name="connsiteX21" fmla="*/ 316706 w 319087"/>
              <a:gd name="connsiteY21" fmla="*/ 209550 h 511969"/>
              <a:gd name="connsiteX22" fmla="*/ 307181 w 319087"/>
              <a:gd name="connsiteY22" fmla="*/ 223837 h 511969"/>
              <a:gd name="connsiteX23" fmla="*/ 295275 w 319087"/>
              <a:gd name="connsiteY23" fmla="*/ 235744 h 511969"/>
              <a:gd name="connsiteX24" fmla="*/ 283369 w 319087"/>
              <a:gd name="connsiteY24" fmla="*/ 245269 h 511969"/>
              <a:gd name="connsiteX25" fmla="*/ 271462 w 319087"/>
              <a:gd name="connsiteY25" fmla="*/ 259556 h 511969"/>
              <a:gd name="connsiteX26" fmla="*/ 257175 w 319087"/>
              <a:gd name="connsiteY26" fmla="*/ 269081 h 511969"/>
              <a:gd name="connsiteX27" fmla="*/ 235744 w 319087"/>
              <a:gd name="connsiteY27" fmla="*/ 283369 h 511969"/>
              <a:gd name="connsiteX28" fmla="*/ 228600 w 319087"/>
              <a:gd name="connsiteY28" fmla="*/ 288131 h 511969"/>
              <a:gd name="connsiteX29" fmla="*/ 221456 w 319087"/>
              <a:gd name="connsiteY29" fmla="*/ 295275 h 511969"/>
              <a:gd name="connsiteX30" fmla="*/ 214312 w 319087"/>
              <a:gd name="connsiteY30" fmla="*/ 300037 h 511969"/>
              <a:gd name="connsiteX31" fmla="*/ 200025 w 319087"/>
              <a:gd name="connsiteY31" fmla="*/ 314325 h 511969"/>
              <a:gd name="connsiteX32" fmla="*/ 195262 w 319087"/>
              <a:gd name="connsiteY32" fmla="*/ 321469 h 511969"/>
              <a:gd name="connsiteX33" fmla="*/ 188119 w 319087"/>
              <a:gd name="connsiteY33" fmla="*/ 323850 h 511969"/>
              <a:gd name="connsiteX34" fmla="*/ 180975 w 319087"/>
              <a:gd name="connsiteY34" fmla="*/ 330994 h 511969"/>
              <a:gd name="connsiteX35" fmla="*/ 166687 w 319087"/>
              <a:gd name="connsiteY35" fmla="*/ 340519 h 511969"/>
              <a:gd name="connsiteX36" fmla="*/ 159544 w 319087"/>
              <a:gd name="connsiteY36" fmla="*/ 345281 h 511969"/>
              <a:gd name="connsiteX37" fmla="*/ 130969 w 319087"/>
              <a:gd name="connsiteY37" fmla="*/ 364331 h 511969"/>
              <a:gd name="connsiteX38" fmla="*/ 109537 w 319087"/>
              <a:gd name="connsiteY38" fmla="*/ 378619 h 511969"/>
              <a:gd name="connsiteX39" fmla="*/ 95250 w 319087"/>
              <a:gd name="connsiteY39" fmla="*/ 388144 h 511969"/>
              <a:gd name="connsiteX40" fmla="*/ 88106 w 319087"/>
              <a:gd name="connsiteY40" fmla="*/ 395287 h 511969"/>
              <a:gd name="connsiteX41" fmla="*/ 80962 w 319087"/>
              <a:gd name="connsiteY41" fmla="*/ 397669 h 511969"/>
              <a:gd name="connsiteX42" fmla="*/ 66675 w 319087"/>
              <a:gd name="connsiteY42" fmla="*/ 407194 h 511969"/>
              <a:gd name="connsiteX43" fmla="*/ 66675 w 319087"/>
              <a:gd name="connsiteY43" fmla="*/ 407194 h 511969"/>
              <a:gd name="connsiteX44" fmla="*/ 52387 w 319087"/>
              <a:gd name="connsiteY44" fmla="*/ 419100 h 511969"/>
              <a:gd name="connsiteX45" fmla="*/ 47625 w 319087"/>
              <a:gd name="connsiteY45" fmla="*/ 426244 h 511969"/>
              <a:gd name="connsiteX46" fmla="*/ 33337 w 319087"/>
              <a:gd name="connsiteY46" fmla="*/ 435769 h 511969"/>
              <a:gd name="connsiteX47" fmla="*/ 14287 w 319087"/>
              <a:gd name="connsiteY47" fmla="*/ 464344 h 511969"/>
              <a:gd name="connsiteX48" fmla="*/ 9525 w 319087"/>
              <a:gd name="connsiteY48" fmla="*/ 471487 h 511969"/>
              <a:gd name="connsiteX49" fmla="*/ 4762 w 319087"/>
              <a:gd name="connsiteY49" fmla="*/ 478631 h 511969"/>
              <a:gd name="connsiteX50" fmla="*/ 0 w 319087"/>
              <a:gd name="connsiteY50" fmla="*/ 497681 h 511969"/>
              <a:gd name="connsiteX51" fmla="*/ 2381 w 319087"/>
              <a:gd name="connsiteY51" fmla="*/ 511969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19087" h="511969">
                <a:moveTo>
                  <a:pt x="126206" y="0"/>
                </a:moveTo>
                <a:cubicBezTo>
                  <a:pt x="129381" y="3969"/>
                  <a:pt x="132384" y="8081"/>
                  <a:pt x="135731" y="11906"/>
                </a:cubicBezTo>
                <a:cubicBezTo>
                  <a:pt x="137949" y="14440"/>
                  <a:pt x="140719" y="16463"/>
                  <a:pt x="142875" y="19050"/>
                </a:cubicBezTo>
                <a:cubicBezTo>
                  <a:pt x="148368" y="25642"/>
                  <a:pt x="146951" y="28117"/>
                  <a:pt x="154781" y="33337"/>
                </a:cubicBezTo>
                <a:cubicBezTo>
                  <a:pt x="156870" y="34729"/>
                  <a:pt x="159731" y="34500"/>
                  <a:pt x="161925" y="35719"/>
                </a:cubicBezTo>
                <a:cubicBezTo>
                  <a:pt x="166928" y="38499"/>
                  <a:pt x="176212" y="45244"/>
                  <a:pt x="176212" y="45244"/>
                </a:cubicBezTo>
                <a:cubicBezTo>
                  <a:pt x="186864" y="61219"/>
                  <a:pt x="174316" y="45567"/>
                  <a:pt x="188119" y="54769"/>
                </a:cubicBezTo>
                <a:cubicBezTo>
                  <a:pt x="190921" y="56637"/>
                  <a:pt x="192675" y="59756"/>
                  <a:pt x="195262" y="61912"/>
                </a:cubicBezTo>
                <a:cubicBezTo>
                  <a:pt x="197461" y="63744"/>
                  <a:pt x="200267" y="64774"/>
                  <a:pt x="202406" y="66675"/>
                </a:cubicBezTo>
                <a:cubicBezTo>
                  <a:pt x="207440" y="71150"/>
                  <a:pt x="210305" y="78831"/>
                  <a:pt x="216694" y="80962"/>
                </a:cubicBezTo>
                <a:cubicBezTo>
                  <a:pt x="223851" y="83349"/>
                  <a:pt x="224828" y="82979"/>
                  <a:pt x="230981" y="88106"/>
                </a:cubicBezTo>
                <a:cubicBezTo>
                  <a:pt x="233568" y="90262"/>
                  <a:pt x="235538" y="93094"/>
                  <a:pt x="238125" y="95250"/>
                </a:cubicBezTo>
                <a:cubicBezTo>
                  <a:pt x="240324" y="97082"/>
                  <a:pt x="243070" y="98180"/>
                  <a:pt x="245269" y="100012"/>
                </a:cubicBezTo>
                <a:cubicBezTo>
                  <a:pt x="247856" y="102168"/>
                  <a:pt x="249825" y="105000"/>
                  <a:pt x="252412" y="107156"/>
                </a:cubicBezTo>
                <a:cubicBezTo>
                  <a:pt x="254611" y="108988"/>
                  <a:pt x="257417" y="110018"/>
                  <a:pt x="259556" y="111919"/>
                </a:cubicBezTo>
                <a:cubicBezTo>
                  <a:pt x="284027" y="133670"/>
                  <a:pt x="264773" y="120158"/>
                  <a:pt x="280987" y="130969"/>
                </a:cubicBezTo>
                <a:cubicBezTo>
                  <a:pt x="298023" y="156518"/>
                  <a:pt x="271482" y="117726"/>
                  <a:pt x="292894" y="145256"/>
                </a:cubicBezTo>
                <a:cubicBezTo>
                  <a:pt x="296408" y="149774"/>
                  <a:pt x="299244" y="154781"/>
                  <a:pt x="302419" y="159544"/>
                </a:cubicBezTo>
                <a:lnTo>
                  <a:pt x="307181" y="166687"/>
                </a:lnTo>
                <a:lnTo>
                  <a:pt x="316706" y="180975"/>
                </a:lnTo>
                <a:lnTo>
                  <a:pt x="319087" y="188119"/>
                </a:lnTo>
                <a:cubicBezTo>
                  <a:pt x="318293" y="195263"/>
                  <a:pt x="318979" y="202731"/>
                  <a:pt x="316706" y="209550"/>
                </a:cubicBezTo>
                <a:cubicBezTo>
                  <a:pt x="314896" y="214980"/>
                  <a:pt x="310356" y="219075"/>
                  <a:pt x="307181" y="223837"/>
                </a:cubicBezTo>
                <a:cubicBezTo>
                  <a:pt x="300830" y="233363"/>
                  <a:pt x="304802" y="229393"/>
                  <a:pt x="295275" y="235744"/>
                </a:cubicBezTo>
                <a:cubicBezTo>
                  <a:pt x="284623" y="251718"/>
                  <a:pt x="297170" y="236068"/>
                  <a:pt x="283369" y="245269"/>
                </a:cubicBezTo>
                <a:cubicBezTo>
                  <a:pt x="265461" y="257208"/>
                  <a:pt x="285522" y="247254"/>
                  <a:pt x="271462" y="259556"/>
                </a:cubicBezTo>
                <a:cubicBezTo>
                  <a:pt x="267155" y="263325"/>
                  <a:pt x="261937" y="265906"/>
                  <a:pt x="257175" y="269081"/>
                </a:cubicBezTo>
                <a:lnTo>
                  <a:pt x="235744" y="283369"/>
                </a:lnTo>
                <a:cubicBezTo>
                  <a:pt x="233363" y="284957"/>
                  <a:pt x="230624" y="286107"/>
                  <a:pt x="228600" y="288131"/>
                </a:cubicBezTo>
                <a:cubicBezTo>
                  <a:pt x="226219" y="290512"/>
                  <a:pt x="224043" y="293119"/>
                  <a:pt x="221456" y="295275"/>
                </a:cubicBezTo>
                <a:cubicBezTo>
                  <a:pt x="219257" y="297107"/>
                  <a:pt x="216451" y="298136"/>
                  <a:pt x="214312" y="300037"/>
                </a:cubicBezTo>
                <a:cubicBezTo>
                  <a:pt x="209278" y="304512"/>
                  <a:pt x="203761" y="308721"/>
                  <a:pt x="200025" y="314325"/>
                </a:cubicBezTo>
                <a:cubicBezTo>
                  <a:pt x="198437" y="316706"/>
                  <a:pt x="197497" y="319681"/>
                  <a:pt x="195262" y="321469"/>
                </a:cubicBezTo>
                <a:cubicBezTo>
                  <a:pt x="193302" y="323037"/>
                  <a:pt x="190500" y="323056"/>
                  <a:pt x="188119" y="323850"/>
                </a:cubicBezTo>
                <a:cubicBezTo>
                  <a:pt x="185738" y="326231"/>
                  <a:pt x="183633" y="328926"/>
                  <a:pt x="180975" y="330994"/>
                </a:cubicBezTo>
                <a:cubicBezTo>
                  <a:pt x="176457" y="334508"/>
                  <a:pt x="171450" y="337344"/>
                  <a:pt x="166687" y="340519"/>
                </a:cubicBezTo>
                <a:lnTo>
                  <a:pt x="159544" y="345281"/>
                </a:lnTo>
                <a:lnTo>
                  <a:pt x="130969" y="364331"/>
                </a:lnTo>
                <a:lnTo>
                  <a:pt x="109537" y="378619"/>
                </a:lnTo>
                <a:cubicBezTo>
                  <a:pt x="109535" y="378621"/>
                  <a:pt x="95251" y="388143"/>
                  <a:pt x="95250" y="388144"/>
                </a:cubicBezTo>
                <a:cubicBezTo>
                  <a:pt x="92869" y="390525"/>
                  <a:pt x="90908" y="393419"/>
                  <a:pt x="88106" y="395287"/>
                </a:cubicBezTo>
                <a:cubicBezTo>
                  <a:pt x="86017" y="396679"/>
                  <a:pt x="83156" y="396450"/>
                  <a:pt x="80962" y="397669"/>
                </a:cubicBezTo>
                <a:cubicBezTo>
                  <a:pt x="75959" y="400449"/>
                  <a:pt x="71437" y="404019"/>
                  <a:pt x="66675" y="407194"/>
                </a:cubicBezTo>
                <a:lnTo>
                  <a:pt x="66675" y="407194"/>
                </a:lnTo>
                <a:cubicBezTo>
                  <a:pt x="57507" y="416361"/>
                  <a:pt x="62333" y="412469"/>
                  <a:pt x="52387" y="419100"/>
                </a:cubicBezTo>
                <a:cubicBezTo>
                  <a:pt x="50800" y="421481"/>
                  <a:pt x="49779" y="424359"/>
                  <a:pt x="47625" y="426244"/>
                </a:cubicBezTo>
                <a:cubicBezTo>
                  <a:pt x="43317" y="430013"/>
                  <a:pt x="33337" y="435769"/>
                  <a:pt x="33337" y="435769"/>
                </a:cubicBezTo>
                <a:lnTo>
                  <a:pt x="14287" y="464344"/>
                </a:lnTo>
                <a:lnTo>
                  <a:pt x="9525" y="471487"/>
                </a:lnTo>
                <a:lnTo>
                  <a:pt x="4762" y="478631"/>
                </a:lnTo>
                <a:cubicBezTo>
                  <a:pt x="2883" y="484268"/>
                  <a:pt x="0" y="491935"/>
                  <a:pt x="0" y="497681"/>
                </a:cubicBezTo>
                <a:cubicBezTo>
                  <a:pt x="0" y="502509"/>
                  <a:pt x="2381" y="511969"/>
                  <a:pt x="2381" y="511969"/>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5" name="Freeform 64"/>
          <p:cNvSpPr/>
          <p:nvPr/>
        </p:nvSpPr>
        <p:spPr>
          <a:xfrm>
            <a:off x="7960473" y="4913189"/>
            <a:ext cx="247696" cy="347662"/>
          </a:xfrm>
          <a:custGeom>
            <a:avLst/>
            <a:gdLst>
              <a:gd name="connsiteX0" fmla="*/ 159590 w 247696"/>
              <a:gd name="connsiteY0" fmla="*/ 0 h 347662"/>
              <a:gd name="connsiteX1" fmla="*/ 147683 w 247696"/>
              <a:gd name="connsiteY1" fmla="*/ 7143 h 347662"/>
              <a:gd name="connsiteX2" fmla="*/ 138158 w 247696"/>
              <a:gd name="connsiteY2" fmla="*/ 11906 h 347662"/>
              <a:gd name="connsiteX3" fmla="*/ 121490 w 247696"/>
              <a:gd name="connsiteY3" fmla="*/ 26193 h 347662"/>
              <a:gd name="connsiteX4" fmla="*/ 107202 w 247696"/>
              <a:gd name="connsiteY4" fmla="*/ 35718 h 347662"/>
              <a:gd name="connsiteX5" fmla="*/ 92915 w 247696"/>
              <a:gd name="connsiteY5" fmla="*/ 50006 h 347662"/>
              <a:gd name="connsiteX6" fmla="*/ 78627 w 247696"/>
              <a:gd name="connsiteY6" fmla="*/ 59531 h 347662"/>
              <a:gd name="connsiteX7" fmla="*/ 71483 w 247696"/>
              <a:gd name="connsiteY7" fmla="*/ 66675 h 347662"/>
              <a:gd name="connsiteX8" fmla="*/ 57196 w 247696"/>
              <a:gd name="connsiteY8" fmla="*/ 76200 h 347662"/>
              <a:gd name="connsiteX9" fmla="*/ 42908 w 247696"/>
              <a:gd name="connsiteY9" fmla="*/ 85725 h 347662"/>
              <a:gd name="connsiteX10" fmla="*/ 35765 w 247696"/>
              <a:gd name="connsiteY10" fmla="*/ 90487 h 347662"/>
              <a:gd name="connsiteX11" fmla="*/ 28621 w 247696"/>
              <a:gd name="connsiteY11" fmla="*/ 95250 h 347662"/>
              <a:gd name="connsiteX12" fmla="*/ 23858 w 247696"/>
              <a:gd name="connsiteY12" fmla="*/ 102393 h 347662"/>
              <a:gd name="connsiteX13" fmla="*/ 16715 w 247696"/>
              <a:gd name="connsiteY13" fmla="*/ 107156 h 347662"/>
              <a:gd name="connsiteX14" fmla="*/ 11952 w 247696"/>
              <a:gd name="connsiteY14" fmla="*/ 121443 h 347662"/>
              <a:gd name="connsiteX15" fmla="*/ 9571 w 247696"/>
              <a:gd name="connsiteY15" fmla="*/ 128587 h 347662"/>
              <a:gd name="connsiteX16" fmla="*/ 4808 w 247696"/>
              <a:gd name="connsiteY16" fmla="*/ 135731 h 347662"/>
              <a:gd name="connsiteX17" fmla="*/ 46 w 247696"/>
              <a:gd name="connsiteY17" fmla="*/ 150018 h 347662"/>
              <a:gd name="connsiteX18" fmla="*/ 7190 w 247696"/>
              <a:gd name="connsiteY18" fmla="*/ 188118 h 347662"/>
              <a:gd name="connsiteX19" fmla="*/ 9571 w 247696"/>
              <a:gd name="connsiteY19" fmla="*/ 195262 h 347662"/>
              <a:gd name="connsiteX20" fmla="*/ 19096 w 247696"/>
              <a:gd name="connsiteY20" fmla="*/ 209550 h 347662"/>
              <a:gd name="connsiteX21" fmla="*/ 21477 w 247696"/>
              <a:gd name="connsiteY21" fmla="*/ 216693 h 347662"/>
              <a:gd name="connsiteX22" fmla="*/ 28621 w 247696"/>
              <a:gd name="connsiteY22" fmla="*/ 221456 h 347662"/>
              <a:gd name="connsiteX23" fmla="*/ 35765 w 247696"/>
              <a:gd name="connsiteY23" fmla="*/ 228600 h 347662"/>
              <a:gd name="connsiteX24" fmla="*/ 42908 w 247696"/>
              <a:gd name="connsiteY24" fmla="*/ 233362 h 347662"/>
              <a:gd name="connsiteX25" fmla="*/ 50052 w 247696"/>
              <a:gd name="connsiteY25" fmla="*/ 240506 h 347662"/>
              <a:gd name="connsiteX26" fmla="*/ 64340 w 247696"/>
              <a:gd name="connsiteY26" fmla="*/ 245268 h 347662"/>
              <a:gd name="connsiteX27" fmla="*/ 78627 w 247696"/>
              <a:gd name="connsiteY27" fmla="*/ 252412 h 347662"/>
              <a:gd name="connsiteX28" fmla="*/ 85771 w 247696"/>
              <a:gd name="connsiteY28" fmla="*/ 257175 h 347662"/>
              <a:gd name="connsiteX29" fmla="*/ 100058 w 247696"/>
              <a:gd name="connsiteY29" fmla="*/ 261937 h 347662"/>
              <a:gd name="connsiteX30" fmla="*/ 107202 w 247696"/>
              <a:gd name="connsiteY30" fmla="*/ 264318 h 347662"/>
              <a:gd name="connsiteX31" fmla="*/ 121490 w 247696"/>
              <a:gd name="connsiteY31" fmla="*/ 273843 h 347662"/>
              <a:gd name="connsiteX32" fmla="*/ 128633 w 247696"/>
              <a:gd name="connsiteY32" fmla="*/ 276225 h 347662"/>
              <a:gd name="connsiteX33" fmla="*/ 150065 w 247696"/>
              <a:gd name="connsiteY33" fmla="*/ 288131 h 347662"/>
              <a:gd name="connsiteX34" fmla="*/ 166733 w 247696"/>
              <a:gd name="connsiteY34" fmla="*/ 297656 h 347662"/>
              <a:gd name="connsiteX35" fmla="*/ 181021 w 247696"/>
              <a:gd name="connsiteY35" fmla="*/ 307181 h 347662"/>
              <a:gd name="connsiteX36" fmla="*/ 188165 w 247696"/>
              <a:gd name="connsiteY36" fmla="*/ 311943 h 347662"/>
              <a:gd name="connsiteX37" fmla="*/ 209596 w 247696"/>
              <a:gd name="connsiteY37" fmla="*/ 328612 h 347662"/>
              <a:gd name="connsiteX38" fmla="*/ 223883 w 247696"/>
              <a:gd name="connsiteY38" fmla="*/ 333375 h 347662"/>
              <a:gd name="connsiteX39" fmla="*/ 238171 w 247696"/>
              <a:gd name="connsiteY39" fmla="*/ 342900 h 347662"/>
              <a:gd name="connsiteX40" fmla="*/ 247696 w 247696"/>
              <a:gd name="connsiteY40" fmla="*/ 347662 h 34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47696" h="347662">
                <a:moveTo>
                  <a:pt x="159590" y="0"/>
                </a:moveTo>
                <a:cubicBezTo>
                  <a:pt x="155621" y="2381"/>
                  <a:pt x="151729" y="4895"/>
                  <a:pt x="147683" y="7143"/>
                </a:cubicBezTo>
                <a:cubicBezTo>
                  <a:pt x="144580" y="8867"/>
                  <a:pt x="141168" y="10025"/>
                  <a:pt x="138158" y="11906"/>
                </a:cubicBezTo>
                <a:cubicBezTo>
                  <a:pt x="118873" y="23960"/>
                  <a:pt x="137434" y="13792"/>
                  <a:pt x="121490" y="26193"/>
                </a:cubicBezTo>
                <a:cubicBezTo>
                  <a:pt x="116972" y="29707"/>
                  <a:pt x="111249" y="31670"/>
                  <a:pt x="107202" y="35718"/>
                </a:cubicBezTo>
                <a:cubicBezTo>
                  <a:pt x="102440" y="40481"/>
                  <a:pt x="98519" y="46270"/>
                  <a:pt x="92915" y="50006"/>
                </a:cubicBezTo>
                <a:cubicBezTo>
                  <a:pt x="88152" y="53181"/>
                  <a:pt x="82674" y="55484"/>
                  <a:pt x="78627" y="59531"/>
                </a:cubicBezTo>
                <a:cubicBezTo>
                  <a:pt x="76246" y="61912"/>
                  <a:pt x="74141" y="64607"/>
                  <a:pt x="71483" y="66675"/>
                </a:cubicBezTo>
                <a:cubicBezTo>
                  <a:pt x="66965" y="70189"/>
                  <a:pt x="61958" y="73025"/>
                  <a:pt x="57196" y="76200"/>
                </a:cubicBezTo>
                <a:lnTo>
                  <a:pt x="42908" y="85725"/>
                </a:lnTo>
                <a:lnTo>
                  <a:pt x="35765" y="90487"/>
                </a:lnTo>
                <a:lnTo>
                  <a:pt x="28621" y="95250"/>
                </a:lnTo>
                <a:cubicBezTo>
                  <a:pt x="27033" y="97631"/>
                  <a:pt x="25882" y="100369"/>
                  <a:pt x="23858" y="102393"/>
                </a:cubicBezTo>
                <a:cubicBezTo>
                  <a:pt x="21834" y="104417"/>
                  <a:pt x="18232" y="104729"/>
                  <a:pt x="16715" y="107156"/>
                </a:cubicBezTo>
                <a:cubicBezTo>
                  <a:pt x="14054" y="111413"/>
                  <a:pt x="13540" y="116681"/>
                  <a:pt x="11952" y="121443"/>
                </a:cubicBezTo>
                <a:cubicBezTo>
                  <a:pt x="11158" y="123824"/>
                  <a:pt x="10963" y="126499"/>
                  <a:pt x="9571" y="128587"/>
                </a:cubicBezTo>
                <a:lnTo>
                  <a:pt x="4808" y="135731"/>
                </a:lnTo>
                <a:cubicBezTo>
                  <a:pt x="3221" y="140493"/>
                  <a:pt x="-453" y="145023"/>
                  <a:pt x="46" y="150018"/>
                </a:cubicBezTo>
                <a:cubicBezTo>
                  <a:pt x="2927" y="178831"/>
                  <a:pt x="-96" y="166260"/>
                  <a:pt x="7190" y="188118"/>
                </a:cubicBezTo>
                <a:cubicBezTo>
                  <a:pt x="7984" y="190499"/>
                  <a:pt x="8179" y="193173"/>
                  <a:pt x="9571" y="195262"/>
                </a:cubicBezTo>
                <a:lnTo>
                  <a:pt x="19096" y="209550"/>
                </a:lnTo>
                <a:cubicBezTo>
                  <a:pt x="19890" y="211931"/>
                  <a:pt x="19909" y="214733"/>
                  <a:pt x="21477" y="216693"/>
                </a:cubicBezTo>
                <a:cubicBezTo>
                  <a:pt x="23265" y="218928"/>
                  <a:pt x="26422" y="219624"/>
                  <a:pt x="28621" y="221456"/>
                </a:cubicBezTo>
                <a:cubicBezTo>
                  <a:pt x="31208" y="223612"/>
                  <a:pt x="33178" y="226444"/>
                  <a:pt x="35765" y="228600"/>
                </a:cubicBezTo>
                <a:cubicBezTo>
                  <a:pt x="37963" y="230432"/>
                  <a:pt x="40710" y="231530"/>
                  <a:pt x="42908" y="233362"/>
                </a:cubicBezTo>
                <a:cubicBezTo>
                  <a:pt x="45495" y="235518"/>
                  <a:pt x="47108" y="238871"/>
                  <a:pt x="50052" y="240506"/>
                </a:cubicBezTo>
                <a:cubicBezTo>
                  <a:pt x="54441" y="242944"/>
                  <a:pt x="64340" y="245268"/>
                  <a:pt x="64340" y="245268"/>
                </a:cubicBezTo>
                <a:cubicBezTo>
                  <a:pt x="84805" y="258914"/>
                  <a:pt x="58915" y="242556"/>
                  <a:pt x="78627" y="252412"/>
                </a:cubicBezTo>
                <a:cubicBezTo>
                  <a:pt x="81187" y="253692"/>
                  <a:pt x="83156" y="256013"/>
                  <a:pt x="85771" y="257175"/>
                </a:cubicBezTo>
                <a:cubicBezTo>
                  <a:pt x="90358" y="259214"/>
                  <a:pt x="95296" y="260350"/>
                  <a:pt x="100058" y="261937"/>
                </a:cubicBezTo>
                <a:lnTo>
                  <a:pt x="107202" y="264318"/>
                </a:lnTo>
                <a:cubicBezTo>
                  <a:pt x="111965" y="267493"/>
                  <a:pt x="116060" y="272032"/>
                  <a:pt x="121490" y="273843"/>
                </a:cubicBezTo>
                <a:cubicBezTo>
                  <a:pt x="123871" y="274637"/>
                  <a:pt x="126439" y="275006"/>
                  <a:pt x="128633" y="276225"/>
                </a:cubicBezTo>
                <a:cubicBezTo>
                  <a:pt x="153190" y="289869"/>
                  <a:pt x="133903" y="282745"/>
                  <a:pt x="150065" y="288131"/>
                </a:cubicBezTo>
                <a:cubicBezTo>
                  <a:pt x="174769" y="304601"/>
                  <a:pt x="136528" y="279533"/>
                  <a:pt x="166733" y="297656"/>
                </a:cubicBezTo>
                <a:cubicBezTo>
                  <a:pt x="171641" y="300601"/>
                  <a:pt x="176258" y="304006"/>
                  <a:pt x="181021" y="307181"/>
                </a:cubicBezTo>
                <a:cubicBezTo>
                  <a:pt x="183402" y="308768"/>
                  <a:pt x="186141" y="309919"/>
                  <a:pt x="188165" y="311943"/>
                </a:cubicBezTo>
                <a:cubicBezTo>
                  <a:pt x="194330" y="318109"/>
                  <a:pt x="201048" y="325762"/>
                  <a:pt x="209596" y="328612"/>
                </a:cubicBezTo>
                <a:cubicBezTo>
                  <a:pt x="214358" y="330200"/>
                  <a:pt x="219706" y="330590"/>
                  <a:pt x="223883" y="333375"/>
                </a:cubicBezTo>
                <a:cubicBezTo>
                  <a:pt x="228646" y="336550"/>
                  <a:pt x="232741" y="341090"/>
                  <a:pt x="238171" y="342900"/>
                </a:cubicBezTo>
                <a:cubicBezTo>
                  <a:pt x="246380" y="345636"/>
                  <a:pt x="243540" y="343506"/>
                  <a:pt x="247696" y="347662"/>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6" name="Freeform 65"/>
          <p:cNvSpPr/>
          <p:nvPr/>
        </p:nvSpPr>
        <p:spPr>
          <a:xfrm>
            <a:off x="7952955" y="4241676"/>
            <a:ext cx="157583" cy="347663"/>
          </a:xfrm>
          <a:custGeom>
            <a:avLst/>
            <a:gdLst>
              <a:gd name="connsiteX0" fmla="*/ 133770 w 157583"/>
              <a:gd name="connsiteY0" fmla="*/ 0 h 347663"/>
              <a:gd name="connsiteX1" fmla="*/ 109958 w 157583"/>
              <a:gd name="connsiteY1" fmla="*/ 19050 h 347663"/>
              <a:gd name="connsiteX2" fmla="*/ 95670 w 157583"/>
              <a:gd name="connsiteY2" fmla="*/ 23813 h 347663"/>
              <a:gd name="connsiteX3" fmla="*/ 67095 w 157583"/>
              <a:gd name="connsiteY3" fmla="*/ 42863 h 347663"/>
              <a:gd name="connsiteX4" fmla="*/ 48045 w 157583"/>
              <a:gd name="connsiteY4" fmla="*/ 71438 h 347663"/>
              <a:gd name="connsiteX5" fmla="*/ 33758 w 157583"/>
              <a:gd name="connsiteY5" fmla="*/ 85725 h 347663"/>
              <a:gd name="connsiteX6" fmla="*/ 28995 w 157583"/>
              <a:gd name="connsiteY6" fmla="*/ 100013 h 347663"/>
              <a:gd name="connsiteX7" fmla="*/ 9945 w 157583"/>
              <a:gd name="connsiteY7" fmla="*/ 128588 h 347663"/>
              <a:gd name="connsiteX8" fmla="*/ 420 w 157583"/>
              <a:gd name="connsiteY8" fmla="*/ 157163 h 347663"/>
              <a:gd name="connsiteX9" fmla="*/ 24233 w 157583"/>
              <a:gd name="connsiteY9" fmla="*/ 204788 h 347663"/>
              <a:gd name="connsiteX10" fmla="*/ 33758 w 157583"/>
              <a:gd name="connsiteY10" fmla="*/ 219075 h 347663"/>
              <a:gd name="connsiteX11" fmla="*/ 43283 w 157583"/>
              <a:gd name="connsiteY11" fmla="*/ 233363 h 347663"/>
              <a:gd name="connsiteX12" fmla="*/ 57570 w 157583"/>
              <a:gd name="connsiteY12" fmla="*/ 242888 h 347663"/>
              <a:gd name="connsiteX13" fmla="*/ 81383 w 157583"/>
              <a:gd name="connsiteY13" fmla="*/ 266700 h 347663"/>
              <a:gd name="connsiteX14" fmla="*/ 105195 w 157583"/>
              <a:gd name="connsiteY14" fmla="*/ 295275 h 347663"/>
              <a:gd name="connsiteX15" fmla="*/ 119483 w 157583"/>
              <a:gd name="connsiteY15" fmla="*/ 304800 h 347663"/>
              <a:gd name="connsiteX16" fmla="*/ 143295 w 157583"/>
              <a:gd name="connsiteY16" fmla="*/ 328613 h 347663"/>
              <a:gd name="connsiteX17" fmla="*/ 152820 w 157583"/>
              <a:gd name="connsiteY17" fmla="*/ 342900 h 347663"/>
              <a:gd name="connsiteX18" fmla="*/ 157583 w 157583"/>
              <a:gd name="connsiteY18" fmla="*/ 347663 h 34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583" h="347663">
                <a:moveTo>
                  <a:pt x="133770" y="0"/>
                </a:moveTo>
                <a:cubicBezTo>
                  <a:pt x="125833" y="6350"/>
                  <a:pt x="118578" y="13663"/>
                  <a:pt x="109958" y="19050"/>
                </a:cubicBezTo>
                <a:cubicBezTo>
                  <a:pt x="105701" y="21711"/>
                  <a:pt x="99847" y="21028"/>
                  <a:pt x="95670" y="23813"/>
                </a:cubicBezTo>
                <a:cubicBezTo>
                  <a:pt x="59995" y="47596"/>
                  <a:pt x="101069" y="31538"/>
                  <a:pt x="67095" y="42863"/>
                </a:cubicBezTo>
                <a:cubicBezTo>
                  <a:pt x="21521" y="88437"/>
                  <a:pt x="75614" y="30085"/>
                  <a:pt x="48045" y="71438"/>
                </a:cubicBezTo>
                <a:cubicBezTo>
                  <a:pt x="44309" y="77042"/>
                  <a:pt x="38520" y="80963"/>
                  <a:pt x="33758" y="85725"/>
                </a:cubicBezTo>
                <a:cubicBezTo>
                  <a:pt x="32170" y="90488"/>
                  <a:pt x="31433" y="95624"/>
                  <a:pt x="28995" y="100013"/>
                </a:cubicBezTo>
                <a:cubicBezTo>
                  <a:pt x="23436" y="110020"/>
                  <a:pt x="9945" y="128588"/>
                  <a:pt x="9945" y="128588"/>
                </a:cubicBezTo>
                <a:cubicBezTo>
                  <a:pt x="6770" y="138113"/>
                  <a:pt x="-2015" y="147423"/>
                  <a:pt x="420" y="157163"/>
                </a:cubicBezTo>
                <a:cubicBezTo>
                  <a:pt x="7960" y="187318"/>
                  <a:pt x="1552" y="170767"/>
                  <a:pt x="24233" y="204788"/>
                </a:cubicBezTo>
                <a:lnTo>
                  <a:pt x="33758" y="219075"/>
                </a:lnTo>
                <a:cubicBezTo>
                  <a:pt x="36933" y="223838"/>
                  <a:pt x="38520" y="230188"/>
                  <a:pt x="43283" y="233363"/>
                </a:cubicBezTo>
                <a:lnTo>
                  <a:pt x="57570" y="242888"/>
                </a:lnTo>
                <a:cubicBezTo>
                  <a:pt x="75034" y="269083"/>
                  <a:pt x="57568" y="246854"/>
                  <a:pt x="81383" y="266700"/>
                </a:cubicBezTo>
                <a:cubicBezTo>
                  <a:pt x="128200" y="305715"/>
                  <a:pt x="67728" y="257810"/>
                  <a:pt x="105195" y="295275"/>
                </a:cubicBezTo>
                <a:cubicBezTo>
                  <a:pt x="109243" y="299322"/>
                  <a:pt x="114720" y="301625"/>
                  <a:pt x="119483" y="304800"/>
                </a:cubicBezTo>
                <a:cubicBezTo>
                  <a:pt x="144881" y="342898"/>
                  <a:pt x="111548" y="296866"/>
                  <a:pt x="143295" y="328613"/>
                </a:cubicBezTo>
                <a:cubicBezTo>
                  <a:pt x="147342" y="332660"/>
                  <a:pt x="149386" y="338321"/>
                  <a:pt x="152820" y="342900"/>
                </a:cubicBezTo>
                <a:cubicBezTo>
                  <a:pt x="154167" y="344696"/>
                  <a:pt x="155995" y="346075"/>
                  <a:pt x="157583" y="347663"/>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cxnSp>
        <p:nvCxnSpPr>
          <p:cNvPr id="68" name="Straight Arrow Connector 67"/>
          <p:cNvCxnSpPr>
            <a:stCxn id="63" idx="12"/>
          </p:cNvCxnSpPr>
          <p:nvPr/>
        </p:nvCxnSpPr>
        <p:spPr>
          <a:xfrm flipH="1" flipV="1">
            <a:off x="3275856" y="2116360"/>
            <a:ext cx="4575919" cy="6489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64" idx="34"/>
          </p:cNvCxnSpPr>
          <p:nvPr/>
        </p:nvCxnSpPr>
        <p:spPr>
          <a:xfrm flipH="1" flipV="1">
            <a:off x="3851920" y="2116360"/>
            <a:ext cx="4184799" cy="14919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61" idx="7"/>
          </p:cNvCxnSpPr>
          <p:nvPr/>
        </p:nvCxnSpPr>
        <p:spPr>
          <a:xfrm flipH="1" flipV="1">
            <a:off x="4355976" y="2116360"/>
            <a:ext cx="3614974" cy="22771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65" idx="13"/>
          </p:cNvCxnSpPr>
          <p:nvPr/>
        </p:nvCxnSpPr>
        <p:spPr>
          <a:xfrm flipH="1" flipV="1">
            <a:off x="5004048" y="2116360"/>
            <a:ext cx="2973140" cy="29039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83568" y="1124744"/>
            <a:ext cx="217239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k-</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mer</a:t>
            </a:r>
            <a:r>
              <a:rPr kumimoji="0" lang="en-US" sz="1800" b="0" i="0" u="none" strike="noStrike" kern="1200" cap="none" spc="0" normalizeH="0" baseline="0" noProof="0" dirty="0">
                <a:ln>
                  <a:noFill/>
                </a:ln>
                <a:solidFill>
                  <a:srgbClr val="000000"/>
                </a:solidFill>
                <a:effectLst/>
                <a:uLnTx/>
                <a:uFillTx/>
                <a:latin typeface="Tahoma"/>
                <a:ea typeface="+mn-ea"/>
                <a:cs typeface="+mn-cs"/>
              </a:rPr>
              <a:t> or </a:t>
            </a:r>
            <a:r>
              <a:rPr kumimoji="0" lang="en-US" sz="1800" b="0" i="0" u="none" strike="noStrike" kern="1200" cap="none" spc="0" normalizeH="0" baseline="0" noProof="0" dirty="0">
                <a:ln>
                  <a:noFill/>
                </a:ln>
                <a:solidFill>
                  <a:srgbClr val="0000FF"/>
                </a:solidFill>
                <a:effectLst/>
                <a:uLnTx/>
                <a:uFillTx/>
                <a:latin typeface="Tahoma"/>
                <a:ea typeface="+mn-ea"/>
                <a:cs typeface="+mn-cs"/>
              </a:rPr>
              <a:t>12-mer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Tahoma"/>
              </a:rPr>
              <a:t>(string of length k)</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p>
        </p:txBody>
      </p:sp>
      <p:sp>
        <p:nvSpPr>
          <p:cNvPr id="14" name="TextBox 13"/>
          <p:cNvSpPr txBox="1"/>
          <p:nvPr/>
        </p:nvSpPr>
        <p:spPr>
          <a:xfrm>
            <a:off x="3255625" y="1196752"/>
            <a:ext cx="328163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Location list—where the k-</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mer</a:t>
            </a: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 occurs in reference gnome</a:t>
            </a:r>
          </a:p>
        </p:txBody>
      </p:sp>
      <p:sp>
        <p:nvSpPr>
          <p:cNvPr id="40" name="Rectangle 39"/>
          <p:cNvSpPr/>
          <p:nvPr/>
        </p:nvSpPr>
        <p:spPr>
          <a:xfrm>
            <a:off x="611560" y="1772816"/>
            <a:ext cx="2232248" cy="432048"/>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6" name="TextBox 15"/>
          <p:cNvSpPr txBox="1"/>
          <p:nvPr/>
        </p:nvSpPr>
        <p:spPr>
          <a:xfrm>
            <a:off x="5148064" y="5805264"/>
            <a:ext cx="2976596" cy="461665"/>
          </a:xfrm>
          <a:prstGeom prst="rect">
            <a:avLst/>
          </a:prstGeom>
          <a:ln>
            <a:solidFill>
              <a:srgbClr val="FF1919"/>
            </a:solid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Tahoma"/>
                <a:ea typeface="+mn-ea"/>
                <a:cs typeface="+mn-cs"/>
              </a:rPr>
              <a:t>Once for a reference</a:t>
            </a:r>
          </a:p>
        </p:txBody>
      </p:sp>
    </p:spTree>
    <p:extLst>
      <p:ext uri="{BB962C8B-B14F-4D97-AF65-F5344CB8AC3E}">
        <p14:creationId xmlns:p14="http://schemas.microsoft.com/office/powerpoint/2010/main" val="34984410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par>
                          <p:cTn id="35" fill="hold">
                            <p:stCondLst>
                              <p:cond delay="0"/>
                            </p:stCondLst>
                            <p:childTnLst>
                              <p:par>
                                <p:cTn id="36" presetID="22" presetClass="entr" presetSubtype="4" fill="hold" grpId="0"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wipe(down)">
                                      <p:cBhvr>
                                        <p:cTn id="38" dur="500"/>
                                        <p:tgtEl>
                                          <p:spTgt spid="63"/>
                                        </p:tgtEl>
                                      </p:cBhvr>
                                    </p:animEffect>
                                  </p:childTnLst>
                                </p:cTn>
                              </p:par>
                            </p:childTnLst>
                          </p:cTn>
                        </p:par>
                        <p:par>
                          <p:cTn id="39" fill="hold">
                            <p:stCondLst>
                              <p:cond delay="500"/>
                            </p:stCondLst>
                            <p:childTnLst>
                              <p:par>
                                <p:cTn id="40" presetID="22" presetClass="entr" presetSubtype="4" fill="hold" nodeType="after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wipe(down)">
                                      <p:cBhvr>
                                        <p:cTn id="42" dur="500"/>
                                        <p:tgtEl>
                                          <p:spTgt spid="68"/>
                                        </p:tgtEl>
                                      </p:cBhvr>
                                    </p:animEffect>
                                  </p:childTnLst>
                                </p:cTn>
                              </p:par>
                            </p:childTnLst>
                          </p:cTn>
                        </p:par>
                        <p:par>
                          <p:cTn id="43" fill="hold">
                            <p:stCondLst>
                              <p:cond delay="1000"/>
                            </p:stCondLst>
                            <p:childTnLst>
                              <p:par>
                                <p:cTn id="44" presetID="22" presetClass="entr" presetSubtype="4" fill="hold" grpId="0" nodeType="after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down)">
                                      <p:cBhvr>
                                        <p:cTn id="46" dur="500"/>
                                        <p:tgtEl>
                                          <p:spTgt spid="64"/>
                                        </p:tgtEl>
                                      </p:cBhvr>
                                    </p:animEffect>
                                  </p:childTnLst>
                                </p:cTn>
                              </p:par>
                            </p:childTnLst>
                          </p:cTn>
                        </p:par>
                        <p:par>
                          <p:cTn id="47" fill="hold">
                            <p:stCondLst>
                              <p:cond delay="1500"/>
                            </p:stCondLst>
                            <p:childTnLst>
                              <p:par>
                                <p:cTn id="48" presetID="22" presetClass="entr" presetSubtype="4" fill="hold" nodeType="after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wipe(down)">
                                      <p:cBhvr>
                                        <p:cTn id="50" dur="500"/>
                                        <p:tgtEl>
                                          <p:spTgt spid="70"/>
                                        </p:tgtEl>
                                      </p:cBhvr>
                                    </p:animEffect>
                                  </p:childTnLst>
                                </p:cTn>
                              </p:par>
                            </p:childTnLst>
                          </p:cTn>
                        </p:par>
                        <p:par>
                          <p:cTn id="51" fill="hold">
                            <p:stCondLst>
                              <p:cond delay="2000"/>
                            </p:stCondLst>
                            <p:childTnLst>
                              <p:par>
                                <p:cTn id="52" presetID="22" presetClass="entr" presetSubtype="4" fill="hold" grpId="0" nodeType="after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wipe(down)">
                                      <p:cBhvr>
                                        <p:cTn id="54" dur="500"/>
                                        <p:tgtEl>
                                          <p:spTgt spid="66"/>
                                        </p:tgtEl>
                                      </p:cBhvr>
                                    </p:animEffect>
                                  </p:childTnLst>
                                </p:cTn>
                              </p:par>
                            </p:childTnLst>
                          </p:cTn>
                        </p:par>
                        <p:par>
                          <p:cTn id="55" fill="hold">
                            <p:stCondLst>
                              <p:cond delay="2500"/>
                            </p:stCondLst>
                            <p:childTnLst>
                              <p:par>
                                <p:cTn id="56" presetID="22" presetClass="entr" presetSubtype="4" fill="hold" nodeType="after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wipe(down)">
                                      <p:cBhvr>
                                        <p:cTn id="58" dur="500"/>
                                        <p:tgtEl>
                                          <p:spTgt spid="72"/>
                                        </p:tgtEl>
                                      </p:cBhvr>
                                    </p:animEffect>
                                  </p:childTnLst>
                                </p:cTn>
                              </p:par>
                            </p:childTnLst>
                          </p:cTn>
                        </p:par>
                        <p:par>
                          <p:cTn id="59" fill="hold">
                            <p:stCondLst>
                              <p:cond delay="3000"/>
                            </p:stCondLst>
                            <p:childTnLst>
                              <p:par>
                                <p:cTn id="60" presetID="22" presetClass="entr" presetSubtype="4" fill="hold" grpId="0" nodeType="after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down)">
                                      <p:cBhvr>
                                        <p:cTn id="62" dur="500"/>
                                        <p:tgtEl>
                                          <p:spTgt spid="65"/>
                                        </p:tgtEl>
                                      </p:cBhvr>
                                    </p:animEffect>
                                  </p:childTnLst>
                                </p:cTn>
                              </p:par>
                            </p:childTnLst>
                          </p:cTn>
                        </p:par>
                        <p:par>
                          <p:cTn id="63" fill="hold">
                            <p:stCondLst>
                              <p:cond delay="3500"/>
                            </p:stCondLst>
                            <p:childTnLst>
                              <p:par>
                                <p:cTn id="64" presetID="22" presetClass="entr" presetSubtype="4" fill="hold" nodeType="afterEffect">
                                  <p:stCondLst>
                                    <p:cond delay="0"/>
                                  </p:stCondLst>
                                  <p:childTnLst>
                                    <p:set>
                                      <p:cBhvr>
                                        <p:cTn id="65" dur="1" fill="hold">
                                          <p:stCondLst>
                                            <p:cond delay="0"/>
                                          </p:stCondLst>
                                        </p:cTn>
                                        <p:tgtEl>
                                          <p:spTgt spid="74"/>
                                        </p:tgtEl>
                                        <p:attrNameLst>
                                          <p:attrName>style.visibility</p:attrName>
                                        </p:attrNameLst>
                                      </p:cBhvr>
                                      <p:to>
                                        <p:strVal val="visible"/>
                                      </p:to>
                                    </p:set>
                                    <p:animEffect transition="in" filter="wipe(down)">
                                      <p:cBhvr>
                                        <p:cTn id="66" dur="500"/>
                                        <p:tgtEl>
                                          <p:spTgt spid="74"/>
                                        </p:tgtEl>
                                      </p:cBhvr>
                                    </p:animEffect>
                                  </p:childTnLst>
                                </p:cTn>
                              </p:par>
                            </p:childTnLst>
                          </p:cTn>
                        </p:par>
                        <p:par>
                          <p:cTn id="67" fill="hold">
                            <p:stCondLst>
                              <p:cond delay="4000"/>
                            </p:stCondLst>
                            <p:childTnLst>
                              <p:par>
                                <p:cTn id="68" presetID="1" presetClass="entr" presetSubtype="0" fill="hold" nodeType="afterEffect">
                                  <p:stCondLst>
                                    <p:cond delay="0"/>
                                  </p:stCondLst>
                                  <p:childTnLst>
                                    <p:set>
                                      <p:cBhvr>
                                        <p:cTn id="69" dur="1" fill="hold">
                                          <p:stCondLst>
                                            <p:cond delay="0"/>
                                          </p:stCondLst>
                                        </p:cTn>
                                        <p:tgtEl>
                                          <p:spTgt spid="5"/>
                                        </p:tgtEl>
                                        <p:attrNameLst>
                                          <p:attrName>style.visibility</p:attrName>
                                        </p:attrNameLst>
                                      </p:cBhvr>
                                      <p:to>
                                        <p:strVal val="visible"/>
                                      </p:to>
                                    </p:set>
                                  </p:childTnLst>
                                </p:cTn>
                              </p:par>
                            </p:childTnLst>
                          </p:cTn>
                        </p:par>
                        <p:par>
                          <p:cTn id="70" fill="hold">
                            <p:stCondLst>
                              <p:cond delay="4000"/>
                            </p:stCondLst>
                            <p:childTnLst>
                              <p:par>
                                <p:cTn id="71" presetID="1" presetClass="entr" presetSubtype="0" fill="hold" nodeType="afterEffect">
                                  <p:stCondLst>
                                    <p:cond delay="0"/>
                                  </p:stCondLst>
                                  <p:childTnLst>
                                    <p:set>
                                      <p:cBhvr>
                                        <p:cTn id="72" dur="1" fill="hold">
                                          <p:stCondLst>
                                            <p:cond delay="0"/>
                                          </p:stCondLst>
                                        </p:cTn>
                                        <p:tgtEl>
                                          <p:spTgt spid="1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1"/>
                                        </p:tgtEl>
                                        <p:attrNameLst>
                                          <p:attrName>style.visibility</p:attrName>
                                        </p:attrNameLst>
                                      </p:cBhvr>
                                      <p:to>
                                        <p:strVal val="visible"/>
                                      </p:to>
                                    </p:set>
                                  </p:childTnLst>
                                </p:cTn>
                              </p:par>
                              <p:par>
                                <p:cTn id="93" presetID="1" presetClass="exit" presetSubtype="0" fill="hold" grpId="1" nodeType="withEffect">
                                  <p:stCondLst>
                                    <p:cond delay="0"/>
                                  </p:stCondLst>
                                  <p:childTnLst>
                                    <p:set>
                                      <p:cBhvr>
                                        <p:cTn id="94" dur="1" fill="hold">
                                          <p:stCondLst>
                                            <p:cond delay="0"/>
                                          </p:stCondLst>
                                        </p:cTn>
                                        <p:tgtEl>
                                          <p:spTgt spid="4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8" grpId="0" animBg="1"/>
      <p:bldP spid="19" grpId="0" animBg="1"/>
      <p:bldP spid="20" grpId="0" animBg="1"/>
      <p:bldP spid="37" grpId="0" animBg="1"/>
      <p:bldP spid="38" grpId="0" animBg="1"/>
      <p:bldP spid="39" grpId="0" animBg="1"/>
      <p:bldP spid="54" grpId="0" animBg="1"/>
      <p:bldP spid="61" grpId="0" animBg="1"/>
      <p:bldP spid="62" grpId="0"/>
      <p:bldP spid="63" grpId="0" animBg="1"/>
      <p:bldP spid="64" grpId="0" animBg="1"/>
      <p:bldP spid="65" grpId="0" animBg="1"/>
      <p:bldP spid="66" grpId="0" animBg="1"/>
      <p:bldP spid="10" grpId="0"/>
      <p:bldP spid="14" grpId="0"/>
      <p:bldP spid="40" grpId="0" animBg="1"/>
      <p:bldP spid="40" grpId="1"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729F3-BCD2-5D4C-B450-A9D887BA7C2C}"/>
              </a:ext>
            </a:extLst>
          </p:cNvPr>
          <p:cNvSpPr>
            <a:spLocks noGrp="1"/>
          </p:cNvSpPr>
          <p:nvPr>
            <p:ph type="title"/>
          </p:nvPr>
        </p:nvSpPr>
        <p:spPr/>
        <p:txBody>
          <a:bodyPr/>
          <a:lstStyle/>
          <a:p>
            <a:r>
              <a:rPr lang="en-US" dirty="0"/>
              <a:t>Hash Table Based Read Mappers</a:t>
            </a:r>
          </a:p>
        </p:txBody>
      </p:sp>
      <p:sp>
        <p:nvSpPr>
          <p:cNvPr id="3" name="Content Placeholder 2">
            <a:extLst>
              <a:ext uri="{FF2B5EF4-FFF2-40B4-BE49-F238E27FC236}">
                <a16:creationId xmlns:a16="http://schemas.microsoft.com/office/drawing/2014/main" id="{9CB9A27D-976C-BB40-AF25-3357EC40A623}"/>
              </a:ext>
            </a:extLst>
          </p:cNvPr>
          <p:cNvSpPr>
            <a:spLocks noGrp="1"/>
          </p:cNvSpPr>
          <p:nvPr>
            <p:ph idx="1"/>
          </p:nvPr>
        </p:nvSpPr>
        <p:spPr/>
        <p:txBody>
          <a:bodyPr/>
          <a:lstStyle/>
          <a:p>
            <a:r>
              <a:rPr lang="en-US" dirty="0"/>
              <a:t>Key Idea</a:t>
            </a:r>
          </a:p>
          <a:p>
            <a:pPr lvl="1">
              <a:lnSpc>
                <a:spcPct val="120000"/>
              </a:lnSpc>
            </a:pPr>
            <a:r>
              <a:rPr lang="en-US" sz="2400" dirty="0">
                <a:solidFill>
                  <a:srgbClr val="000000"/>
                </a:solidFill>
              </a:rPr>
              <a:t>Preprocess the reference into a </a:t>
            </a:r>
            <a:r>
              <a:rPr lang="en-US" sz="2400" i="1" dirty="0">
                <a:solidFill>
                  <a:srgbClr val="000000"/>
                </a:solidFill>
              </a:rPr>
              <a:t>Hash Table</a:t>
            </a:r>
          </a:p>
          <a:p>
            <a:pPr lvl="1">
              <a:lnSpc>
                <a:spcPct val="120000"/>
              </a:lnSpc>
            </a:pPr>
            <a:r>
              <a:rPr lang="en-US" sz="2400" dirty="0">
                <a:solidFill>
                  <a:srgbClr val="0000FF"/>
                </a:solidFill>
              </a:rPr>
              <a:t>Use </a:t>
            </a:r>
            <a:r>
              <a:rPr lang="en-US" sz="2400" i="1" dirty="0">
                <a:solidFill>
                  <a:srgbClr val="0000FF"/>
                </a:solidFill>
              </a:rPr>
              <a:t>Hash Table </a:t>
            </a:r>
            <a:r>
              <a:rPr lang="en-US" sz="2400" dirty="0">
                <a:solidFill>
                  <a:srgbClr val="0000FF"/>
                </a:solidFill>
              </a:rPr>
              <a:t>to map reads</a:t>
            </a:r>
          </a:p>
          <a:p>
            <a:pPr lvl="1"/>
            <a:endParaRPr lang="en-US" dirty="0"/>
          </a:p>
        </p:txBody>
      </p:sp>
      <p:sp>
        <p:nvSpPr>
          <p:cNvPr id="4" name="Slide Number Placeholder 3">
            <a:extLst>
              <a:ext uri="{FF2B5EF4-FFF2-40B4-BE49-F238E27FC236}">
                <a16:creationId xmlns:a16="http://schemas.microsoft.com/office/drawing/2014/main" id="{0D977D54-C17D-6D4E-84B5-CE2B52996A7B}"/>
              </a:ext>
            </a:extLst>
          </p:cNvPr>
          <p:cNvSpPr>
            <a:spLocks noGrp="1"/>
          </p:cNvSpPr>
          <p:nvPr>
            <p:ph type="sldNum" sz="quarter" idx="11"/>
          </p:nvPr>
        </p:nvSpPr>
        <p:spPr/>
        <p:txBody>
          <a:bodyPr/>
          <a:lstStyle/>
          <a:p>
            <a:fld id="{323594FA-E141-4234-AE05-360401972BE7}" type="slidenum">
              <a:rPr lang="en-US" altLang="en-US" smtClean="0"/>
              <a:pPr/>
              <a:t>26</a:t>
            </a:fld>
            <a:endParaRPr lang="en-US" altLang="en-US"/>
          </a:p>
        </p:txBody>
      </p:sp>
    </p:spTree>
    <p:extLst>
      <p:ext uri="{BB962C8B-B14F-4D97-AF65-F5344CB8AC3E}">
        <p14:creationId xmlns:p14="http://schemas.microsoft.com/office/powerpoint/2010/main" val="378153261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ontent Placeholder 2"/>
          <p:cNvSpPr txBox="1">
            <a:spLocks/>
          </p:cNvSpPr>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72" name="矩形 71"/>
          <p:cNvSpPr/>
          <p:nvPr/>
        </p:nvSpPr>
        <p:spPr>
          <a:xfrm>
            <a:off x="4038600" y="3096238"/>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12</a:t>
            </a:r>
          </a:p>
        </p:txBody>
      </p:sp>
      <p:sp>
        <p:nvSpPr>
          <p:cNvPr id="2" name="标题 1"/>
          <p:cNvSpPr>
            <a:spLocks noGrp="1"/>
          </p:cNvSpPr>
          <p:nvPr>
            <p:ph type="title"/>
          </p:nvPr>
        </p:nvSpPr>
        <p:spPr>
          <a:xfrm>
            <a:off x="228600" y="152400"/>
            <a:ext cx="8807896" cy="756320"/>
          </a:xfrm>
        </p:spPr>
        <p:txBody>
          <a:bodyPr/>
          <a:lstStyle/>
          <a:p>
            <a:r>
              <a:rPr lang="en-US" dirty="0"/>
              <a:t>Hash Table-Based Mappers </a:t>
            </a:r>
            <a:r>
              <a:rPr lang="en-US" sz="2400" dirty="0"/>
              <a:t>[Alkan+ Nature Gen’09]</a:t>
            </a:r>
            <a:endParaRPr lang="en-US" dirty="0"/>
          </a:p>
        </p:txBody>
      </p:sp>
      <p:graphicFrame>
        <p:nvGraphicFramePr>
          <p:cNvPr id="53" name="内容占位符 52"/>
          <p:cNvGraphicFramePr>
            <a:graphicFrameLocks noGrp="1"/>
          </p:cNvGraphicFramePr>
          <p:nvPr>
            <p:ph idx="1"/>
            <p:extLst/>
          </p:nvPr>
        </p:nvGraphicFramePr>
        <p:xfrm>
          <a:off x="2524565" y="4289187"/>
          <a:ext cx="1615388" cy="213360"/>
        </p:xfrm>
        <a:graphic>
          <a:graphicData uri="http://schemas.openxmlformats.org/drawingml/2006/table">
            <a:tbl>
              <a:tblPr firstRow="1" bandRow="1">
                <a:tableStyleId>{5C22544A-7EE6-4342-B048-85BDC9FD1C3A}</a:tableStyleId>
              </a:tblPr>
              <a:tblGrid>
                <a:gridCol w="403847">
                  <a:extLst>
                    <a:ext uri="{9D8B030D-6E8A-4147-A177-3AD203B41FA5}">
                      <a16:colId xmlns:a16="http://schemas.microsoft.com/office/drawing/2014/main" val="20000"/>
                    </a:ext>
                  </a:extLst>
                </a:gridCol>
                <a:gridCol w="403847">
                  <a:extLst>
                    <a:ext uri="{9D8B030D-6E8A-4147-A177-3AD203B41FA5}">
                      <a16:colId xmlns:a16="http://schemas.microsoft.com/office/drawing/2014/main" val="20001"/>
                    </a:ext>
                  </a:extLst>
                </a:gridCol>
                <a:gridCol w="403847">
                  <a:extLst>
                    <a:ext uri="{9D8B030D-6E8A-4147-A177-3AD203B41FA5}">
                      <a16:colId xmlns:a16="http://schemas.microsoft.com/office/drawing/2014/main" val="20002"/>
                    </a:ext>
                  </a:extLst>
                </a:gridCol>
                <a:gridCol w="403847">
                  <a:extLst>
                    <a:ext uri="{9D8B030D-6E8A-4147-A177-3AD203B41FA5}">
                      <a16:colId xmlns:a16="http://schemas.microsoft.com/office/drawing/2014/main" val="20003"/>
                    </a:ext>
                  </a:extLst>
                </a:gridCol>
              </a:tblGrid>
              <a:tr h="181213">
                <a:tc>
                  <a:txBody>
                    <a:bodyPr/>
                    <a:lstStyle/>
                    <a:p>
                      <a:r>
                        <a:rPr lang="en-US" sz="800" b="0" dirty="0">
                          <a:solidFill>
                            <a:schemeClr val="accent1">
                              <a:lumMod val="75000"/>
                            </a:schemeClr>
                          </a:solidFill>
                        </a:rPr>
                        <a:t>12</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324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557</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940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81"/>
          <p:cNvSpPr/>
          <p:nvPr/>
        </p:nvSpPr>
        <p:spPr>
          <a:xfrm>
            <a:off x="353145" y="1196752"/>
            <a:ext cx="5530120"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7" name="Rectangle 85"/>
          <p:cNvSpPr/>
          <p:nvPr/>
        </p:nvSpPr>
        <p:spPr>
          <a:xfrm>
            <a:off x="983621" y="2086305"/>
            <a:ext cx="1906831"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endParaRPr kumimoji="0" lang="en-US" sz="20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8" name="Rectangle 86"/>
          <p:cNvSpPr/>
          <p:nvPr/>
        </p:nvSpPr>
        <p:spPr>
          <a:xfrm>
            <a:off x="1763688" y="1965903"/>
            <a:ext cx="1820157"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9" name="Down Arrow 88"/>
          <p:cNvSpPr/>
          <p:nvPr/>
        </p:nvSpPr>
        <p:spPr>
          <a:xfrm>
            <a:off x="1157062" y="1589025"/>
            <a:ext cx="693393" cy="30777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ahoma"/>
              <a:ea typeface="+mn-ea"/>
              <a:cs typeface="+mn-cs"/>
            </a:endParaRPr>
          </a:p>
        </p:txBody>
      </p:sp>
      <p:sp>
        <p:nvSpPr>
          <p:cNvPr id="16" name="Rectangle 95"/>
          <p:cNvSpPr/>
          <p:nvPr/>
        </p:nvSpPr>
        <p:spPr>
          <a:xfrm>
            <a:off x="5829529" y="2830680"/>
            <a:ext cx="2258027" cy="907048"/>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6633">
                    <a:lumMod val="75000"/>
                  </a:srgbClr>
                </a:solidFill>
                <a:effectLst/>
                <a:uLnTx/>
                <a:uFillTx/>
                <a:latin typeface="Tahoma"/>
                <a:ea typeface="+mn-ea"/>
                <a:cs typeface="+mn-cs"/>
              </a:rPr>
              <a:t>Reference Genome</a:t>
            </a:r>
          </a:p>
        </p:txBody>
      </p:sp>
      <p:sp>
        <p:nvSpPr>
          <p:cNvPr id="23" name="Down Arrow 102"/>
          <p:cNvSpPr/>
          <p:nvPr/>
        </p:nvSpPr>
        <p:spPr>
          <a:xfrm>
            <a:off x="1230402" y="2604697"/>
            <a:ext cx="511398" cy="29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Rectangle 103"/>
          <p:cNvSpPr/>
          <p:nvPr/>
        </p:nvSpPr>
        <p:spPr>
          <a:xfrm>
            <a:off x="594180" y="2993782"/>
            <a:ext cx="1765224" cy="976956"/>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Hash Table (HT)</a:t>
            </a:r>
          </a:p>
        </p:txBody>
      </p:sp>
      <p:sp>
        <p:nvSpPr>
          <p:cNvPr id="25" name="Down Arrow 104"/>
          <p:cNvSpPr/>
          <p:nvPr/>
        </p:nvSpPr>
        <p:spPr>
          <a:xfrm rot="16200000">
            <a:off x="4905401" y="3028904"/>
            <a:ext cx="511398" cy="54999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5" name="TextBox 34"/>
          <p:cNvSpPr txBox="1"/>
          <p:nvPr/>
        </p:nvSpPr>
        <p:spPr>
          <a:xfrm>
            <a:off x="6300192" y="1412776"/>
            <a:ext cx="8898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read</a:t>
            </a:r>
          </a:p>
        </p:txBody>
      </p:sp>
      <p:sp>
        <p:nvSpPr>
          <p:cNvPr id="36" name="TextBox 35"/>
          <p:cNvSpPr txBox="1"/>
          <p:nvPr/>
        </p:nvSpPr>
        <p:spPr>
          <a:xfrm>
            <a:off x="4010283" y="1839209"/>
            <a:ext cx="12582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k-</a:t>
            </a:r>
            <a:r>
              <a:rPr kumimoji="0" lang="en-US" sz="2800" b="0" i="0" u="none" strike="noStrike" kern="1200" cap="none" spc="0" normalizeH="0" baseline="0" noProof="0" dirty="0" err="1">
                <a:ln>
                  <a:noFill/>
                </a:ln>
                <a:solidFill>
                  <a:srgbClr val="000000"/>
                </a:solidFill>
                <a:effectLst/>
                <a:uLnTx/>
                <a:uFillTx/>
                <a:latin typeface="Tahoma"/>
                <a:ea typeface="+mn-ea"/>
                <a:cs typeface="+mn-cs"/>
              </a:rPr>
              <a:t>mers</a:t>
            </a:r>
            <a:endParaRPr kumimoji="0" lang="en-US" sz="2800" b="0" i="0" u="none" strike="noStrike" kern="1200" cap="none" spc="0" normalizeH="0" baseline="0" noProof="0" dirty="0">
              <a:ln>
                <a:noFill/>
              </a:ln>
              <a:solidFill>
                <a:srgbClr val="000000"/>
              </a:solidFill>
              <a:effectLst/>
              <a:uLnTx/>
              <a:uFillTx/>
              <a:latin typeface="Tahoma"/>
              <a:ea typeface="+mn-ea"/>
              <a:cs typeface="+mn-cs"/>
            </a:endParaRPr>
          </a:p>
        </p:txBody>
      </p:sp>
      <p:cxnSp>
        <p:nvCxnSpPr>
          <p:cNvPr id="39" name="Straight Arrow Connector 257"/>
          <p:cNvCxnSpPr>
            <a:endCxn id="5" idx="3"/>
          </p:cNvCxnSpPr>
          <p:nvPr/>
        </p:nvCxnSpPr>
        <p:spPr>
          <a:xfrm flipH="1">
            <a:off x="5883265" y="1331531"/>
            <a:ext cx="4169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259"/>
          <p:cNvCxnSpPr>
            <a:stCxn id="36" idx="1"/>
            <a:endCxn id="8" idx="3"/>
          </p:cNvCxnSpPr>
          <p:nvPr/>
        </p:nvCxnSpPr>
        <p:spPr>
          <a:xfrm flipH="1" flipV="1">
            <a:off x="3583845" y="2100682"/>
            <a:ext cx="426438" cy="1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8" name="Rectangle 84"/>
          <p:cNvSpPr/>
          <p:nvPr/>
        </p:nvSpPr>
        <p:spPr>
          <a:xfrm>
            <a:off x="210190" y="4262784"/>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endParaRPr kumimoji="0" lang="en-US" sz="2000" b="0" i="0" u="none" strike="noStrike" kern="1200" cap="none" spc="0" normalizeH="0" baseline="0" noProof="0" dirty="0">
              <a:ln>
                <a:solidFill>
                  <a:srgbClr val="3B812F"/>
                </a:solidFill>
              </a:ln>
              <a:solidFill>
                <a:srgbClr val="C00000"/>
              </a:solidFill>
              <a:effectLst/>
              <a:uLnTx/>
              <a:uFillTx/>
              <a:latin typeface="Tahoma"/>
              <a:ea typeface="+mn-ea"/>
              <a:cs typeface="+mn-cs"/>
            </a:endParaRPr>
          </a:p>
        </p:txBody>
      </p:sp>
      <p:sp>
        <p:nvSpPr>
          <p:cNvPr id="49" name="Rectangle 85"/>
          <p:cNvSpPr/>
          <p:nvPr/>
        </p:nvSpPr>
        <p:spPr>
          <a:xfrm>
            <a:off x="210190" y="4688561"/>
            <a:ext cx="2073543" cy="293538"/>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endParaRPr kumimoji="0" lang="en-US" sz="20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50" name="Rectangle 86"/>
          <p:cNvSpPr/>
          <p:nvPr/>
        </p:nvSpPr>
        <p:spPr>
          <a:xfrm>
            <a:off x="203554" y="5159240"/>
            <a:ext cx="2080179" cy="317512"/>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graphicFrame>
        <p:nvGraphicFramePr>
          <p:cNvPr id="57" name="内容占位符 52"/>
          <p:cNvGraphicFramePr>
            <a:graphicFrameLocks/>
          </p:cNvGraphicFramePr>
          <p:nvPr>
            <p:extLst/>
          </p:nvPr>
        </p:nvGraphicFramePr>
        <p:xfrm>
          <a:off x="2524565" y="4728650"/>
          <a:ext cx="2009335" cy="213360"/>
        </p:xfrm>
        <a:graphic>
          <a:graphicData uri="http://schemas.openxmlformats.org/drawingml/2006/table">
            <a:tbl>
              <a:tblPr firstRow="1" bandRow="1">
                <a:tableStyleId>{5C22544A-7EE6-4342-B048-85BDC9FD1C3A}</a:tableStyleId>
              </a:tblPr>
              <a:tblGrid>
                <a:gridCol w="401867">
                  <a:extLst>
                    <a:ext uri="{9D8B030D-6E8A-4147-A177-3AD203B41FA5}">
                      <a16:colId xmlns:a16="http://schemas.microsoft.com/office/drawing/2014/main" val="20000"/>
                    </a:ext>
                  </a:extLst>
                </a:gridCol>
                <a:gridCol w="401867">
                  <a:extLst>
                    <a:ext uri="{9D8B030D-6E8A-4147-A177-3AD203B41FA5}">
                      <a16:colId xmlns:a16="http://schemas.microsoft.com/office/drawing/2014/main" val="20001"/>
                    </a:ext>
                  </a:extLst>
                </a:gridCol>
                <a:gridCol w="401867">
                  <a:extLst>
                    <a:ext uri="{9D8B030D-6E8A-4147-A177-3AD203B41FA5}">
                      <a16:colId xmlns:a16="http://schemas.microsoft.com/office/drawing/2014/main" val="20002"/>
                    </a:ext>
                  </a:extLst>
                </a:gridCol>
                <a:gridCol w="401867">
                  <a:extLst>
                    <a:ext uri="{9D8B030D-6E8A-4147-A177-3AD203B41FA5}">
                      <a16:colId xmlns:a16="http://schemas.microsoft.com/office/drawing/2014/main" val="20003"/>
                    </a:ext>
                  </a:extLst>
                </a:gridCol>
                <a:gridCol w="401867">
                  <a:extLst>
                    <a:ext uri="{9D8B030D-6E8A-4147-A177-3AD203B41FA5}">
                      <a16:colId xmlns:a16="http://schemas.microsoft.com/office/drawing/2014/main" val="20004"/>
                    </a:ext>
                  </a:extLst>
                </a:gridCol>
              </a:tblGrid>
              <a:tr h="181213">
                <a:tc>
                  <a:txBody>
                    <a:bodyPr/>
                    <a:lstStyle/>
                    <a:p>
                      <a:r>
                        <a:rPr lang="en-US" sz="800" b="0" dirty="0">
                          <a:solidFill>
                            <a:schemeClr val="accent1">
                              <a:lumMod val="75000"/>
                            </a:schemeClr>
                          </a:solidFill>
                        </a:rPr>
                        <a:t>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459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744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988</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989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58" name="内容占位符 52"/>
          <p:cNvGraphicFramePr>
            <a:graphicFrameLocks/>
          </p:cNvGraphicFramePr>
          <p:nvPr>
            <p:extLst/>
          </p:nvPr>
        </p:nvGraphicFramePr>
        <p:xfrm>
          <a:off x="2524565" y="5211316"/>
          <a:ext cx="1205601" cy="213360"/>
        </p:xfrm>
        <a:graphic>
          <a:graphicData uri="http://schemas.openxmlformats.org/drawingml/2006/table">
            <a:tbl>
              <a:tblPr firstRow="1" bandRow="1">
                <a:tableStyleId>{5C22544A-7EE6-4342-B048-85BDC9FD1C3A}</a:tableStyleId>
              </a:tblPr>
              <a:tblGrid>
                <a:gridCol w="401867">
                  <a:extLst>
                    <a:ext uri="{9D8B030D-6E8A-4147-A177-3AD203B41FA5}">
                      <a16:colId xmlns:a16="http://schemas.microsoft.com/office/drawing/2014/main" val="20000"/>
                    </a:ext>
                  </a:extLst>
                </a:gridCol>
                <a:gridCol w="401867">
                  <a:extLst>
                    <a:ext uri="{9D8B030D-6E8A-4147-A177-3AD203B41FA5}">
                      <a16:colId xmlns:a16="http://schemas.microsoft.com/office/drawing/2014/main" val="20001"/>
                    </a:ext>
                  </a:extLst>
                </a:gridCol>
                <a:gridCol w="401867">
                  <a:extLst>
                    <a:ext uri="{9D8B030D-6E8A-4147-A177-3AD203B41FA5}">
                      <a16:colId xmlns:a16="http://schemas.microsoft.com/office/drawing/2014/main" val="20002"/>
                    </a:ext>
                  </a:extLst>
                </a:gridCol>
              </a:tblGrid>
              <a:tr h="181213">
                <a:tc>
                  <a:txBody>
                    <a:bodyPr/>
                    <a:lstStyle/>
                    <a:p>
                      <a:r>
                        <a:rPr lang="en-US" sz="800" b="0" dirty="0">
                          <a:solidFill>
                            <a:schemeClr val="accent1">
                              <a:lumMod val="75000"/>
                            </a:schemeClr>
                          </a:solidFill>
                        </a:rPr>
                        <a:t>36</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535</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823</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60" name="直接箭头连接符 59"/>
          <p:cNvCxnSpPr>
            <a:stCxn id="48" idx="3"/>
            <a:endCxn id="53" idx="1"/>
          </p:cNvCxnSpPr>
          <p:nvPr/>
        </p:nvCxnSpPr>
        <p:spPr>
          <a:xfrm flipV="1">
            <a:off x="2290369" y="4395867"/>
            <a:ext cx="234196" cy="16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a:stCxn id="49" idx="3"/>
            <a:endCxn id="57" idx="1"/>
          </p:cNvCxnSpPr>
          <p:nvPr/>
        </p:nvCxnSpPr>
        <p:spPr>
          <a:xfrm>
            <a:off x="2283733" y="4835330"/>
            <a:ext cx="2408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a:stCxn id="50" idx="3"/>
            <a:endCxn id="58" idx="1"/>
          </p:cNvCxnSpPr>
          <p:nvPr/>
        </p:nvCxnSpPr>
        <p:spPr>
          <a:xfrm>
            <a:off x="2283733" y="5317996"/>
            <a:ext cx="2408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7" name="矩形 66"/>
          <p:cNvSpPr/>
          <p:nvPr/>
        </p:nvSpPr>
        <p:spPr>
          <a:xfrm>
            <a:off x="2429989" y="4233635"/>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9" name="Down Arrow 96"/>
          <p:cNvSpPr/>
          <p:nvPr/>
        </p:nvSpPr>
        <p:spPr>
          <a:xfrm>
            <a:off x="6745121" y="3819534"/>
            <a:ext cx="561788" cy="26140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0" name="Rectangle 101"/>
          <p:cNvSpPr/>
          <p:nvPr/>
        </p:nvSpPr>
        <p:spPr>
          <a:xfrm>
            <a:off x="4774797" y="4304200"/>
            <a:ext cx="4333707" cy="269557"/>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812F"/>
                </a:solidFill>
                <a:effectLst/>
                <a:uLnTx/>
                <a:uFillTx/>
                <a:latin typeface="Tahoma"/>
                <a:ea typeface="+mn-ea"/>
                <a:cs typeface="+mn-cs"/>
              </a:rPr>
              <a:t>…</a:t>
            </a:r>
            <a:r>
              <a:rPr kumimoji="0" lang="en-US" sz="14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1400" b="0" i="0" u="none" strike="noStrike" kern="1200" cap="none" spc="0" normalizeH="0" baseline="0" noProof="0" dirty="0">
                <a:ln>
                  <a:noFill/>
                </a:ln>
                <a:solidFill>
                  <a:srgbClr val="C00000"/>
                </a:solidFill>
                <a:effectLst/>
                <a:uLnTx/>
                <a:uFillTx/>
                <a:latin typeface="Tahoma"/>
                <a:ea typeface="+mn-ea"/>
                <a:cs typeface="+mn-cs"/>
              </a:rPr>
              <a:t>AAAAAAAA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1400" b="0" i="0" u="none" strike="noStrike" kern="1200" cap="none" spc="0" normalizeH="0" baseline="0" noProof="0" dirty="0">
                <a:ln>
                  <a:noFill/>
                </a:ln>
                <a:solidFill>
                  <a:srgbClr val="35742A"/>
                </a:solidFill>
                <a:effectLst/>
                <a:uLnTx/>
                <a:uFillTx/>
                <a:latin typeface="Tahoma"/>
                <a:ea typeface="+mn-ea"/>
                <a:cs typeface="+mn-cs"/>
              </a:rPr>
              <a:t>TTTTTTTTTTTT</a:t>
            </a:r>
            <a:r>
              <a:rPr kumimoji="0" lang="en-US" sz="1400" b="0" i="0" u="none" strike="noStrike" kern="1200" cap="none" spc="0" normalizeH="0" baseline="0" noProof="0" dirty="0">
                <a:ln>
                  <a:noFill/>
                </a:ln>
                <a:solidFill>
                  <a:srgbClr val="FFFFFF">
                    <a:lumMod val="75000"/>
                  </a:srgbClr>
                </a:solidFill>
                <a:effectLst/>
                <a:uLnTx/>
                <a:uFillTx/>
                <a:latin typeface="Tahoma"/>
                <a:ea typeface="+mn-ea"/>
                <a:cs typeface="+mn-cs"/>
              </a:rPr>
              <a:t>…</a:t>
            </a:r>
            <a:endParaRPr kumimoji="0" lang="en-US" sz="1400" b="0" i="0" u="none" strike="noStrike" kern="1200" cap="none" spc="0" normalizeH="0" baseline="0" noProof="0" dirty="0">
              <a:ln>
                <a:solidFill>
                  <a:srgbClr val="3B812F"/>
                </a:solidFill>
              </a:ln>
              <a:solidFill>
                <a:srgbClr val="FFFFFF">
                  <a:lumMod val="75000"/>
                </a:srgbClr>
              </a:solidFill>
              <a:effectLst/>
              <a:uLnTx/>
              <a:uFillTx/>
              <a:latin typeface="Tahoma"/>
              <a:ea typeface="+mn-ea"/>
              <a:cs typeface="+mn-cs"/>
            </a:endParaRPr>
          </a:p>
        </p:txBody>
      </p:sp>
      <p:cxnSp>
        <p:nvCxnSpPr>
          <p:cNvPr id="74" name="直接箭头连接符 73"/>
          <p:cNvCxnSpPr>
            <a:stCxn id="72" idx="2"/>
          </p:cNvCxnSpPr>
          <p:nvPr/>
        </p:nvCxnSpPr>
        <p:spPr>
          <a:xfrm rot="16200000" flipH="1">
            <a:off x="4291197" y="3463456"/>
            <a:ext cx="894950" cy="831020"/>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75" name="Rectangle 81"/>
          <p:cNvSpPr/>
          <p:nvPr/>
        </p:nvSpPr>
        <p:spPr>
          <a:xfrm>
            <a:off x="4774797" y="5049525"/>
            <a:ext cx="4333707" cy="311006"/>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00000"/>
                </a:solidFill>
                <a:effectLst/>
                <a:uLnTx/>
                <a:uFillTx/>
                <a:latin typeface="Tahoma"/>
                <a:ea typeface="+mn-ea"/>
                <a:cs typeface="+mn-cs"/>
              </a:rPr>
              <a:t>AAAA</a:t>
            </a:r>
            <a:r>
              <a:rPr kumimoji="0" lang="en-US" altLang="zh-CN" sz="1400" b="0" i="0" u="none" strike="noStrike" kern="1200" cap="none" spc="0" normalizeH="0" baseline="0" noProof="0" dirty="0">
                <a:ln>
                  <a:noFill/>
                </a:ln>
                <a:solidFill>
                  <a:srgbClr val="800000"/>
                </a:solidFill>
                <a:effectLst/>
                <a:uLnTx/>
                <a:uFillTx/>
                <a:latin typeface="Tahoma"/>
                <a:ea typeface="+mn-ea"/>
                <a:cs typeface="+mn-cs"/>
              </a:rPr>
              <a:t>AAAAAAAA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1400" b="0" i="0" u="none" strike="noStrike" kern="1200" cap="none" spc="0" normalizeH="0" baseline="0" noProof="0" dirty="0">
                <a:ln>
                  <a:noFill/>
                </a:ln>
                <a:solidFill>
                  <a:srgbClr val="35742A"/>
                </a:solidFill>
                <a:effectLst/>
                <a:uLnTx/>
                <a:uFillTx/>
                <a:latin typeface="Tahoma"/>
                <a:ea typeface="+mn-ea"/>
                <a:cs typeface="+mn-cs"/>
              </a:rPr>
              <a:t>TTTTTTTTTTTT</a:t>
            </a:r>
            <a:endParaRPr kumimoji="0" lang="en-US" sz="14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6" name="Rectangle 84"/>
          <p:cNvSpPr/>
          <p:nvPr/>
        </p:nvSpPr>
        <p:spPr>
          <a:xfrm>
            <a:off x="203554" y="2229746"/>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endParaRPr kumimoji="0" lang="en-US" sz="2000" b="0" i="0" u="none" strike="noStrike" kern="1200" cap="none" spc="0" normalizeH="0" baseline="0" noProof="0" dirty="0">
              <a:ln>
                <a:solidFill>
                  <a:srgbClr val="3B812F"/>
                </a:solidFill>
              </a:ln>
              <a:solidFill>
                <a:srgbClr val="C00000"/>
              </a:solidFill>
              <a:effectLst/>
              <a:uLnTx/>
              <a:uFillTx/>
              <a:latin typeface="Tahoma"/>
              <a:ea typeface="+mn-ea"/>
              <a:cs typeface="+mn-cs"/>
            </a:endParaRPr>
          </a:p>
        </p:txBody>
      </p:sp>
      <p:cxnSp>
        <p:nvCxnSpPr>
          <p:cNvPr id="66" name="直接箭头连接符 73"/>
          <p:cNvCxnSpPr>
            <a:stCxn id="67" idx="0"/>
            <a:endCxn id="72" idx="2"/>
          </p:cNvCxnSpPr>
          <p:nvPr/>
        </p:nvCxnSpPr>
        <p:spPr>
          <a:xfrm rot="5400000" flipH="1" flipV="1">
            <a:off x="3117784" y="3028258"/>
            <a:ext cx="802144" cy="1608611"/>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9" name="直接箭头连接符 73"/>
          <p:cNvCxnSpPr>
            <a:endCxn id="72" idx="1"/>
          </p:cNvCxnSpPr>
          <p:nvPr/>
        </p:nvCxnSpPr>
        <p:spPr>
          <a:xfrm rot="5400000" flipH="1" flipV="1">
            <a:off x="3110590" y="3302622"/>
            <a:ext cx="966767" cy="889254"/>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80" name="矩形 71"/>
          <p:cNvSpPr/>
          <p:nvPr/>
        </p:nvSpPr>
        <p:spPr>
          <a:xfrm>
            <a:off x="4032482" y="3099241"/>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324</a:t>
            </a:r>
          </a:p>
        </p:txBody>
      </p:sp>
      <p:sp>
        <p:nvSpPr>
          <p:cNvPr id="81" name="矩形 66"/>
          <p:cNvSpPr/>
          <p:nvPr/>
        </p:nvSpPr>
        <p:spPr>
          <a:xfrm>
            <a:off x="2429989" y="4667703"/>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2" name="矩形 66"/>
          <p:cNvSpPr/>
          <p:nvPr/>
        </p:nvSpPr>
        <p:spPr>
          <a:xfrm>
            <a:off x="2429989" y="5141499"/>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3" name="Rectangle 101"/>
          <p:cNvSpPr/>
          <p:nvPr/>
        </p:nvSpPr>
        <p:spPr>
          <a:xfrm>
            <a:off x="4774797" y="4306392"/>
            <a:ext cx="4333707" cy="269557"/>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812F"/>
                </a:solidFill>
                <a:effectLst/>
                <a:uLnTx/>
                <a:uFillTx/>
                <a:latin typeface="Tahoma"/>
                <a:ea typeface="+mn-ea"/>
                <a:cs typeface="+mn-cs"/>
              </a:rPr>
              <a:t>..  </a:t>
            </a:r>
            <a:r>
              <a:rPr kumimoji="0" lang="en-US" sz="1400" b="0" i="0" u="none" strike="noStrike" kern="1200" cap="none" spc="0" normalizeH="0" baseline="0" noProof="0" dirty="0">
                <a:ln>
                  <a:noFill/>
                </a:ln>
                <a:solidFill>
                  <a:srgbClr val="800000"/>
                </a:solidFill>
                <a:effectLst/>
                <a:uLnTx/>
                <a:uFillTx/>
                <a:latin typeface="Tahoma"/>
                <a:ea typeface="+mn-ea"/>
                <a:cs typeface="+mn-cs"/>
              </a:rPr>
              <a:t>AAAA</a:t>
            </a:r>
            <a:r>
              <a:rPr kumimoji="0" lang="en-US" altLang="zh-CN" sz="1400" b="0" i="0" u="none" strike="noStrike" kern="1200" cap="none" spc="0" normalizeH="0" baseline="0" noProof="0" dirty="0">
                <a:ln>
                  <a:noFill/>
                </a:ln>
                <a:solidFill>
                  <a:srgbClr val="800000"/>
                </a:solidFill>
                <a:effectLst/>
                <a:uLnTx/>
                <a:uFillTx/>
                <a:latin typeface="Tahoma"/>
                <a:ea typeface="+mn-ea"/>
                <a:cs typeface="+mn-cs"/>
              </a:rPr>
              <a:t>AAAAAAAA</a:t>
            </a:r>
            <a:r>
              <a:rPr kumimoji="0" lang="en-US" sz="1400" b="0" i="0" u="none" strike="noStrike" kern="1200" cap="none" spc="0" normalizeH="0" baseline="0" noProof="0" dirty="0">
                <a:ln>
                  <a:noFill/>
                </a:ln>
                <a:solidFill>
                  <a:srgbClr val="800000"/>
                </a:solidFill>
                <a:effectLst/>
                <a:uLnTx/>
                <a:uFillTx/>
                <a:latin typeface="Tahoma"/>
                <a:ea typeface="+mn-ea"/>
                <a:cs typeface="+mn-cs"/>
              </a:rPr>
              <a:t>AA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a:t>
            </a:r>
            <a:r>
              <a:rPr kumimoji="0" lang="en-US" sz="1400" b="0" i="0" u="none" strike="noStrike" kern="1200" cap="none" spc="0" normalizeH="0" baseline="0" noProof="0" dirty="0">
                <a:ln>
                  <a:noFill/>
                </a:ln>
                <a:solidFill>
                  <a:srgbClr val="7030A0"/>
                </a:solidFill>
                <a:effectLst/>
                <a:uLnTx/>
                <a:uFillTx/>
                <a:latin typeface="Tahoma"/>
                <a:ea typeface="+mn-ea"/>
                <a:cs typeface="+mn-cs"/>
              </a:rPr>
              <a:t>G</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a:t>
            </a:r>
            <a:r>
              <a:rPr kumimoji="0" lang="en-US" sz="1400" b="0" i="0" u="none" strike="noStrike" kern="1200" cap="none" spc="0" normalizeH="0" baseline="0" noProof="0" dirty="0">
                <a:ln>
                  <a:noFill/>
                </a:ln>
                <a:solidFill>
                  <a:srgbClr val="800000"/>
                </a:solidFill>
                <a:effectLst/>
                <a:uLnTx/>
                <a:uFillTx/>
                <a:latin typeface="Tahoma"/>
                <a:ea typeface="+mn-ea"/>
                <a:cs typeface="+mn-cs"/>
              </a:rPr>
              <a:t>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800000"/>
                </a:solidFill>
                <a:effectLst/>
                <a:uLnTx/>
                <a:uFillTx/>
                <a:latin typeface="Tahoma"/>
                <a:ea typeface="+mn-ea"/>
                <a:cs typeface="+mn-cs"/>
              </a:rPr>
              <a:t>AA</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E2CAAA">
                    <a:lumMod val="50000"/>
                  </a:srgbClr>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7030A0"/>
                </a:solidFill>
                <a:effectLst/>
                <a:uLnTx/>
                <a:uFillTx/>
                <a:latin typeface="Tahoma"/>
                <a:ea typeface="+mn-ea"/>
                <a:cs typeface="+mn-cs"/>
              </a:rPr>
              <a:t>GG</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7030A0"/>
                </a:solidFill>
                <a:effectLst/>
                <a:uLnTx/>
                <a:uFillTx/>
                <a:latin typeface="Tahoma"/>
                <a:ea typeface="+mn-ea"/>
                <a:cs typeface="+mn-cs"/>
              </a:rPr>
              <a:t>G</a:t>
            </a:r>
            <a:r>
              <a:rPr kumimoji="0" lang="en-US" sz="1400" b="0" i="0" u="none" strike="noStrike" kern="1200" cap="none" spc="0" normalizeH="0" baseline="0" noProof="0" dirty="0">
                <a:ln>
                  <a:noFill/>
                </a:ln>
                <a:solidFill>
                  <a:srgbClr val="FFFFFF">
                    <a:lumMod val="75000"/>
                  </a:srgbClr>
                </a:solidFill>
                <a:effectLst/>
                <a:uLnTx/>
                <a:uFillTx/>
                <a:latin typeface="Tahoma"/>
                <a:ea typeface="+mn-ea"/>
                <a:cs typeface="+mn-cs"/>
              </a:rPr>
              <a:t>..</a:t>
            </a:r>
            <a:endParaRPr kumimoji="0" lang="en-US" sz="1400" b="0" i="0" u="none" strike="noStrike" kern="1200" cap="none" spc="0" normalizeH="0" baseline="0" noProof="0" dirty="0">
              <a:ln>
                <a:solidFill>
                  <a:srgbClr val="3B812F"/>
                </a:solidFill>
              </a:ln>
              <a:solidFill>
                <a:srgbClr val="FFFFFF">
                  <a:lumMod val="75000"/>
                </a:srgbClr>
              </a:solidFill>
              <a:effectLst/>
              <a:uLnTx/>
              <a:uFillTx/>
              <a:latin typeface="Tahoma"/>
              <a:ea typeface="+mn-ea"/>
              <a:cs typeface="+mn-cs"/>
            </a:endParaRPr>
          </a:p>
        </p:txBody>
      </p:sp>
      <p:sp>
        <p:nvSpPr>
          <p:cNvPr id="3" name="Rectangle 2"/>
          <p:cNvSpPr/>
          <p:nvPr/>
        </p:nvSpPr>
        <p:spPr>
          <a:xfrm>
            <a:off x="5076056" y="4306351"/>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1" name="Rectangle 40"/>
          <p:cNvSpPr/>
          <p:nvPr/>
        </p:nvSpPr>
        <p:spPr>
          <a:xfrm>
            <a:off x="5076056" y="5075347"/>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2" name="Rectangle 41"/>
          <p:cNvSpPr/>
          <p:nvPr/>
        </p:nvSpPr>
        <p:spPr>
          <a:xfrm>
            <a:off x="6372200" y="4300114"/>
            <a:ext cx="2520280" cy="268447"/>
          </a:xfrm>
          <a:prstGeom prst="rect">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3" name="Rectangle 42"/>
          <p:cNvSpPr/>
          <p:nvPr/>
        </p:nvSpPr>
        <p:spPr>
          <a:xfrm>
            <a:off x="6372200" y="5069110"/>
            <a:ext cx="2520280" cy="268447"/>
          </a:xfrm>
          <a:prstGeom prst="rect">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4" name="TextBox 43"/>
          <p:cNvSpPr txBox="1"/>
          <p:nvPr/>
        </p:nvSpPr>
        <p:spPr>
          <a:xfrm>
            <a:off x="6505526" y="5625589"/>
            <a:ext cx="8898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read</a:t>
            </a:r>
          </a:p>
        </p:txBody>
      </p:sp>
      <p:cxnSp>
        <p:nvCxnSpPr>
          <p:cNvPr id="45" name="Straight Arrow Connector 257"/>
          <p:cNvCxnSpPr>
            <a:stCxn id="44" idx="0"/>
            <a:endCxn id="75" idx="2"/>
          </p:cNvCxnSpPr>
          <p:nvPr/>
        </p:nvCxnSpPr>
        <p:spPr>
          <a:xfrm flipH="1" flipV="1">
            <a:off x="6941651" y="5360531"/>
            <a:ext cx="8805" cy="2650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矩形 71"/>
          <p:cNvSpPr/>
          <p:nvPr/>
        </p:nvSpPr>
        <p:spPr>
          <a:xfrm>
            <a:off x="4031100" y="3105309"/>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2" name="Rectangle 101"/>
          <p:cNvSpPr/>
          <p:nvPr/>
        </p:nvSpPr>
        <p:spPr>
          <a:xfrm>
            <a:off x="4783024" y="4297120"/>
            <a:ext cx="4333707" cy="269557"/>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812F"/>
                </a:solidFill>
                <a:effectLst/>
                <a:uLnTx/>
                <a:uFillTx/>
                <a:latin typeface="Tahoma"/>
                <a:ea typeface="+mn-ea"/>
                <a:cs typeface="+mn-cs"/>
              </a:rPr>
              <a:t>..</a:t>
            </a:r>
            <a:r>
              <a:rPr kumimoji="0" lang="en-US" sz="1400" b="0" i="0" u="none" strike="noStrike" kern="1200" cap="none" spc="0" normalizeH="0" baseline="0" noProof="0" dirty="0">
                <a:ln>
                  <a:noFill/>
                </a:ln>
                <a:solidFill>
                  <a:srgbClr val="800000"/>
                </a:solidFill>
                <a:effectLst/>
                <a:uLnTx/>
                <a:uFillTx/>
                <a:latin typeface="Tahoma"/>
                <a:ea typeface="+mn-ea"/>
                <a:cs typeface="+mn-cs"/>
              </a:rPr>
              <a:t>****************************************</a:t>
            </a:r>
            <a:r>
              <a:rPr kumimoji="0" lang="en-US" sz="1400" b="0" i="0" u="none" strike="noStrike" kern="1200" cap="none" spc="0" normalizeH="0" baseline="0" noProof="0" dirty="0">
                <a:ln>
                  <a:noFill/>
                </a:ln>
                <a:solidFill>
                  <a:srgbClr val="FFFFFF">
                    <a:lumMod val="75000"/>
                  </a:srgbClr>
                </a:solidFill>
                <a:effectLst/>
                <a:uLnTx/>
                <a:uFillTx/>
                <a:latin typeface="Tahoma"/>
                <a:ea typeface="+mn-ea"/>
                <a:cs typeface="+mn-cs"/>
              </a:rPr>
              <a:t>..</a:t>
            </a:r>
            <a:endParaRPr kumimoji="0" lang="en-US" sz="1400" b="0" i="0" u="none" strike="noStrike" kern="1200" cap="none" spc="0" normalizeH="0" baseline="0" noProof="0" dirty="0">
              <a:ln>
                <a:solidFill>
                  <a:srgbClr val="3B812F"/>
                </a:solidFill>
              </a:ln>
              <a:solidFill>
                <a:srgbClr val="FFFFFF">
                  <a:lumMod val="75000"/>
                </a:srgbClr>
              </a:solidFill>
              <a:effectLst/>
              <a:uLnTx/>
              <a:uFillTx/>
              <a:latin typeface="Tahoma"/>
              <a:ea typeface="+mn-ea"/>
              <a:cs typeface="+mn-cs"/>
            </a:endParaRPr>
          </a:p>
        </p:txBody>
      </p:sp>
      <p:sp>
        <p:nvSpPr>
          <p:cNvPr id="4" name="12-Point Star 3"/>
          <p:cNvSpPr/>
          <p:nvPr/>
        </p:nvSpPr>
        <p:spPr>
          <a:xfrm>
            <a:off x="6948264" y="4041413"/>
            <a:ext cx="2088232" cy="1296144"/>
          </a:xfrm>
          <a:prstGeom prst="star12">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Invalid mapping</a:t>
            </a:r>
          </a:p>
        </p:txBody>
      </p:sp>
      <p:sp>
        <p:nvSpPr>
          <p:cNvPr id="62" name="Rectangle 61"/>
          <p:cNvSpPr/>
          <p:nvPr/>
        </p:nvSpPr>
        <p:spPr>
          <a:xfrm>
            <a:off x="5076056" y="4080941"/>
            <a:ext cx="157052" cy="15269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4" name="Rectangle 53"/>
          <p:cNvSpPr/>
          <p:nvPr/>
        </p:nvSpPr>
        <p:spPr>
          <a:xfrm>
            <a:off x="5076056" y="4300114"/>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5" name="Rectangle 54"/>
          <p:cNvSpPr/>
          <p:nvPr/>
        </p:nvSpPr>
        <p:spPr>
          <a:xfrm>
            <a:off x="5076056" y="5049525"/>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6" name="Rectangle 55"/>
          <p:cNvSpPr/>
          <p:nvPr/>
        </p:nvSpPr>
        <p:spPr>
          <a:xfrm>
            <a:off x="6372200" y="4301986"/>
            <a:ext cx="2520280" cy="266576"/>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9" name="Rectangle 58"/>
          <p:cNvSpPr/>
          <p:nvPr/>
        </p:nvSpPr>
        <p:spPr>
          <a:xfrm>
            <a:off x="6372200" y="5051397"/>
            <a:ext cx="2520280" cy="266576"/>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1" name="Slide Number Placeholder 3"/>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grpSp>
        <p:nvGrpSpPr>
          <p:cNvPr id="21" name="Group 20"/>
          <p:cNvGrpSpPr/>
          <p:nvPr/>
        </p:nvGrpSpPr>
        <p:grpSpPr>
          <a:xfrm>
            <a:off x="7164288" y="4077072"/>
            <a:ext cx="2195736" cy="1934056"/>
            <a:chOff x="7164288" y="4077072"/>
            <a:chExt cx="2195736" cy="1934056"/>
          </a:xfrm>
        </p:grpSpPr>
        <p:sp>
          <p:nvSpPr>
            <p:cNvPr id="17" name="Oval 16"/>
            <p:cNvSpPr/>
            <p:nvPr/>
          </p:nvSpPr>
          <p:spPr>
            <a:xfrm>
              <a:off x="7164288" y="4077072"/>
              <a:ext cx="1728192" cy="1224136"/>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lumMod val="85000"/>
                    </a:srgbClr>
                  </a:solidFill>
                  <a:effectLst/>
                  <a:uLnTx/>
                  <a:uFillTx/>
                  <a:latin typeface="Tahoma"/>
                  <a:ea typeface="+mn-ea"/>
                  <a:cs typeface="+mn-cs"/>
                </a:rPr>
                <a:t>Valid mapping</a:t>
              </a:r>
            </a:p>
          </p:txBody>
        </p:sp>
        <p:sp>
          <p:nvSpPr>
            <p:cNvPr id="20" name="TextBox 19"/>
            <p:cNvSpPr txBox="1"/>
            <p:nvPr/>
          </p:nvSpPr>
          <p:spPr>
            <a:xfrm>
              <a:off x="7668344" y="4149080"/>
              <a:ext cx="1691680"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008000"/>
                  </a:solidFill>
                  <a:effectLst/>
                  <a:uLnTx/>
                  <a:uFillTx/>
                  <a:latin typeface="Zapf Dingbats"/>
                  <a:ea typeface="Zapf Dingbats"/>
                  <a:cs typeface="Zapf Dingbats"/>
                  <a:sym typeface="Zapf Dingbats"/>
                </a:rPr>
                <a:t>✔</a:t>
              </a:r>
              <a:endParaRPr kumimoji="0" lang="en-US" sz="11500" b="0" i="0" u="none" strike="noStrike" kern="1200" cap="none" spc="0" normalizeH="0" baseline="0" noProof="0" dirty="0">
                <a:ln>
                  <a:noFill/>
                </a:ln>
                <a:solidFill>
                  <a:srgbClr val="008000"/>
                </a:solidFill>
                <a:effectLst/>
                <a:uLnTx/>
                <a:uFillTx/>
                <a:latin typeface="Tahoma"/>
                <a:ea typeface="+mn-ea"/>
                <a:cs typeface="+mn-cs"/>
              </a:endParaRPr>
            </a:p>
          </p:txBody>
        </p:sp>
      </p:grpSp>
      <p:sp>
        <p:nvSpPr>
          <p:cNvPr id="22" name="Rectangle 21"/>
          <p:cNvSpPr/>
          <p:nvPr/>
        </p:nvSpPr>
        <p:spPr>
          <a:xfrm>
            <a:off x="1835696" y="5733256"/>
            <a:ext cx="3528392" cy="432048"/>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1919"/>
                </a:solidFill>
                <a:effectLst/>
                <a:uLnTx/>
                <a:uFillTx/>
                <a:latin typeface="Tahoma"/>
                <a:ea typeface="+mn-ea"/>
                <a:cs typeface="+mn-cs"/>
              </a:rPr>
              <a:t>Verification/Local Alignment</a:t>
            </a:r>
          </a:p>
        </p:txBody>
      </p:sp>
    </p:spTree>
    <p:extLst>
      <p:ext uri="{BB962C8B-B14F-4D97-AF65-F5344CB8AC3E}">
        <p14:creationId xmlns:p14="http://schemas.microsoft.com/office/powerpoint/2010/main" val="30339255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72"/>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1" nodeType="clickEffect">
                                  <p:stCondLst>
                                    <p:cond delay="0"/>
                                  </p:stCondLst>
                                  <p:childTnLst>
                                    <p:animMotion origin="layout" path="M 4.72222E-6 7.40741E-7 L 0.01024 -0.00023 " pathEditMode="relative" rAng="0" ptsTypes="AA">
                                      <p:cBhvr>
                                        <p:cTn id="78" dur="500" fill="hold"/>
                                        <p:tgtEl>
                                          <p:spTgt spid="62"/>
                                        </p:tgtEl>
                                        <p:attrNameLst>
                                          <p:attrName>ppt_x</p:attrName>
                                          <p:attrName>ppt_y</p:attrName>
                                        </p:attrNameLst>
                                      </p:cBhvr>
                                      <p:rCtr x="503" y="-23"/>
                                    </p:animMotion>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grpId="2" nodeType="clickEffect">
                                  <p:stCondLst>
                                    <p:cond delay="0"/>
                                  </p:stCondLst>
                                  <p:childTnLst>
                                    <p:animMotion origin="layout" path="M 0.01025 -0.00023 L 0.02795 0.00023 " pathEditMode="relative" rAng="0" ptsTypes="AA">
                                      <p:cBhvr>
                                        <p:cTn id="82" dur="900" fill="hold"/>
                                        <p:tgtEl>
                                          <p:spTgt spid="62"/>
                                        </p:tgtEl>
                                        <p:attrNameLst>
                                          <p:attrName>ppt_x</p:attrName>
                                          <p:attrName>ppt_y</p:attrName>
                                        </p:attrNameLst>
                                      </p:cBhvr>
                                      <p:rCtr x="885" y="23"/>
                                    </p:animMotion>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3" nodeType="clickEffect">
                                  <p:stCondLst>
                                    <p:cond delay="0"/>
                                  </p:stCondLst>
                                  <p:childTnLst>
                                    <p:animMotion origin="layout" path="M 0.02291 7.40741E-7 L 0.39305 -0.00139 " pathEditMode="relative" rAng="0" ptsTypes="AA">
                                      <p:cBhvr>
                                        <p:cTn id="86" dur="500" fill="hold"/>
                                        <p:tgtEl>
                                          <p:spTgt spid="62"/>
                                        </p:tgtEl>
                                        <p:attrNameLst>
                                          <p:attrName>ppt_x</p:attrName>
                                          <p:attrName>ppt_y</p:attrName>
                                        </p:attrNameLst>
                                      </p:cBhvr>
                                      <p:rCtr x="18507" y="-69"/>
                                    </p:animMotion>
                                  </p:childTnLst>
                                </p:cTn>
                              </p:par>
                            </p:childTnLst>
                          </p:cTn>
                        </p:par>
                        <p:par>
                          <p:cTn id="87" fill="hold">
                            <p:stCondLst>
                              <p:cond delay="500"/>
                            </p:stCondLst>
                            <p:childTnLst>
                              <p:par>
                                <p:cTn id="88" presetID="6" presetClass="emph" presetSubtype="0" fill="hold" grpId="1" nodeType="afterEffect">
                                  <p:stCondLst>
                                    <p:cond delay="0"/>
                                  </p:stCondLst>
                                  <p:childTnLst>
                                    <p:animScale>
                                      <p:cBhvr>
                                        <p:cTn id="89" dur="500" fill="hold"/>
                                        <p:tgtEl>
                                          <p:spTgt spid="22"/>
                                        </p:tgtEl>
                                      </p:cBhvr>
                                      <p:by x="150000" y="150000"/>
                                    </p:animScale>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55"/>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54"/>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59"/>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56"/>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21"/>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21"/>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54"/>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56"/>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55"/>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59"/>
                                        </p:tgtEl>
                                        <p:attrNameLst>
                                          <p:attrName>style.visibility</p:attrName>
                                        </p:attrNameLst>
                                      </p:cBhvr>
                                      <p:to>
                                        <p:strVal val="hidden"/>
                                      </p:to>
                                    </p:set>
                                  </p:childTnLst>
                                </p:cTn>
                              </p:par>
                              <p:par>
                                <p:cTn id="118" presetID="42" presetClass="path" presetSubtype="0" accel="50000" decel="50000" fill="hold" grpId="1" nodeType="withEffect">
                                  <p:stCondLst>
                                    <p:cond delay="0"/>
                                  </p:stCondLst>
                                  <p:childTnLst>
                                    <p:animMotion origin="layout" path="M 5E-6 -1.55679E-6 L 0.04566 -1.55679E-6 " pathEditMode="relative" rAng="0" ptsTypes="AA">
                                      <p:cBhvr>
                                        <p:cTn id="119" dur="500" fill="hold"/>
                                        <p:tgtEl>
                                          <p:spTgt spid="67"/>
                                        </p:tgtEl>
                                        <p:attrNameLst>
                                          <p:attrName>ppt_x</p:attrName>
                                          <p:attrName>ppt_y</p:attrName>
                                        </p:attrNameLst>
                                      </p:cBhvr>
                                      <p:rCtr x="2274" y="0"/>
                                    </p:animMotion>
                                  </p:childTnLst>
                                </p:cTn>
                              </p:par>
                              <p:par>
                                <p:cTn id="120" presetID="1" presetClass="exit" presetSubtype="0" fill="hold" nodeType="withEffect">
                                  <p:stCondLst>
                                    <p:cond delay="0"/>
                                  </p:stCondLst>
                                  <p:childTnLst>
                                    <p:set>
                                      <p:cBhvr>
                                        <p:cTn id="121" dur="1" fill="hold">
                                          <p:stCondLst>
                                            <p:cond delay="0"/>
                                          </p:stCondLst>
                                        </p:cTn>
                                        <p:tgtEl>
                                          <p:spTgt spid="66"/>
                                        </p:tgtEl>
                                        <p:attrNameLst>
                                          <p:attrName>style.visibility</p:attrName>
                                        </p:attrNameLst>
                                      </p:cBhvr>
                                      <p:to>
                                        <p:strVal val="hidden"/>
                                      </p:to>
                                    </p:set>
                                  </p:childTnLst>
                                </p:cTn>
                              </p:par>
                              <p:par>
                                <p:cTn id="122" presetID="1" presetClass="entr" presetSubtype="0" fill="hold" nodeType="withEffect">
                                  <p:stCondLst>
                                    <p:cond delay="0"/>
                                  </p:stCondLst>
                                  <p:childTnLst>
                                    <p:set>
                                      <p:cBhvr>
                                        <p:cTn id="123" dur="1" fill="hold">
                                          <p:stCondLst>
                                            <p:cond delay="0"/>
                                          </p:stCondLst>
                                        </p:cTn>
                                        <p:tgtEl>
                                          <p:spTgt spid="79"/>
                                        </p:tgtEl>
                                        <p:attrNameLst>
                                          <p:attrName>style.visibility</p:attrName>
                                        </p:attrNameLst>
                                      </p:cBhvr>
                                      <p:to>
                                        <p:strVal val="visible"/>
                                      </p:to>
                                    </p:set>
                                  </p:childTnLst>
                                </p:cTn>
                              </p:par>
                            </p:childTnLst>
                          </p:cTn>
                        </p:par>
                        <p:par>
                          <p:cTn id="124" fill="hold">
                            <p:stCondLst>
                              <p:cond delay="500"/>
                            </p:stCondLst>
                            <p:childTnLst>
                              <p:par>
                                <p:cTn id="125" presetID="1" presetClass="entr" presetSubtype="0" fill="hold" grpId="0" nodeType="afterEffect">
                                  <p:stCondLst>
                                    <p:cond delay="0"/>
                                  </p:stCondLst>
                                  <p:childTnLst>
                                    <p:set>
                                      <p:cBhvr>
                                        <p:cTn id="126" dur="1" fill="hold">
                                          <p:stCondLst>
                                            <p:cond delay="0"/>
                                          </p:stCondLst>
                                        </p:cTn>
                                        <p:tgtEl>
                                          <p:spTgt spid="80"/>
                                        </p:tgtEl>
                                        <p:attrNameLst>
                                          <p:attrName>style.visibility</p:attrName>
                                        </p:attrNameLst>
                                      </p:cBhvr>
                                      <p:to>
                                        <p:strVal val="visible"/>
                                      </p:to>
                                    </p:set>
                                  </p:childTnLst>
                                </p:cTn>
                              </p:par>
                              <p:par>
                                <p:cTn id="127" presetID="1" presetClass="exit" presetSubtype="0" fill="hold" grpId="1" nodeType="withEffect">
                                  <p:stCondLst>
                                    <p:cond delay="0"/>
                                  </p:stCondLst>
                                  <p:childTnLst>
                                    <p:set>
                                      <p:cBhvr>
                                        <p:cTn id="128" dur="1" fill="hold">
                                          <p:stCondLst>
                                            <p:cond delay="0"/>
                                          </p:stCondLst>
                                        </p:cTn>
                                        <p:tgtEl>
                                          <p:spTgt spid="72"/>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grpId="0" nodeType="clickEffect">
                                  <p:stCondLst>
                                    <p:cond delay="0"/>
                                  </p:stCondLst>
                                  <p:childTnLst>
                                    <p:set>
                                      <p:cBhvr>
                                        <p:cTn id="132" dur="1" fill="hold">
                                          <p:stCondLst>
                                            <p:cond delay="0"/>
                                          </p:stCondLst>
                                        </p:cTn>
                                        <p:tgtEl>
                                          <p:spTgt spid="83"/>
                                        </p:tgtEl>
                                        <p:attrNameLst>
                                          <p:attrName>style.visibility</p:attrName>
                                        </p:attrNameLst>
                                      </p:cBhvr>
                                      <p:to>
                                        <p:strVal val="visible"/>
                                      </p:to>
                                    </p:set>
                                    <p:animEffect transition="in" filter="wipe(down)">
                                      <p:cBhvr>
                                        <p:cTn id="133" dur="500"/>
                                        <p:tgtEl>
                                          <p:spTgt spid="83"/>
                                        </p:tgtEl>
                                      </p:cBhvr>
                                    </p:animEffect>
                                  </p:childTnLst>
                                </p:cTn>
                              </p:par>
                            </p:childTnLst>
                          </p:cTn>
                        </p:par>
                      </p:childTnLst>
                    </p:cTn>
                  </p:par>
                  <p:par>
                    <p:cTn id="134" fill="hold">
                      <p:stCondLst>
                        <p:cond delay="indefinite"/>
                      </p:stCondLst>
                      <p:childTnLst>
                        <p:par>
                          <p:cTn id="135" fill="hold">
                            <p:stCondLst>
                              <p:cond delay="0"/>
                            </p:stCondLst>
                            <p:childTnLst>
                              <p:par>
                                <p:cTn id="136" presetID="42" presetClass="path" presetSubtype="0" accel="50000" decel="50000" fill="hold" grpId="4" nodeType="clickEffect">
                                  <p:stCondLst>
                                    <p:cond delay="0"/>
                                  </p:stCondLst>
                                  <p:childTnLst>
                                    <p:animMotion origin="layout" path="M 4.72222E-6 -0.00023 L 0.38506 -0.00185 " pathEditMode="relative" rAng="0" ptsTypes="AA">
                                      <p:cBhvr>
                                        <p:cTn id="137" dur="500" fill="hold"/>
                                        <p:tgtEl>
                                          <p:spTgt spid="62"/>
                                        </p:tgtEl>
                                        <p:attrNameLst>
                                          <p:attrName>ppt_x</p:attrName>
                                          <p:attrName>ppt_y</p:attrName>
                                        </p:attrNameLst>
                                      </p:cBhvr>
                                      <p:rCtr x="19253" y="-93"/>
                                    </p:animMotion>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41"/>
                                        </p:tgtEl>
                                        <p:attrNameLst>
                                          <p:attrName>style.visibility</p:attrName>
                                        </p:attrNameLst>
                                      </p:cBhvr>
                                      <p:to>
                                        <p:strVal val="visible"/>
                                      </p:to>
                                    </p:set>
                                  </p:childTnLst>
                                </p:cTn>
                              </p:par>
                              <p:par>
                                <p:cTn id="142" presetID="1" presetClass="entr" presetSubtype="0" fill="hold" grpId="0" nodeType="withEffect">
                                  <p:stCondLst>
                                    <p:cond delay="0"/>
                                  </p:stCondLst>
                                  <p:childTnLst>
                                    <p:set>
                                      <p:cBhvr>
                                        <p:cTn id="143" dur="1" fill="hold">
                                          <p:stCondLst>
                                            <p:cond delay="0"/>
                                          </p:stCondLst>
                                        </p:cTn>
                                        <p:tgtEl>
                                          <p:spTgt spid="3"/>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0"/>
                                  </p:stCondLst>
                                  <p:childTnLst>
                                    <p:set>
                                      <p:cBhvr>
                                        <p:cTn id="147" dur="1" fill="hold">
                                          <p:stCondLst>
                                            <p:cond delay="0"/>
                                          </p:stCondLst>
                                        </p:cTn>
                                        <p:tgtEl>
                                          <p:spTgt spid="43"/>
                                        </p:tgtEl>
                                        <p:attrNameLst>
                                          <p:attrName>style.visibility</p:attrName>
                                        </p:attrNameLst>
                                      </p:cBhvr>
                                      <p:to>
                                        <p:strVal val="visible"/>
                                      </p:to>
                                    </p:set>
                                  </p:childTnLst>
                                </p:cTn>
                              </p:par>
                              <p:par>
                                <p:cTn id="148" presetID="1" presetClass="entr" presetSubtype="0" fill="hold" grpId="0" nodeType="withEffect">
                                  <p:stCondLst>
                                    <p:cond delay="0"/>
                                  </p:stCondLst>
                                  <p:childTnLst>
                                    <p:set>
                                      <p:cBhvr>
                                        <p:cTn id="149" dur="1" fill="hold">
                                          <p:stCondLst>
                                            <p:cond delay="0"/>
                                          </p:stCondLst>
                                        </p:cTn>
                                        <p:tgtEl>
                                          <p:spTgt spid="42"/>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grpId="0" nodeType="clickEffect">
                                  <p:stCondLst>
                                    <p:cond delay="0"/>
                                  </p:stCondLst>
                                  <p:childTnLst>
                                    <p:set>
                                      <p:cBhvr>
                                        <p:cTn id="153" dur="1" fill="hold">
                                          <p:stCondLst>
                                            <p:cond delay="0"/>
                                          </p:stCondLst>
                                        </p:cTn>
                                        <p:tgtEl>
                                          <p:spTgt spid="4"/>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 presetClass="exit" presetSubtype="0" fill="hold" grpId="1" nodeType="clickEffect">
                                  <p:stCondLst>
                                    <p:cond delay="0"/>
                                  </p:stCondLst>
                                  <p:childTnLst>
                                    <p:set>
                                      <p:cBhvr>
                                        <p:cTn id="157" dur="1" fill="hold">
                                          <p:stCondLst>
                                            <p:cond delay="0"/>
                                          </p:stCondLst>
                                        </p:cTn>
                                        <p:tgtEl>
                                          <p:spTgt spid="43"/>
                                        </p:tgtEl>
                                        <p:attrNameLst>
                                          <p:attrName>style.visibility</p:attrName>
                                        </p:attrNameLst>
                                      </p:cBhvr>
                                      <p:to>
                                        <p:strVal val="hidden"/>
                                      </p:to>
                                    </p:set>
                                  </p:childTnLst>
                                </p:cTn>
                              </p:par>
                              <p:par>
                                <p:cTn id="158" presetID="1" presetClass="exit" presetSubtype="0" fill="hold" grpId="1" nodeType="withEffect">
                                  <p:stCondLst>
                                    <p:cond delay="0"/>
                                  </p:stCondLst>
                                  <p:childTnLst>
                                    <p:set>
                                      <p:cBhvr>
                                        <p:cTn id="159" dur="1" fill="hold">
                                          <p:stCondLst>
                                            <p:cond delay="0"/>
                                          </p:stCondLst>
                                        </p:cTn>
                                        <p:tgtEl>
                                          <p:spTgt spid="41"/>
                                        </p:tgtEl>
                                        <p:attrNameLst>
                                          <p:attrName>style.visibility</p:attrName>
                                        </p:attrNameLst>
                                      </p:cBhvr>
                                      <p:to>
                                        <p:strVal val="hidden"/>
                                      </p:to>
                                    </p:set>
                                  </p:childTnLst>
                                </p:cTn>
                              </p:par>
                              <p:par>
                                <p:cTn id="160" presetID="1" presetClass="exit" presetSubtype="0" fill="hold" grpId="1" nodeType="withEffect">
                                  <p:stCondLst>
                                    <p:cond delay="0"/>
                                  </p:stCondLst>
                                  <p:childTnLst>
                                    <p:set>
                                      <p:cBhvr>
                                        <p:cTn id="161" dur="1" fill="hold">
                                          <p:stCondLst>
                                            <p:cond delay="0"/>
                                          </p:stCondLst>
                                        </p:cTn>
                                        <p:tgtEl>
                                          <p:spTgt spid="80"/>
                                        </p:tgtEl>
                                        <p:attrNameLst>
                                          <p:attrName>style.visibility</p:attrName>
                                        </p:attrNameLst>
                                      </p:cBhvr>
                                      <p:to>
                                        <p:strVal val="hidden"/>
                                      </p:to>
                                    </p:set>
                                  </p:childTnLst>
                                </p:cTn>
                              </p:par>
                            </p:childTnLst>
                          </p:cTn>
                        </p:par>
                        <p:par>
                          <p:cTn id="162" fill="hold">
                            <p:stCondLst>
                              <p:cond delay="0"/>
                            </p:stCondLst>
                            <p:childTnLst>
                              <p:par>
                                <p:cTn id="163" presetID="1" presetClass="entr" presetSubtype="0" fill="hold" grpId="0" nodeType="afterEffect">
                                  <p:stCondLst>
                                    <p:cond delay="0"/>
                                  </p:stCondLst>
                                  <p:childTnLst>
                                    <p:set>
                                      <p:cBhvr>
                                        <p:cTn id="164" dur="1" fill="hold">
                                          <p:stCondLst>
                                            <p:cond delay="0"/>
                                          </p:stCondLst>
                                        </p:cTn>
                                        <p:tgtEl>
                                          <p:spTgt spid="51"/>
                                        </p:tgtEl>
                                        <p:attrNameLst>
                                          <p:attrName>style.visibility</p:attrName>
                                        </p:attrNameLst>
                                      </p:cBhvr>
                                      <p:to>
                                        <p:strVal val="visible"/>
                                      </p:to>
                                    </p:set>
                                  </p:childTnLst>
                                </p:cTn>
                              </p:par>
                            </p:childTnLst>
                          </p:cTn>
                        </p:par>
                        <p:par>
                          <p:cTn id="165" fill="hold">
                            <p:stCondLst>
                              <p:cond delay="0"/>
                            </p:stCondLst>
                            <p:childTnLst>
                              <p:par>
                                <p:cTn id="166" presetID="22" presetClass="entr" presetSubtype="4" fill="hold" grpId="0" nodeType="afterEffect">
                                  <p:stCondLst>
                                    <p:cond delay="0"/>
                                  </p:stCondLst>
                                  <p:childTnLst>
                                    <p:set>
                                      <p:cBhvr>
                                        <p:cTn id="167" dur="1" fill="hold">
                                          <p:stCondLst>
                                            <p:cond delay="0"/>
                                          </p:stCondLst>
                                        </p:cTn>
                                        <p:tgtEl>
                                          <p:spTgt spid="52"/>
                                        </p:tgtEl>
                                        <p:attrNameLst>
                                          <p:attrName>style.visibility</p:attrName>
                                        </p:attrNameLst>
                                      </p:cBhvr>
                                      <p:to>
                                        <p:strVal val="visible"/>
                                      </p:to>
                                    </p:set>
                                    <p:animEffect transition="in" filter="wipe(down)">
                                      <p:cBhvr>
                                        <p:cTn id="168" dur="500"/>
                                        <p:tgtEl>
                                          <p:spTgt spid="52"/>
                                        </p:tgtEl>
                                      </p:cBhvr>
                                    </p:animEffect>
                                  </p:childTnLst>
                                </p:cTn>
                              </p:par>
                              <p:par>
                                <p:cTn id="169" presetID="42" presetClass="path" presetSubtype="0" accel="50000" decel="50000" fill="hold" grpId="2" nodeType="withEffect">
                                  <p:stCondLst>
                                    <p:cond delay="0"/>
                                  </p:stCondLst>
                                  <p:childTnLst>
                                    <p:animMotion origin="layout" path="M 0.04566 4.07407E-6 L 0.1323 4.07407E-6 " pathEditMode="relative" rAng="0" ptsTypes="AA">
                                      <p:cBhvr>
                                        <p:cTn id="170" dur="500" fill="hold"/>
                                        <p:tgtEl>
                                          <p:spTgt spid="67"/>
                                        </p:tgtEl>
                                        <p:attrNameLst>
                                          <p:attrName>ppt_x</p:attrName>
                                          <p:attrName>ppt_y</p:attrName>
                                        </p:attrNameLst>
                                      </p:cBhvr>
                                      <p:rCtr x="4323" y="0"/>
                                    </p:animMotion>
                                  </p:childTnLst>
                                </p:cTn>
                              </p:par>
                            </p:childTnLst>
                          </p:cTn>
                        </p:par>
                        <p:par>
                          <p:cTn id="171" fill="hold">
                            <p:stCondLst>
                              <p:cond delay="500"/>
                            </p:stCondLst>
                            <p:childTnLst>
                              <p:par>
                                <p:cTn id="172" presetID="1" presetClass="exit" presetSubtype="0" fill="hold" grpId="3" nodeType="afterEffect">
                                  <p:stCondLst>
                                    <p:cond delay="0"/>
                                  </p:stCondLst>
                                  <p:childTnLst>
                                    <p:set>
                                      <p:cBhvr>
                                        <p:cTn id="173" dur="1" fill="hold">
                                          <p:stCondLst>
                                            <p:cond delay="0"/>
                                          </p:stCondLst>
                                        </p:cTn>
                                        <p:tgtEl>
                                          <p:spTgt spid="67"/>
                                        </p:tgtEl>
                                        <p:attrNameLst>
                                          <p:attrName>style.visibility</p:attrName>
                                        </p:attrNameLst>
                                      </p:cBhvr>
                                      <p:to>
                                        <p:strVal val="hidden"/>
                                      </p:to>
                                    </p:set>
                                  </p:childTnLst>
                                </p:cTn>
                              </p:par>
                            </p:childTnLst>
                          </p:cTn>
                        </p:par>
                        <p:par>
                          <p:cTn id="174" fill="hold">
                            <p:stCondLst>
                              <p:cond delay="500"/>
                            </p:stCondLst>
                            <p:childTnLst>
                              <p:par>
                                <p:cTn id="175" presetID="1" presetClass="entr" presetSubtype="0" fill="hold" grpId="0" nodeType="afterEffect">
                                  <p:stCondLst>
                                    <p:cond delay="0"/>
                                  </p:stCondLst>
                                  <p:childTnLst>
                                    <p:set>
                                      <p:cBhvr>
                                        <p:cTn id="176" dur="1" fill="hold">
                                          <p:stCondLst>
                                            <p:cond delay="0"/>
                                          </p:stCondLst>
                                        </p:cTn>
                                        <p:tgtEl>
                                          <p:spTgt spid="81"/>
                                        </p:tgtEl>
                                        <p:attrNameLst>
                                          <p:attrName>style.visibility</p:attrName>
                                        </p:attrNameLst>
                                      </p:cBhvr>
                                      <p:to>
                                        <p:strVal val="visible"/>
                                      </p:to>
                                    </p:set>
                                  </p:childTnLst>
                                </p:cTn>
                              </p:par>
                            </p:childTnLst>
                          </p:cTn>
                        </p:par>
                        <p:par>
                          <p:cTn id="177" fill="hold">
                            <p:stCondLst>
                              <p:cond delay="500"/>
                            </p:stCondLst>
                            <p:childTnLst>
                              <p:par>
                                <p:cTn id="178" presetID="42" presetClass="path" presetSubtype="0" accel="50000" decel="50000" fill="hold" grpId="1" nodeType="afterEffect">
                                  <p:stCondLst>
                                    <p:cond delay="0"/>
                                  </p:stCondLst>
                                  <p:childTnLst>
                                    <p:animMotion origin="layout" path="M 5E-6 -3.7037E-7 L 0.17952 -0.00023 " pathEditMode="relative" rAng="0" ptsTypes="AA">
                                      <p:cBhvr>
                                        <p:cTn id="179" dur="500" fill="hold"/>
                                        <p:tgtEl>
                                          <p:spTgt spid="81"/>
                                        </p:tgtEl>
                                        <p:attrNameLst>
                                          <p:attrName>ppt_x</p:attrName>
                                          <p:attrName>ppt_y</p:attrName>
                                        </p:attrNameLst>
                                      </p:cBhvr>
                                      <p:rCtr x="8976" y="-23"/>
                                    </p:animMotion>
                                  </p:childTnLst>
                                </p:cTn>
                              </p:par>
                            </p:childTnLst>
                          </p:cTn>
                        </p:par>
                        <p:par>
                          <p:cTn id="180" fill="hold">
                            <p:stCondLst>
                              <p:cond delay="1000"/>
                            </p:stCondLst>
                            <p:childTnLst>
                              <p:par>
                                <p:cTn id="181" presetID="1" presetClass="exit" presetSubtype="0" fill="hold" grpId="2" nodeType="afterEffect">
                                  <p:stCondLst>
                                    <p:cond delay="0"/>
                                  </p:stCondLst>
                                  <p:childTnLst>
                                    <p:set>
                                      <p:cBhvr>
                                        <p:cTn id="182" dur="1" fill="hold">
                                          <p:stCondLst>
                                            <p:cond delay="0"/>
                                          </p:stCondLst>
                                        </p:cTn>
                                        <p:tgtEl>
                                          <p:spTgt spid="81"/>
                                        </p:tgtEl>
                                        <p:attrNameLst>
                                          <p:attrName>style.visibility</p:attrName>
                                        </p:attrNameLst>
                                      </p:cBhvr>
                                      <p:to>
                                        <p:strVal val="hidden"/>
                                      </p:to>
                                    </p:set>
                                  </p:childTnLst>
                                </p:cTn>
                              </p:par>
                            </p:childTnLst>
                          </p:cTn>
                        </p:par>
                        <p:par>
                          <p:cTn id="183" fill="hold">
                            <p:stCondLst>
                              <p:cond delay="1000"/>
                            </p:stCondLst>
                            <p:childTnLst>
                              <p:par>
                                <p:cTn id="184" presetID="1" presetClass="entr" presetSubtype="0" fill="hold" grpId="0" nodeType="afterEffect">
                                  <p:stCondLst>
                                    <p:cond delay="0"/>
                                  </p:stCondLst>
                                  <p:childTnLst>
                                    <p:set>
                                      <p:cBhvr>
                                        <p:cTn id="185" dur="1" fill="hold">
                                          <p:stCondLst>
                                            <p:cond delay="0"/>
                                          </p:stCondLst>
                                        </p:cTn>
                                        <p:tgtEl>
                                          <p:spTgt spid="82"/>
                                        </p:tgtEl>
                                        <p:attrNameLst>
                                          <p:attrName>style.visibility</p:attrName>
                                        </p:attrNameLst>
                                      </p:cBhvr>
                                      <p:to>
                                        <p:strVal val="visible"/>
                                      </p:to>
                                    </p:set>
                                  </p:childTnLst>
                                </p:cTn>
                              </p:par>
                            </p:childTnLst>
                          </p:cTn>
                        </p:par>
                        <p:par>
                          <p:cTn id="186" fill="hold">
                            <p:stCondLst>
                              <p:cond delay="1000"/>
                            </p:stCondLst>
                            <p:childTnLst>
                              <p:par>
                                <p:cTn id="187" presetID="42" presetClass="path" presetSubtype="0" accel="50000" decel="50000" fill="hold" grpId="1" nodeType="afterEffect">
                                  <p:stCondLst>
                                    <p:cond delay="0"/>
                                  </p:stCondLst>
                                  <p:childTnLst>
                                    <p:animMotion origin="layout" path="M 5E-6 -3.33333E-6 L 0.09289 -3.33333E-6 " pathEditMode="relative" rAng="0" ptsTypes="AA">
                                      <p:cBhvr>
                                        <p:cTn id="188" dur="500" fill="hold"/>
                                        <p:tgtEl>
                                          <p:spTgt spid="82"/>
                                        </p:tgtEl>
                                        <p:attrNameLst>
                                          <p:attrName>ppt_x</p:attrName>
                                          <p:attrName>ppt_y</p:attrName>
                                        </p:attrNameLst>
                                      </p:cBhvr>
                                      <p:rCtr x="4635" y="0"/>
                                    </p:animMotion>
                                  </p:childTnLst>
                                </p:cTn>
                              </p:par>
                            </p:childTnLst>
                          </p:cTn>
                        </p:par>
                        <p:par>
                          <p:cTn id="189" fill="hold">
                            <p:stCondLst>
                              <p:cond delay="1500"/>
                            </p:stCondLst>
                            <p:childTnLst>
                              <p:par>
                                <p:cTn id="190" presetID="1" presetClass="exit" presetSubtype="0" fill="hold" grpId="2" nodeType="afterEffect">
                                  <p:stCondLst>
                                    <p:cond delay="0"/>
                                  </p:stCondLst>
                                  <p:childTnLst>
                                    <p:set>
                                      <p:cBhvr>
                                        <p:cTn id="191" dur="1" fill="hold">
                                          <p:stCondLst>
                                            <p:cond delay="0"/>
                                          </p:stCondLst>
                                        </p:cTn>
                                        <p:tgtEl>
                                          <p:spTgt spid="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2" grpId="1" animBg="1"/>
      <p:bldP spid="7" grpId="0" animBg="1"/>
      <p:bldP spid="8" grpId="0" animBg="1"/>
      <p:bldP spid="9" grpId="0" animBg="1"/>
      <p:bldP spid="16" grpId="0" animBg="1"/>
      <p:bldP spid="23" grpId="0" animBg="1"/>
      <p:bldP spid="24" grpId="0" animBg="1"/>
      <p:bldP spid="25" grpId="0" animBg="1"/>
      <p:bldP spid="36" grpId="0"/>
      <p:bldP spid="48" grpId="0" animBg="1"/>
      <p:bldP spid="49" grpId="0" animBg="1"/>
      <p:bldP spid="50" grpId="0" animBg="1"/>
      <p:bldP spid="67" grpId="0" animBg="1"/>
      <p:bldP spid="67" grpId="1" animBg="1"/>
      <p:bldP spid="67" grpId="2" animBg="1"/>
      <p:bldP spid="67" grpId="3" animBg="1"/>
      <p:bldP spid="69" grpId="0" animBg="1"/>
      <p:bldP spid="70" grpId="0" animBg="1"/>
      <p:bldP spid="75" grpId="0" animBg="1"/>
      <p:bldP spid="6" grpId="0" animBg="1"/>
      <p:bldP spid="80" grpId="0" animBg="1"/>
      <p:bldP spid="80" grpId="1" animBg="1"/>
      <p:bldP spid="81" grpId="0" animBg="1"/>
      <p:bldP spid="81" grpId="1" animBg="1"/>
      <p:bldP spid="81" grpId="2" animBg="1"/>
      <p:bldP spid="82" grpId="0" animBg="1"/>
      <p:bldP spid="82" grpId="1" animBg="1"/>
      <p:bldP spid="82" grpId="2" animBg="1"/>
      <p:bldP spid="83" grpId="0" animBg="1"/>
      <p:bldP spid="3" grpId="0" animBg="1"/>
      <p:bldP spid="41" grpId="0" animBg="1"/>
      <p:bldP spid="41" grpId="1" animBg="1"/>
      <p:bldP spid="42" grpId="0" animBg="1"/>
      <p:bldP spid="43" grpId="0" animBg="1"/>
      <p:bldP spid="43" grpId="1" animBg="1"/>
      <p:bldP spid="44" grpId="0"/>
      <p:bldP spid="51" grpId="0" animBg="1"/>
      <p:bldP spid="52" grpId="0" animBg="1"/>
      <p:bldP spid="4" grpId="0" animBg="1"/>
      <p:bldP spid="62" grpId="0" animBg="1"/>
      <p:bldP spid="62" grpId="1" animBg="1"/>
      <p:bldP spid="62" grpId="2" animBg="1"/>
      <p:bldP spid="62" grpId="3" animBg="1"/>
      <p:bldP spid="62" grpId="4" animBg="1"/>
      <p:bldP spid="54" grpId="0" animBg="1"/>
      <p:bldP spid="54" grpId="1" animBg="1"/>
      <p:bldP spid="55" grpId="0" animBg="1"/>
      <p:bldP spid="55" grpId="1" animBg="1"/>
      <p:bldP spid="56" grpId="0" animBg="1"/>
      <p:bldP spid="56" grpId="1" animBg="1"/>
      <p:bldP spid="59" grpId="0" animBg="1"/>
      <p:bldP spid="59" grpId="1" animBg="1"/>
      <p:bldP spid="22" grpId="0" animBg="1"/>
      <p:bldP spid="2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Hash Table Based Mappers</a:t>
            </a:r>
          </a:p>
        </p:txBody>
      </p:sp>
      <p:sp>
        <p:nvSpPr>
          <p:cNvPr id="3" name="Content Placeholder 2"/>
          <p:cNvSpPr>
            <a:spLocks noGrp="1"/>
          </p:cNvSpPr>
          <p:nvPr>
            <p:ph idx="1"/>
          </p:nvPr>
        </p:nvSpPr>
        <p:spPr/>
        <p:txBody>
          <a:bodyPr/>
          <a:lstStyle/>
          <a:p>
            <a:r>
              <a:rPr lang="en-US" dirty="0">
                <a:solidFill>
                  <a:srgbClr val="0000FF"/>
                </a:solidFill>
              </a:rPr>
              <a:t>+ Guaranteed to find </a:t>
            </a:r>
            <a:r>
              <a:rPr lang="en-US" i="1" dirty="0">
                <a:solidFill>
                  <a:srgbClr val="0000FF"/>
                </a:solidFill>
              </a:rPr>
              <a:t>all</a:t>
            </a:r>
            <a:r>
              <a:rPr lang="en-US" dirty="0">
                <a:solidFill>
                  <a:srgbClr val="0000FF"/>
                </a:solidFill>
              </a:rPr>
              <a:t> mappings </a:t>
            </a:r>
            <a:r>
              <a:rPr lang="en-US" dirty="0">
                <a:solidFill>
                  <a:srgbClr val="0000FF"/>
                </a:solidFill>
                <a:sym typeface="Wingdings" pitchFamily="2" charset="2"/>
              </a:rPr>
              <a:t> sensitive</a:t>
            </a:r>
            <a:endParaRPr lang="en-US" dirty="0">
              <a:solidFill>
                <a:srgbClr val="0000FF"/>
              </a:solidFill>
            </a:endParaRPr>
          </a:p>
          <a:p>
            <a:r>
              <a:rPr lang="en-US" dirty="0">
                <a:solidFill>
                  <a:srgbClr val="0000FF"/>
                </a:solidFill>
              </a:rPr>
              <a:t>+ Can tolerate up to </a:t>
            </a:r>
            <a:r>
              <a:rPr lang="en-US" i="1" dirty="0">
                <a:solidFill>
                  <a:srgbClr val="0000FF"/>
                </a:solidFill>
              </a:rPr>
              <a:t>e</a:t>
            </a:r>
            <a:r>
              <a:rPr lang="en-US" dirty="0">
                <a:solidFill>
                  <a:srgbClr val="0000FF"/>
                </a:solidFill>
              </a:rPr>
              <a:t> errors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23F3DD0-964F-E14E-9680-7F8D5AE1424B}"/>
              </a:ext>
            </a:extLst>
          </p:cNvPr>
          <p:cNvPicPr>
            <a:picLocks noChangeAspect="1"/>
          </p:cNvPicPr>
          <p:nvPr/>
        </p:nvPicPr>
        <p:blipFill>
          <a:blip r:embed="rId3"/>
          <a:stretch>
            <a:fillRect/>
          </a:stretch>
        </p:blipFill>
        <p:spPr>
          <a:xfrm>
            <a:off x="0" y="3493941"/>
            <a:ext cx="9144000" cy="2311323"/>
          </a:xfrm>
          <a:prstGeom prst="rect">
            <a:avLst/>
          </a:prstGeom>
        </p:spPr>
      </p:pic>
      <p:pic>
        <p:nvPicPr>
          <p:cNvPr id="6" name="Picture 5">
            <a:extLst>
              <a:ext uri="{FF2B5EF4-FFF2-40B4-BE49-F238E27FC236}">
                <a16:creationId xmlns:a16="http://schemas.microsoft.com/office/drawing/2014/main" id="{2CFF0334-A291-C943-B06C-11E8E31BF6EB}"/>
              </a:ext>
            </a:extLst>
          </p:cNvPr>
          <p:cNvPicPr>
            <a:picLocks noChangeAspect="1"/>
          </p:cNvPicPr>
          <p:nvPr/>
        </p:nvPicPr>
        <p:blipFill>
          <a:blip r:embed="rId4"/>
          <a:stretch>
            <a:fillRect/>
          </a:stretch>
        </p:blipFill>
        <p:spPr>
          <a:xfrm>
            <a:off x="220572" y="2413589"/>
            <a:ext cx="2006600" cy="1054100"/>
          </a:xfrm>
          <a:prstGeom prst="rect">
            <a:avLst/>
          </a:prstGeom>
        </p:spPr>
      </p:pic>
      <p:sp>
        <p:nvSpPr>
          <p:cNvPr id="7" name="TextBox 6">
            <a:extLst>
              <a:ext uri="{FF2B5EF4-FFF2-40B4-BE49-F238E27FC236}">
                <a16:creationId xmlns:a16="http://schemas.microsoft.com/office/drawing/2014/main" id="{B5FAA595-D157-7848-B3BE-4AE98FFE1F09}"/>
              </a:ext>
            </a:extLst>
          </p:cNvPr>
          <p:cNvSpPr txBox="1"/>
          <p:nvPr/>
        </p:nvSpPr>
        <p:spPr>
          <a:xfrm>
            <a:off x="4716016" y="2761087"/>
            <a:ext cx="3323795" cy="369332"/>
          </a:xfrm>
          <a:prstGeom prst="rect">
            <a:avLst/>
          </a:prstGeom>
          <a:noFill/>
        </p:spPr>
        <p:txBody>
          <a:bodyPr wrap="none" rtlCol="0">
            <a:spAutoFit/>
          </a:bodyPr>
          <a:lstStyle/>
          <a:p>
            <a:r>
              <a:rPr lang="en-US" dirty="0">
                <a:hlinkClick r:id="rId5"/>
              </a:rPr>
              <a:t>http://mrfast.sourceforge.net/</a:t>
            </a:r>
            <a:r>
              <a:rPr lang="en-US" dirty="0"/>
              <a:t> </a:t>
            </a:r>
          </a:p>
        </p:txBody>
      </p:sp>
      <p:sp>
        <p:nvSpPr>
          <p:cNvPr id="8" name="TextBox 7">
            <a:extLst>
              <a:ext uri="{FF2B5EF4-FFF2-40B4-BE49-F238E27FC236}">
                <a16:creationId xmlns:a16="http://schemas.microsoft.com/office/drawing/2014/main" id="{B6F2078C-FC19-AF41-9835-8FB9CC884161}"/>
              </a:ext>
            </a:extLst>
          </p:cNvPr>
          <p:cNvSpPr txBox="1"/>
          <p:nvPr/>
        </p:nvSpPr>
        <p:spPr>
          <a:xfrm>
            <a:off x="611560" y="6239173"/>
            <a:ext cx="7611379" cy="923330"/>
          </a:xfrm>
          <a:prstGeom prst="rect">
            <a:avLst/>
          </a:prstGeom>
          <a:noFill/>
        </p:spPr>
        <p:txBody>
          <a:bodyPr wrap="none" rtlCol="0">
            <a:spAutoFit/>
          </a:bodyPr>
          <a:lstStyle/>
          <a:p>
            <a:r>
              <a:rPr lang="en-US" dirty="0"/>
              <a:t>Alkan+, </a:t>
            </a:r>
            <a:r>
              <a:rPr lang="en-US" b="1" dirty="0">
                <a:hlinkClick r:id="rId6"/>
              </a:rPr>
              <a:t>"Personalized copy number and segmental duplication </a:t>
            </a:r>
          </a:p>
          <a:p>
            <a:r>
              <a:rPr lang="en-US" b="1" dirty="0">
                <a:hlinkClick r:id="rId6"/>
              </a:rPr>
              <a:t>maps using next-generation sequencing”</a:t>
            </a:r>
            <a:r>
              <a:rPr lang="en-US" b="1" dirty="0"/>
              <a:t>, </a:t>
            </a:r>
            <a:r>
              <a:rPr lang="en-US" dirty="0"/>
              <a:t>Nature Genetics 2009.</a:t>
            </a:r>
            <a:br>
              <a:rPr lang="en-US" dirty="0"/>
            </a:br>
            <a:endParaRPr lang="en-US" dirty="0"/>
          </a:p>
        </p:txBody>
      </p:sp>
    </p:spTree>
    <p:extLst>
      <p:ext uri="{BB962C8B-B14F-4D97-AF65-F5344CB8AC3E}">
        <p14:creationId xmlns:p14="http://schemas.microsoft.com/office/powerpoint/2010/main" val="140867195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Problem and Goal</a:t>
            </a:r>
          </a:p>
        </p:txBody>
      </p:sp>
      <p:sp>
        <p:nvSpPr>
          <p:cNvPr id="3" name="内容占位符 2"/>
          <p:cNvSpPr>
            <a:spLocks noGrp="1"/>
          </p:cNvSpPr>
          <p:nvPr>
            <p:ph idx="1"/>
          </p:nvPr>
        </p:nvSpPr>
        <p:spPr/>
        <p:txBody>
          <a:bodyPr/>
          <a:lstStyle/>
          <a:p>
            <a:r>
              <a:rPr lang="en-US" dirty="0">
                <a:solidFill>
                  <a:srgbClr val="FF0000"/>
                </a:solidFill>
              </a:rPr>
              <a:t>Poor performance of existing read mappers: Very slow </a:t>
            </a:r>
          </a:p>
          <a:p>
            <a:pPr lvl="1"/>
            <a:r>
              <a:rPr lang="en-US" dirty="0">
                <a:solidFill>
                  <a:srgbClr val="FF0000"/>
                </a:solidFill>
              </a:rPr>
              <a:t>Verification/alignment takes too long to execute</a:t>
            </a:r>
          </a:p>
          <a:p>
            <a:pPr lvl="1"/>
            <a:r>
              <a:rPr lang="en-US" dirty="0"/>
              <a:t>Verification requires a memory access for reference genome + many base-pair-wise comparisons between the reference and the read (edit distance computation)</a:t>
            </a:r>
          </a:p>
          <a:p>
            <a:pPr marL="0" indent="0">
              <a:buNone/>
            </a:pPr>
            <a:endParaRPr lang="en-US" dirty="0">
              <a:solidFill>
                <a:srgbClr val="FF0000"/>
              </a:solidFill>
            </a:endParaRPr>
          </a:p>
          <a:p>
            <a:endParaRPr lang="en-US" dirty="0">
              <a:solidFill>
                <a:srgbClr val="FF0000"/>
              </a:solidFill>
            </a:endParaRPr>
          </a:p>
          <a:p>
            <a:endParaRPr lang="en-US" dirty="0"/>
          </a:p>
          <a:p>
            <a:endParaRPr lang="en-US" dirty="0"/>
          </a:p>
          <a:p>
            <a:endParaRPr lang="en-US" dirty="0"/>
          </a:p>
          <a:p>
            <a:r>
              <a:rPr lang="en-US" dirty="0">
                <a:solidFill>
                  <a:srgbClr val="0000FF"/>
                </a:solidFill>
              </a:rPr>
              <a:t>Goal: Speed up the mapper by reducing the cost of verification</a:t>
            </a:r>
          </a:p>
          <a:p>
            <a:endParaRPr lang="en-US" dirty="0">
              <a:solidFill>
                <a:srgbClr val="FF0000"/>
              </a:solidFill>
            </a:endParaRPr>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5" name="Chart 170"/>
          <p:cNvGraphicFramePr/>
          <p:nvPr>
            <p:extLst>
              <p:ext uri="{D42A27DB-BD31-4B8C-83A1-F6EECF244321}">
                <p14:modId xmlns:p14="http://schemas.microsoft.com/office/powerpoint/2010/main" val="2139960055"/>
              </p:ext>
            </p:extLst>
          </p:nvPr>
        </p:nvGraphicFramePr>
        <p:xfrm>
          <a:off x="539552" y="3212976"/>
          <a:ext cx="8280170" cy="156221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292080" y="3501008"/>
            <a:ext cx="936104" cy="461665"/>
          </a:xfrm>
          <a:prstGeom prst="rect">
            <a:avLst/>
          </a:prstGeom>
          <a:noFill/>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1919"/>
                </a:solidFill>
                <a:effectLst/>
                <a:uLnTx/>
                <a:uFillTx/>
                <a:latin typeface="Tahoma"/>
                <a:ea typeface="+mn-ea"/>
                <a:cs typeface="+mn-cs"/>
              </a:rPr>
              <a:t>95%</a:t>
            </a:r>
          </a:p>
        </p:txBody>
      </p:sp>
    </p:spTree>
    <p:extLst>
      <p:ext uri="{BB962C8B-B14F-4D97-AF65-F5344CB8AC3E}">
        <p14:creationId xmlns:p14="http://schemas.microsoft.com/office/powerpoint/2010/main" val="15165038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solidFill>
                  <a:srgbClr val="0000FF"/>
                </a:solidFill>
              </a:rPr>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fld id="{323594FA-E141-4234-AE05-360401972BE7}" type="slidenum">
              <a:rPr lang="en-US" altLang="en-US" smtClean="0"/>
              <a:pPr/>
              <a:t>3</a:t>
            </a:fld>
            <a:endParaRPr lang="en-US" altLang="en-US"/>
          </a:p>
        </p:txBody>
      </p:sp>
    </p:spTree>
    <p:extLst>
      <p:ext uri="{BB962C8B-B14F-4D97-AF65-F5344CB8AC3E}">
        <p14:creationId xmlns:p14="http://schemas.microsoft.com/office/powerpoint/2010/main" val="241090871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solidFill>
                  <a:srgbClr val="0000FF"/>
                </a:solidFill>
              </a:rPr>
              <a:t>Algorithmic Acceleration </a:t>
            </a:r>
          </a:p>
          <a:p>
            <a:pPr lvl="1"/>
            <a:r>
              <a:rPr lang="en-US" dirty="0">
                <a:solidFill>
                  <a:srgbClr val="0000FF"/>
                </a:solidFill>
              </a:rPr>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9160842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the Cost of Verification</a:t>
            </a:r>
          </a:p>
        </p:txBody>
      </p:sp>
      <p:sp>
        <p:nvSpPr>
          <p:cNvPr id="3" name="Content Placeholder 2"/>
          <p:cNvSpPr>
            <a:spLocks noGrp="1"/>
          </p:cNvSpPr>
          <p:nvPr>
            <p:ph idx="1"/>
          </p:nvPr>
        </p:nvSpPr>
        <p:spPr/>
        <p:txBody>
          <a:bodyPr/>
          <a:lstStyle/>
          <a:p>
            <a:r>
              <a:rPr lang="en-US" dirty="0"/>
              <a:t>We observe that </a:t>
            </a:r>
            <a:r>
              <a:rPr lang="en-US" dirty="0">
                <a:solidFill>
                  <a:srgbClr val="FF0000"/>
                </a:solidFill>
              </a:rPr>
              <a:t>most verification (edit distance computation) calculations are unnecessary</a:t>
            </a:r>
          </a:p>
          <a:p>
            <a:pPr lvl="1"/>
            <a:r>
              <a:rPr lang="en-US" dirty="0">
                <a:solidFill>
                  <a:srgbClr val="FF0000"/>
                </a:solidFill>
              </a:rPr>
              <a:t>1 out of 1000 potential locations passes the verification process</a:t>
            </a:r>
          </a:p>
          <a:p>
            <a:endParaRPr lang="en-US" dirty="0"/>
          </a:p>
          <a:p>
            <a:r>
              <a:rPr lang="en-US" dirty="0"/>
              <a:t>We observe that we can get rid of unnecessary verification calculations by</a:t>
            </a:r>
          </a:p>
          <a:p>
            <a:pPr lvl="1"/>
            <a:r>
              <a:rPr lang="en-US" i="1" dirty="0"/>
              <a:t>Detecting and rejecting </a:t>
            </a:r>
            <a:r>
              <a:rPr lang="en-US" i="1" dirty="0">
                <a:solidFill>
                  <a:srgbClr val="0000FF"/>
                </a:solidFill>
              </a:rPr>
              <a:t>early</a:t>
            </a:r>
            <a:r>
              <a:rPr lang="en-US" i="1" dirty="0"/>
              <a:t> </a:t>
            </a:r>
            <a:r>
              <a:rPr lang="en-US" dirty="0"/>
              <a:t>invalid mappings (filtering)</a:t>
            </a:r>
            <a:endParaRPr lang="en-US" i="1" dirty="0"/>
          </a:p>
          <a:p>
            <a:pPr lvl="1"/>
            <a:r>
              <a:rPr lang="en-US" i="1" dirty="0"/>
              <a:t>Reducing</a:t>
            </a:r>
            <a:r>
              <a:rPr lang="en-US" dirty="0"/>
              <a:t> the </a:t>
            </a:r>
            <a:r>
              <a:rPr lang="en-US" i="1" dirty="0">
                <a:solidFill>
                  <a:srgbClr val="0000FF"/>
                </a:solidFill>
              </a:rPr>
              <a:t>number</a:t>
            </a:r>
            <a:r>
              <a:rPr lang="en-US" dirty="0"/>
              <a:t> of potential mappings</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13557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Observations </a:t>
            </a:r>
            <a:r>
              <a:rPr lang="en-US" sz="2800" dirty="0"/>
              <a:t>[Xin+, BMC Genomics 2013]</a:t>
            </a:r>
          </a:p>
        </p:txBody>
      </p:sp>
      <p:sp>
        <p:nvSpPr>
          <p:cNvPr id="3" name="Content Placeholder 2"/>
          <p:cNvSpPr>
            <a:spLocks noGrp="1"/>
          </p:cNvSpPr>
          <p:nvPr>
            <p:ph idx="1"/>
          </p:nvPr>
        </p:nvSpPr>
        <p:spPr/>
        <p:txBody>
          <a:bodyPr/>
          <a:lstStyle/>
          <a:p>
            <a:r>
              <a:rPr lang="en-US" dirty="0"/>
              <a:t>Observation 1</a:t>
            </a:r>
          </a:p>
          <a:p>
            <a:pPr lvl="1"/>
            <a:r>
              <a:rPr lang="en-US" dirty="0">
                <a:solidFill>
                  <a:srgbClr val="0000FF"/>
                </a:solidFill>
              </a:rPr>
              <a:t>Adjacent k-</a:t>
            </a:r>
            <a:r>
              <a:rPr lang="en-US" dirty="0" err="1">
                <a:solidFill>
                  <a:srgbClr val="0000FF"/>
                </a:solidFill>
              </a:rPr>
              <a:t>mers</a:t>
            </a:r>
            <a:r>
              <a:rPr lang="en-US" dirty="0">
                <a:solidFill>
                  <a:srgbClr val="0000FF"/>
                </a:solidFill>
              </a:rPr>
              <a:t> in the read should also be adjacent in the reference genome</a:t>
            </a:r>
          </a:p>
          <a:p>
            <a:pPr lvl="1"/>
            <a:r>
              <a:rPr lang="en-US" dirty="0">
                <a:solidFill>
                  <a:srgbClr val="FF0000"/>
                </a:solidFill>
              </a:rPr>
              <a:t>Read mapper can quickly reject mappings that do </a:t>
            </a:r>
            <a:r>
              <a:rPr lang="en-US" b="1" dirty="0">
                <a:solidFill>
                  <a:srgbClr val="FF0000"/>
                </a:solidFill>
              </a:rPr>
              <a:t>not</a:t>
            </a:r>
            <a:r>
              <a:rPr lang="en-US" dirty="0">
                <a:solidFill>
                  <a:srgbClr val="FF0000"/>
                </a:solidFill>
              </a:rPr>
              <a:t> satisfy this property</a:t>
            </a:r>
          </a:p>
          <a:p>
            <a:pPr lvl="1"/>
            <a:endParaRPr lang="en-US" dirty="0"/>
          </a:p>
          <a:p>
            <a:r>
              <a:rPr lang="en-US" dirty="0"/>
              <a:t>Observation 2</a:t>
            </a:r>
          </a:p>
          <a:p>
            <a:pPr lvl="1"/>
            <a:r>
              <a:rPr lang="en-US" dirty="0"/>
              <a:t>Some k-</a:t>
            </a:r>
            <a:r>
              <a:rPr lang="en-US" dirty="0" err="1"/>
              <a:t>mers</a:t>
            </a:r>
            <a:r>
              <a:rPr lang="en-US" dirty="0"/>
              <a:t> are </a:t>
            </a:r>
            <a:r>
              <a:rPr lang="en-US" dirty="0">
                <a:solidFill>
                  <a:srgbClr val="0000FF"/>
                </a:solidFill>
              </a:rPr>
              <a:t>cheaper</a:t>
            </a:r>
            <a:r>
              <a:rPr lang="en-US" dirty="0"/>
              <a:t> to verify than others because they have shorter location lists (they occur less frequently in the reference genome)</a:t>
            </a:r>
            <a:r>
              <a:rPr lang="en-US" dirty="0">
                <a:solidFill>
                  <a:srgbClr val="0000FF"/>
                </a:solidFill>
              </a:rPr>
              <a:t>	</a:t>
            </a:r>
          </a:p>
          <a:p>
            <a:pPr lvl="2"/>
            <a:r>
              <a:rPr lang="en-US" dirty="0"/>
              <a:t>Mapper needs to examine only </a:t>
            </a:r>
            <a:r>
              <a:rPr lang="en-US" i="1" dirty="0">
                <a:solidFill>
                  <a:srgbClr val="0000FF"/>
                </a:solidFill>
              </a:rPr>
              <a:t>e+1</a:t>
            </a:r>
            <a:r>
              <a:rPr lang="en-US" dirty="0"/>
              <a:t> k-</a:t>
            </a:r>
            <a:r>
              <a:rPr lang="en-US" dirty="0" err="1"/>
              <a:t>mers</a:t>
            </a:r>
            <a:r>
              <a:rPr lang="en-US" dirty="0"/>
              <a:t>’ locations to tolerate </a:t>
            </a:r>
            <a:r>
              <a:rPr lang="en-US" i="1" dirty="0">
                <a:solidFill>
                  <a:srgbClr val="0000FF"/>
                </a:solidFill>
              </a:rPr>
              <a:t>e</a:t>
            </a:r>
            <a:r>
              <a:rPr lang="en-US" dirty="0"/>
              <a:t> errors</a:t>
            </a:r>
          </a:p>
          <a:p>
            <a:pPr lvl="1"/>
            <a:r>
              <a:rPr lang="en-US" dirty="0">
                <a:solidFill>
                  <a:srgbClr val="FF0000"/>
                </a:solidFill>
              </a:rPr>
              <a:t>Read mapper can choose the cheapest </a:t>
            </a:r>
            <a:r>
              <a:rPr lang="en-US" i="1" dirty="0">
                <a:solidFill>
                  <a:srgbClr val="0000FF"/>
                </a:solidFill>
              </a:rPr>
              <a:t>e+1</a:t>
            </a:r>
            <a:r>
              <a:rPr lang="en-US" dirty="0">
                <a:solidFill>
                  <a:srgbClr val="0000FF"/>
                </a:solidFill>
              </a:rPr>
              <a:t> </a:t>
            </a:r>
            <a:r>
              <a:rPr lang="en-US" dirty="0">
                <a:solidFill>
                  <a:srgbClr val="FF0000"/>
                </a:solidFill>
              </a:rPr>
              <a:t>k-</a:t>
            </a:r>
            <a:r>
              <a:rPr lang="en-US" dirty="0" err="1">
                <a:solidFill>
                  <a:srgbClr val="FF0000"/>
                </a:solidFill>
              </a:rPr>
              <a:t>mers</a:t>
            </a:r>
            <a:r>
              <a:rPr lang="en-US" dirty="0">
                <a:solidFill>
                  <a:srgbClr val="FF0000"/>
                </a:solidFill>
              </a:rPr>
              <a:t> and verify their locations</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969182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600" y="152400"/>
            <a:ext cx="8915400" cy="756320"/>
          </a:xfrm>
        </p:spPr>
        <p:txBody>
          <a:bodyPr/>
          <a:lstStyle/>
          <a:p>
            <a:r>
              <a:rPr lang="en-US" dirty="0" err="1"/>
              <a:t>FastHASH</a:t>
            </a:r>
            <a:r>
              <a:rPr lang="en-US" dirty="0"/>
              <a:t> Mechanisms </a:t>
            </a:r>
            <a:r>
              <a:rPr lang="en-US" sz="2600" dirty="0">
                <a:solidFill>
                  <a:srgbClr val="006633"/>
                </a:solidFill>
              </a:rPr>
              <a:t>[Xin+, BMC Genomics 2013]</a:t>
            </a:r>
            <a:endParaRPr lang="en-US" sz="2600" dirty="0"/>
          </a:p>
        </p:txBody>
      </p:sp>
      <p:sp>
        <p:nvSpPr>
          <p:cNvPr id="3" name="内容占位符 2"/>
          <p:cNvSpPr>
            <a:spLocks noGrp="1"/>
          </p:cNvSpPr>
          <p:nvPr>
            <p:ph idx="1"/>
          </p:nvPr>
        </p:nvSpPr>
        <p:spPr/>
        <p:txBody>
          <a:bodyPr/>
          <a:lstStyle/>
          <a:p>
            <a:endParaRPr lang="en-US" b="1" dirty="0">
              <a:solidFill>
                <a:srgbClr val="0000FF"/>
              </a:solidFill>
            </a:endParaRPr>
          </a:p>
          <a:p>
            <a:endParaRPr lang="en-US" b="1" dirty="0">
              <a:solidFill>
                <a:srgbClr val="0000FF"/>
              </a:solidFill>
            </a:endParaRPr>
          </a:p>
          <a:p>
            <a:r>
              <a:rPr lang="en-US" b="1" dirty="0">
                <a:solidFill>
                  <a:srgbClr val="0000FF"/>
                </a:solidFill>
              </a:rPr>
              <a:t>Adjacency Filtering (AF)</a:t>
            </a:r>
            <a:r>
              <a:rPr lang="en-US" dirty="0">
                <a:solidFill>
                  <a:srgbClr val="0000FF"/>
                </a:solidFill>
              </a:rPr>
              <a:t>: </a:t>
            </a:r>
            <a:r>
              <a:rPr lang="en-US" dirty="0"/>
              <a:t>Rejects obviously invalid mapping locations at early stage to avoid unnecessary verifications</a:t>
            </a:r>
          </a:p>
          <a:p>
            <a:endParaRPr lang="en-US" dirty="0"/>
          </a:p>
          <a:p>
            <a:endParaRPr lang="en-US" b="1" dirty="0">
              <a:solidFill>
                <a:srgbClr val="0000FF"/>
              </a:solidFill>
            </a:endParaRPr>
          </a:p>
          <a:p>
            <a:r>
              <a:rPr lang="en-US" b="1" dirty="0">
                <a:solidFill>
                  <a:srgbClr val="0000FF"/>
                </a:solidFill>
              </a:rPr>
              <a:t>Cheap K-</a:t>
            </a:r>
            <a:r>
              <a:rPr lang="en-US" b="1" dirty="0" err="1">
                <a:solidFill>
                  <a:srgbClr val="0000FF"/>
                </a:solidFill>
              </a:rPr>
              <a:t>mer</a:t>
            </a:r>
            <a:r>
              <a:rPr lang="en-US" b="1" dirty="0">
                <a:solidFill>
                  <a:srgbClr val="0000FF"/>
                </a:solidFill>
              </a:rPr>
              <a:t> Selection (CKS): </a:t>
            </a:r>
            <a:r>
              <a:rPr lang="en-US" dirty="0"/>
              <a:t>Reduces the absolute number of potential mapping locations</a:t>
            </a:r>
          </a:p>
          <a:p>
            <a:endParaRPr lang="en-US" dirty="0"/>
          </a:p>
          <a:p>
            <a:endParaRPr lang="en-US" dirty="0"/>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251520" y="1772816"/>
            <a:ext cx="8208912" cy="1224136"/>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474385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Adjacency Filtering (AF)</a:t>
            </a:r>
          </a:p>
        </p:txBody>
      </p:sp>
      <p:sp>
        <p:nvSpPr>
          <p:cNvPr id="3" name="Content Placeholder 2"/>
          <p:cNvSpPr>
            <a:spLocks noGrp="1"/>
          </p:cNvSpPr>
          <p:nvPr>
            <p:ph idx="1"/>
          </p:nvPr>
        </p:nvSpPr>
        <p:spPr/>
        <p:txBody>
          <a:bodyPr/>
          <a:lstStyle/>
          <a:p>
            <a:r>
              <a:rPr lang="en-US" b="1" dirty="0">
                <a:solidFill>
                  <a:srgbClr val="FF0000"/>
                </a:solidFill>
              </a:rPr>
              <a:t>Goal:</a:t>
            </a:r>
            <a:r>
              <a:rPr lang="en-US" b="1" dirty="0"/>
              <a:t> </a:t>
            </a:r>
            <a:r>
              <a:rPr lang="en-US" dirty="0"/>
              <a:t>detect and filter out invalid mappings at early stage</a:t>
            </a:r>
          </a:p>
          <a:p>
            <a:r>
              <a:rPr lang="en-US" b="1" dirty="0">
                <a:solidFill>
                  <a:srgbClr val="0000FF"/>
                </a:solidFill>
              </a:rPr>
              <a:t>Key Insight:</a:t>
            </a:r>
            <a:r>
              <a:rPr lang="en-US" b="1" dirty="0"/>
              <a:t> </a:t>
            </a:r>
            <a:r>
              <a:rPr lang="en-US" dirty="0"/>
              <a:t>For a valid mapping, adjacent k-</a:t>
            </a:r>
            <a:r>
              <a:rPr lang="en-US" dirty="0" err="1"/>
              <a:t>mers</a:t>
            </a:r>
            <a:r>
              <a:rPr lang="en-US" dirty="0"/>
              <a:t> in the read are also adjacent in the reference genome</a:t>
            </a:r>
          </a:p>
          <a:p>
            <a:endParaRPr lang="en-US" dirty="0"/>
          </a:p>
          <a:p>
            <a:endParaRPr lang="en-US" dirty="0"/>
          </a:p>
          <a:p>
            <a:endParaRPr lang="en-US" dirty="0"/>
          </a:p>
          <a:p>
            <a:endParaRPr lang="en-US" dirty="0"/>
          </a:p>
          <a:p>
            <a:endParaRPr lang="en-US" dirty="0"/>
          </a:p>
          <a:p>
            <a:r>
              <a:rPr lang="en-US" b="1" dirty="0">
                <a:solidFill>
                  <a:srgbClr val="0000FF"/>
                </a:solidFill>
              </a:rPr>
              <a:t>Key Idea: </a:t>
            </a:r>
            <a:r>
              <a:rPr lang="en-US" dirty="0"/>
              <a:t>search for adjacent locations in the k-</a:t>
            </a:r>
            <a:r>
              <a:rPr lang="en-US" dirty="0" err="1"/>
              <a:t>mers</a:t>
            </a:r>
            <a:r>
              <a:rPr lang="en-US" dirty="0"/>
              <a:t>’ location lists</a:t>
            </a:r>
          </a:p>
          <a:p>
            <a:pPr lvl="1"/>
            <a:r>
              <a:rPr lang="en-US" dirty="0"/>
              <a:t>If more than </a:t>
            </a:r>
            <a:r>
              <a:rPr lang="en-US" i="1" dirty="0">
                <a:solidFill>
                  <a:srgbClr val="0000FF"/>
                </a:solidFill>
              </a:rPr>
              <a:t>e</a:t>
            </a:r>
            <a:r>
              <a:rPr lang="en-US" dirty="0">
                <a:solidFill>
                  <a:srgbClr val="0000FF"/>
                </a:solidFill>
              </a:rPr>
              <a:t> </a:t>
            </a:r>
            <a:r>
              <a:rPr lang="en-US" dirty="0"/>
              <a:t>k-</a:t>
            </a:r>
            <a:r>
              <a:rPr lang="en-US" dirty="0" err="1"/>
              <a:t>mers</a:t>
            </a:r>
            <a:r>
              <a:rPr lang="en-US" dirty="0"/>
              <a:t> fail </a:t>
            </a:r>
            <a:r>
              <a:rPr lang="en-US" dirty="0">
                <a:sym typeface="Wingdings" pitchFamily="2" charset="2"/>
              </a:rPr>
              <a:t> </a:t>
            </a:r>
            <a:r>
              <a:rPr lang="en-US" dirty="0"/>
              <a:t>there must be more than e errors </a:t>
            </a:r>
            <a:r>
              <a:rPr lang="en-US" dirty="0">
                <a:sym typeface="Wingdings" pitchFamily="2" charset="2"/>
              </a:rPr>
              <a:t> </a:t>
            </a:r>
            <a:r>
              <a:rPr lang="en-US" dirty="0"/>
              <a:t>invalid mapping</a:t>
            </a: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ectangle 81"/>
          <p:cNvSpPr/>
          <p:nvPr/>
        </p:nvSpPr>
        <p:spPr>
          <a:xfrm>
            <a:off x="1047462" y="2385119"/>
            <a:ext cx="5530120"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6" name="TextBox 5"/>
          <p:cNvSpPr txBox="1"/>
          <p:nvPr/>
        </p:nvSpPr>
        <p:spPr>
          <a:xfrm>
            <a:off x="6994509" y="2258288"/>
            <a:ext cx="8898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read</a:t>
            </a:r>
          </a:p>
        </p:txBody>
      </p:sp>
      <p:cxnSp>
        <p:nvCxnSpPr>
          <p:cNvPr id="7" name="Straight Arrow Connector 257"/>
          <p:cNvCxnSpPr>
            <a:stCxn id="6" idx="1"/>
            <a:endCxn id="5" idx="3"/>
          </p:cNvCxnSpPr>
          <p:nvPr/>
        </p:nvCxnSpPr>
        <p:spPr>
          <a:xfrm flipH="1">
            <a:off x="6577582" y="2519898"/>
            <a:ext cx="4169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67544" y="3122384"/>
            <a:ext cx="7776864" cy="0"/>
          </a:xfrm>
          <a:prstGeom prst="line">
            <a:avLst/>
          </a:prstGeom>
          <a:ln w="57150" cmpd="sng">
            <a:solidFill>
              <a:schemeClr val="bg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732240" y="3266400"/>
            <a:ext cx="20889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Reference genome</a:t>
            </a:r>
          </a:p>
        </p:txBody>
      </p:sp>
      <p:cxnSp>
        <p:nvCxnSpPr>
          <p:cNvPr id="12" name="Straight Arrow Connector 11"/>
          <p:cNvCxnSpPr/>
          <p:nvPr/>
        </p:nvCxnSpPr>
        <p:spPr>
          <a:xfrm flipH="1">
            <a:off x="1224643" y="2618328"/>
            <a:ext cx="899085" cy="497708"/>
          </a:xfrm>
          <a:prstGeom prst="straightConnector1">
            <a:avLst/>
          </a:prstGeom>
          <a:ln>
            <a:solidFill>
              <a:srgbClr val="8C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195736" y="2618328"/>
            <a:ext cx="432048" cy="504056"/>
          </a:xfrm>
          <a:prstGeom prst="straightConnector1">
            <a:avLst/>
          </a:prstGeom>
          <a:ln>
            <a:solidFill>
              <a:srgbClr val="8C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339752" y="2618328"/>
            <a:ext cx="1296144" cy="504056"/>
          </a:xfrm>
          <a:prstGeom prst="straightConnector1">
            <a:avLst/>
          </a:prstGeom>
          <a:ln>
            <a:solidFill>
              <a:srgbClr val="8C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627784" y="2618328"/>
            <a:ext cx="3528392" cy="504056"/>
          </a:xfrm>
          <a:prstGeom prst="straightConnector1">
            <a:avLst/>
          </a:prstGeom>
          <a:ln>
            <a:solidFill>
              <a:srgbClr val="8C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1378857" y="2618328"/>
            <a:ext cx="2257040" cy="4931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5" idx="2"/>
          </p:cNvCxnSpPr>
          <p:nvPr/>
        </p:nvCxnSpPr>
        <p:spPr>
          <a:xfrm flipH="1">
            <a:off x="2915816" y="2654676"/>
            <a:ext cx="896706" cy="4677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995936" y="2618328"/>
            <a:ext cx="936104" cy="504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283968" y="2618328"/>
            <a:ext cx="1368152" cy="504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4644008" y="2618328"/>
            <a:ext cx="2520280" cy="504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1510270" y="2618328"/>
            <a:ext cx="3997834" cy="491456"/>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4355976" y="2618328"/>
            <a:ext cx="1296144" cy="504056"/>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5868144" y="2618328"/>
            <a:ext cx="504056" cy="504056"/>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971600" y="2915652"/>
            <a:ext cx="792088" cy="432048"/>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7" name="TextBox 36"/>
          <p:cNvSpPr txBox="1"/>
          <p:nvPr/>
        </p:nvSpPr>
        <p:spPr>
          <a:xfrm>
            <a:off x="539552" y="3419708"/>
            <a:ext cx="16176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Valid mapping</a:t>
            </a:r>
          </a:p>
        </p:txBody>
      </p:sp>
      <p:cxnSp>
        <p:nvCxnSpPr>
          <p:cNvPr id="43" name="Straight Connector 42"/>
          <p:cNvCxnSpPr/>
          <p:nvPr/>
        </p:nvCxnSpPr>
        <p:spPr>
          <a:xfrm>
            <a:off x="2946634" y="3120373"/>
            <a:ext cx="144016"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918310" y="3120373"/>
            <a:ext cx="144016"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638390" y="3120373"/>
            <a:ext cx="144016"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7143693" y="3120373"/>
            <a:ext cx="144016"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1372830" y="3120373"/>
            <a:ext cx="144016"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1518365" y="3120373"/>
            <a:ext cx="144016" cy="0"/>
          </a:xfrm>
          <a:prstGeom prst="line">
            <a:avLst/>
          </a:prstGeom>
          <a:ln w="57150" cmpd="sng">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1227514" y="3120373"/>
            <a:ext cx="144016" cy="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2627784" y="3122824"/>
            <a:ext cx="144016" cy="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3608680" y="3122824"/>
            <a:ext cx="144016" cy="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6124424" y="3122824"/>
            <a:ext cx="144016" cy="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4374120" y="3122824"/>
            <a:ext cx="144016" cy="0"/>
          </a:xfrm>
          <a:prstGeom prst="line">
            <a:avLst/>
          </a:prstGeom>
          <a:ln w="57150" cmpd="sng">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358592" y="3123392"/>
            <a:ext cx="144016" cy="0"/>
          </a:xfrm>
          <a:prstGeom prst="line">
            <a:avLst/>
          </a:prstGeom>
          <a:ln w="57150" cmpd="sng">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2450269" y="2924944"/>
            <a:ext cx="792088" cy="43204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39" name="TextBox 38"/>
          <p:cNvSpPr txBox="1"/>
          <p:nvPr/>
        </p:nvSpPr>
        <p:spPr>
          <a:xfrm>
            <a:off x="3479302" y="3414889"/>
            <a:ext cx="18127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Invalid mapping</a:t>
            </a:r>
          </a:p>
        </p:txBody>
      </p:sp>
      <p:sp>
        <p:nvSpPr>
          <p:cNvPr id="40" name="Rectangle 39"/>
          <p:cNvSpPr/>
          <p:nvPr/>
        </p:nvSpPr>
        <p:spPr>
          <a:xfrm>
            <a:off x="3419872" y="2924944"/>
            <a:ext cx="792088" cy="43204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41" name="Rectangle 40"/>
          <p:cNvSpPr/>
          <p:nvPr/>
        </p:nvSpPr>
        <p:spPr>
          <a:xfrm>
            <a:off x="4355976" y="2924944"/>
            <a:ext cx="792088" cy="43204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42" name="Rectangle 41"/>
          <p:cNvSpPr/>
          <p:nvPr/>
        </p:nvSpPr>
        <p:spPr>
          <a:xfrm>
            <a:off x="5652120" y="2924944"/>
            <a:ext cx="792088" cy="43204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48" name="Rectangle 47"/>
          <p:cNvSpPr/>
          <p:nvPr/>
        </p:nvSpPr>
        <p:spPr>
          <a:xfrm>
            <a:off x="6876256" y="2924944"/>
            <a:ext cx="792088" cy="43204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4281066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par>
                                <p:cTn id="27" presetID="22" presetClass="entr" presetSubtype="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par>
                                <p:cTn id="30" presetID="22" presetClass="entr" presetSubtype="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par>
                                <p:cTn id="33" presetID="22" presetClass="entr" presetSubtype="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up)">
                                      <p:cBhvr>
                                        <p:cTn id="35" dur="500"/>
                                        <p:tgtEl>
                                          <p:spTgt spid="20"/>
                                        </p:tgtEl>
                                      </p:cBhvr>
                                    </p:animEffect>
                                  </p:childTnLst>
                                </p:cTn>
                              </p:par>
                              <p:par>
                                <p:cTn id="36" presetID="22" presetClass="entr" presetSubtype="1"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up)">
                                      <p:cBhvr>
                                        <p:cTn id="38" dur="500"/>
                                        <p:tgtEl>
                                          <p:spTgt spid="23"/>
                                        </p:tgtEl>
                                      </p:cBhvr>
                                    </p:animEffect>
                                  </p:childTnLst>
                                </p:cTn>
                              </p:par>
                              <p:par>
                                <p:cTn id="39" presetID="22" presetClass="entr" presetSubtype="1"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up)">
                                      <p:cBhvr>
                                        <p:cTn id="41" dur="500"/>
                                        <p:tgtEl>
                                          <p:spTgt spid="25"/>
                                        </p:tgtEl>
                                      </p:cBhvr>
                                    </p:animEffect>
                                  </p:childTnLst>
                                </p:cTn>
                              </p:par>
                              <p:par>
                                <p:cTn id="42" presetID="22" presetClass="entr" presetSubtype="1"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up)">
                                      <p:cBhvr>
                                        <p:cTn id="44" dur="500"/>
                                        <p:tgtEl>
                                          <p:spTgt spid="31"/>
                                        </p:tgtEl>
                                      </p:cBhvr>
                                    </p:animEffect>
                                  </p:childTnLst>
                                </p:cTn>
                              </p:par>
                              <p:par>
                                <p:cTn id="45" presetID="22" presetClass="entr" presetSubtype="1"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up)">
                                      <p:cBhvr>
                                        <p:cTn id="47" dur="500"/>
                                        <p:tgtEl>
                                          <p:spTgt spid="27"/>
                                        </p:tgtEl>
                                      </p:cBhvr>
                                    </p:animEffect>
                                  </p:childTnLst>
                                </p:cTn>
                              </p:par>
                              <p:par>
                                <p:cTn id="48" presetID="22" presetClass="entr" presetSubtype="1"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up)">
                                      <p:cBhvr>
                                        <p:cTn id="50" dur="500"/>
                                        <p:tgtEl>
                                          <p:spTgt spid="33"/>
                                        </p:tgtEl>
                                      </p:cBhvr>
                                    </p:animEffect>
                                  </p:childTnLst>
                                </p:cTn>
                              </p:par>
                              <p:par>
                                <p:cTn id="51" presetID="22" presetClass="entr" presetSubtype="1"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up)">
                                      <p:cBhvr>
                                        <p:cTn id="53" dur="500"/>
                                        <p:tgtEl>
                                          <p:spTgt spid="29"/>
                                        </p:tgtEl>
                                      </p:cBhvr>
                                    </p:animEffect>
                                  </p:childTnLst>
                                </p:cTn>
                              </p:par>
                              <p:par>
                                <p:cTn id="54" presetID="22" presetClass="entr" presetSubtype="1"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up)">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checkerboard(across)">
                                      <p:cBhvr>
                                        <p:cTn id="87" dur="500"/>
                                        <p:tgtEl>
                                          <p:spTgt spid="36"/>
                                        </p:tgtEl>
                                      </p:cBhvr>
                                    </p:animEffect>
                                  </p:childTnLst>
                                </p:cTn>
                              </p:par>
                            </p:childTnLst>
                          </p:cTn>
                        </p:par>
                        <p:par>
                          <p:cTn id="88" fill="hold">
                            <p:stCondLst>
                              <p:cond delay="500"/>
                            </p:stCondLst>
                            <p:childTnLst>
                              <p:par>
                                <p:cTn id="89" presetID="1" presetClass="entr" presetSubtype="0" fill="hold" grpId="0" nodeType="after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5" presetClass="entr" presetSubtype="10"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checkerboard(across)">
                                      <p:cBhvr>
                                        <p:cTn id="95" dur="500"/>
                                        <p:tgtEl>
                                          <p:spTgt spid="38"/>
                                        </p:tgtEl>
                                      </p:cBhvr>
                                    </p:animEffect>
                                  </p:childTnLst>
                                </p:cTn>
                              </p:par>
                              <p:par>
                                <p:cTn id="96" presetID="5" presetClass="entr" presetSubtype="10" fill="hold" grpId="0" nodeType="with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checkerboard(across)">
                                      <p:cBhvr>
                                        <p:cTn id="98" dur="500"/>
                                        <p:tgtEl>
                                          <p:spTgt spid="40"/>
                                        </p:tgtEl>
                                      </p:cBhvr>
                                    </p:animEffect>
                                  </p:childTnLst>
                                </p:cTn>
                              </p:par>
                              <p:par>
                                <p:cTn id="99" presetID="5" presetClass="entr" presetSubtype="10" fill="hold" grpId="0" nodeType="with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checkerboard(across)">
                                      <p:cBhvr>
                                        <p:cTn id="101" dur="500"/>
                                        <p:tgtEl>
                                          <p:spTgt spid="41"/>
                                        </p:tgtEl>
                                      </p:cBhvr>
                                    </p:animEffect>
                                  </p:childTnLst>
                                </p:cTn>
                              </p:par>
                              <p:par>
                                <p:cTn id="102" presetID="5" presetClass="entr" presetSubtype="10" fill="hold" grpId="0" nodeType="with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checkerboard(across)">
                                      <p:cBhvr>
                                        <p:cTn id="104" dur="500"/>
                                        <p:tgtEl>
                                          <p:spTgt spid="42"/>
                                        </p:tgtEl>
                                      </p:cBhvr>
                                    </p:animEffect>
                                  </p:childTnLst>
                                </p:cTn>
                              </p:par>
                              <p:par>
                                <p:cTn id="105" presetID="5" presetClass="entr" presetSubtype="10" fill="hold" grpId="0"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checkerboard(across)">
                                      <p:cBhvr>
                                        <p:cTn id="107" dur="500"/>
                                        <p:tgtEl>
                                          <p:spTgt spid="48"/>
                                        </p:tgtEl>
                                      </p:cBhvr>
                                    </p:animEffect>
                                  </p:childTnLst>
                                </p:cTn>
                              </p:par>
                            </p:childTnLst>
                          </p:cTn>
                        </p:par>
                        <p:par>
                          <p:cTn id="108" fill="hold">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3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
                                            <p:txEl>
                                              <p:pRg st="7" end="7"/>
                                            </p:txEl>
                                          </p:spTgt>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P spid="36" grpId="0" animBg="1"/>
      <p:bldP spid="37" grpId="0"/>
      <p:bldP spid="38" grpId="0" animBg="1"/>
      <p:bldP spid="39" grpId="0"/>
      <p:bldP spid="40" grpId="0" animBg="1"/>
      <p:bldP spid="41" grpId="0" animBg="1"/>
      <p:bldP spid="42" grpId="0" animBg="1"/>
      <p:bldP spid="4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2524125" y="4620782"/>
            <a:ext cx="2017909" cy="221165"/>
          </a:xfrm>
          <a:prstGeom prst="rect">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1" name="TextBox 70"/>
          <p:cNvSpPr txBox="1"/>
          <p:nvPr/>
        </p:nvSpPr>
        <p:spPr>
          <a:xfrm>
            <a:off x="2528316" y="4622318"/>
            <a:ext cx="2017909" cy="221165"/>
          </a:xfrm>
          <a:prstGeom prst="rect">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3" name="TextBox 72"/>
          <p:cNvSpPr txBox="1"/>
          <p:nvPr/>
        </p:nvSpPr>
        <p:spPr>
          <a:xfrm>
            <a:off x="2526865" y="4622318"/>
            <a:ext cx="2017909" cy="221165"/>
          </a:xfrm>
          <a:prstGeom prst="rect">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2" name="矩形 71"/>
          <p:cNvSpPr/>
          <p:nvPr/>
        </p:nvSpPr>
        <p:spPr>
          <a:xfrm>
            <a:off x="4032482" y="2990885"/>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12</a:t>
            </a:r>
          </a:p>
        </p:txBody>
      </p:sp>
      <p:sp>
        <p:nvSpPr>
          <p:cNvPr id="2" name="标题 1"/>
          <p:cNvSpPr>
            <a:spLocks noGrp="1"/>
          </p:cNvSpPr>
          <p:nvPr>
            <p:ph type="title"/>
          </p:nvPr>
        </p:nvSpPr>
        <p:spPr/>
        <p:txBody>
          <a:bodyPr/>
          <a:lstStyle/>
          <a:p>
            <a:r>
              <a:rPr lang="en-US" dirty="0"/>
              <a:t>Adjacency Filtering (AF)</a:t>
            </a:r>
          </a:p>
        </p:txBody>
      </p:sp>
      <p:graphicFrame>
        <p:nvGraphicFramePr>
          <p:cNvPr id="53" name="内容占位符 52"/>
          <p:cNvGraphicFramePr>
            <a:graphicFrameLocks noGrp="1"/>
          </p:cNvGraphicFramePr>
          <p:nvPr>
            <p:ph idx="1"/>
            <p:extLst/>
          </p:nvPr>
        </p:nvGraphicFramePr>
        <p:xfrm>
          <a:off x="2524565" y="4180830"/>
          <a:ext cx="1615388" cy="213360"/>
        </p:xfrm>
        <a:graphic>
          <a:graphicData uri="http://schemas.openxmlformats.org/drawingml/2006/table">
            <a:tbl>
              <a:tblPr firstRow="1" bandRow="1">
                <a:tableStyleId>{5C22544A-7EE6-4342-B048-85BDC9FD1C3A}</a:tableStyleId>
              </a:tblPr>
              <a:tblGrid>
                <a:gridCol w="403847">
                  <a:extLst>
                    <a:ext uri="{9D8B030D-6E8A-4147-A177-3AD203B41FA5}">
                      <a16:colId xmlns:a16="http://schemas.microsoft.com/office/drawing/2014/main" val="20000"/>
                    </a:ext>
                  </a:extLst>
                </a:gridCol>
                <a:gridCol w="403847">
                  <a:extLst>
                    <a:ext uri="{9D8B030D-6E8A-4147-A177-3AD203B41FA5}">
                      <a16:colId xmlns:a16="http://schemas.microsoft.com/office/drawing/2014/main" val="20001"/>
                    </a:ext>
                  </a:extLst>
                </a:gridCol>
                <a:gridCol w="403847">
                  <a:extLst>
                    <a:ext uri="{9D8B030D-6E8A-4147-A177-3AD203B41FA5}">
                      <a16:colId xmlns:a16="http://schemas.microsoft.com/office/drawing/2014/main" val="20002"/>
                    </a:ext>
                  </a:extLst>
                </a:gridCol>
                <a:gridCol w="403847">
                  <a:extLst>
                    <a:ext uri="{9D8B030D-6E8A-4147-A177-3AD203B41FA5}">
                      <a16:colId xmlns:a16="http://schemas.microsoft.com/office/drawing/2014/main" val="20003"/>
                    </a:ext>
                  </a:extLst>
                </a:gridCol>
              </a:tblGrid>
              <a:tr h="181213">
                <a:tc>
                  <a:txBody>
                    <a:bodyPr/>
                    <a:lstStyle/>
                    <a:p>
                      <a:r>
                        <a:rPr lang="en-US" sz="800" b="0" dirty="0">
                          <a:solidFill>
                            <a:schemeClr val="accent1">
                              <a:lumMod val="75000"/>
                            </a:schemeClr>
                          </a:solidFill>
                        </a:rPr>
                        <a:t>12</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324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557</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940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81"/>
          <p:cNvSpPr/>
          <p:nvPr/>
        </p:nvSpPr>
        <p:spPr>
          <a:xfrm>
            <a:off x="353145" y="1088395"/>
            <a:ext cx="5530120"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7" name="Rectangle 85"/>
          <p:cNvSpPr/>
          <p:nvPr/>
        </p:nvSpPr>
        <p:spPr>
          <a:xfrm>
            <a:off x="983621" y="1977948"/>
            <a:ext cx="1906831"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endParaRPr kumimoji="0" lang="en-US" sz="20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8" name="Rectangle 86"/>
          <p:cNvSpPr/>
          <p:nvPr/>
        </p:nvSpPr>
        <p:spPr>
          <a:xfrm>
            <a:off x="1763688" y="1857546"/>
            <a:ext cx="1820157"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9" name="Down Arrow 88"/>
          <p:cNvSpPr/>
          <p:nvPr/>
        </p:nvSpPr>
        <p:spPr>
          <a:xfrm>
            <a:off x="1157062" y="1480668"/>
            <a:ext cx="693393" cy="30777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ahoma"/>
              <a:ea typeface="+mn-ea"/>
              <a:cs typeface="+mn-cs"/>
            </a:endParaRPr>
          </a:p>
        </p:txBody>
      </p:sp>
      <p:sp>
        <p:nvSpPr>
          <p:cNvPr id="16" name="Rectangle 95"/>
          <p:cNvSpPr/>
          <p:nvPr/>
        </p:nvSpPr>
        <p:spPr>
          <a:xfrm>
            <a:off x="5829529" y="2722323"/>
            <a:ext cx="2258027" cy="907048"/>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6633">
                    <a:lumMod val="75000"/>
                  </a:srgbClr>
                </a:solidFill>
                <a:effectLst/>
                <a:uLnTx/>
                <a:uFillTx/>
                <a:latin typeface="Tahoma"/>
                <a:ea typeface="+mn-ea"/>
                <a:cs typeface="+mn-cs"/>
              </a:rPr>
              <a:t>Reference Genome</a:t>
            </a:r>
          </a:p>
        </p:txBody>
      </p:sp>
      <p:sp>
        <p:nvSpPr>
          <p:cNvPr id="23" name="Down Arrow 102"/>
          <p:cNvSpPr/>
          <p:nvPr/>
        </p:nvSpPr>
        <p:spPr>
          <a:xfrm>
            <a:off x="1230402" y="2496340"/>
            <a:ext cx="511398" cy="29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Rectangle 103"/>
          <p:cNvSpPr/>
          <p:nvPr/>
        </p:nvSpPr>
        <p:spPr>
          <a:xfrm>
            <a:off x="594180" y="2885425"/>
            <a:ext cx="1765224" cy="976956"/>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Hash Table (HT)</a:t>
            </a:r>
          </a:p>
        </p:txBody>
      </p:sp>
      <p:sp>
        <p:nvSpPr>
          <p:cNvPr id="25" name="Down Arrow 104"/>
          <p:cNvSpPr/>
          <p:nvPr/>
        </p:nvSpPr>
        <p:spPr>
          <a:xfrm rot="16200000">
            <a:off x="4905401" y="2920547"/>
            <a:ext cx="511398" cy="54999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5" name="TextBox 34"/>
          <p:cNvSpPr txBox="1"/>
          <p:nvPr/>
        </p:nvSpPr>
        <p:spPr>
          <a:xfrm>
            <a:off x="6300192" y="961564"/>
            <a:ext cx="8898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read</a:t>
            </a:r>
          </a:p>
        </p:txBody>
      </p:sp>
      <p:sp>
        <p:nvSpPr>
          <p:cNvPr id="36" name="TextBox 35"/>
          <p:cNvSpPr txBox="1"/>
          <p:nvPr/>
        </p:nvSpPr>
        <p:spPr>
          <a:xfrm>
            <a:off x="4010283" y="1730852"/>
            <a:ext cx="12582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k-</a:t>
            </a:r>
            <a:r>
              <a:rPr kumimoji="0" lang="en-US" sz="2800" b="0" i="0" u="none" strike="noStrike" kern="1200" cap="none" spc="0" normalizeH="0" baseline="0" noProof="0" dirty="0" err="1">
                <a:ln>
                  <a:noFill/>
                </a:ln>
                <a:solidFill>
                  <a:srgbClr val="000000"/>
                </a:solidFill>
                <a:effectLst/>
                <a:uLnTx/>
                <a:uFillTx/>
                <a:latin typeface="Tahoma"/>
                <a:ea typeface="+mn-ea"/>
                <a:cs typeface="+mn-cs"/>
              </a:rPr>
              <a:t>mers</a:t>
            </a:r>
            <a:endParaRPr kumimoji="0" lang="en-US" sz="2800" b="0" i="0" u="none" strike="noStrike" kern="1200" cap="none" spc="0" normalizeH="0" baseline="0" noProof="0" dirty="0">
              <a:ln>
                <a:noFill/>
              </a:ln>
              <a:solidFill>
                <a:srgbClr val="000000"/>
              </a:solidFill>
              <a:effectLst/>
              <a:uLnTx/>
              <a:uFillTx/>
              <a:latin typeface="Tahoma"/>
              <a:ea typeface="+mn-ea"/>
              <a:cs typeface="+mn-cs"/>
            </a:endParaRPr>
          </a:p>
        </p:txBody>
      </p:sp>
      <p:cxnSp>
        <p:nvCxnSpPr>
          <p:cNvPr id="39" name="Straight Arrow Connector 257"/>
          <p:cNvCxnSpPr>
            <a:stCxn id="35" idx="1"/>
            <a:endCxn id="5" idx="3"/>
          </p:cNvCxnSpPr>
          <p:nvPr/>
        </p:nvCxnSpPr>
        <p:spPr>
          <a:xfrm flipH="1">
            <a:off x="5883265" y="1223174"/>
            <a:ext cx="4169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259"/>
          <p:cNvCxnSpPr>
            <a:stCxn id="36" idx="1"/>
            <a:endCxn id="8" idx="3"/>
          </p:cNvCxnSpPr>
          <p:nvPr/>
        </p:nvCxnSpPr>
        <p:spPr>
          <a:xfrm flipH="1" flipV="1">
            <a:off x="3583845" y="1992325"/>
            <a:ext cx="426438" cy="1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8" name="Rectangle 84"/>
          <p:cNvSpPr/>
          <p:nvPr/>
        </p:nvSpPr>
        <p:spPr>
          <a:xfrm>
            <a:off x="210190" y="4154427"/>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endParaRPr kumimoji="0" lang="en-US" sz="2000" b="0" i="0" u="none" strike="noStrike" kern="1200" cap="none" spc="0" normalizeH="0" baseline="0" noProof="0" dirty="0">
              <a:ln>
                <a:solidFill>
                  <a:srgbClr val="3B812F"/>
                </a:solidFill>
              </a:ln>
              <a:solidFill>
                <a:srgbClr val="C00000"/>
              </a:solidFill>
              <a:effectLst/>
              <a:uLnTx/>
              <a:uFillTx/>
              <a:latin typeface="Tahoma"/>
              <a:ea typeface="+mn-ea"/>
              <a:cs typeface="+mn-cs"/>
            </a:endParaRPr>
          </a:p>
        </p:txBody>
      </p:sp>
      <p:sp>
        <p:nvSpPr>
          <p:cNvPr id="49" name="Rectangle 85"/>
          <p:cNvSpPr/>
          <p:nvPr/>
        </p:nvSpPr>
        <p:spPr>
          <a:xfrm>
            <a:off x="210190" y="4580204"/>
            <a:ext cx="2073543" cy="293538"/>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endParaRPr kumimoji="0" lang="en-US" sz="20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50" name="Rectangle 86"/>
          <p:cNvSpPr/>
          <p:nvPr/>
        </p:nvSpPr>
        <p:spPr>
          <a:xfrm>
            <a:off x="203554" y="5050883"/>
            <a:ext cx="2080179" cy="317512"/>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graphicFrame>
        <p:nvGraphicFramePr>
          <p:cNvPr id="57" name="内容占位符 52"/>
          <p:cNvGraphicFramePr>
            <a:graphicFrameLocks/>
          </p:cNvGraphicFramePr>
          <p:nvPr>
            <p:extLst/>
          </p:nvPr>
        </p:nvGraphicFramePr>
        <p:xfrm>
          <a:off x="2524565" y="4626444"/>
          <a:ext cx="2009335" cy="213360"/>
        </p:xfrm>
        <a:graphic>
          <a:graphicData uri="http://schemas.openxmlformats.org/drawingml/2006/table">
            <a:tbl>
              <a:tblPr firstRow="1" bandRow="1">
                <a:tableStyleId>{5C22544A-7EE6-4342-B048-85BDC9FD1C3A}</a:tableStyleId>
              </a:tblPr>
              <a:tblGrid>
                <a:gridCol w="401867">
                  <a:extLst>
                    <a:ext uri="{9D8B030D-6E8A-4147-A177-3AD203B41FA5}">
                      <a16:colId xmlns:a16="http://schemas.microsoft.com/office/drawing/2014/main" val="20000"/>
                    </a:ext>
                  </a:extLst>
                </a:gridCol>
                <a:gridCol w="401867">
                  <a:extLst>
                    <a:ext uri="{9D8B030D-6E8A-4147-A177-3AD203B41FA5}">
                      <a16:colId xmlns:a16="http://schemas.microsoft.com/office/drawing/2014/main" val="20001"/>
                    </a:ext>
                  </a:extLst>
                </a:gridCol>
                <a:gridCol w="401867">
                  <a:extLst>
                    <a:ext uri="{9D8B030D-6E8A-4147-A177-3AD203B41FA5}">
                      <a16:colId xmlns:a16="http://schemas.microsoft.com/office/drawing/2014/main" val="20002"/>
                    </a:ext>
                  </a:extLst>
                </a:gridCol>
                <a:gridCol w="401867">
                  <a:extLst>
                    <a:ext uri="{9D8B030D-6E8A-4147-A177-3AD203B41FA5}">
                      <a16:colId xmlns:a16="http://schemas.microsoft.com/office/drawing/2014/main" val="20003"/>
                    </a:ext>
                  </a:extLst>
                </a:gridCol>
                <a:gridCol w="401867">
                  <a:extLst>
                    <a:ext uri="{9D8B030D-6E8A-4147-A177-3AD203B41FA5}">
                      <a16:colId xmlns:a16="http://schemas.microsoft.com/office/drawing/2014/main" val="20004"/>
                    </a:ext>
                  </a:extLst>
                </a:gridCol>
              </a:tblGrid>
              <a:tr h="181213">
                <a:tc>
                  <a:txBody>
                    <a:bodyPr/>
                    <a:lstStyle/>
                    <a:p>
                      <a:r>
                        <a:rPr lang="en-US" sz="800" b="0" baseline="0" dirty="0">
                          <a:solidFill>
                            <a:schemeClr val="accent1">
                              <a:lumMod val="75000"/>
                            </a:schemeClr>
                          </a:solidFill>
                        </a:rPr>
                        <a:t>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chemeClr val="accent1">
                              <a:lumMod val="75000"/>
                            </a:schemeClr>
                          </a:solidFill>
                        </a:rPr>
                        <a:t>459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baseline="0" dirty="0">
                          <a:solidFill>
                            <a:schemeClr val="accent1">
                              <a:lumMod val="75000"/>
                            </a:schemeClr>
                          </a:solidFill>
                        </a:rPr>
                        <a:t>744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baseline="0" dirty="0">
                          <a:solidFill>
                            <a:schemeClr val="accent1">
                              <a:lumMod val="75000"/>
                            </a:schemeClr>
                          </a:solidFill>
                        </a:rPr>
                        <a:t>988</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baseline="0" dirty="0">
                          <a:solidFill>
                            <a:schemeClr val="accent1">
                              <a:lumMod val="75000"/>
                            </a:schemeClr>
                          </a:solidFill>
                        </a:rPr>
                        <a:t>989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58" name="内容占位符 52"/>
          <p:cNvGraphicFramePr>
            <a:graphicFrameLocks/>
          </p:cNvGraphicFramePr>
          <p:nvPr>
            <p:extLst/>
          </p:nvPr>
        </p:nvGraphicFramePr>
        <p:xfrm>
          <a:off x="2524565" y="5102959"/>
          <a:ext cx="1205601" cy="213360"/>
        </p:xfrm>
        <a:graphic>
          <a:graphicData uri="http://schemas.openxmlformats.org/drawingml/2006/table">
            <a:tbl>
              <a:tblPr firstRow="1" bandRow="1">
                <a:tableStyleId>{5C22544A-7EE6-4342-B048-85BDC9FD1C3A}</a:tableStyleId>
              </a:tblPr>
              <a:tblGrid>
                <a:gridCol w="401867">
                  <a:extLst>
                    <a:ext uri="{9D8B030D-6E8A-4147-A177-3AD203B41FA5}">
                      <a16:colId xmlns:a16="http://schemas.microsoft.com/office/drawing/2014/main" val="20000"/>
                    </a:ext>
                  </a:extLst>
                </a:gridCol>
                <a:gridCol w="401867">
                  <a:extLst>
                    <a:ext uri="{9D8B030D-6E8A-4147-A177-3AD203B41FA5}">
                      <a16:colId xmlns:a16="http://schemas.microsoft.com/office/drawing/2014/main" val="20001"/>
                    </a:ext>
                  </a:extLst>
                </a:gridCol>
                <a:gridCol w="401867">
                  <a:extLst>
                    <a:ext uri="{9D8B030D-6E8A-4147-A177-3AD203B41FA5}">
                      <a16:colId xmlns:a16="http://schemas.microsoft.com/office/drawing/2014/main" val="20002"/>
                    </a:ext>
                  </a:extLst>
                </a:gridCol>
              </a:tblGrid>
              <a:tr h="181213">
                <a:tc>
                  <a:txBody>
                    <a:bodyPr/>
                    <a:lstStyle/>
                    <a:p>
                      <a:r>
                        <a:rPr lang="en-US" sz="800" b="0" dirty="0">
                          <a:solidFill>
                            <a:schemeClr val="accent1"/>
                          </a:solidFill>
                        </a:rPr>
                        <a:t>36</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solidFill>
                        </a:rPr>
                        <a:t>535</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solidFill>
                        </a:rPr>
                        <a:t>123</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60" name="直接箭头连接符 59"/>
          <p:cNvCxnSpPr>
            <a:stCxn id="48" idx="3"/>
            <a:endCxn id="53" idx="1"/>
          </p:cNvCxnSpPr>
          <p:nvPr/>
        </p:nvCxnSpPr>
        <p:spPr>
          <a:xfrm flipV="1">
            <a:off x="2290369" y="4287510"/>
            <a:ext cx="234196" cy="16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a:stCxn id="49" idx="3"/>
            <a:endCxn id="57" idx="1"/>
          </p:cNvCxnSpPr>
          <p:nvPr/>
        </p:nvCxnSpPr>
        <p:spPr>
          <a:xfrm>
            <a:off x="2283733" y="4726973"/>
            <a:ext cx="240832" cy="61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a:stCxn id="50" idx="3"/>
            <a:endCxn id="58" idx="1"/>
          </p:cNvCxnSpPr>
          <p:nvPr/>
        </p:nvCxnSpPr>
        <p:spPr>
          <a:xfrm>
            <a:off x="2283733" y="5209639"/>
            <a:ext cx="2408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7" name="矩形 66"/>
          <p:cNvSpPr/>
          <p:nvPr/>
        </p:nvSpPr>
        <p:spPr>
          <a:xfrm>
            <a:off x="2429989" y="4125278"/>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9" name="Down Arrow 96"/>
          <p:cNvSpPr/>
          <p:nvPr/>
        </p:nvSpPr>
        <p:spPr>
          <a:xfrm>
            <a:off x="6745121" y="3711177"/>
            <a:ext cx="561788" cy="26140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0" name="Rectangle 101"/>
          <p:cNvSpPr/>
          <p:nvPr/>
        </p:nvSpPr>
        <p:spPr>
          <a:xfrm>
            <a:off x="4774797" y="4195843"/>
            <a:ext cx="4333707" cy="269557"/>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812F"/>
                </a:solidFill>
                <a:effectLst/>
                <a:uLnTx/>
                <a:uFillTx/>
                <a:latin typeface="Tahoma"/>
                <a:ea typeface="+mn-ea"/>
                <a:cs typeface="+mn-cs"/>
              </a:rPr>
              <a:t>…</a:t>
            </a:r>
            <a:r>
              <a:rPr kumimoji="0" lang="en-US" sz="14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1400" b="0" i="0" u="none" strike="noStrike" kern="1200" cap="none" spc="0" normalizeH="0" baseline="0" noProof="0" dirty="0">
                <a:ln>
                  <a:noFill/>
                </a:ln>
                <a:solidFill>
                  <a:srgbClr val="C00000"/>
                </a:solidFill>
                <a:effectLst/>
                <a:uLnTx/>
                <a:uFillTx/>
                <a:latin typeface="Tahoma"/>
                <a:ea typeface="+mn-ea"/>
                <a:cs typeface="+mn-cs"/>
              </a:rPr>
              <a:t>AAAAAAAA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1400" b="0" i="0" u="none" strike="noStrike" kern="1200" cap="none" spc="0" normalizeH="0" baseline="0" noProof="0" dirty="0">
                <a:ln>
                  <a:noFill/>
                </a:ln>
                <a:solidFill>
                  <a:srgbClr val="35742A"/>
                </a:solidFill>
                <a:effectLst/>
                <a:uLnTx/>
                <a:uFillTx/>
                <a:latin typeface="Tahoma"/>
                <a:ea typeface="+mn-ea"/>
                <a:cs typeface="+mn-cs"/>
              </a:rPr>
              <a:t>TTTTTTTTTTTT</a:t>
            </a:r>
            <a:r>
              <a:rPr kumimoji="0" lang="en-US" sz="1400" b="0" i="0" u="none" strike="noStrike" kern="1200" cap="none" spc="0" normalizeH="0" baseline="0" noProof="0" dirty="0">
                <a:ln>
                  <a:noFill/>
                </a:ln>
                <a:solidFill>
                  <a:srgbClr val="FFFFFF">
                    <a:lumMod val="75000"/>
                  </a:srgbClr>
                </a:solidFill>
                <a:effectLst/>
                <a:uLnTx/>
                <a:uFillTx/>
                <a:latin typeface="Tahoma"/>
                <a:ea typeface="+mn-ea"/>
                <a:cs typeface="+mn-cs"/>
              </a:rPr>
              <a:t>…</a:t>
            </a:r>
            <a:endParaRPr kumimoji="0" lang="en-US" sz="1400" b="0" i="0" u="none" strike="noStrike" kern="1200" cap="none" spc="0" normalizeH="0" baseline="0" noProof="0" dirty="0">
              <a:ln>
                <a:solidFill>
                  <a:srgbClr val="3B812F"/>
                </a:solidFill>
              </a:ln>
              <a:solidFill>
                <a:srgbClr val="FFFFFF">
                  <a:lumMod val="75000"/>
                </a:srgbClr>
              </a:solidFill>
              <a:effectLst/>
              <a:uLnTx/>
              <a:uFillTx/>
              <a:latin typeface="Tahoma"/>
              <a:ea typeface="+mn-ea"/>
              <a:cs typeface="+mn-cs"/>
            </a:endParaRPr>
          </a:p>
        </p:txBody>
      </p:sp>
      <p:cxnSp>
        <p:nvCxnSpPr>
          <p:cNvPr id="74" name="直接箭头连接符 73"/>
          <p:cNvCxnSpPr>
            <a:stCxn id="72" idx="2"/>
          </p:cNvCxnSpPr>
          <p:nvPr/>
        </p:nvCxnSpPr>
        <p:spPr>
          <a:xfrm rot="16200000" flipH="1">
            <a:off x="4285079" y="3358103"/>
            <a:ext cx="894950" cy="831020"/>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75" name="Rectangle 81"/>
          <p:cNvSpPr/>
          <p:nvPr/>
        </p:nvSpPr>
        <p:spPr>
          <a:xfrm>
            <a:off x="4774797" y="4941168"/>
            <a:ext cx="4333707" cy="311006"/>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504D"/>
                </a:solidFill>
                <a:effectLst/>
                <a:uLnTx/>
                <a:uFillTx/>
                <a:latin typeface="Tahoma"/>
                <a:ea typeface="+mn-ea"/>
                <a:cs typeface="+mn-cs"/>
              </a:rPr>
              <a:t>AAAA</a:t>
            </a:r>
            <a:r>
              <a:rPr kumimoji="0" lang="en-US" altLang="zh-CN" sz="1400" b="0" i="0" u="none" strike="noStrike" kern="1200" cap="none" spc="0" normalizeH="0" baseline="0" noProof="0" dirty="0">
                <a:ln>
                  <a:noFill/>
                </a:ln>
                <a:solidFill>
                  <a:srgbClr val="C0504D"/>
                </a:solidFill>
                <a:effectLst/>
                <a:uLnTx/>
                <a:uFillTx/>
                <a:latin typeface="Tahoma"/>
                <a:ea typeface="+mn-ea"/>
                <a:cs typeface="+mn-cs"/>
              </a:rPr>
              <a:t>AAAAAAAA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1400" b="0" i="0" u="none" strike="noStrike" kern="1200" cap="none" spc="0" normalizeH="0" baseline="0" noProof="0" dirty="0">
                <a:ln>
                  <a:noFill/>
                </a:ln>
                <a:solidFill>
                  <a:srgbClr val="35742A"/>
                </a:solidFill>
                <a:effectLst/>
                <a:uLnTx/>
                <a:uFillTx/>
                <a:latin typeface="Tahoma"/>
                <a:ea typeface="+mn-ea"/>
                <a:cs typeface="+mn-cs"/>
              </a:rPr>
              <a:t>TTTTTTTTTTTT</a:t>
            </a:r>
            <a:endParaRPr kumimoji="0" lang="en-US" sz="14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6" name="Rectangle 84"/>
          <p:cNvSpPr/>
          <p:nvPr/>
        </p:nvSpPr>
        <p:spPr>
          <a:xfrm>
            <a:off x="203554" y="2121389"/>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endParaRPr kumimoji="0" lang="en-US" sz="2000" b="0" i="0" u="none" strike="noStrike" kern="1200" cap="none" spc="0" normalizeH="0" baseline="0" noProof="0" dirty="0">
              <a:ln>
                <a:solidFill>
                  <a:srgbClr val="3B812F"/>
                </a:solidFill>
              </a:ln>
              <a:solidFill>
                <a:srgbClr val="C00000"/>
              </a:solidFill>
              <a:effectLst/>
              <a:uLnTx/>
              <a:uFillTx/>
              <a:latin typeface="Tahoma"/>
              <a:ea typeface="+mn-ea"/>
              <a:cs typeface="+mn-cs"/>
            </a:endParaRPr>
          </a:p>
        </p:txBody>
      </p:sp>
      <p:cxnSp>
        <p:nvCxnSpPr>
          <p:cNvPr id="66" name="直接箭头连接符 73"/>
          <p:cNvCxnSpPr>
            <a:stCxn id="67" idx="0"/>
            <a:endCxn id="72" idx="2"/>
          </p:cNvCxnSpPr>
          <p:nvPr/>
        </p:nvCxnSpPr>
        <p:spPr>
          <a:xfrm rot="5400000" flipH="1" flipV="1">
            <a:off x="3116227" y="2924462"/>
            <a:ext cx="799140" cy="1602493"/>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9" name="直接箭头连接符 73"/>
          <p:cNvCxnSpPr>
            <a:endCxn id="72" idx="1"/>
          </p:cNvCxnSpPr>
          <p:nvPr/>
        </p:nvCxnSpPr>
        <p:spPr>
          <a:xfrm rot="5400000" flipH="1" flipV="1">
            <a:off x="3104472" y="3197269"/>
            <a:ext cx="966767" cy="889254"/>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80" name="矩形 71"/>
          <p:cNvSpPr/>
          <p:nvPr/>
        </p:nvSpPr>
        <p:spPr>
          <a:xfrm>
            <a:off x="4032482" y="2996952"/>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324</a:t>
            </a:r>
          </a:p>
        </p:txBody>
      </p:sp>
      <p:sp>
        <p:nvSpPr>
          <p:cNvPr id="81" name="矩形 66"/>
          <p:cNvSpPr/>
          <p:nvPr/>
        </p:nvSpPr>
        <p:spPr>
          <a:xfrm>
            <a:off x="2429989" y="4559346"/>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2" name="矩形 66"/>
          <p:cNvSpPr/>
          <p:nvPr/>
        </p:nvSpPr>
        <p:spPr>
          <a:xfrm>
            <a:off x="2429989" y="5033142"/>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2" name="Rectangle 61"/>
          <p:cNvSpPr/>
          <p:nvPr/>
        </p:nvSpPr>
        <p:spPr>
          <a:xfrm>
            <a:off x="5076056" y="3972584"/>
            <a:ext cx="157052" cy="15269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 name="TextBox 2"/>
          <p:cNvSpPr txBox="1"/>
          <p:nvPr/>
        </p:nvSpPr>
        <p:spPr>
          <a:xfrm>
            <a:off x="4098073" y="3613123"/>
            <a:ext cx="634481" cy="369332"/>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24?</a:t>
            </a:r>
          </a:p>
        </p:txBody>
      </p:sp>
      <p:sp>
        <p:nvSpPr>
          <p:cNvPr id="41" name="TextBox 40"/>
          <p:cNvSpPr txBox="1"/>
          <p:nvPr/>
        </p:nvSpPr>
        <p:spPr>
          <a:xfrm>
            <a:off x="2526506" y="4621027"/>
            <a:ext cx="2017909" cy="221165"/>
          </a:xfrm>
          <a:prstGeom prst="rect">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2" name="TextBox 41"/>
          <p:cNvSpPr txBox="1"/>
          <p:nvPr/>
        </p:nvSpPr>
        <p:spPr>
          <a:xfrm>
            <a:off x="4096485" y="3612328"/>
            <a:ext cx="634481" cy="369332"/>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a:t>
            </a:r>
          </a:p>
        </p:txBody>
      </p:sp>
      <p:sp>
        <p:nvSpPr>
          <p:cNvPr id="4" name="Rectangle 3"/>
          <p:cNvSpPr/>
          <p:nvPr/>
        </p:nvSpPr>
        <p:spPr>
          <a:xfrm>
            <a:off x="2529007" y="4615154"/>
            <a:ext cx="391251" cy="221165"/>
          </a:xfrm>
          <a:prstGeom prst="rect">
            <a:avLst/>
          </a:prstGeom>
          <a:solidFill>
            <a:srgbClr val="FF1919">
              <a:alpha val="25098"/>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44" name="Rectangle 43"/>
          <p:cNvSpPr/>
          <p:nvPr/>
        </p:nvSpPr>
        <p:spPr>
          <a:xfrm>
            <a:off x="2530883" y="5098402"/>
            <a:ext cx="391251" cy="221165"/>
          </a:xfrm>
          <a:prstGeom prst="rect">
            <a:avLst/>
          </a:prstGeom>
          <a:solidFill>
            <a:srgbClr val="FF1919">
              <a:alpha val="25098"/>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45" name="TextBox 44"/>
          <p:cNvSpPr txBox="1"/>
          <p:nvPr/>
        </p:nvSpPr>
        <p:spPr>
          <a:xfrm>
            <a:off x="4096485" y="3603252"/>
            <a:ext cx="734711" cy="369332"/>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336?</a:t>
            </a:r>
          </a:p>
        </p:txBody>
      </p:sp>
      <p:sp>
        <p:nvSpPr>
          <p:cNvPr id="52" name="矩形 71"/>
          <p:cNvSpPr/>
          <p:nvPr/>
        </p:nvSpPr>
        <p:spPr>
          <a:xfrm>
            <a:off x="4031100" y="2994279"/>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p>
        </p:txBody>
      </p:sp>
      <p:cxnSp>
        <p:nvCxnSpPr>
          <p:cNvPr id="11" name="Straight Arrow Connector 10"/>
          <p:cNvCxnSpPr/>
          <p:nvPr/>
        </p:nvCxnSpPr>
        <p:spPr>
          <a:xfrm>
            <a:off x="539552" y="1221135"/>
            <a:ext cx="1872208" cy="0"/>
          </a:xfrm>
          <a:prstGeom prst="straightConnector1">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195736" y="1268760"/>
            <a:ext cx="6078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+12</a:t>
            </a:r>
          </a:p>
        </p:txBody>
      </p:sp>
      <p:cxnSp>
        <p:nvCxnSpPr>
          <p:cNvPr id="54" name="Straight Arrow Connector 53"/>
          <p:cNvCxnSpPr/>
          <p:nvPr/>
        </p:nvCxnSpPr>
        <p:spPr>
          <a:xfrm flipV="1">
            <a:off x="549077" y="1212850"/>
            <a:ext cx="3660973" cy="7502"/>
          </a:xfrm>
          <a:prstGeom prst="straightConnector1">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3820125" y="1268760"/>
            <a:ext cx="6046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+24</a:t>
            </a:r>
          </a:p>
        </p:txBody>
      </p:sp>
      <p:sp>
        <p:nvSpPr>
          <p:cNvPr id="56" name="矩形 71"/>
          <p:cNvSpPr/>
          <p:nvPr/>
        </p:nvSpPr>
        <p:spPr>
          <a:xfrm>
            <a:off x="4033619" y="2996339"/>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557</a:t>
            </a:r>
          </a:p>
        </p:txBody>
      </p:sp>
      <p:sp>
        <p:nvSpPr>
          <p:cNvPr id="59" name="TextBox 58"/>
          <p:cNvSpPr txBox="1"/>
          <p:nvPr/>
        </p:nvSpPr>
        <p:spPr>
          <a:xfrm>
            <a:off x="4096272" y="3600476"/>
            <a:ext cx="736300" cy="369332"/>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569?</a:t>
            </a:r>
          </a:p>
        </p:txBody>
      </p:sp>
      <p:sp>
        <p:nvSpPr>
          <p:cNvPr id="64" name="矩形 71"/>
          <p:cNvSpPr/>
          <p:nvPr/>
        </p:nvSpPr>
        <p:spPr>
          <a:xfrm>
            <a:off x="4030261" y="2994279"/>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940</a:t>
            </a:r>
          </a:p>
        </p:txBody>
      </p:sp>
      <p:sp>
        <p:nvSpPr>
          <p:cNvPr id="68" name="TextBox 67"/>
          <p:cNvSpPr txBox="1"/>
          <p:nvPr/>
        </p:nvSpPr>
        <p:spPr>
          <a:xfrm>
            <a:off x="4103137" y="3601995"/>
            <a:ext cx="736300" cy="369332"/>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952?</a:t>
            </a:r>
          </a:p>
        </p:txBody>
      </p:sp>
      <p:sp>
        <p:nvSpPr>
          <p:cNvPr id="15" name="TextBox 14"/>
          <p:cNvSpPr txBox="1"/>
          <p:nvPr/>
        </p:nvSpPr>
        <p:spPr>
          <a:xfrm>
            <a:off x="3995936" y="4365104"/>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Zapf Dingbats"/>
                <a:ea typeface="Zapf Dingbats"/>
                <a:cs typeface="Zapf Dingbats"/>
                <a:sym typeface="Zapf Dingbats"/>
              </a:rPr>
              <a:t>✗</a:t>
            </a:r>
            <a:endParaRPr kumimoji="0" lang="en-US" sz="2400" b="0" i="0" u="none" strike="noStrike" kern="1200" cap="none" spc="0" normalizeH="0" baseline="0" noProof="0" dirty="0">
              <a:ln>
                <a:noFill/>
              </a:ln>
              <a:solidFill>
                <a:srgbClr val="FF0000"/>
              </a:solidFill>
              <a:effectLst/>
              <a:uLnTx/>
              <a:uFillTx/>
              <a:latin typeface="Tahoma"/>
              <a:ea typeface="+mn-ea"/>
              <a:cs typeface="+mn-cs"/>
            </a:endParaRPr>
          </a:p>
        </p:txBody>
      </p:sp>
      <p:sp>
        <p:nvSpPr>
          <p:cNvPr id="76" name="TextBox 75"/>
          <p:cNvSpPr txBox="1"/>
          <p:nvPr/>
        </p:nvSpPr>
        <p:spPr>
          <a:xfrm>
            <a:off x="2526631" y="5103996"/>
            <a:ext cx="1207855" cy="223139"/>
          </a:xfrm>
          <a:prstGeom prst="rect">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7" name="Slide Number Placeholder 3"/>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9909948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7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left)">
                                      <p:cBhvr>
                                        <p:cTn id="34" dur="500"/>
                                        <p:tgtEl>
                                          <p:spTgt spid="54"/>
                                        </p:tgtEl>
                                      </p:cBhvr>
                                    </p:animEffec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55"/>
                                        </p:tgtEl>
                                        <p:attrNameLst>
                                          <p:attrName>style.visibility</p:attrName>
                                        </p:attrNameLst>
                                      </p:cBhvr>
                                      <p:to>
                                        <p:strVal val="visible"/>
                                      </p:to>
                                    </p:set>
                                  </p:childTnLst>
                                </p:cTn>
                              </p:par>
                              <p:par>
                                <p:cTn id="38" presetID="1" presetClass="exit" presetSubtype="0" fill="hold" grpId="1" nodeType="withEffect">
                                  <p:stCondLst>
                                    <p:cond delay="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76"/>
                                        </p:tgtEl>
                                        <p:attrNameLst>
                                          <p:attrName>style.visibility</p:attrName>
                                        </p:attrNameLst>
                                      </p:cBhvr>
                                      <p:to>
                                        <p:strVal val="visible"/>
                                      </p:to>
                                    </p:set>
                                  </p:childTnLst>
                                </p:cTn>
                              </p:par>
                              <p:par>
                                <p:cTn id="44" presetID="1" presetClass="exit" presetSubtype="0" fill="hold" grpId="1" nodeType="withEffect">
                                  <p:stCondLst>
                                    <p:cond delay="0"/>
                                  </p:stCondLst>
                                  <p:childTnLst>
                                    <p:set>
                                      <p:cBhvr>
                                        <p:cTn id="45" dur="1" fill="hold">
                                          <p:stCondLst>
                                            <p:cond delay="0"/>
                                          </p:stCondLst>
                                        </p:cTn>
                                        <p:tgtEl>
                                          <p:spTgt spid="41"/>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44"/>
                                        </p:tgtEl>
                                        <p:attrNameLst>
                                          <p:attrName>style.visibility</p:attrName>
                                        </p:attrNameLst>
                                      </p:cBhvr>
                                      <p:to>
                                        <p:strVal val="hidden"/>
                                      </p:to>
                                    </p:set>
                                  </p:childTnLst>
                                </p:cTn>
                              </p:par>
                              <p:par>
                                <p:cTn id="56" presetID="1"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childTnLst>
                                </p:cTn>
                              </p:par>
                              <p:par>
                                <p:cTn id="60" presetID="1" presetClass="exit" presetSubtype="0" fill="hold" grpId="1" nodeType="withEffect">
                                  <p:stCondLst>
                                    <p:cond delay="0"/>
                                  </p:stCondLst>
                                  <p:childTnLst>
                                    <p:set>
                                      <p:cBhvr>
                                        <p:cTn id="61" dur="1" fill="hold">
                                          <p:stCondLst>
                                            <p:cond delay="0"/>
                                          </p:stCondLst>
                                        </p:cTn>
                                        <p:tgtEl>
                                          <p:spTgt spid="42"/>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76"/>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69"/>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70"/>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74"/>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75"/>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2"/>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1" nodeType="clickEffect">
                                  <p:stCondLst>
                                    <p:cond delay="0"/>
                                  </p:stCondLst>
                                  <p:childTnLst>
                                    <p:animMotion origin="layout" path="M 4.72222E-6 7.40741E-7 L 0.39496 -0.00046 " pathEditMode="relative" rAng="0" ptsTypes="AA">
                                      <p:cBhvr>
                                        <p:cTn id="81" dur="500" fill="hold"/>
                                        <p:tgtEl>
                                          <p:spTgt spid="62"/>
                                        </p:tgtEl>
                                        <p:attrNameLst>
                                          <p:attrName>ppt_x</p:attrName>
                                          <p:attrName>ppt_y</p:attrName>
                                        </p:attrNameLst>
                                      </p:cBhvr>
                                      <p:rCtr x="19740" y="-23"/>
                                    </p:animMotion>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grpId="1" nodeType="clickEffect">
                                  <p:stCondLst>
                                    <p:cond delay="0"/>
                                  </p:stCondLst>
                                  <p:childTnLst>
                                    <p:set>
                                      <p:cBhvr>
                                        <p:cTn id="85" dur="1" fill="hold">
                                          <p:stCondLst>
                                            <p:cond delay="0"/>
                                          </p:stCondLst>
                                        </p:cTn>
                                        <p:tgtEl>
                                          <p:spTgt spid="25"/>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6"/>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69"/>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70"/>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75"/>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74"/>
                                        </p:tgtEl>
                                        <p:attrNameLst>
                                          <p:attrName>style.visibility</p:attrName>
                                        </p:attrNameLst>
                                      </p:cBhvr>
                                      <p:to>
                                        <p:strVal val="hidden"/>
                                      </p:to>
                                    </p:set>
                                  </p:childTnLst>
                                </p:cTn>
                              </p:par>
                              <p:par>
                                <p:cTn id="96" presetID="1" presetClass="exit" presetSubtype="0" fill="hold" grpId="2" nodeType="withEffect">
                                  <p:stCondLst>
                                    <p:cond delay="0"/>
                                  </p:stCondLst>
                                  <p:childTnLst>
                                    <p:set>
                                      <p:cBhvr>
                                        <p:cTn id="97" dur="1" fill="hold">
                                          <p:stCondLst>
                                            <p:cond delay="0"/>
                                          </p:stCondLst>
                                        </p:cTn>
                                        <p:tgtEl>
                                          <p:spTgt spid="62"/>
                                        </p:tgtEl>
                                        <p:attrNameLst>
                                          <p:attrName>style.visibility</p:attrName>
                                        </p:attrNameLst>
                                      </p:cBhvr>
                                      <p:to>
                                        <p:strVal val="hidden"/>
                                      </p:to>
                                    </p:set>
                                  </p:childTnLst>
                                </p:cTn>
                              </p:par>
                              <p:par>
                                <p:cTn id="98" presetID="42" presetClass="path" presetSubtype="0" accel="50000" decel="50000" fill="hold" grpId="1" nodeType="withEffect">
                                  <p:stCondLst>
                                    <p:cond delay="0"/>
                                  </p:stCondLst>
                                  <p:childTnLst>
                                    <p:animMotion origin="layout" path="M 5E-6 -1.55679E-6 L 0.04566 -1.55679E-6 " pathEditMode="relative" rAng="0" ptsTypes="AA">
                                      <p:cBhvr>
                                        <p:cTn id="99" dur="500" fill="hold"/>
                                        <p:tgtEl>
                                          <p:spTgt spid="67"/>
                                        </p:tgtEl>
                                        <p:attrNameLst>
                                          <p:attrName>ppt_x</p:attrName>
                                          <p:attrName>ppt_y</p:attrName>
                                        </p:attrNameLst>
                                      </p:cBhvr>
                                      <p:rCtr x="2274" y="0"/>
                                    </p:animMotion>
                                  </p:childTnLst>
                                </p:cTn>
                              </p:par>
                              <p:par>
                                <p:cTn id="100" presetID="1" presetClass="exit" presetSubtype="0" fill="hold" nodeType="withEffect">
                                  <p:stCondLst>
                                    <p:cond delay="0"/>
                                  </p:stCondLst>
                                  <p:childTnLst>
                                    <p:set>
                                      <p:cBhvr>
                                        <p:cTn id="101" dur="1" fill="hold">
                                          <p:stCondLst>
                                            <p:cond delay="0"/>
                                          </p:stCondLst>
                                        </p:cTn>
                                        <p:tgtEl>
                                          <p:spTgt spid="66"/>
                                        </p:tgtEl>
                                        <p:attrNameLst>
                                          <p:attrName>style.visibility</p:attrName>
                                        </p:attrNameLst>
                                      </p:cBhvr>
                                      <p:to>
                                        <p:strVal val="hidden"/>
                                      </p:to>
                                    </p:set>
                                  </p:childTnLst>
                                </p:cTn>
                              </p:par>
                              <p:par>
                                <p:cTn id="102" presetID="1" presetClass="entr" presetSubtype="0" fill="hold" nodeType="withEffect">
                                  <p:stCondLst>
                                    <p:cond delay="0"/>
                                  </p:stCondLst>
                                  <p:childTnLst>
                                    <p:set>
                                      <p:cBhvr>
                                        <p:cTn id="103" dur="1" fill="hold">
                                          <p:stCondLst>
                                            <p:cond delay="0"/>
                                          </p:stCondLst>
                                        </p:cTn>
                                        <p:tgtEl>
                                          <p:spTgt spid="79"/>
                                        </p:tgtEl>
                                        <p:attrNameLst>
                                          <p:attrName>style.visibility</p:attrName>
                                        </p:attrNameLst>
                                      </p:cBhvr>
                                      <p:to>
                                        <p:strVal val="visible"/>
                                      </p:to>
                                    </p:set>
                                  </p:childTnLst>
                                </p:cTn>
                              </p:par>
                            </p:childTnLst>
                          </p:cTn>
                        </p:par>
                        <p:par>
                          <p:cTn id="104" fill="hold">
                            <p:stCondLst>
                              <p:cond delay="500"/>
                            </p:stCondLst>
                            <p:childTnLst>
                              <p:par>
                                <p:cTn id="105" presetID="1" presetClass="entr" presetSubtype="0" fill="hold" grpId="0" nodeType="afterEffect">
                                  <p:stCondLst>
                                    <p:cond delay="0"/>
                                  </p:stCondLst>
                                  <p:childTnLst>
                                    <p:set>
                                      <p:cBhvr>
                                        <p:cTn id="106" dur="1" fill="hold">
                                          <p:stCondLst>
                                            <p:cond delay="0"/>
                                          </p:stCondLst>
                                        </p:cTn>
                                        <p:tgtEl>
                                          <p:spTgt spid="80"/>
                                        </p:tgtEl>
                                        <p:attrNameLst>
                                          <p:attrName>style.visibility</p:attrName>
                                        </p:attrNameLst>
                                      </p:cBhvr>
                                      <p:to>
                                        <p:strVal val="visible"/>
                                      </p:to>
                                    </p:set>
                                  </p:childTnLst>
                                </p:cTn>
                              </p:par>
                              <p:par>
                                <p:cTn id="107" presetID="1" presetClass="exit" presetSubtype="0" fill="hold" grpId="1" nodeType="withEffect">
                                  <p:stCondLst>
                                    <p:cond delay="0"/>
                                  </p:stCondLst>
                                  <p:childTnLst>
                                    <p:set>
                                      <p:cBhvr>
                                        <p:cTn id="108" dur="1" fill="hold">
                                          <p:stCondLst>
                                            <p:cond delay="0"/>
                                          </p:stCondLst>
                                        </p:cTn>
                                        <p:tgtEl>
                                          <p:spTgt spid="72"/>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4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45"/>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47"/>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15"/>
                                        </p:tgtEl>
                                        <p:attrNameLst>
                                          <p:attrName>style.visibility</p:attrName>
                                        </p:attrNameLst>
                                      </p:cBhvr>
                                      <p:to>
                                        <p:strVal val="hidden"/>
                                      </p:to>
                                    </p:set>
                                  </p:childTnLst>
                                </p:cTn>
                              </p:par>
                            </p:childTnLst>
                          </p:cTn>
                        </p:par>
                        <p:par>
                          <p:cTn id="127" fill="hold">
                            <p:stCondLst>
                              <p:cond delay="0"/>
                            </p:stCondLst>
                            <p:childTnLst>
                              <p:par>
                                <p:cTn id="128" presetID="1" presetClass="entr" presetSubtype="0" fill="hold" grpId="0" nodeType="afterEffect">
                                  <p:stCondLst>
                                    <p:cond delay="0"/>
                                  </p:stCondLst>
                                  <p:childTnLst>
                                    <p:set>
                                      <p:cBhvr>
                                        <p:cTn id="129" dur="1" fill="hold">
                                          <p:stCondLst>
                                            <p:cond delay="0"/>
                                          </p:stCondLst>
                                        </p:cTn>
                                        <p:tgtEl>
                                          <p:spTgt spid="56"/>
                                        </p:tgtEl>
                                        <p:attrNameLst>
                                          <p:attrName>style.visibility</p:attrName>
                                        </p:attrNameLst>
                                      </p:cBhvr>
                                      <p:to>
                                        <p:strVal val="visible"/>
                                      </p:to>
                                    </p:set>
                                  </p:childTnLst>
                                </p:cTn>
                              </p:par>
                            </p:childTnLst>
                          </p:cTn>
                        </p:par>
                        <p:par>
                          <p:cTn id="130" fill="hold">
                            <p:stCondLst>
                              <p:cond delay="0"/>
                            </p:stCondLst>
                            <p:childTnLst>
                              <p:par>
                                <p:cTn id="131" presetID="1" presetClass="exit" presetSubtype="0" fill="hold" grpId="1" nodeType="afterEffect">
                                  <p:stCondLst>
                                    <p:cond delay="0"/>
                                  </p:stCondLst>
                                  <p:childTnLst>
                                    <p:set>
                                      <p:cBhvr>
                                        <p:cTn id="132" dur="1" fill="hold">
                                          <p:stCondLst>
                                            <p:cond delay="0"/>
                                          </p:stCondLst>
                                        </p:cTn>
                                        <p:tgtEl>
                                          <p:spTgt spid="80"/>
                                        </p:tgtEl>
                                        <p:attrNameLst>
                                          <p:attrName>style.visibility</p:attrName>
                                        </p:attrNameLst>
                                      </p:cBhvr>
                                      <p:to>
                                        <p:strVal val="hidden"/>
                                      </p:to>
                                    </p:set>
                                  </p:childTnLst>
                                </p:cTn>
                              </p:par>
                              <p:par>
                                <p:cTn id="133" presetID="42" presetClass="path" presetSubtype="0" accel="50000" decel="50000" fill="hold" grpId="2" nodeType="withEffect">
                                  <p:stCondLst>
                                    <p:cond delay="0"/>
                                  </p:stCondLst>
                                  <p:childTnLst>
                                    <p:animMotion origin="layout" path="M 0.04566 4.07407E-6 L 0.09289 4.07407E-6 " pathEditMode="relative" rAng="0" ptsTypes="AA">
                                      <p:cBhvr>
                                        <p:cTn id="134" dur="500" fill="hold"/>
                                        <p:tgtEl>
                                          <p:spTgt spid="67"/>
                                        </p:tgtEl>
                                        <p:attrNameLst>
                                          <p:attrName>ppt_x</p:attrName>
                                          <p:attrName>ppt_y</p:attrName>
                                        </p:attrNameLst>
                                      </p:cBhvr>
                                      <p:rCtr x="2361" y="0"/>
                                    </p:animMotion>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59"/>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71"/>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2" nodeType="clickEffect">
                                  <p:stCondLst>
                                    <p:cond delay="0"/>
                                  </p:stCondLst>
                                  <p:childTnLst>
                                    <p:set>
                                      <p:cBhvr>
                                        <p:cTn id="144" dur="1" fill="hold">
                                          <p:stCondLst>
                                            <p:cond delay="0"/>
                                          </p:stCondLst>
                                        </p:cTn>
                                        <p:tgtEl>
                                          <p:spTgt spid="15"/>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0" presetClass="path" presetSubtype="0" accel="50000" decel="50000" fill="hold" grpId="4" nodeType="clickEffect">
                                  <p:stCondLst>
                                    <p:cond delay="0"/>
                                  </p:stCondLst>
                                  <p:childTnLst>
                                    <p:animMotion origin="layout" path="M 0.09289 4.07407E-6 L 0.1323 4.07407E-6 " pathEditMode="relative" rAng="0" ptsTypes="AA">
                                      <p:cBhvr>
                                        <p:cTn id="148" dur="500" fill="hold"/>
                                        <p:tgtEl>
                                          <p:spTgt spid="67"/>
                                        </p:tgtEl>
                                        <p:attrNameLst>
                                          <p:attrName>ppt_x</p:attrName>
                                          <p:attrName>ppt_y</p:attrName>
                                        </p:attrNameLst>
                                      </p:cBhvr>
                                      <p:rCtr x="1962" y="0"/>
                                    </p:animMotion>
                                  </p:childTnLst>
                                </p:cTn>
                              </p:par>
                              <p:par>
                                <p:cTn id="149" presetID="1" presetClass="exit" presetSubtype="0" fill="hold" grpId="1" nodeType="withEffect">
                                  <p:stCondLst>
                                    <p:cond delay="0"/>
                                  </p:stCondLst>
                                  <p:childTnLst>
                                    <p:set>
                                      <p:cBhvr>
                                        <p:cTn id="150" dur="1" fill="hold">
                                          <p:stCondLst>
                                            <p:cond delay="0"/>
                                          </p:stCondLst>
                                        </p:cTn>
                                        <p:tgtEl>
                                          <p:spTgt spid="59"/>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56"/>
                                        </p:tgtEl>
                                        <p:attrNameLst>
                                          <p:attrName>style.visibility</p:attrName>
                                        </p:attrNameLst>
                                      </p:cBhvr>
                                      <p:to>
                                        <p:strVal val="hidden"/>
                                      </p:to>
                                    </p:set>
                                  </p:childTnLst>
                                </p:cTn>
                              </p:par>
                              <p:par>
                                <p:cTn id="153" presetID="1" presetClass="exit" presetSubtype="0" fill="hold" grpId="1" nodeType="withEffect">
                                  <p:stCondLst>
                                    <p:cond delay="0"/>
                                  </p:stCondLst>
                                  <p:childTnLst>
                                    <p:set>
                                      <p:cBhvr>
                                        <p:cTn id="154" dur="1" fill="hold">
                                          <p:stCondLst>
                                            <p:cond delay="0"/>
                                          </p:stCondLst>
                                        </p:cTn>
                                        <p:tgtEl>
                                          <p:spTgt spid="71"/>
                                        </p:tgtEl>
                                        <p:attrNameLst>
                                          <p:attrName>style.visibility</p:attrName>
                                        </p:attrNameLst>
                                      </p:cBhvr>
                                      <p:to>
                                        <p:strVal val="hidden"/>
                                      </p:to>
                                    </p:set>
                                  </p:childTnLst>
                                </p:cTn>
                              </p:par>
                              <p:par>
                                <p:cTn id="155" presetID="1" presetClass="exit" presetSubtype="0" fill="hold" grpId="3" nodeType="withEffect">
                                  <p:stCondLst>
                                    <p:cond delay="0"/>
                                  </p:stCondLst>
                                  <p:childTnLst>
                                    <p:set>
                                      <p:cBhvr>
                                        <p:cTn id="156" dur="1" fill="hold">
                                          <p:stCondLst>
                                            <p:cond delay="0"/>
                                          </p:stCondLst>
                                        </p:cTn>
                                        <p:tgtEl>
                                          <p:spTgt spid="15"/>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64"/>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68"/>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73"/>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4" nodeType="clickEffect">
                                  <p:stCondLst>
                                    <p:cond delay="0"/>
                                  </p:stCondLst>
                                  <p:childTnLst>
                                    <p:set>
                                      <p:cBhvr>
                                        <p:cTn id="170" dur="1" fill="hold">
                                          <p:stCondLst>
                                            <p:cond delay="0"/>
                                          </p:stCondLst>
                                        </p:cTn>
                                        <p:tgtEl>
                                          <p:spTgt spid="15"/>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52"/>
                                        </p:tgtEl>
                                        <p:attrNameLst>
                                          <p:attrName>style.visibility</p:attrName>
                                        </p:attrNameLst>
                                      </p:cBhvr>
                                      <p:to>
                                        <p:strVal val="visible"/>
                                      </p:to>
                                    </p:set>
                                  </p:childTnLst>
                                </p:cTn>
                              </p:par>
                              <p:par>
                                <p:cTn id="175" presetID="1" presetClass="exit" presetSubtype="0" fill="hold" grpId="1" nodeType="withEffect">
                                  <p:stCondLst>
                                    <p:cond delay="0"/>
                                  </p:stCondLst>
                                  <p:childTnLst>
                                    <p:set>
                                      <p:cBhvr>
                                        <p:cTn id="176" dur="1" fill="hold">
                                          <p:stCondLst>
                                            <p:cond delay="0"/>
                                          </p:stCondLst>
                                        </p:cTn>
                                        <p:tgtEl>
                                          <p:spTgt spid="68"/>
                                        </p:tgtEl>
                                        <p:attrNameLst>
                                          <p:attrName>style.visibility</p:attrName>
                                        </p:attrNameLst>
                                      </p:cBhvr>
                                      <p:to>
                                        <p:strVal val="hidden"/>
                                      </p:to>
                                    </p:set>
                                  </p:childTnLst>
                                </p:cTn>
                              </p:par>
                              <p:par>
                                <p:cTn id="177" presetID="1" presetClass="exit" presetSubtype="0" fill="hold" grpId="1" nodeType="withEffect">
                                  <p:stCondLst>
                                    <p:cond delay="0"/>
                                  </p:stCondLst>
                                  <p:childTnLst>
                                    <p:set>
                                      <p:cBhvr>
                                        <p:cTn id="178" dur="1" fill="hold">
                                          <p:stCondLst>
                                            <p:cond delay="0"/>
                                          </p:stCondLst>
                                        </p:cTn>
                                        <p:tgtEl>
                                          <p:spTgt spid="73"/>
                                        </p:tgtEl>
                                        <p:attrNameLst>
                                          <p:attrName>style.visibility</p:attrName>
                                        </p:attrNameLst>
                                      </p:cBhvr>
                                      <p:to>
                                        <p:strVal val="hidden"/>
                                      </p:to>
                                    </p:set>
                                  </p:childTnLst>
                                </p:cTn>
                              </p:par>
                              <p:par>
                                <p:cTn id="179" presetID="1" presetClass="exit" presetSubtype="0" fill="hold" grpId="5" nodeType="withEffect">
                                  <p:stCondLst>
                                    <p:cond delay="0"/>
                                  </p:stCondLst>
                                  <p:childTnLst>
                                    <p:set>
                                      <p:cBhvr>
                                        <p:cTn id="180" dur="1" fill="hold">
                                          <p:stCondLst>
                                            <p:cond delay="0"/>
                                          </p:stCondLst>
                                        </p:cTn>
                                        <p:tgtEl>
                                          <p:spTgt spid="15"/>
                                        </p:tgtEl>
                                        <p:attrNameLst>
                                          <p:attrName>style.visibility</p:attrName>
                                        </p:attrNameLst>
                                      </p:cBhvr>
                                      <p:to>
                                        <p:strVal val="hidden"/>
                                      </p:to>
                                    </p:set>
                                  </p:childTnLst>
                                </p:cTn>
                              </p:par>
                            </p:childTnLst>
                          </p:cTn>
                        </p:par>
                        <p:par>
                          <p:cTn id="181" fill="hold">
                            <p:stCondLst>
                              <p:cond delay="0"/>
                            </p:stCondLst>
                            <p:childTnLst>
                              <p:par>
                                <p:cTn id="182" presetID="1" presetClass="exit" presetSubtype="0" fill="hold" grpId="1" nodeType="afterEffect">
                                  <p:stCondLst>
                                    <p:cond delay="0"/>
                                  </p:stCondLst>
                                  <p:childTnLst>
                                    <p:set>
                                      <p:cBhvr>
                                        <p:cTn id="183" dur="1" fill="hold">
                                          <p:stCondLst>
                                            <p:cond delay="0"/>
                                          </p:stCondLst>
                                        </p:cTn>
                                        <p:tgtEl>
                                          <p:spTgt spid="64"/>
                                        </p:tgtEl>
                                        <p:attrNameLst>
                                          <p:attrName>style.visibility</p:attrName>
                                        </p:attrNameLst>
                                      </p:cBhvr>
                                      <p:to>
                                        <p:strVal val="hidden"/>
                                      </p:to>
                                    </p:set>
                                  </p:childTnLst>
                                </p:cTn>
                              </p:par>
                            </p:childTnLst>
                          </p:cTn>
                        </p:par>
                        <p:par>
                          <p:cTn id="184" fill="hold">
                            <p:stCondLst>
                              <p:cond delay="0"/>
                            </p:stCondLst>
                            <p:childTnLst>
                              <p:par>
                                <p:cTn id="185" presetID="1" presetClass="exit" presetSubtype="0" fill="hold" grpId="3" nodeType="afterEffect">
                                  <p:stCondLst>
                                    <p:cond delay="0"/>
                                  </p:stCondLst>
                                  <p:childTnLst>
                                    <p:set>
                                      <p:cBhvr>
                                        <p:cTn id="186" dur="1" fill="hold">
                                          <p:stCondLst>
                                            <p:cond delay="0"/>
                                          </p:stCondLst>
                                        </p:cTn>
                                        <p:tgtEl>
                                          <p:spTgt spid="67"/>
                                        </p:tgtEl>
                                        <p:attrNameLst>
                                          <p:attrName>style.visibility</p:attrName>
                                        </p:attrNameLst>
                                      </p:cBhvr>
                                      <p:to>
                                        <p:strVal val="hidden"/>
                                      </p:to>
                                    </p:set>
                                  </p:childTnLst>
                                </p:cTn>
                              </p:par>
                            </p:childTnLst>
                          </p:cTn>
                        </p:par>
                        <p:par>
                          <p:cTn id="187" fill="hold">
                            <p:stCondLst>
                              <p:cond delay="0"/>
                            </p:stCondLst>
                            <p:childTnLst>
                              <p:par>
                                <p:cTn id="188" presetID="1" presetClass="entr" presetSubtype="0" fill="hold" grpId="0" nodeType="afterEffect">
                                  <p:stCondLst>
                                    <p:cond delay="0"/>
                                  </p:stCondLst>
                                  <p:childTnLst>
                                    <p:set>
                                      <p:cBhvr>
                                        <p:cTn id="189" dur="1" fill="hold">
                                          <p:stCondLst>
                                            <p:cond delay="0"/>
                                          </p:stCondLst>
                                        </p:cTn>
                                        <p:tgtEl>
                                          <p:spTgt spid="81"/>
                                        </p:tgtEl>
                                        <p:attrNameLst>
                                          <p:attrName>style.visibility</p:attrName>
                                        </p:attrNameLst>
                                      </p:cBhvr>
                                      <p:to>
                                        <p:strVal val="visible"/>
                                      </p:to>
                                    </p:set>
                                  </p:childTnLst>
                                </p:cTn>
                              </p:par>
                            </p:childTnLst>
                          </p:cTn>
                        </p:par>
                        <p:par>
                          <p:cTn id="190" fill="hold">
                            <p:stCondLst>
                              <p:cond delay="0"/>
                            </p:stCondLst>
                            <p:childTnLst>
                              <p:par>
                                <p:cTn id="191" presetID="42" presetClass="path" presetSubtype="0" accel="50000" decel="50000" fill="hold" grpId="1" nodeType="afterEffect">
                                  <p:stCondLst>
                                    <p:cond delay="0"/>
                                  </p:stCondLst>
                                  <p:childTnLst>
                                    <p:animMotion origin="layout" path="M 5E-6 -3.7037E-7 L 0.17952 -0.00023 " pathEditMode="relative" rAng="0" ptsTypes="AA">
                                      <p:cBhvr>
                                        <p:cTn id="192" dur="500" fill="hold"/>
                                        <p:tgtEl>
                                          <p:spTgt spid="81"/>
                                        </p:tgtEl>
                                        <p:attrNameLst>
                                          <p:attrName>ppt_x</p:attrName>
                                          <p:attrName>ppt_y</p:attrName>
                                        </p:attrNameLst>
                                      </p:cBhvr>
                                      <p:rCtr x="8976" y="-23"/>
                                    </p:animMotion>
                                  </p:childTnLst>
                                </p:cTn>
                              </p:par>
                            </p:childTnLst>
                          </p:cTn>
                        </p:par>
                        <p:par>
                          <p:cTn id="193" fill="hold">
                            <p:stCondLst>
                              <p:cond delay="500"/>
                            </p:stCondLst>
                            <p:childTnLst>
                              <p:par>
                                <p:cTn id="194" presetID="1" presetClass="exit" presetSubtype="0" fill="hold" grpId="2" nodeType="afterEffect">
                                  <p:stCondLst>
                                    <p:cond delay="0"/>
                                  </p:stCondLst>
                                  <p:childTnLst>
                                    <p:set>
                                      <p:cBhvr>
                                        <p:cTn id="195" dur="1" fill="hold">
                                          <p:stCondLst>
                                            <p:cond delay="0"/>
                                          </p:stCondLst>
                                        </p:cTn>
                                        <p:tgtEl>
                                          <p:spTgt spid="81"/>
                                        </p:tgtEl>
                                        <p:attrNameLst>
                                          <p:attrName>style.visibility</p:attrName>
                                        </p:attrNameLst>
                                      </p:cBhvr>
                                      <p:to>
                                        <p:strVal val="hidden"/>
                                      </p:to>
                                    </p:set>
                                  </p:childTnLst>
                                </p:cTn>
                              </p:par>
                            </p:childTnLst>
                          </p:cTn>
                        </p:par>
                        <p:par>
                          <p:cTn id="196" fill="hold">
                            <p:stCondLst>
                              <p:cond delay="500"/>
                            </p:stCondLst>
                            <p:childTnLst>
                              <p:par>
                                <p:cTn id="197" presetID="1" presetClass="entr" presetSubtype="0" fill="hold" grpId="0" nodeType="afterEffect">
                                  <p:stCondLst>
                                    <p:cond delay="0"/>
                                  </p:stCondLst>
                                  <p:childTnLst>
                                    <p:set>
                                      <p:cBhvr>
                                        <p:cTn id="198" dur="1" fill="hold">
                                          <p:stCondLst>
                                            <p:cond delay="0"/>
                                          </p:stCondLst>
                                        </p:cTn>
                                        <p:tgtEl>
                                          <p:spTgt spid="82"/>
                                        </p:tgtEl>
                                        <p:attrNameLst>
                                          <p:attrName>style.visibility</p:attrName>
                                        </p:attrNameLst>
                                      </p:cBhvr>
                                      <p:to>
                                        <p:strVal val="visible"/>
                                      </p:to>
                                    </p:set>
                                  </p:childTnLst>
                                </p:cTn>
                              </p:par>
                            </p:childTnLst>
                          </p:cTn>
                        </p:par>
                        <p:par>
                          <p:cTn id="199" fill="hold">
                            <p:stCondLst>
                              <p:cond delay="500"/>
                            </p:stCondLst>
                            <p:childTnLst>
                              <p:par>
                                <p:cTn id="200" presetID="42" presetClass="path" presetSubtype="0" accel="50000" decel="50000" fill="hold" grpId="1" nodeType="afterEffect">
                                  <p:stCondLst>
                                    <p:cond delay="0"/>
                                  </p:stCondLst>
                                  <p:childTnLst>
                                    <p:animMotion origin="layout" path="M 5E-6 -3.33333E-6 L 0.09289 -3.33333E-6 " pathEditMode="relative" rAng="0" ptsTypes="AA">
                                      <p:cBhvr>
                                        <p:cTn id="201" dur="500" fill="hold"/>
                                        <p:tgtEl>
                                          <p:spTgt spid="82"/>
                                        </p:tgtEl>
                                        <p:attrNameLst>
                                          <p:attrName>ppt_x</p:attrName>
                                          <p:attrName>ppt_y</p:attrName>
                                        </p:attrNameLst>
                                      </p:cBhvr>
                                      <p:rCtr x="4635" y="0"/>
                                    </p:animMotion>
                                  </p:childTnLst>
                                </p:cTn>
                              </p:par>
                            </p:childTnLst>
                          </p:cTn>
                        </p:par>
                        <p:par>
                          <p:cTn id="202" fill="hold">
                            <p:stCondLst>
                              <p:cond delay="1000"/>
                            </p:stCondLst>
                            <p:childTnLst>
                              <p:par>
                                <p:cTn id="203" presetID="1" presetClass="exit" presetSubtype="0" fill="hold" grpId="2" nodeType="afterEffect">
                                  <p:stCondLst>
                                    <p:cond delay="0"/>
                                  </p:stCondLst>
                                  <p:childTnLst>
                                    <p:set>
                                      <p:cBhvr>
                                        <p:cTn id="204" dur="1" fill="hold">
                                          <p:stCondLst>
                                            <p:cond delay="0"/>
                                          </p:stCondLst>
                                        </p:cTn>
                                        <p:tgtEl>
                                          <p:spTgt spid="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71" grpId="0" animBg="1"/>
      <p:bldP spid="71" grpId="1" animBg="1"/>
      <p:bldP spid="73" grpId="0" animBg="1"/>
      <p:bldP spid="73" grpId="1" animBg="1"/>
      <p:bldP spid="72" grpId="0" animBg="1"/>
      <p:bldP spid="72" grpId="1" animBg="1"/>
      <p:bldP spid="16" grpId="0" animBg="1"/>
      <p:bldP spid="16" grpId="1" animBg="1"/>
      <p:bldP spid="25" grpId="0" animBg="1"/>
      <p:bldP spid="25" grpId="1" animBg="1"/>
      <p:bldP spid="67" grpId="0" animBg="1"/>
      <p:bldP spid="67" grpId="1" animBg="1"/>
      <p:bldP spid="67" grpId="2" animBg="1"/>
      <p:bldP spid="67" grpId="3" animBg="1"/>
      <p:bldP spid="67" grpId="4" animBg="1"/>
      <p:bldP spid="69" grpId="0" animBg="1"/>
      <p:bldP spid="69" grpId="1" animBg="1"/>
      <p:bldP spid="70" grpId="0" animBg="1"/>
      <p:bldP spid="70" grpId="1" animBg="1"/>
      <p:bldP spid="75" grpId="0" animBg="1"/>
      <p:bldP spid="75" grpId="1" animBg="1"/>
      <p:bldP spid="80" grpId="0" animBg="1"/>
      <p:bldP spid="80" grpId="1" animBg="1"/>
      <p:bldP spid="81" grpId="0" animBg="1"/>
      <p:bldP spid="81" grpId="1" animBg="1"/>
      <p:bldP spid="81" grpId="2" animBg="1"/>
      <p:bldP spid="82" grpId="0" animBg="1"/>
      <p:bldP spid="82" grpId="1" animBg="1"/>
      <p:bldP spid="82" grpId="2" animBg="1"/>
      <p:bldP spid="62" grpId="0" animBg="1"/>
      <p:bldP spid="62" grpId="1" animBg="1"/>
      <p:bldP spid="62" grpId="2" animBg="1"/>
      <p:bldP spid="3" grpId="0" animBg="1"/>
      <p:bldP spid="3" grpId="1" animBg="1"/>
      <p:bldP spid="41" grpId="0" animBg="1"/>
      <p:bldP spid="41" grpId="1" animBg="1"/>
      <p:bldP spid="42" grpId="0" animBg="1"/>
      <p:bldP spid="42" grpId="1" animBg="1"/>
      <p:bldP spid="4" grpId="0" animBg="1"/>
      <p:bldP spid="4" grpId="1" animBg="1"/>
      <p:bldP spid="44" grpId="0" animBg="1"/>
      <p:bldP spid="44" grpId="1" animBg="1"/>
      <p:bldP spid="45" grpId="0" animBg="1"/>
      <p:bldP spid="45" grpId="1" animBg="1"/>
      <p:bldP spid="52" grpId="0" animBg="1"/>
      <p:bldP spid="12" grpId="0"/>
      <p:bldP spid="55" grpId="0"/>
      <p:bldP spid="56" grpId="0" animBg="1"/>
      <p:bldP spid="56" grpId="1" animBg="1"/>
      <p:bldP spid="59" grpId="0" animBg="1"/>
      <p:bldP spid="59" grpId="1" animBg="1"/>
      <p:bldP spid="64" grpId="0" animBg="1"/>
      <p:bldP spid="64" grpId="1" animBg="1"/>
      <p:bldP spid="68" grpId="0" animBg="1"/>
      <p:bldP spid="68" grpId="1" animBg="1"/>
      <p:bldP spid="15" grpId="0"/>
      <p:bldP spid="15" grpId="1"/>
      <p:bldP spid="15" grpId="2"/>
      <p:bldP spid="15" grpId="3"/>
      <p:bldP spid="15" grpId="4"/>
      <p:bldP spid="15" grpId="5"/>
      <p:bldP spid="76" grpId="0" animBg="1"/>
      <p:bldP spid="7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en-US" b="1" dirty="0">
              <a:solidFill>
                <a:srgbClr val="0000FF"/>
              </a:solidFill>
            </a:endParaRPr>
          </a:p>
          <a:p>
            <a:endParaRPr lang="en-US" b="1" dirty="0">
              <a:solidFill>
                <a:srgbClr val="0000FF"/>
              </a:solidFill>
            </a:endParaRPr>
          </a:p>
          <a:p>
            <a:r>
              <a:rPr lang="en-US" b="1" dirty="0">
                <a:solidFill>
                  <a:srgbClr val="0000FF"/>
                </a:solidFill>
              </a:rPr>
              <a:t>Adjacency Filtering (AF)</a:t>
            </a:r>
            <a:r>
              <a:rPr lang="en-US" dirty="0">
                <a:solidFill>
                  <a:srgbClr val="0000FF"/>
                </a:solidFill>
              </a:rPr>
              <a:t>: </a:t>
            </a:r>
            <a:r>
              <a:rPr lang="en-US" dirty="0"/>
              <a:t>Rejects obviously invalid mapping locations at early stage to avoid unnecessary verifications</a:t>
            </a:r>
          </a:p>
          <a:p>
            <a:endParaRPr lang="en-US" dirty="0"/>
          </a:p>
          <a:p>
            <a:endParaRPr lang="en-US" b="1" dirty="0">
              <a:solidFill>
                <a:srgbClr val="0000FF"/>
              </a:solidFill>
            </a:endParaRPr>
          </a:p>
          <a:p>
            <a:r>
              <a:rPr lang="en-US" b="1" dirty="0">
                <a:solidFill>
                  <a:srgbClr val="0000FF"/>
                </a:solidFill>
              </a:rPr>
              <a:t>Cheap K-</a:t>
            </a:r>
            <a:r>
              <a:rPr lang="en-US" b="1" dirty="0" err="1">
                <a:solidFill>
                  <a:srgbClr val="0000FF"/>
                </a:solidFill>
              </a:rPr>
              <a:t>mer</a:t>
            </a:r>
            <a:r>
              <a:rPr lang="en-US" b="1" dirty="0">
                <a:solidFill>
                  <a:srgbClr val="0000FF"/>
                </a:solidFill>
              </a:rPr>
              <a:t> Selection (CKS): </a:t>
            </a:r>
            <a:r>
              <a:rPr lang="en-US" dirty="0"/>
              <a:t>Reduces the absolute number of potential mapping locations</a:t>
            </a:r>
          </a:p>
          <a:p>
            <a:endParaRPr lang="en-US" dirty="0"/>
          </a:p>
          <a:p>
            <a:endParaRPr lang="en-US" dirty="0"/>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251520" y="3717032"/>
            <a:ext cx="8208912" cy="1224136"/>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标题 1">
            <a:extLst>
              <a:ext uri="{FF2B5EF4-FFF2-40B4-BE49-F238E27FC236}">
                <a16:creationId xmlns:a16="http://schemas.microsoft.com/office/drawing/2014/main" id="{978C3556-2670-2045-BF71-5B1E2A343250}"/>
              </a:ext>
            </a:extLst>
          </p:cNvPr>
          <p:cNvSpPr>
            <a:spLocks noGrp="1"/>
          </p:cNvSpPr>
          <p:nvPr>
            <p:ph type="title"/>
          </p:nvPr>
        </p:nvSpPr>
        <p:spPr>
          <a:xfrm>
            <a:off x="228600" y="152400"/>
            <a:ext cx="8915400" cy="756320"/>
          </a:xfrm>
        </p:spPr>
        <p:txBody>
          <a:bodyPr/>
          <a:lstStyle/>
          <a:p>
            <a:r>
              <a:rPr lang="en-US" dirty="0" err="1"/>
              <a:t>FastHASH</a:t>
            </a:r>
            <a:r>
              <a:rPr lang="en-US" dirty="0"/>
              <a:t> Mechanisms </a:t>
            </a:r>
            <a:r>
              <a:rPr lang="en-US" sz="2600" dirty="0">
                <a:solidFill>
                  <a:srgbClr val="006633"/>
                </a:solidFill>
              </a:rPr>
              <a:t>[Xin+, BMC Genomics 2013]</a:t>
            </a:r>
            <a:endParaRPr lang="en-US" sz="2600" dirty="0"/>
          </a:p>
        </p:txBody>
      </p:sp>
    </p:spTree>
    <p:extLst>
      <p:ext uri="{BB962C8B-B14F-4D97-AF65-F5344CB8AC3E}">
        <p14:creationId xmlns:p14="http://schemas.microsoft.com/office/powerpoint/2010/main" val="34741797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Cheap K-</a:t>
            </a:r>
            <a:r>
              <a:rPr lang="en-US" dirty="0" err="1"/>
              <a:t>mer</a:t>
            </a:r>
            <a:r>
              <a:rPr lang="en-US" dirty="0"/>
              <a:t> Selection (CKS)</a:t>
            </a:r>
          </a:p>
        </p:txBody>
      </p:sp>
      <p:sp>
        <p:nvSpPr>
          <p:cNvPr id="3" name="Content Placeholder 2"/>
          <p:cNvSpPr>
            <a:spLocks noGrp="1"/>
          </p:cNvSpPr>
          <p:nvPr>
            <p:ph idx="1"/>
          </p:nvPr>
        </p:nvSpPr>
        <p:spPr/>
        <p:txBody>
          <a:bodyPr/>
          <a:lstStyle/>
          <a:p>
            <a:r>
              <a:rPr lang="en-US" b="1" dirty="0">
                <a:solidFill>
                  <a:srgbClr val="FF0000"/>
                </a:solidFill>
              </a:rPr>
              <a:t>Goal:</a:t>
            </a:r>
            <a:r>
              <a:rPr lang="en-US" dirty="0">
                <a:solidFill>
                  <a:srgbClr val="FF0000"/>
                </a:solidFill>
              </a:rPr>
              <a:t> </a:t>
            </a:r>
            <a:r>
              <a:rPr lang="en-US" dirty="0"/>
              <a:t>Reduce the number of potential mappings</a:t>
            </a:r>
          </a:p>
          <a:p>
            <a:endParaRPr lang="en-US" dirty="0"/>
          </a:p>
          <a:p>
            <a:r>
              <a:rPr lang="en-US" b="1" dirty="0">
                <a:solidFill>
                  <a:srgbClr val="0000FF"/>
                </a:solidFill>
              </a:rPr>
              <a:t>Key insight:</a:t>
            </a:r>
          </a:p>
          <a:p>
            <a:pPr lvl="1"/>
            <a:r>
              <a:rPr lang="en-US" dirty="0"/>
              <a:t>K-</a:t>
            </a:r>
            <a:r>
              <a:rPr lang="en-US" dirty="0" err="1"/>
              <a:t>mers</a:t>
            </a:r>
            <a:r>
              <a:rPr lang="en-US" dirty="0"/>
              <a:t> have different </a:t>
            </a:r>
            <a:r>
              <a:rPr lang="en-US" dirty="0">
                <a:solidFill>
                  <a:srgbClr val="0000FF"/>
                </a:solidFill>
              </a:rPr>
              <a:t>cost</a:t>
            </a:r>
            <a:r>
              <a:rPr lang="en-US" dirty="0"/>
              <a:t> to examine: Some k-</a:t>
            </a:r>
            <a:r>
              <a:rPr lang="en-US" dirty="0" err="1"/>
              <a:t>mers</a:t>
            </a:r>
            <a:r>
              <a:rPr lang="en-US" dirty="0"/>
              <a:t> are </a:t>
            </a:r>
            <a:r>
              <a:rPr lang="en-US" i="1" dirty="0">
                <a:solidFill>
                  <a:srgbClr val="0000FF"/>
                </a:solidFill>
              </a:rPr>
              <a:t>cheaper</a:t>
            </a:r>
            <a:r>
              <a:rPr lang="en-US" dirty="0">
                <a:solidFill>
                  <a:srgbClr val="0000FF"/>
                </a:solidFill>
              </a:rPr>
              <a:t> </a:t>
            </a:r>
            <a:r>
              <a:rPr lang="en-US" dirty="0"/>
              <a:t>as they have fewer locations than others (occur less frequently in reference genome)</a:t>
            </a:r>
          </a:p>
          <a:p>
            <a:endParaRPr lang="en-US" b="1" dirty="0">
              <a:solidFill>
                <a:srgbClr val="0000FF"/>
              </a:solidFill>
            </a:endParaRPr>
          </a:p>
          <a:p>
            <a:r>
              <a:rPr lang="en-US" b="1" dirty="0">
                <a:solidFill>
                  <a:srgbClr val="0000FF"/>
                </a:solidFill>
              </a:rPr>
              <a:t>Key idea:</a:t>
            </a:r>
            <a:r>
              <a:rPr lang="en-US" dirty="0"/>
              <a:t> </a:t>
            </a:r>
          </a:p>
          <a:p>
            <a:pPr lvl="1"/>
            <a:r>
              <a:rPr lang="en-US" dirty="0"/>
              <a:t>Sort the k-</a:t>
            </a:r>
            <a:r>
              <a:rPr lang="en-US" dirty="0" err="1"/>
              <a:t>mers</a:t>
            </a:r>
            <a:r>
              <a:rPr lang="en-US" dirty="0"/>
              <a:t> based on their number of locations</a:t>
            </a:r>
          </a:p>
          <a:p>
            <a:pPr lvl="1"/>
            <a:r>
              <a:rPr lang="en-US" dirty="0"/>
              <a:t>Select the k-</a:t>
            </a:r>
            <a:r>
              <a:rPr lang="en-US" dirty="0" err="1"/>
              <a:t>mers</a:t>
            </a:r>
            <a:r>
              <a:rPr lang="en-US" dirty="0"/>
              <a:t> with fewest locations to verify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10905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Cheap K-</a:t>
            </a:r>
            <a:r>
              <a:rPr lang="en-US" dirty="0" err="1"/>
              <a:t>mer</a:t>
            </a:r>
            <a:r>
              <a:rPr lang="en-US" dirty="0"/>
              <a:t> Selection</a:t>
            </a:r>
          </a:p>
        </p:txBody>
      </p:sp>
      <p:sp>
        <p:nvSpPr>
          <p:cNvPr id="3" name="Content Placeholder 2"/>
          <p:cNvSpPr>
            <a:spLocks noGrp="1"/>
          </p:cNvSpPr>
          <p:nvPr>
            <p:ph idx="1"/>
          </p:nvPr>
        </p:nvSpPr>
        <p:spPr/>
        <p:txBody>
          <a:bodyPr/>
          <a:lstStyle/>
          <a:p>
            <a:r>
              <a:rPr lang="en-US" i="1" dirty="0">
                <a:solidFill>
                  <a:srgbClr val="0000FF"/>
                </a:solidFill>
              </a:rPr>
              <a:t>e</a:t>
            </a:r>
            <a:r>
              <a:rPr lang="en-US" dirty="0">
                <a:solidFill>
                  <a:srgbClr val="0000FF"/>
                </a:solidFill>
              </a:rPr>
              <a:t>=2 </a:t>
            </a:r>
            <a:r>
              <a:rPr lang="en-US" dirty="0"/>
              <a:t>(examine 3 k-</a:t>
            </a:r>
            <a:r>
              <a:rPr lang="en-US" dirty="0" err="1"/>
              <a:t>mers</a:t>
            </a:r>
            <a:r>
              <a:rPr lang="en-US" dirty="0"/>
              <a:t>)</a:t>
            </a:r>
            <a:endParaRPr lang="en-US" i="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81"/>
          <p:cNvSpPr/>
          <p:nvPr/>
        </p:nvSpPr>
        <p:spPr>
          <a:xfrm>
            <a:off x="539552" y="1444145"/>
            <a:ext cx="8208912" cy="288031"/>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Tahoma"/>
                <a:ea typeface="+mn-ea"/>
                <a:cs typeface="+mn-cs"/>
              </a:rPr>
              <a:t>AA</a:t>
            </a:r>
            <a:r>
              <a:rPr kumimoji="0" lang="en-US" sz="1400" b="0" i="0" u="none" strike="noStrike" kern="1200" cap="none" spc="0" normalizeH="0" baseline="0" noProof="0" dirty="0">
                <a:ln>
                  <a:noFill/>
                </a:ln>
                <a:solidFill>
                  <a:srgbClr val="660066"/>
                </a:solidFill>
                <a:effectLst/>
                <a:uLnTx/>
                <a:uFillTx/>
                <a:latin typeface="Tahoma"/>
                <a:ea typeface="+mn-ea"/>
                <a:cs typeface="+mn-cs"/>
              </a:rPr>
              <a:t>G</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C00000"/>
                </a:solidFill>
                <a:effectLst/>
                <a:uLnTx/>
                <a:uFillTx/>
                <a:latin typeface="Tahoma"/>
                <a:ea typeface="+mn-ea"/>
                <a:cs typeface="+mn-cs"/>
              </a:rPr>
              <a:t>AA</a:t>
            </a:r>
            <a:r>
              <a:rPr kumimoji="0" lang="en-US" sz="1400" b="0" i="0" u="none" strike="noStrike" kern="1200" cap="none" spc="0" normalizeH="0" baseline="0" noProof="0" dirty="0">
                <a:ln>
                  <a:noFill/>
                </a:ln>
                <a:solidFill>
                  <a:srgbClr val="35742A"/>
                </a:solidFill>
                <a:effectLst/>
                <a:uLnTx/>
                <a:uFillTx/>
                <a:latin typeface="Tahoma"/>
                <a:ea typeface="+mn-ea"/>
                <a:cs typeface="+mn-cs"/>
              </a:rPr>
              <a:t>TTT</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C00000"/>
                </a:solidFill>
                <a:effectLst/>
                <a:uLnTx/>
                <a:uFillTx/>
                <a:latin typeface="Tahoma"/>
                <a:ea typeface="+mn-ea"/>
                <a:cs typeface="+mn-cs"/>
              </a:rPr>
              <a:t> </a:t>
            </a:r>
            <a:r>
              <a:rPr kumimoji="0" lang="en-US" sz="1400" b="0" i="0" u="none" strike="noStrike" kern="1200" cap="none" spc="0" normalizeH="0" baseline="0" noProof="0" dirty="0">
                <a:ln>
                  <a:noFill/>
                </a:ln>
                <a:solidFill>
                  <a:srgbClr val="664D00"/>
                </a:solidFill>
                <a:effectLst/>
                <a:uLnTx/>
                <a:uFillTx/>
                <a:latin typeface="Tahoma"/>
                <a:ea typeface="+mn-ea"/>
                <a:cs typeface="+mn-cs"/>
              </a:rPr>
              <a:t>CC</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664D00"/>
                </a:solidFill>
                <a:effectLst/>
                <a:uLnTx/>
                <a:uFillTx/>
                <a:latin typeface="Tahoma"/>
                <a:ea typeface="+mn-ea"/>
                <a:cs typeface="+mn-cs"/>
              </a:rPr>
              <a:t>CC</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C00000"/>
                </a:solidFill>
                <a:effectLst/>
                <a:uLnTx/>
                <a:uFillTx/>
                <a:latin typeface="Tahoma"/>
                <a:ea typeface="+mn-ea"/>
                <a:cs typeface="+mn-cs"/>
              </a:rPr>
              <a:t>AA</a:t>
            </a:r>
            <a:r>
              <a:rPr kumimoji="0" lang="en-US" sz="1400" b="0" i="0" u="none" strike="noStrike" kern="1200" cap="none" spc="0" normalizeH="0" baseline="0" noProof="0" dirty="0">
                <a:ln>
                  <a:noFill/>
                </a:ln>
                <a:solidFill>
                  <a:srgbClr val="35742A"/>
                </a:solidFill>
                <a:effectLst/>
                <a:uLnTx/>
                <a:uFillTx/>
                <a:latin typeface="Tahoma"/>
                <a:ea typeface="+mn-ea"/>
                <a:cs typeface="+mn-cs"/>
              </a:rPr>
              <a:t>TTT</a:t>
            </a:r>
            <a:r>
              <a:rPr kumimoji="0" lang="en-US" sz="1400" b="0" i="0" u="none" strike="noStrike" kern="1200" cap="none" spc="0" normalizeH="0" baseline="0" noProof="0" dirty="0">
                <a:ln>
                  <a:noFill/>
                </a:ln>
                <a:solidFill>
                  <a:srgbClr val="C00000"/>
                </a:solidFill>
                <a:effectLst/>
                <a:uLnTx/>
                <a:uFillTx/>
                <a:latin typeface="Tahoma"/>
                <a:ea typeface="+mn-ea"/>
                <a:cs typeface="+mn-cs"/>
              </a:rPr>
              <a:t> </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664D00"/>
                </a:solidFill>
                <a:effectLst/>
                <a:uLnTx/>
                <a:uFillTx/>
                <a:latin typeface="Tahoma"/>
                <a:ea typeface="+mn-ea"/>
                <a:cs typeface="+mn-cs"/>
              </a:rPr>
              <a:t>CC</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C00000"/>
                </a:solidFill>
                <a:effectLst/>
                <a:uLnTx/>
                <a:uFillTx/>
                <a:latin typeface="Tahoma"/>
                <a:ea typeface="+mn-ea"/>
                <a:cs typeface="+mn-cs"/>
              </a:rPr>
              <a:t>AA</a:t>
            </a:r>
            <a:r>
              <a:rPr kumimoji="0" lang="en-US" sz="1400" b="0" i="0" u="none" strike="noStrike" kern="1200" cap="none" spc="0" normalizeH="0" baseline="0" noProof="0" dirty="0">
                <a:ln>
                  <a:noFill/>
                </a:ln>
                <a:solidFill>
                  <a:srgbClr val="660066"/>
                </a:solidFill>
                <a:effectLst/>
                <a:uLnTx/>
                <a:uFillTx/>
                <a:latin typeface="Tahoma"/>
                <a:ea typeface="+mn-ea"/>
                <a:cs typeface="+mn-cs"/>
              </a:rPr>
              <a:t>G</a:t>
            </a:r>
            <a:r>
              <a:rPr kumimoji="0" lang="en-US" sz="1400" b="0" i="0" u="none" strike="noStrike" kern="1200" cap="none" spc="0" normalizeH="0" baseline="0" noProof="0" dirty="0">
                <a:ln>
                  <a:noFill/>
                </a:ln>
                <a:solidFill>
                  <a:srgbClr val="C00000"/>
                </a:solidFill>
                <a:effectLst/>
                <a:uLnTx/>
                <a:uFillTx/>
                <a:latin typeface="Tahoma"/>
                <a:ea typeface="+mn-ea"/>
                <a:cs typeface="+mn-cs"/>
              </a:rPr>
              <a:t>AA </a:t>
            </a:r>
            <a:r>
              <a:rPr kumimoji="0" lang="en-US" sz="1400" b="0" i="0" u="none" strike="noStrike" kern="1200" cap="none" spc="0" normalizeH="0" baseline="0" noProof="0" dirty="0">
                <a:ln>
                  <a:noFill/>
                </a:ln>
                <a:solidFill>
                  <a:srgbClr val="660066"/>
                </a:solidFill>
                <a:effectLst/>
                <a:uLnTx/>
                <a:uFillTx/>
                <a:latin typeface="Tahoma"/>
                <a:ea typeface="+mn-ea"/>
                <a:cs typeface="+mn-cs"/>
              </a:rPr>
              <a:t>GGG</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C00000"/>
                </a:solidFill>
                <a:effectLst/>
                <a:uLnTx/>
                <a:uFillTx/>
                <a:latin typeface="Tahoma"/>
                <a:ea typeface="+mn-ea"/>
                <a:cs typeface="+mn-cs"/>
              </a:rPr>
              <a:t>A</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660066"/>
                </a:solidFill>
                <a:effectLst/>
                <a:uLnTx/>
                <a:uFillTx/>
                <a:latin typeface="Tahoma"/>
                <a:ea typeface="+mn-ea"/>
                <a:cs typeface="+mn-cs"/>
              </a:rPr>
              <a:t>GG</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C00000"/>
                </a:solidFill>
                <a:effectLst/>
                <a:uLnTx/>
                <a:uFillTx/>
                <a:latin typeface="Tahoma"/>
                <a:ea typeface="+mn-ea"/>
                <a:cs typeface="+mn-cs"/>
              </a:rPr>
              <a:t>A</a:t>
            </a:r>
            <a:r>
              <a:rPr kumimoji="0" lang="en-US" sz="1400" b="0" i="0" u="none" strike="noStrike" kern="1200" cap="none" spc="0" normalizeH="0" baseline="0" noProof="0" dirty="0">
                <a:ln>
                  <a:noFill/>
                </a:ln>
                <a:solidFill>
                  <a:srgbClr val="660066"/>
                </a:solidFill>
                <a:effectLst/>
                <a:uLnTx/>
                <a:uFillTx/>
                <a:latin typeface="Tahoma"/>
                <a:ea typeface="+mn-ea"/>
                <a:cs typeface="+mn-cs"/>
              </a:rPr>
              <a:t>G</a:t>
            </a:r>
            <a:r>
              <a:rPr kumimoji="0" lang="en-US" sz="1400" b="0" i="0" u="none" strike="noStrike" kern="1200" cap="none" spc="0" normalizeH="0" baseline="0" noProof="0" dirty="0">
                <a:ln>
                  <a:noFill/>
                </a:ln>
                <a:solidFill>
                  <a:srgbClr val="C00000"/>
                </a:solidFill>
                <a:effectLst/>
                <a:uLnTx/>
                <a:uFillTx/>
                <a:latin typeface="Tahoma"/>
                <a:ea typeface="+mn-ea"/>
                <a:cs typeface="+mn-cs"/>
              </a:rPr>
              <a:t> AA</a:t>
            </a:r>
            <a:r>
              <a:rPr kumimoji="0" lang="en-US" sz="1400" b="0" i="0" u="none" strike="noStrike" kern="1200" cap="none" spc="0" normalizeH="0" baseline="0" noProof="0" dirty="0">
                <a:ln>
                  <a:noFill/>
                </a:ln>
                <a:solidFill>
                  <a:srgbClr val="660066"/>
                </a:solidFill>
                <a:effectLst/>
                <a:uLnTx/>
                <a:uFillTx/>
                <a:latin typeface="Tahoma"/>
                <a:ea typeface="+mn-ea"/>
                <a:cs typeface="+mn-cs"/>
              </a:rPr>
              <a:t>GG</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660066"/>
                </a:solidFill>
                <a:effectLst/>
                <a:uLnTx/>
                <a:uFillTx/>
                <a:latin typeface="Tahoma"/>
                <a:ea typeface="+mn-ea"/>
                <a:cs typeface="+mn-cs"/>
              </a:rPr>
              <a:t>G</a:t>
            </a:r>
            <a:r>
              <a:rPr kumimoji="0" lang="en-US" sz="1400" b="0" i="0" u="none" strike="noStrike" kern="1200" cap="none" spc="0" normalizeH="0" baseline="0" noProof="0" dirty="0">
                <a:ln>
                  <a:noFill/>
                </a:ln>
                <a:solidFill>
                  <a:srgbClr val="C00000"/>
                </a:solidFill>
                <a:effectLst/>
                <a:uLnTx/>
                <a:uFillTx/>
                <a:latin typeface="Tahoma"/>
                <a:ea typeface="+mn-ea"/>
                <a:cs typeface="+mn-cs"/>
              </a:rPr>
              <a:t>A</a:t>
            </a:r>
            <a:r>
              <a:rPr kumimoji="0" lang="en-US" sz="1400" b="0" i="0" u="none" strike="noStrike" kern="1200" cap="none" spc="0" normalizeH="0" baseline="0" noProof="0" dirty="0">
                <a:ln>
                  <a:noFill/>
                </a:ln>
                <a:solidFill>
                  <a:srgbClr val="660066"/>
                </a:solidFill>
                <a:effectLst/>
                <a:uLnTx/>
                <a:uFillTx/>
                <a:latin typeface="Tahoma"/>
                <a:ea typeface="+mn-ea"/>
                <a:cs typeface="+mn-cs"/>
              </a:rPr>
              <a:t>G</a:t>
            </a:r>
            <a:r>
              <a:rPr kumimoji="0" lang="en-US" sz="1400" b="0" i="0" u="none" strike="noStrike" kern="1200" cap="none" spc="0" normalizeH="0" baseline="0" noProof="0" dirty="0">
                <a:ln>
                  <a:noFill/>
                </a:ln>
                <a:solidFill>
                  <a:srgbClr val="C00000"/>
                </a:solidFill>
                <a:effectLst/>
                <a:uLnTx/>
                <a:uFillTx/>
                <a:latin typeface="Tahoma"/>
                <a:ea typeface="+mn-ea"/>
                <a:cs typeface="+mn-cs"/>
              </a:rPr>
              <a:t>A</a:t>
            </a:r>
            <a:r>
              <a:rPr kumimoji="0" lang="en-US" sz="1400" b="0" i="0" u="none" strike="noStrike" kern="1200" cap="none" spc="0" normalizeH="0" baseline="0" noProof="0" dirty="0">
                <a:ln>
                  <a:noFill/>
                </a:ln>
                <a:solidFill>
                  <a:srgbClr val="660066"/>
                </a:solidFill>
                <a:effectLst/>
                <a:uLnTx/>
                <a:uFillTx/>
                <a:latin typeface="Tahoma"/>
                <a:ea typeface="+mn-ea"/>
                <a:cs typeface="+mn-cs"/>
              </a:rPr>
              <a:t>G</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C00000"/>
                </a:solidFill>
                <a:effectLst/>
                <a:uLnTx/>
                <a:uFillTx/>
                <a:latin typeface="Tahoma"/>
                <a:ea typeface="+mn-ea"/>
                <a:cs typeface="+mn-cs"/>
              </a:rPr>
              <a:t> </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C00000"/>
                </a:solidFill>
                <a:effectLst/>
                <a:uLnTx/>
                <a:uFillTx/>
                <a:latin typeface="Tahoma"/>
                <a:ea typeface="+mn-ea"/>
                <a:cs typeface="+mn-cs"/>
              </a:rPr>
              <a:t>A</a:t>
            </a:r>
            <a:r>
              <a:rPr kumimoji="0" lang="en-US" sz="1400" b="0" i="0" u="none" strike="noStrike" kern="1200" cap="none" spc="0" normalizeH="0" baseline="0" noProof="0" dirty="0">
                <a:ln>
                  <a:noFill/>
                </a:ln>
                <a:solidFill>
                  <a:srgbClr val="660066"/>
                </a:solidFill>
                <a:effectLst/>
                <a:uLnTx/>
                <a:uFillTx/>
                <a:latin typeface="Tahoma"/>
                <a:ea typeface="+mn-ea"/>
                <a:cs typeface="+mn-cs"/>
              </a:rPr>
              <a:t>GG</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C00000"/>
                </a:solidFill>
                <a:effectLst/>
                <a:uLnTx/>
                <a:uFillTx/>
                <a:latin typeface="Tahoma"/>
                <a:ea typeface="+mn-ea"/>
                <a:cs typeface="+mn-cs"/>
              </a:rPr>
              <a:t>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a:t>
            </a:r>
            <a:endParaRPr kumimoji="0" lang="en-US" sz="14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6" name="TextBox 5"/>
          <p:cNvSpPr txBox="1"/>
          <p:nvPr/>
        </p:nvSpPr>
        <p:spPr>
          <a:xfrm>
            <a:off x="7858605" y="848916"/>
            <a:ext cx="8898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read</a:t>
            </a:r>
          </a:p>
        </p:txBody>
      </p:sp>
      <p:graphicFrame>
        <p:nvGraphicFramePr>
          <p:cNvPr id="12" name="Table 11"/>
          <p:cNvGraphicFramePr>
            <a:graphicFrameLocks noGrp="1"/>
          </p:cNvGraphicFramePr>
          <p:nvPr>
            <p:extLst/>
          </p:nvPr>
        </p:nvGraphicFramePr>
        <p:xfrm>
          <a:off x="899592" y="1916832"/>
          <a:ext cx="720080" cy="1524000"/>
        </p:xfrm>
        <a:graphic>
          <a:graphicData uri="http://schemas.openxmlformats.org/drawingml/2006/table">
            <a:tbl>
              <a:tblPr firstRow="1" bandRow="1">
                <a:tableStyleId>{F2DE63D5-997A-4646-A377-4702673A728D}</a:tableStyleId>
              </a:tblPr>
              <a:tblGrid>
                <a:gridCol w="720080">
                  <a:extLst>
                    <a:ext uri="{9D8B030D-6E8A-4147-A177-3AD203B41FA5}">
                      <a16:colId xmlns:a16="http://schemas.microsoft.com/office/drawing/2014/main" val="20000"/>
                    </a:ext>
                  </a:extLst>
                </a:gridCol>
              </a:tblGrid>
              <a:tr h="201622">
                <a:tc>
                  <a:txBody>
                    <a:bodyPr/>
                    <a:lstStyle/>
                    <a:p>
                      <a:pPr algn="ctr"/>
                      <a:r>
                        <a:rPr lang="en-US" sz="1400" b="0" dirty="0">
                          <a:solidFill>
                            <a:srgbClr val="0000FF"/>
                          </a:solidFill>
                        </a:rPr>
                        <a:t>314</a:t>
                      </a: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0"/>
                  </a:ext>
                </a:extLst>
              </a:tr>
              <a:tr h="201622">
                <a:tc>
                  <a:txBody>
                    <a:bodyPr/>
                    <a:lstStyle/>
                    <a:p>
                      <a:pPr algn="ctr"/>
                      <a:r>
                        <a:rPr lang="en-US" sz="1400" b="0" dirty="0">
                          <a:solidFill>
                            <a:srgbClr val="0000FF"/>
                          </a:solidFill>
                        </a:rPr>
                        <a:t>1231</a:t>
                      </a: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1"/>
                  </a:ext>
                </a:extLst>
              </a:tr>
              <a:tr h="201622">
                <a:tc>
                  <a:txBody>
                    <a:bodyPr/>
                    <a:lstStyle/>
                    <a:p>
                      <a:pPr algn="ctr"/>
                      <a:r>
                        <a:rPr lang="en-US" sz="1400" b="0" dirty="0">
                          <a:solidFill>
                            <a:srgbClr val="0000FF"/>
                          </a:solidFill>
                        </a:rPr>
                        <a:t>4414</a:t>
                      </a: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2"/>
                  </a:ext>
                </a:extLst>
              </a:tr>
              <a:tr h="201622">
                <a:tc>
                  <a:txBody>
                    <a:bodyPr/>
                    <a:lstStyle/>
                    <a:p>
                      <a:pPr algn="ctr"/>
                      <a:r>
                        <a:rPr lang="en-US" sz="1400" b="0" dirty="0">
                          <a:solidFill>
                            <a:srgbClr val="0000FF"/>
                          </a:solidFill>
                        </a:rPr>
                        <a:t>9219</a:t>
                      </a: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3"/>
                  </a:ext>
                </a:extLst>
              </a:tr>
              <a:tr h="201622">
                <a:tc>
                  <a:txBody>
                    <a:bodyPr/>
                    <a:lstStyle/>
                    <a:p>
                      <a:pPr algn="ctr"/>
                      <a:r>
                        <a:rPr lang="en-US" sz="1400" b="0" dirty="0">
                          <a:solidFill>
                            <a:srgbClr val="0000FF"/>
                          </a:solidFill>
                        </a:rPr>
                        <a:t>4</a:t>
                      </a:r>
                      <a:r>
                        <a:rPr lang="en-US" sz="1400" b="0" baseline="0" dirty="0">
                          <a:solidFill>
                            <a:srgbClr val="0000FF"/>
                          </a:solidFill>
                        </a:rPr>
                        <a:t> loc.</a:t>
                      </a:r>
                      <a:endParaRPr lang="en-US" sz="1400" b="0" dirty="0">
                        <a:solidFill>
                          <a:srgbClr val="0000FF"/>
                        </a:solidFill>
                      </a:endParaRP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BFBFBF"/>
                    </a:solidFill>
                  </a:tcPr>
                </a:tc>
                <a:extLst>
                  <a:ext uri="{0D108BD9-81ED-4DB2-BD59-A6C34878D82A}">
                    <a16:rowId xmlns:a16="http://schemas.microsoft.com/office/drawing/2014/main" val="10004"/>
                  </a:ext>
                </a:extLst>
              </a:tr>
            </a:tbl>
          </a:graphicData>
        </a:graphic>
      </p:graphicFrame>
      <p:graphicFrame>
        <p:nvGraphicFramePr>
          <p:cNvPr id="13" name="Table 12"/>
          <p:cNvGraphicFramePr>
            <a:graphicFrameLocks noGrp="1"/>
          </p:cNvGraphicFramePr>
          <p:nvPr>
            <p:extLst/>
          </p:nvPr>
        </p:nvGraphicFramePr>
        <p:xfrm>
          <a:off x="3522360" y="1916832"/>
          <a:ext cx="815752" cy="2104008"/>
        </p:xfrm>
        <a:graphic>
          <a:graphicData uri="http://schemas.openxmlformats.org/drawingml/2006/table">
            <a:tbl>
              <a:tblPr firstRow="1" bandRow="1">
                <a:tableStyleId>{1FECB4D8-DB02-4DC6-A0A2-4F2EBAE1DC90}</a:tableStyleId>
              </a:tblPr>
              <a:tblGrid>
                <a:gridCol w="815752">
                  <a:extLst>
                    <a:ext uri="{9D8B030D-6E8A-4147-A177-3AD203B41FA5}">
                      <a16:colId xmlns:a16="http://schemas.microsoft.com/office/drawing/2014/main" val="20000"/>
                    </a:ext>
                  </a:extLst>
                </a:gridCol>
              </a:tblGrid>
              <a:tr h="350668">
                <a:tc>
                  <a:txBody>
                    <a:bodyPr/>
                    <a:lstStyle/>
                    <a:p>
                      <a:pPr algn="ctr"/>
                      <a:r>
                        <a:rPr lang="en-US" sz="1400" b="0" dirty="0">
                          <a:solidFill>
                            <a:srgbClr val="000000"/>
                          </a:solidFill>
                        </a:rPr>
                        <a:t>338</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0"/>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1"/>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2"/>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3"/>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4"/>
                  </a:ext>
                </a:extLst>
              </a:tr>
              <a:tr h="350668">
                <a:tc>
                  <a:txBody>
                    <a:bodyPr/>
                    <a:lstStyle/>
                    <a:p>
                      <a:pPr algn="ctr"/>
                      <a:r>
                        <a:rPr lang="en-US" sz="1400" b="0" dirty="0">
                          <a:solidFill>
                            <a:srgbClr val="FF1919"/>
                          </a:solidFill>
                        </a:rPr>
                        <a:t>1K</a:t>
                      </a:r>
                      <a:r>
                        <a:rPr lang="en-US" sz="1400" b="0" baseline="0" dirty="0">
                          <a:solidFill>
                            <a:srgbClr val="FF1919"/>
                          </a:solidFill>
                        </a:rPr>
                        <a:t> loc.</a:t>
                      </a:r>
                      <a:endParaRPr lang="en-US" sz="1400" b="0" dirty="0">
                        <a:solidFill>
                          <a:srgbClr val="FF1919"/>
                        </a:solidFill>
                      </a:endParaRP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BFBFBF"/>
                    </a:solidFill>
                  </a:tcPr>
                </a:tc>
                <a:extLst>
                  <a:ext uri="{0D108BD9-81ED-4DB2-BD59-A6C34878D82A}">
                    <a16:rowId xmlns:a16="http://schemas.microsoft.com/office/drawing/2014/main" val="10005"/>
                  </a:ext>
                </a:extLst>
              </a:tr>
            </a:tbl>
          </a:graphicData>
        </a:graphic>
      </p:graphicFrame>
      <p:graphicFrame>
        <p:nvGraphicFramePr>
          <p:cNvPr id="15" name="Table 14"/>
          <p:cNvGraphicFramePr>
            <a:graphicFrameLocks noGrp="1"/>
          </p:cNvGraphicFramePr>
          <p:nvPr>
            <p:extLst/>
          </p:nvPr>
        </p:nvGraphicFramePr>
        <p:xfrm>
          <a:off x="6300192" y="1916832"/>
          <a:ext cx="815752" cy="2104008"/>
        </p:xfrm>
        <a:graphic>
          <a:graphicData uri="http://schemas.openxmlformats.org/drawingml/2006/table">
            <a:tbl>
              <a:tblPr firstRow="1" bandRow="1">
                <a:tableStyleId>{F5AB1C69-6EDB-4FF4-983F-18BD219EF322}</a:tableStyleId>
              </a:tblPr>
              <a:tblGrid>
                <a:gridCol w="815752">
                  <a:extLst>
                    <a:ext uri="{9D8B030D-6E8A-4147-A177-3AD203B41FA5}">
                      <a16:colId xmlns:a16="http://schemas.microsoft.com/office/drawing/2014/main" val="20000"/>
                    </a:ext>
                  </a:extLst>
                </a:gridCol>
              </a:tblGrid>
              <a:tr h="350668">
                <a:tc>
                  <a:txBody>
                    <a:bodyPr/>
                    <a:lstStyle/>
                    <a:p>
                      <a:pPr algn="ctr"/>
                      <a:r>
                        <a:rPr lang="en-US" sz="1400" b="0" dirty="0">
                          <a:solidFill>
                            <a:srgbClr val="000000"/>
                          </a:solidFill>
                        </a:rPr>
                        <a:t>376</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0"/>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1"/>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2"/>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3"/>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4"/>
                  </a:ext>
                </a:extLst>
              </a:tr>
              <a:tr h="350668">
                <a:tc>
                  <a:txBody>
                    <a:bodyPr/>
                    <a:lstStyle/>
                    <a:p>
                      <a:pPr algn="ctr"/>
                      <a:r>
                        <a:rPr lang="en-US" sz="1400" b="0" dirty="0">
                          <a:solidFill>
                            <a:srgbClr val="FF1919"/>
                          </a:solidFill>
                        </a:rPr>
                        <a:t>2K loc.</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BFBFBF"/>
                    </a:solidFill>
                  </a:tcPr>
                </a:tc>
                <a:extLst>
                  <a:ext uri="{0D108BD9-81ED-4DB2-BD59-A6C34878D82A}">
                    <a16:rowId xmlns:a16="http://schemas.microsoft.com/office/drawing/2014/main" val="10005"/>
                  </a:ext>
                </a:extLst>
              </a:tr>
            </a:tbl>
          </a:graphicData>
        </a:graphic>
      </p:graphicFrame>
      <p:graphicFrame>
        <p:nvGraphicFramePr>
          <p:cNvPr id="17" name="Table 16"/>
          <p:cNvGraphicFramePr>
            <a:graphicFrameLocks noGrp="1"/>
          </p:cNvGraphicFramePr>
          <p:nvPr>
            <p:extLst/>
          </p:nvPr>
        </p:nvGraphicFramePr>
        <p:xfrm>
          <a:off x="2191504" y="1916832"/>
          <a:ext cx="815752" cy="1003176"/>
        </p:xfrm>
        <a:graphic>
          <a:graphicData uri="http://schemas.openxmlformats.org/drawingml/2006/table">
            <a:tbl>
              <a:tblPr firstRow="1" bandRow="1">
                <a:tableStyleId>{1FECB4D8-DB02-4DC6-A0A2-4F2EBAE1DC90}</a:tableStyleId>
              </a:tblPr>
              <a:tblGrid>
                <a:gridCol w="815752">
                  <a:extLst>
                    <a:ext uri="{9D8B030D-6E8A-4147-A177-3AD203B41FA5}">
                      <a16:colId xmlns:a16="http://schemas.microsoft.com/office/drawing/2014/main" val="20000"/>
                    </a:ext>
                  </a:extLst>
                </a:gridCol>
              </a:tblGrid>
              <a:tr h="334392">
                <a:tc>
                  <a:txBody>
                    <a:bodyPr/>
                    <a:lstStyle/>
                    <a:p>
                      <a:pPr algn="ctr"/>
                      <a:r>
                        <a:rPr lang="en-US" sz="1400" b="0">
                          <a:solidFill>
                            <a:srgbClr val="000000"/>
                          </a:solidFill>
                        </a:rPr>
                        <a:t>326</a:t>
                      </a:r>
                      <a:endParaRPr lang="en-US" sz="1400" b="0" dirty="0">
                        <a:solidFill>
                          <a:srgbClr val="000000"/>
                        </a:solidFill>
                      </a:endParaRP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0"/>
                  </a:ext>
                </a:extLst>
              </a:tr>
              <a:tr h="334392">
                <a:tc>
                  <a:txBody>
                    <a:bodyPr/>
                    <a:lstStyle/>
                    <a:p>
                      <a:pPr algn="ctr"/>
                      <a:r>
                        <a:rPr lang="en-US" sz="1400" b="0">
                          <a:solidFill>
                            <a:srgbClr val="000000"/>
                          </a:solidFill>
                        </a:rPr>
                        <a:t>1451</a:t>
                      </a:r>
                      <a:endParaRPr lang="en-US" sz="1400" b="0" dirty="0">
                        <a:solidFill>
                          <a:srgbClr val="000000"/>
                        </a:solidFill>
                      </a:endParaRP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1"/>
                  </a:ext>
                </a:extLst>
              </a:tr>
              <a:tr h="3343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baseline="0" dirty="0">
                          <a:solidFill>
                            <a:srgbClr val="0000FF"/>
                          </a:solidFill>
                        </a:rPr>
                        <a:t>2 loc.</a:t>
                      </a:r>
                      <a:endParaRPr lang="en-US" sz="1400" b="0" dirty="0">
                        <a:solidFill>
                          <a:srgbClr val="0000FF"/>
                        </a:solidFill>
                      </a:endParaRP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BFBFBF"/>
                    </a:solidFill>
                  </a:tcPr>
                </a:tc>
                <a:extLst>
                  <a:ext uri="{0D108BD9-81ED-4DB2-BD59-A6C34878D82A}">
                    <a16:rowId xmlns:a16="http://schemas.microsoft.com/office/drawing/2014/main" val="10002"/>
                  </a:ext>
                </a:extLst>
              </a:tr>
            </a:tbl>
          </a:graphicData>
        </a:graphic>
      </p:graphicFrame>
      <p:graphicFrame>
        <p:nvGraphicFramePr>
          <p:cNvPr id="18" name="Table 17"/>
          <p:cNvGraphicFramePr>
            <a:graphicFrameLocks noGrp="1"/>
          </p:cNvGraphicFramePr>
          <p:nvPr>
            <p:extLst/>
          </p:nvPr>
        </p:nvGraphicFramePr>
        <p:xfrm>
          <a:off x="4908376" y="1916832"/>
          <a:ext cx="815752" cy="1003176"/>
        </p:xfrm>
        <a:graphic>
          <a:graphicData uri="http://schemas.openxmlformats.org/drawingml/2006/table">
            <a:tbl>
              <a:tblPr firstRow="1" bandRow="1">
                <a:tableStyleId>{F5AB1C69-6EDB-4FF4-983F-18BD219EF322}</a:tableStyleId>
              </a:tblPr>
              <a:tblGrid>
                <a:gridCol w="815752">
                  <a:extLst>
                    <a:ext uri="{9D8B030D-6E8A-4147-A177-3AD203B41FA5}">
                      <a16:colId xmlns:a16="http://schemas.microsoft.com/office/drawing/2014/main" val="20000"/>
                    </a:ext>
                  </a:extLst>
                </a:gridCol>
              </a:tblGrid>
              <a:tr h="334392">
                <a:tc>
                  <a:txBody>
                    <a:bodyPr/>
                    <a:lstStyle/>
                    <a:p>
                      <a:pPr algn="ctr"/>
                      <a:r>
                        <a:rPr lang="en-US" sz="1400" b="0" dirty="0">
                          <a:solidFill>
                            <a:srgbClr val="000000"/>
                          </a:solidFill>
                        </a:rPr>
                        <a:t>326</a:t>
                      </a: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0"/>
                  </a:ext>
                </a:extLst>
              </a:tr>
              <a:tr h="334392">
                <a:tc>
                  <a:txBody>
                    <a:bodyPr/>
                    <a:lstStyle/>
                    <a:p>
                      <a:pPr algn="ctr"/>
                      <a:r>
                        <a:rPr lang="en-US" sz="1400" b="0" dirty="0">
                          <a:solidFill>
                            <a:srgbClr val="000000"/>
                          </a:solidFill>
                        </a:rPr>
                        <a:t>1451</a:t>
                      </a: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1"/>
                  </a:ext>
                </a:extLst>
              </a:tr>
              <a:tr h="3343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baseline="0" dirty="0">
                          <a:solidFill>
                            <a:srgbClr val="0000FF"/>
                          </a:solidFill>
                        </a:rPr>
                        <a:t>2 loc.</a:t>
                      </a:r>
                      <a:endParaRPr lang="en-US" sz="1400" b="0" dirty="0">
                        <a:solidFill>
                          <a:srgbClr val="0000FF"/>
                        </a:solidFill>
                      </a:endParaRP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BFBFBF"/>
                    </a:solidFill>
                  </a:tcPr>
                </a:tc>
                <a:extLst>
                  <a:ext uri="{0D108BD9-81ED-4DB2-BD59-A6C34878D82A}">
                    <a16:rowId xmlns:a16="http://schemas.microsoft.com/office/drawing/2014/main" val="10002"/>
                  </a:ext>
                </a:extLst>
              </a:tr>
            </a:tbl>
          </a:graphicData>
        </a:graphic>
      </p:graphicFrame>
      <p:graphicFrame>
        <p:nvGraphicFramePr>
          <p:cNvPr id="19" name="Table 18"/>
          <p:cNvGraphicFramePr>
            <a:graphicFrameLocks noGrp="1"/>
          </p:cNvGraphicFramePr>
          <p:nvPr>
            <p:extLst/>
          </p:nvPr>
        </p:nvGraphicFramePr>
        <p:xfrm>
          <a:off x="7668344" y="1916832"/>
          <a:ext cx="815752" cy="2104008"/>
        </p:xfrm>
        <a:graphic>
          <a:graphicData uri="http://schemas.openxmlformats.org/drawingml/2006/table">
            <a:tbl>
              <a:tblPr firstRow="1" bandRow="1">
                <a:tableStyleId>{F5AB1C69-6EDB-4FF4-983F-18BD219EF322}</a:tableStyleId>
              </a:tblPr>
              <a:tblGrid>
                <a:gridCol w="815752">
                  <a:extLst>
                    <a:ext uri="{9D8B030D-6E8A-4147-A177-3AD203B41FA5}">
                      <a16:colId xmlns:a16="http://schemas.microsoft.com/office/drawing/2014/main" val="20000"/>
                    </a:ext>
                  </a:extLst>
                </a:gridCol>
              </a:tblGrid>
              <a:tr h="350668">
                <a:tc>
                  <a:txBody>
                    <a:bodyPr/>
                    <a:lstStyle/>
                    <a:p>
                      <a:pPr algn="ctr"/>
                      <a:r>
                        <a:rPr lang="en-US" sz="1400" b="0" dirty="0">
                          <a:solidFill>
                            <a:srgbClr val="000000"/>
                          </a:solidFill>
                        </a:rPr>
                        <a:t>388</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0"/>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1"/>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2"/>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3"/>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4"/>
                  </a:ext>
                </a:extLst>
              </a:tr>
              <a:tr h="350668">
                <a:tc>
                  <a:txBody>
                    <a:bodyPr/>
                    <a:lstStyle/>
                    <a:p>
                      <a:pPr algn="ctr"/>
                      <a:r>
                        <a:rPr lang="en-US" sz="1400" b="0" dirty="0">
                          <a:solidFill>
                            <a:srgbClr val="FF1919"/>
                          </a:solidFill>
                        </a:rPr>
                        <a:t>1K loc.</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5"/>
                  </a:ext>
                </a:extLst>
              </a:tr>
            </a:tbl>
          </a:graphicData>
        </a:graphic>
      </p:graphicFrame>
      <p:sp>
        <p:nvSpPr>
          <p:cNvPr id="20" name="Rectangle 19"/>
          <p:cNvSpPr/>
          <p:nvPr/>
        </p:nvSpPr>
        <p:spPr>
          <a:xfrm>
            <a:off x="683568" y="1484784"/>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Rectangle 20"/>
          <p:cNvSpPr/>
          <p:nvPr/>
        </p:nvSpPr>
        <p:spPr>
          <a:xfrm>
            <a:off x="1979712" y="1484784"/>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Rectangle 21"/>
          <p:cNvSpPr/>
          <p:nvPr/>
        </p:nvSpPr>
        <p:spPr>
          <a:xfrm>
            <a:off x="4606653" y="1484784"/>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Rectangle 22"/>
          <p:cNvSpPr/>
          <p:nvPr/>
        </p:nvSpPr>
        <p:spPr>
          <a:xfrm>
            <a:off x="3275856" y="1484784"/>
            <a:ext cx="1296144" cy="268447"/>
          </a:xfrm>
          <a:prstGeom prst="rect">
            <a:avLst/>
          </a:prstGeom>
          <a:solidFill>
            <a:srgbClr val="FF1919">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24" name="Rectangle 23"/>
          <p:cNvSpPr/>
          <p:nvPr/>
        </p:nvSpPr>
        <p:spPr>
          <a:xfrm>
            <a:off x="5940152" y="1484785"/>
            <a:ext cx="1343672" cy="278274"/>
          </a:xfrm>
          <a:prstGeom prst="rect">
            <a:avLst/>
          </a:prstGeom>
          <a:solidFill>
            <a:srgbClr val="FF1919">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25" name="Rectangle 24"/>
          <p:cNvSpPr/>
          <p:nvPr/>
        </p:nvSpPr>
        <p:spPr>
          <a:xfrm>
            <a:off x="7308304" y="1484784"/>
            <a:ext cx="1296144" cy="268447"/>
          </a:xfrm>
          <a:prstGeom prst="rect">
            <a:avLst/>
          </a:prstGeom>
          <a:solidFill>
            <a:srgbClr val="FF1919">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26" name="Rectangle 25"/>
          <p:cNvSpPr/>
          <p:nvPr/>
        </p:nvSpPr>
        <p:spPr>
          <a:xfrm>
            <a:off x="755576" y="4437112"/>
            <a:ext cx="2664296" cy="1728192"/>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Rectangle 26"/>
          <p:cNvSpPr/>
          <p:nvPr/>
        </p:nvSpPr>
        <p:spPr>
          <a:xfrm>
            <a:off x="395536" y="1412776"/>
            <a:ext cx="1584176" cy="2160240"/>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8" name="Rectangle 27"/>
          <p:cNvSpPr/>
          <p:nvPr/>
        </p:nvSpPr>
        <p:spPr>
          <a:xfrm>
            <a:off x="3131840" y="1412776"/>
            <a:ext cx="1584176" cy="2736304"/>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0" name="Rectangle 29"/>
          <p:cNvSpPr/>
          <p:nvPr/>
        </p:nvSpPr>
        <p:spPr>
          <a:xfrm>
            <a:off x="5796136" y="1412776"/>
            <a:ext cx="1584176" cy="2736304"/>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1" name="TextBox 30"/>
          <p:cNvSpPr txBox="1"/>
          <p:nvPr/>
        </p:nvSpPr>
        <p:spPr>
          <a:xfrm>
            <a:off x="899592" y="4653136"/>
            <a:ext cx="230425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Previous work needs to verify: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3004 locations</a:t>
            </a:r>
          </a:p>
        </p:txBody>
      </p:sp>
      <p:sp>
        <p:nvSpPr>
          <p:cNvPr id="32" name="Rectangle 31"/>
          <p:cNvSpPr/>
          <p:nvPr/>
        </p:nvSpPr>
        <p:spPr>
          <a:xfrm>
            <a:off x="1835696" y="1412776"/>
            <a:ext cx="1584176" cy="1656184"/>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3" name="Rectangle 32"/>
          <p:cNvSpPr/>
          <p:nvPr/>
        </p:nvSpPr>
        <p:spPr>
          <a:xfrm>
            <a:off x="4499992" y="1412776"/>
            <a:ext cx="1584176" cy="1656184"/>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5" name="Rectangle 34"/>
          <p:cNvSpPr/>
          <p:nvPr/>
        </p:nvSpPr>
        <p:spPr>
          <a:xfrm>
            <a:off x="395536" y="1412776"/>
            <a:ext cx="1584176" cy="2160240"/>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6" name="Rectangle 35"/>
          <p:cNvSpPr/>
          <p:nvPr/>
        </p:nvSpPr>
        <p:spPr>
          <a:xfrm>
            <a:off x="5508104" y="4437112"/>
            <a:ext cx="2664296" cy="1728192"/>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37" name="TextBox 36"/>
          <p:cNvSpPr txBox="1"/>
          <p:nvPr/>
        </p:nvSpPr>
        <p:spPr>
          <a:xfrm>
            <a:off x="5652120" y="4653136"/>
            <a:ext cx="254359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FastHASH</a:t>
            </a:r>
            <a:r>
              <a:rPr kumimoji="0" lang="en-US" sz="1800" b="0" i="0" u="none" strike="noStrike" kern="1200" cap="none" spc="0" normalizeH="0" baseline="0" noProof="0" dirty="0">
                <a:ln>
                  <a:noFill/>
                </a:ln>
                <a:solidFill>
                  <a:srgbClr val="0000FF"/>
                </a:solidFill>
                <a:effectLst/>
                <a:uLnTx/>
                <a:uFillTx/>
                <a:latin typeface="Tahoma"/>
                <a:ea typeface="+mn-ea"/>
                <a:cs typeface="+mn-cs"/>
              </a:rPr>
              <a:t> verifies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8 locations</a:t>
            </a:r>
          </a:p>
        </p:txBody>
      </p:sp>
      <p:sp>
        <p:nvSpPr>
          <p:cNvPr id="39" name="Rectangle 38"/>
          <p:cNvSpPr/>
          <p:nvPr/>
        </p:nvSpPr>
        <p:spPr>
          <a:xfrm>
            <a:off x="899592" y="1916832"/>
            <a:ext cx="720080" cy="1224136"/>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0" name="TextBox 39"/>
          <p:cNvSpPr txBox="1"/>
          <p:nvPr/>
        </p:nvSpPr>
        <p:spPr>
          <a:xfrm>
            <a:off x="1619672" y="2204864"/>
            <a:ext cx="11395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Locations</a:t>
            </a:r>
          </a:p>
        </p:txBody>
      </p:sp>
      <p:sp>
        <p:nvSpPr>
          <p:cNvPr id="41" name="TextBox 40"/>
          <p:cNvSpPr txBox="1"/>
          <p:nvPr/>
        </p:nvSpPr>
        <p:spPr>
          <a:xfrm>
            <a:off x="1619672" y="3068960"/>
            <a:ext cx="22915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1919"/>
                </a:solidFill>
                <a:effectLst/>
                <a:uLnTx/>
                <a:uFillTx/>
                <a:latin typeface="Tahoma"/>
                <a:ea typeface="+mn-ea"/>
                <a:cs typeface="+mn-cs"/>
              </a:rPr>
              <a:t>Number of Locations</a:t>
            </a:r>
          </a:p>
        </p:txBody>
      </p:sp>
      <p:sp>
        <p:nvSpPr>
          <p:cNvPr id="42" name="Rectangle 41"/>
          <p:cNvSpPr/>
          <p:nvPr/>
        </p:nvSpPr>
        <p:spPr>
          <a:xfrm>
            <a:off x="899592" y="3151128"/>
            <a:ext cx="720080" cy="288032"/>
          </a:xfrm>
          <a:prstGeom prst="rect">
            <a:avLst/>
          </a:prstGeom>
          <a:solidFill>
            <a:srgbClr val="FF1919">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7" name="TextBox 6"/>
          <p:cNvSpPr txBox="1"/>
          <p:nvPr/>
        </p:nvSpPr>
        <p:spPr>
          <a:xfrm>
            <a:off x="467544" y="4365104"/>
            <a:ext cx="2084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Cheapest 3 k-</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mers</a:t>
            </a: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
        <p:nvSpPr>
          <p:cNvPr id="34" name="TextBox 33"/>
          <p:cNvSpPr txBox="1"/>
          <p:nvPr/>
        </p:nvSpPr>
        <p:spPr>
          <a:xfrm>
            <a:off x="456899" y="4355812"/>
            <a:ext cx="21567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Expensive 3 k-</a:t>
            </a:r>
            <a:r>
              <a:rPr kumimoji="0" lang="en-US" sz="1800" b="0" i="0" u="none" strike="noStrike" kern="1200" cap="none" spc="0" normalizeH="0" baseline="0" noProof="0" dirty="0" err="1">
                <a:ln>
                  <a:noFill/>
                </a:ln>
                <a:solidFill>
                  <a:srgbClr val="FF0000"/>
                </a:solidFill>
                <a:effectLst/>
                <a:uLnTx/>
                <a:uFillTx/>
                <a:latin typeface="Tahoma"/>
                <a:ea typeface="+mn-ea"/>
                <a:cs typeface="+mn-cs"/>
              </a:rPr>
              <a:t>mers</a:t>
            </a:r>
            <a:endParaRPr kumimoji="0" lang="en-US" sz="1800" b="0" i="0" u="none" strike="noStrike" kern="120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713799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9"/>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4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42"/>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3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27"/>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8"/>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30"/>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26"/>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3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6" grpId="1" animBg="1"/>
      <p:bldP spid="27" grpId="0" animBg="1"/>
      <p:bldP spid="27" grpId="1" animBg="1"/>
      <p:bldP spid="28" grpId="0" animBg="1"/>
      <p:bldP spid="28" grpId="1" animBg="1"/>
      <p:bldP spid="30" grpId="0" animBg="1"/>
      <p:bldP spid="30" grpId="1" animBg="1"/>
      <p:bldP spid="31" grpId="0"/>
      <p:bldP spid="31" grpId="1"/>
      <p:bldP spid="32" grpId="0" animBg="1"/>
      <p:bldP spid="33" grpId="0" animBg="1"/>
      <p:bldP spid="35" grpId="0" animBg="1"/>
      <p:bldP spid="36" grpId="0" animBg="1"/>
      <p:bldP spid="37" grpId="0"/>
      <p:bldP spid="39" grpId="0" animBg="1"/>
      <p:bldP spid="39" grpId="1" animBg="1"/>
      <p:bldP spid="40" grpId="0"/>
      <p:bldP spid="40" grpId="1"/>
      <p:bldP spid="41" grpId="0"/>
      <p:bldP spid="41" grpId="1"/>
      <p:bldP spid="42" grpId="0" animBg="1"/>
      <p:bldP spid="42" grpId="1" animBg="1"/>
      <p:bldP spid="7" grpId="0"/>
      <p:bldP spid="7" grpId="1"/>
      <p:bldP spid="34" grpId="0"/>
      <p:bldP spid="34"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Methodology</a:t>
            </a:r>
          </a:p>
        </p:txBody>
      </p:sp>
      <p:sp>
        <p:nvSpPr>
          <p:cNvPr id="3" name="内容占位符 2"/>
          <p:cNvSpPr>
            <a:spLocks noGrp="1"/>
          </p:cNvSpPr>
          <p:nvPr>
            <p:ph idx="1"/>
          </p:nvPr>
        </p:nvSpPr>
        <p:spPr/>
        <p:txBody>
          <a:bodyPr/>
          <a:lstStyle/>
          <a:p>
            <a:r>
              <a:rPr lang="en-US" sz="2000" dirty="0"/>
              <a:t>Implemented </a:t>
            </a:r>
            <a:r>
              <a:rPr lang="en-US" sz="2000" dirty="0" err="1">
                <a:solidFill>
                  <a:srgbClr val="0000FF"/>
                </a:solidFill>
              </a:rPr>
              <a:t>FastHASH</a:t>
            </a:r>
            <a:r>
              <a:rPr lang="en-US" sz="2000" dirty="0"/>
              <a:t> on top of state-of-the-art mapper: </a:t>
            </a:r>
            <a:r>
              <a:rPr lang="en-US" sz="2000" dirty="0" err="1">
                <a:solidFill>
                  <a:srgbClr val="FF0000"/>
                </a:solidFill>
              </a:rPr>
              <a:t>mrFAST</a:t>
            </a:r>
            <a:endParaRPr lang="en-US" sz="2000" dirty="0">
              <a:solidFill>
                <a:srgbClr val="FF0000"/>
              </a:solidFill>
            </a:endParaRPr>
          </a:p>
          <a:p>
            <a:pPr lvl="1"/>
            <a:r>
              <a:rPr lang="en-US" sz="2000" dirty="0">
                <a:solidFill>
                  <a:srgbClr val="000000"/>
                </a:solidFill>
              </a:rPr>
              <a:t>New version </a:t>
            </a:r>
            <a:r>
              <a:rPr lang="en-US" sz="2000" dirty="0">
                <a:solidFill>
                  <a:srgbClr val="0000FF"/>
                </a:solidFill>
              </a:rPr>
              <a:t>mrFAST-2.5.0.0 </a:t>
            </a:r>
            <a:r>
              <a:rPr lang="en-US" sz="2000" dirty="0">
                <a:solidFill>
                  <a:srgbClr val="000000"/>
                </a:solidFill>
              </a:rPr>
              <a:t>over mrFAST-2.1.0.6</a:t>
            </a:r>
          </a:p>
          <a:p>
            <a:endParaRPr lang="en-US" sz="2000" dirty="0"/>
          </a:p>
          <a:p>
            <a:r>
              <a:rPr lang="en-US" sz="2000" dirty="0"/>
              <a:t>Tested with real read sets generated from </a:t>
            </a:r>
            <a:r>
              <a:rPr lang="en-US" sz="2000" dirty="0" err="1"/>
              <a:t>Illumina</a:t>
            </a:r>
            <a:r>
              <a:rPr lang="en-US" sz="2000" dirty="0"/>
              <a:t> platform</a:t>
            </a:r>
          </a:p>
          <a:p>
            <a:pPr lvl="1"/>
            <a:r>
              <a:rPr lang="en-US" sz="2000" dirty="0"/>
              <a:t>1M reads of a human (160 base pairs)</a:t>
            </a:r>
          </a:p>
          <a:p>
            <a:pPr lvl="1"/>
            <a:r>
              <a:rPr lang="en-US" sz="2000" dirty="0"/>
              <a:t>500K reads of a chimpanzee (101 base pairs)</a:t>
            </a:r>
          </a:p>
          <a:p>
            <a:pPr lvl="1"/>
            <a:r>
              <a:rPr lang="en-US" sz="2000" dirty="0"/>
              <a:t>500K reads of a orangutan (70 base pairs)</a:t>
            </a:r>
          </a:p>
          <a:p>
            <a:endParaRPr lang="en-US" sz="2000" dirty="0"/>
          </a:p>
          <a:p>
            <a:r>
              <a:rPr lang="en-US" sz="2000" dirty="0"/>
              <a:t>Tested with simulated reads generated from reference genome</a:t>
            </a:r>
          </a:p>
          <a:p>
            <a:pPr lvl="1"/>
            <a:r>
              <a:rPr lang="en-US" sz="2000" dirty="0"/>
              <a:t>1M simulated reads of human (180 base pairs)</a:t>
            </a:r>
          </a:p>
          <a:p>
            <a:pPr lvl="1"/>
            <a:endParaRPr lang="en-US" sz="2000" dirty="0"/>
          </a:p>
          <a:p>
            <a:r>
              <a:rPr lang="en-US" sz="2000" dirty="0"/>
              <a:t>Evaluation system</a:t>
            </a:r>
          </a:p>
          <a:p>
            <a:pPr lvl="1"/>
            <a:r>
              <a:rPr lang="en-US" sz="2000" dirty="0"/>
              <a:t>Intel Core i7 Sandy Bridge machine</a:t>
            </a:r>
          </a:p>
          <a:p>
            <a:pPr lvl="1"/>
            <a:r>
              <a:rPr lang="en-US" sz="2000" dirty="0"/>
              <a:t>16 GB of main memory</a:t>
            </a:r>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19614258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What Is a Genome Made Of?</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4</a:t>
            </a:fld>
            <a:endParaRPr lang="en-US" altLang="en-US"/>
          </a:p>
        </p:txBody>
      </p:sp>
      <p:pic>
        <p:nvPicPr>
          <p:cNvPr id="6"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10713" t="16302" r="51507" b="48876"/>
          <a:stretch/>
        </p:blipFill>
        <p:spPr bwMode="auto">
          <a:xfrm>
            <a:off x="6930356" y="4772494"/>
            <a:ext cx="2160240" cy="15121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dna 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 y="920585"/>
            <a:ext cx="8291264" cy="53301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flipV="1">
            <a:off x="2854944" y="5251077"/>
            <a:ext cx="926631" cy="532707"/>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94151" y="5692191"/>
            <a:ext cx="1584176" cy="369332"/>
          </a:xfrm>
          <a:prstGeom prst="rect">
            <a:avLst/>
          </a:prstGeom>
          <a:noFill/>
        </p:spPr>
        <p:txBody>
          <a:bodyPr wrap="square" rtlCol="0">
            <a:spAutoFit/>
          </a:bodyPr>
          <a:lstStyle/>
          <a:p>
            <a:r>
              <a:rPr lang="en-US" dirty="0">
                <a:ea typeface="Meiryo" panose="020B0604030504040204" pitchFamily="34" charset="-128"/>
                <a:cs typeface="Aparajita" panose="020B0604020202020204" pitchFamily="34" charset="0"/>
              </a:rPr>
              <a:t>Cell</a:t>
            </a:r>
          </a:p>
        </p:txBody>
      </p:sp>
      <p:sp>
        <p:nvSpPr>
          <p:cNvPr id="9" name="Rectangle 8"/>
          <p:cNvSpPr/>
          <p:nvPr/>
        </p:nvSpPr>
        <p:spPr>
          <a:xfrm>
            <a:off x="722507" y="5899941"/>
            <a:ext cx="978153" cy="369332"/>
          </a:xfrm>
          <a:prstGeom prst="rect">
            <a:avLst/>
          </a:prstGeom>
        </p:spPr>
        <p:txBody>
          <a:bodyPr wrap="none">
            <a:spAutoFit/>
          </a:bodyPr>
          <a:lstStyle/>
          <a:p>
            <a:r>
              <a:rPr lang="en-US" dirty="0">
                <a:ea typeface="Meiryo" panose="020B0604030504040204" pitchFamily="34" charset="-128"/>
                <a:cs typeface="Aparajita" panose="020B0604020202020204" pitchFamily="34" charset="0"/>
              </a:rPr>
              <a:t>Nucleus</a:t>
            </a:r>
          </a:p>
        </p:txBody>
      </p:sp>
      <p:cxnSp>
        <p:nvCxnSpPr>
          <p:cNvPr id="11" name="Straight Arrow Connector 10"/>
          <p:cNvCxnSpPr/>
          <p:nvPr/>
        </p:nvCxnSpPr>
        <p:spPr>
          <a:xfrm flipV="1">
            <a:off x="982736" y="3871940"/>
            <a:ext cx="764410" cy="2028001"/>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pic>
        <p:nvPicPr>
          <p:cNvPr id="15"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72999" t="17063" r="10630" b="48116"/>
          <a:stretch/>
        </p:blipFill>
        <p:spPr bwMode="auto">
          <a:xfrm>
            <a:off x="8132614" y="3292690"/>
            <a:ext cx="936104" cy="15121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385141" y="6416077"/>
            <a:ext cx="7297614" cy="369332"/>
          </a:xfrm>
          <a:prstGeom prst="rect">
            <a:avLst/>
          </a:prstGeom>
        </p:spPr>
        <p:txBody>
          <a:bodyPr wrap="square">
            <a:spAutoFit/>
          </a:bodyPr>
          <a:lstStyle/>
          <a:p>
            <a:r>
              <a:rPr lang="en-US" dirty="0"/>
              <a:t>The discovery of DNA’s double-helical structure (Watson+, 1953) </a:t>
            </a:r>
          </a:p>
        </p:txBody>
      </p:sp>
    </p:spTree>
    <p:extLst>
      <p:ext uri="{BB962C8B-B14F-4D97-AF65-F5344CB8AC3E}">
        <p14:creationId xmlns:p14="http://schemas.microsoft.com/office/powerpoint/2010/main" val="124557735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FastHASH</a:t>
            </a:r>
            <a:r>
              <a:rPr lang="en-US" dirty="0"/>
              <a:t> Speedup</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9" name="Content Placeholder 8"/>
          <p:cNvSpPr>
            <a:spLocks noGrp="1"/>
          </p:cNvSpPr>
          <p:nvPr>
            <p:ph idx="1"/>
          </p:nvPr>
        </p:nvSpPr>
        <p:spPr/>
        <p:txBody>
          <a:bodyPr/>
          <a:lstStyle/>
          <a:p>
            <a:endParaRPr lang="en-US" dirty="0"/>
          </a:p>
        </p:txBody>
      </p:sp>
      <p:grpSp>
        <p:nvGrpSpPr>
          <p:cNvPr id="18" name="Group 17"/>
          <p:cNvGrpSpPr/>
          <p:nvPr/>
        </p:nvGrpSpPr>
        <p:grpSpPr>
          <a:xfrm>
            <a:off x="1788120" y="1196752"/>
            <a:ext cx="5664200" cy="5346700"/>
            <a:chOff x="1979712" y="1196752"/>
            <a:chExt cx="5664200" cy="5346700"/>
          </a:xfrm>
        </p:grpSpPr>
        <p:pic>
          <p:nvPicPr>
            <p:cNvPr id="11" name="Picture 10" descr="Figure_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1196752"/>
              <a:ext cx="5664200" cy="5346700"/>
            </a:xfrm>
            <a:prstGeom prst="rect">
              <a:avLst/>
            </a:prstGeom>
          </p:spPr>
        </p:pic>
        <p:sp>
          <p:nvSpPr>
            <p:cNvPr id="14" name="Rectangle 13"/>
            <p:cNvSpPr/>
            <p:nvPr/>
          </p:nvSpPr>
          <p:spPr>
            <a:xfrm>
              <a:off x="6383248" y="2349768"/>
              <a:ext cx="1141080" cy="33883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orangutan</a:t>
              </a:r>
            </a:p>
          </p:txBody>
        </p:sp>
        <p:sp>
          <p:nvSpPr>
            <p:cNvPr id="15" name="Rectangle 14"/>
            <p:cNvSpPr/>
            <p:nvPr/>
          </p:nvSpPr>
          <p:spPr>
            <a:xfrm>
              <a:off x="6383248" y="2647072"/>
              <a:ext cx="1141080" cy="27787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simulated </a:t>
              </a:r>
            </a:p>
          </p:txBody>
        </p:sp>
        <p:sp>
          <p:nvSpPr>
            <p:cNvPr id="16" name="Rectangle 15"/>
            <p:cNvSpPr/>
            <p:nvPr/>
          </p:nvSpPr>
          <p:spPr>
            <a:xfrm>
              <a:off x="6383248" y="1805072"/>
              <a:ext cx="1141080" cy="33883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human</a:t>
              </a:r>
            </a:p>
          </p:txBody>
        </p:sp>
        <p:sp>
          <p:nvSpPr>
            <p:cNvPr id="17" name="Rectangle 16"/>
            <p:cNvSpPr/>
            <p:nvPr/>
          </p:nvSpPr>
          <p:spPr>
            <a:xfrm>
              <a:off x="6383248" y="2112536"/>
              <a:ext cx="1141080" cy="27787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chimpanzee</a:t>
              </a:r>
            </a:p>
          </p:txBody>
        </p:sp>
      </p:grpSp>
      <p:sp>
        <p:nvSpPr>
          <p:cNvPr id="23" name="Rectangle 22"/>
          <p:cNvSpPr/>
          <p:nvPr/>
        </p:nvSpPr>
        <p:spPr>
          <a:xfrm>
            <a:off x="5364088" y="2419684"/>
            <a:ext cx="197175" cy="3056022"/>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TextBox 23"/>
          <p:cNvSpPr txBox="1"/>
          <p:nvPr/>
        </p:nvSpPr>
        <p:spPr>
          <a:xfrm>
            <a:off x="5173151" y="1988840"/>
            <a:ext cx="5509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19x</a:t>
            </a:r>
          </a:p>
        </p:txBody>
      </p:sp>
      <p:cxnSp>
        <p:nvCxnSpPr>
          <p:cNvPr id="5" name="Straight Connector 4"/>
          <p:cNvCxnSpPr/>
          <p:nvPr/>
        </p:nvCxnSpPr>
        <p:spPr>
          <a:xfrm>
            <a:off x="2771800" y="5495620"/>
            <a:ext cx="4824536" cy="0"/>
          </a:xfrm>
          <a:prstGeom prst="line">
            <a:avLst/>
          </a:prstGeom>
          <a:ln>
            <a:solidFill>
              <a:srgbClr val="000000"/>
            </a:solidFill>
          </a:ln>
        </p:spPr>
        <p:style>
          <a:lnRef idx="1">
            <a:schemeClr val="dk1"/>
          </a:lnRef>
          <a:fillRef idx="0">
            <a:schemeClr val="dk1"/>
          </a:fillRef>
          <a:effectRef idx="0">
            <a:schemeClr val="dk1"/>
          </a:effectRef>
          <a:fontRef idx="minor">
            <a:schemeClr val="tx1"/>
          </a:fontRef>
        </p:style>
      </p:cxnSp>
      <p:sp>
        <p:nvSpPr>
          <p:cNvPr id="25" name="Rectangle 24"/>
          <p:cNvSpPr/>
          <p:nvPr/>
        </p:nvSpPr>
        <p:spPr>
          <a:xfrm>
            <a:off x="539552" y="4869160"/>
            <a:ext cx="7992888" cy="1173707"/>
          </a:xfrm>
          <a:prstGeom prst="rect">
            <a:avLst/>
          </a:prstGeom>
          <a:solidFill>
            <a:schemeClr val="accent6">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90"/>
                </a:solidFill>
                <a:effectLst/>
                <a:uLnTx/>
                <a:uFillTx/>
                <a:latin typeface="Tahoma"/>
                <a:ea typeface="+mn-ea"/>
                <a:cs typeface="+mn-cs"/>
              </a:rPr>
              <a:t>With </a:t>
            </a:r>
            <a:r>
              <a:rPr kumimoji="0" lang="en-US" sz="2400" b="0" i="0" u="none" strike="noStrike" kern="1200" cap="none" spc="0" normalizeH="0" baseline="0" noProof="0" dirty="0" err="1">
                <a:ln>
                  <a:noFill/>
                </a:ln>
                <a:solidFill>
                  <a:srgbClr val="000090"/>
                </a:solidFill>
                <a:effectLst/>
                <a:uLnTx/>
                <a:uFillTx/>
                <a:latin typeface="Tahoma"/>
                <a:ea typeface="+mn-ea"/>
                <a:cs typeface="+mn-cs"/>
              </a:rPr>
              <a:t>FastHASH</a:t>
            </a:r>
            <a:r>
              <a:rPr kumimoji="0" lang="en-US" sz="2400" b="0" i="0" u="none" strike="noStrike" kern="1200" cap="none" spc="0" normalizeH="0" baseline="0" noProof="0" dirty="0">
                <a:ln>
                  <a:noFill/>
                </a:ln>
                <a:solidFill>
                  <a:srgbClr val="000090"/>
                </a:solidFill>
                <a:effectLst/>
                <a:uLnTx/>
                <a:uFillTx/>
                <a:latin typeface="Tahoma"/>
                <a:ea typeface="+mn-ea"/>
                <a:cs typeface="+mn-cs"/>
              </a:rPr>
              <a:t>, new </a:t>
            </a:r>
            <a:r>
              <a:rPr kumimoji="0" lang="en-US" sz="2400" b="0" i="0" u="none" strike="noStrike" kern="1200" cap="none" spc="0" normalizeH="0" baseline="0" noProof="0" dirty="0" err="1">
                <a:ln>
                  <a:noFill/>
                </a:ln>
                <a:solidFill>
                  <a:srgbClr val="000090"/>
                </a:solidFill>
                <a:effectLst/>
                <a:uLnTx/>
                <a:uFillTx/>
                <a:latin typeface="Tahoma"/>
                <a:ea typeface="+mn-ea"/>
                <a:cs typeface="+mn-cs"/>
              </a:rPr>
              <a:t>mrFAST</a:t>
            </a:r>
            <a:r>
              <a:rPr kumimoji="0" lang="en-US" sz="2400" b="0" i="0" u="none" strike="noStrike" kern="1200" cap="none" spc="0" normalizeH="0" baseline="0" noProof="0" dirty="0">
                <a:ln>
                  <a:noFill/>
                </a:ln>
                <a:solidFill>
                  <a:srgbClr val="000090"/>
                </a:solidFill>
                <a:effectLst/>
                <a:uLnTx/>
                <a:uFillTx/>
                <a:latin typeface="Tahoma"/>
                <a:ea typeface="+mn-ea"/>
                <a:cs typeface="+mn-cs"/>
              </a:rPr>
              <a:t> obtains up to 19x speedup over previous version, without losing valid mappings</a:t>
            </a:r>
          </a:p>
        </p:txBody>
      </p:sp>
    </p:spTree>
    <p:extLst>
      <p:ext uri="{BB962C8B-B14F-4D97-AF65-F5344CB8AC3E}">
        <p14:creationId xmlns:p14="http://schemas.microsoft.com/office/powerpoint/2010/main" val="42933830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a:t>
            </a:r>
          </a:p>
        </p:txBody>
      </p:sp>
      <p:sp>
        <p:nvSpPr>
          <p:cNvPr id="3" name="Content Placeholder 2"/>
          <p:cNvSpPr>
            <a:spLocks noGrp="1"/>
          </p:cNvSpPr>
          <p:nvPr>
            <p:ph idx="1"/>
          </p:nvPr>
        </p:nvSpPr>
        <p:spPr/>
        <p:txBody>
          <a:bodyPr/>
          <a:lstStyle/>
          <a:p>
            <a:r>
              <a:rPr lang="en-US" dirty="0"/>
              <a:t>Reduction of potential mappings with </a:t>
            </a:r>
            <a:r>
              <a:rPr lang="en-US" dirty="0" err="1"/>
              <a:t>FastHASH</a:t>
            </a:r>
            <a:endParaRPr lang="en-US" dirty="0"/>
          </a:p>
        </p:txBody>
      </p:sp>
      <p:sp>
        <p:nvSpPr>
          <p:cNvPr id="4" name="Slide Number Placeholder 3"/>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cxnSp>
        <p:nvCxnSpPr>
          <p:cNvPr id="27" name="Straight Connector 26"/>
          <p:cNvCxnSpPr/>
          <p:nvPr/>
        </p:nvCxnSpPr>
        <p:spPr>
          <a:xfrm>
            <a:off x="2195736" y="3068960"/>
            <a:ext cx="504056"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150242" y="2927254"/>
            <a:ext cx="504056"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118116" y="2825655"/>
            <a:ext cx="504056"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072621" y="2750791"/>
            <a:ext cx="504056"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038897" y="2695552"/>
            <a:ext cx="504056"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2555776" y="3068960"/>
            <a:ext cx="0" cy="100811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3525788" y="2924944"/>
            <a:ext cx="4812" cy="106285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4495180" y="2833886"/>
            <a:ext cx="620" cy="109676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5452492" y="2761878"/>
            <a:ext cx="2158" cy="111162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6397600" y="2708920"/>
            <a:ext cx="9550" cy="113283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2541738" y="3429000"/>
            <a:ext cx="662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99%</a:t>
            </a:r>
          </a:p>
        </p:txBody>
      </p:sp>
      <p:sp>
        <p:nvSpPr>
          <p:cNvPr id="45" name="TextBox 44"/>
          <p:cNvSpPr txBox="1"/>
          <p:nvPr/>
        </p:nvSpPr>
        <p:spPr>
          <a:xfrm>
            <a:off x="3491880" y="3284984"/>
            <a:ext cx="662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99%</a:t>
            </a:r>
          </a:p>
        </p:txBody>
      </p:sp>
      <p:sp>
        <p:nvSpPr>
          <p:cNvPr id="46" name="TextBox 45"/>
          <p:cNvSpPr txBox="1"/>
          <p:nvPr/>
        </p:nvSpPr>
        <p:spPr>
          <a:xfrm>
            <a:off x="4485954" y="3140968"/>
            <a:ext cx="662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99%</a:t>
            </a:r>
          </a:p>
        </p:txBody>
      </p:sp>
      <p:sp>
        <p:nvSpPr>
          <p:cNvPr id="47" name="TextBox 46"/>
          <p:cNvSpPr txBox="1"/>
          <p:nvPr/>
        </p:nvSpPr>
        <p:spPr>
          <a:xfrm>
            <a:off x="5422058" y="3131676"/>
            <a:ext cx="662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99%</a:t>
            </a:r>
          </a:p>
        </p:txBody>
      </p:sp>
      <p:sp>
        <p:nvSpPr>
          <p:cNvPr id="48" name="TextBox 47"/>
          <p:cNvSpPr txBox="1"/>
          <p:nvPr/>
        </p:nvSpPr>
        <p:spPr>
          <a:xfrm>
            <a:off x="6430170" y="3140968"/>
            <a:ext cx="662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99%</a:t>
            </a:r>
          </a:p>
        </p:txBody>
      </p:sp>
      <p:pic>
        <p:nvPicPr>
          <p:cNvPr id="50" name="Picture 49" descr="PP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412576"/>
            <a:ext cx="6400800" cy="6400800"/>
          </a:xfrm>
          <a:prstGeom prst="rect">
            <a:avLst/>
          </a:prstGeom>
        </p:spPr>
      </p:pic>
      <p:cxnSp>
        <p:nvCxnSpPr>
          <p:cNvPr id="22" name="Straight Connector 21"/>
          <p:cNvCxnSpPr/>
          <p:nvPr/>
        </p:nvCxnSpPr>
        <p:spPr>
          <a:xfrm>
            <a:off x="1967617" y="5601335"/>
            <a:ext cx="4824536" cy="0"/>
          </a:xfrm>
          <a:prstGeom prst="line">
            <a:avLst/>
          </a:prstGeom>
          <a:ln>
            <a:solidFill>
              <a:srgbClr val="000000"/>
            </a:solidFill>
          </a:ln>
        </p:spPr>
        <p:style>
          <a:lnRef idx="1">
            <a:schemeClr val="dk1"/>
          </a:lnRef>
          <a:fillRef idx="0">
            <a:schemeClr val="dk1"/>
          </a:fillRef>
          <a:effectRef idx="0">
            <a:schemeClr val="dk1"/>
          </a:effectRef>
          <a:fontRef idx="minor">
            <a:schemeClr val="tx1"/>
          </a:fontRef>
        </p:style>
      </p:cxnSp>
      <p:sp>
        <p:nvSpPr>
          <p:cNvPr id="49" name="Rectangle 48"/>
          <p:cNvSpPr/>
          <p:nvPr/>
        </p:nvSpPr>
        <p:spPr>
          <a:xfrm>
            <a:off x="1043608" y="4941168"/>
            <a:ext cx="7200800" cy="1152128"/>
          </a:xfrm>
          <a:prstGeom prst="rect">
            <a:avLst/>
          </a:prstGeom>
          <a:solidFill>
            <a:schemeClr val="accent6">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90"/>
                </a:solidFill>
                <a:effectLst/>
                <a:uLnTx/>
                <a:uFillTx/>
                <a:latin typeface="Tahoma"/>
                <a:ea typeface="+mn-ea"/>
                <a:cs typeface="+mn-cs"/>
              </a:rPr>
              <a:t>FastHASH</a:t>
            </a:r>
            <a:r>
              <a:rPr kumimoji="0" lang="en-US" sz="2400" b="0" i="0" u="none" strike="noStrike" kern="1200" cap="none" spc="0" normalizeH="0" baseline="0" noProof="0" dirty="0">
                <a:ln>
                  <a:noFill/>
                </a:ln>
                <a:solidFill>
                  <a:srgbClr val="000090"/>
                </a:solidFill>
                <a:effectLst/>
                <a:uLnTx/>
                <a:uFillTx/>
                <a:latin typeface="Tahoma"/>
                <a:ea typeface="+mn-ea"/>
                <a:cs typeface="+mn-cs"/>
              </a:rPr>
              <a:t> filters out over 99% of the potential mappings without sacrificing any valid mappings</a:t>
            </a:r>
          </a:p>
        </p:txBody>
      </p:sp>
    </p:spTree>
    <p:extLst>
      <p:ext uri="{BB962C8B-B14F-4D97-AF65-F5344CB8AC3E}">
        <p14:creationId xmlns:p14="http://schemas.microsoft.com/office/powerpoint/2010/main" val="3362983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up)">
                                      <p:cBhvr>
                                        <p:cTn id="19" dur="500"/>
                                        <p:tgtEl>
                                          <p:spTgt spid="34"/>
                                        </p:tgtEl>
                                      </p:cBhvr>
                                    </p:animEffect>
                                  </p:childTnLst>
                                </p:cTn>
                              </p:par>
                              <p:par>
                                <p:cTn id="20" presetID="22" presetClass="entr" presetSubtype="1"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up)">
                                      <p:cBhvr>
                                        <p:cTn id="22" dur="500"/>
                                        <p:tgtEl>
                                          <p:spTgt spid="35"/>
                                        </p:tgtEl>
                                      </p:cBhvr>
                                    </p:animEffect>
                                  </p:childTnLst>
                                </p:cTn>
                              </p:par>
                              <p:par>
                                <p:cTn id="23" presetID="22" presetClass="entr" presetSubtype="1"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up)">
                                      <p:cBhvr>
                                        <p:cTn id="25" dur="500"/>
                                        <p:tgtEl>
                                          <p:spTgt spid="37"/>
                                        </p:tgtEl>
                                      </p:cBhvr>
                                    </p:animEffect>
                                  </p:childTnLst>
                                </p:cTn>
                              </p:par>
                              <p:par>
                                <p:cTn id="26" presetID="22" presetClass="entr" presetSubtype="1"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up)">
                                      <p:cBhvr>
                                        <p:cTn id="28" dur="500"/>
                                        <p:tgtEl>
                                          <p:spTgt spid="38"/>
                                        </p:tgtEl>
                                      </p:cBhvr>
                                    </p:animEffect>
                                  </p:childTnLst>
                                </p:cTn>
                              </p:par>
                              <p:par>
                                <p:cTn id="29" presetID="22" presetClass="entr" presetSubtype="1"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up)">
                                      <p:cBhvr>
                                        <p:cTn id="31" dur="500"/>
                                        <p:tgtEl>
                                          <p:spTgt spid="41"/>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45"/>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4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FastHASH</a:t>
            </a:r>
            <a:r>
              <a:rPr lang="en-US" dirty="0"/>
              <a:t> Conclusion</a:t>
            </a:r>
          </a:p>
        </p:txBody>
      </p:sp>
      <p:sp>
        <p:nvSpPr>
          <p:cNvPr id="3" name="Content Placeholder 2"/>
          <p:cNvSpPr>
            <a:spLocks noGrp="1"/>
          </p:cNvSpPr>
          <p:nvPr>
            <p:ph idx="1"/>
          </p:nvPr>
        </p:nvSpPr>
        <p:spPr/>
        <p:txBody>
          <a:bodyPr/>
          <a:lstStyle/>
          <a:p>
            <a:r>
              <a:rPr lang="en-US" dirty="0"/>
              <a:t>Problem: Existing read mappers perform poorly in mapping billions of short reads to the reference genome, in the presence of errors</a:t>
            </a:r>
          </a:p>
          <a:p>
            <a:pPr lvl="3"/>
            <a:endParaRPr lang="en-US" dirty="0"/>
          </a:p>
          <a:p>
            <a:r>
              <a:rPr lang="en-US" dirty="0"/>
              <a:t>Observation: </a:t>
            </a:r>
            <a:r>
              <a:rPr lang="en-US" dirty="0">
                <a:solidFill>
                  <a:srgbClr val="FF1919"/>
                </a:solidFill>
              </a:rPr>
              <a:t>Most of the verification calculations are unnecessary </a:t>
            </a:r>
            <a:r>
              <a:rPr lang="en-US" dirty="0">
                <a:solidFill>
                  <a:srgbClr val="FF1919"/>
                </a:solidFill>
                <a:sym typeface="Wingdings" pitchFamily="2" charset="2"/>
              </a:rPr>
              <a:t> filter them out</a:t>
            </a:r>
            <a:endParaRPr lang="en-US" dirty="0">
              <a:solidFill>
                <a:srgbClr val="FF1919"/>
              </a:solidFill>
            </a:endParaRPr>
          </a:p>
          <a:p>
            <a:pPr lvl="3"/>
            <a:endParaRPr lang="en-US" dirty="0"/>
          </a:p>
          <a:p>
            <a:r>
              <a:rPr lang="en-US" dirty="0"/>
              <a:t>Key Idea: To reduce the cost of unnecessary verification</a:t>
            </a:r>
          </a:p>
          <a:p>
            <a:pPr lvl="1"/>
            <a:r>
              <a:rPr lang="en-US" dirty="0"/>
              <a:t>Reject invalid mappings early (</a:t>
            </a:r>
            <a:r>
              <a:rPr lang="en-US" dirty="0">
                <a:solidFill>
                  <a:srgbClr val="0000FF"/>
                </a:solidFill>
              </a:rPr>
              <a:t>Adjacency Filtering</a:t>
            </a:r>
            <a:r>
              <a:rPr lang="en-US" dirty="0"/>
              <a:t>)</a:t>
            </a:r>
          </a:p>
          <a:p>
            <a:pPr lvl="1"/>
            <a:r>
              <a:rPr lang="en-US" dirty="0"/>
              <a:t>Reduce the number of possible mappings to examine (</a:t>
            </a:r>
            <a:r>
              <a:rPr lang="en-US" dirty="0">
                <a:solidFill>
                  <a:srgbClr val="0000FF"/>
                </a:solidFill>
              </a:rPr>
              <a:t>Cheap K-</a:t>
            </a:r>
            <a:r>
              <a:rPr lang="en-US" dirty="0" err="1">
                <a:solidFill>
                  <a:srgbClr val="0000FF"/>
                </a:solidFill>
              </a:rPr>
              <a:t>mer</a:t>
            </a:r>
            <a:r>
              <a:rPr lang="en-US" dirty="0">
                <a:solidFill>
                  <a:srgbClr val="0000FF"/>
                </a:solidFill>
              </a:rPr>
              <a:t> Selection</a:t>
            </a:r>
            <a:r>
              <a:rPr lang="en-US" dirty="0"/>
              <a:t>)</a:t>
            </a:r>
          </a:p>
          <a:p>
            <a:pPr lvl="3"/>
            <a:endParaRPr lang="en-US" dirty="0"/>
          </a:p>
          <a:p>
            <a:r>
              <a:rPr lang="en-US" dirty="0"/>
              <a:t>Key Result: </a:t>
            </a:r>
            <a:r>
              <a:rPr lang="en-US" dirty="0" err="1"/>
              <a:t>FastHASH</a:t>
            </a:r>
            <a:r>
              <a:rPr lang="en-US" dirty="0"/>
              <a:t> obtains up to </a:t>
            </a:r>
            <a:r>
              <a:rPr lang="en-US" dirty="0">
                <a:solidFill>
                  <a:srgbClr val="0000FF"/>
                </a:solidFill>
              </a:rPr>
              <a:t>19x</a:t>
            </a:r>
            <a:r>
              <a:rPr lang="en-US" dirty="0"/>
              <a:t> speedup over the state-of-the-art mapper without losing valid mappings</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184760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3D96E-CA21-B247-ABBA-4E57AE4DEF41}"/>
              </a:ext>
            </a:extLst>
          </p:cNvPr>
          <p:cNvSpPr>
            <a:spLocks noGrp="1"/>
          </p:cNvSpPr>
          <p:nvPr>
            <p:ph type="title"/>
          </p:nvPr>
        </p:nvSpPr>
        <p:spPr/>
        <p:txBody>
          <a:bodyPr/>
          <a:lstStyle/>
          <a:p>
            <a:r>
              <a:rPr lang="en-US" dirty="0"/>
              <a:t>More on </a:t>
            </a:r>
            <a:r>
              <a:rPr lang="en-US" dirty="0" err="1"/>
              <a:t>FastHASH</a:t>
            </a:r>
            <a:endParaRPr lang="en-US" dirty="0"/>
          </a:p>
        </p:txBody>
      </p:sp>
      <p:sp>
        <p:nvSpPr>
          <p:cNvPr id="3" name="Content Placeholder 2">
            <a:extLst>
              <a:ext uri="{FF2B5EF4-FFF2-40B4-BE49-F238E27FC236}">
                <a16:creationId xmlns:a16="http://schemas.microsoft.com/office/drawing/2014/main" id="{44879405-C231-C349-B472-0EDABFFC613A}"/>
              </a:ext>
            </a:extLst>
          </p:cNvPr>
          <p:cNvSpPr>
            <a:spLocks noGrp="1"/>
          </p:cNvSpPr>
          <p:nvPr>
            <p:ph idx="1"/>
          </p:nvPr>
        </p:nvSpPr>
        <p:spPr/>
        <p:txBody>
          <a:bodyPr/>
          <a:lstStyle/>
          <a:p>
            <a:r>
              <a:rPr lang="en-US" dirty="0"/>
              <a:t>Download source code and try for yourself</a:t>
            </a:r>
          </a:p>
          <a:p>
            <a:pPr lvl="1"/>
            <a:r>
              <a:rPr lang="en-US" dirty="0">
                <a:hlinkClick r:id="rId2"/>
              </a:rPr>
              <a:t>Download link to FastHASH</a:t>
            </a:r>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5C08FFFF-1FE8-6D4B-A824-03B363B973AB}"/>
              </a:ext>
            </a:extLst>
          </p:cNvPr>
          <p:cNvSpPr>
            <a:spLocks noGrp="1"/>
          </p:cNvSpPr>
          <p:nvPr>
            <p:ph type="sldNum" sz="quarter" idx="11"/>
          </p:nvPr>
        </p:nvSpPr>
        <p:spPr/>
        <p:txBody>
          <a:bodyPr/>
          <a:lstStyle/>
          <a:p>
            <a:fld id="{323594FA-E141-4234-AE05-360401972BE7}" type="slidenum">
              <a:rPr lang="en-US" altLang="en-US" smtClean="0"/>
              <a:pPr/>
              <a:t>43</a:t>
            </a:fld>
            <a:endParaRPr lang="en-US" altLang="en-US"/>
          </a:p>
        </p:txBody>
      </p:sp>
      <p:pic>
        <p:nvPicPr>
          <p:cNvPr id="5" name="Picture 4">
            <a:extLst>
              <a:ext uri="{FF2B5EF4-FFF2-40B4-BE49-F238E27FC236}">
                <a16:creationId xmlns:a16="http://schemas.microsoft.com/office/drawing/2014/main" id="{02554146-E233-5C46-8E38-9D3E670DB060}"/>
              </a:ext>
            </a:extLst>
          </p:cNvPr>
          <p:cNvPicPr>
            <a:picLocks noChangeAspect="1"/>
          </p:cNvPicPr>
          <p:nvPr/>
        </p:nvPicPr>
        <p:blipFill>
          <a:blip r:embed="rId3"/>
          <a:stretch>
            <a:fillRect/>
          </a:stretch>
        </p:blipFill>
        <p:spPr>
          <a:xfrm>
            <a:off x="0" y="2780928"/>
            <a:ext cx="9144000" cy="3237722"/>
          </a:xfrm>
          <a:prstGeom prst="rect">
            <a:avLst/>
          </a:prstGeom>
        </p:spPr>
      </p:pic>
    </p:spTree>
    <p:extLst>
      <p:ext uri="{BB962C8B-B14F-4D97-AF65-F5344CB8AC3E}">
        <p14:creationId xmlns:p14="http://schemas.microsoft.com/office/powerpoint/2010/main" val="122637403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solidFill>
                  <a:srgbClr val="0000FF"/>
                </a:solidFill>
              </a:rPr>
              <a:t>Exploiting SIMD Instructions</a:t>
            </a:r>
          </a:p>
          <a:p>
            <a:endParaRPr lang="en-US" dirty="0"/>
          </a:p>
          <a:p>
            <a:r>
              <a:rPr lang="en-US" dirty="0"/>
              <a:t>Hardware Acceleration</a:t>
            </a:r>
          </a:p>
          <a:p>
            <a:pPr lvl="1"/>
            <a:r>
              <a:rPr lang="en-US" dirty="0"/>
              <a:t>Specialized Architectures</a:t>
            </a:r>
          </a:p>
          <a:p>
            <a:pPr lvl="1"/>
            <a:r>
              <a:rPr lang="en-US" dirty="0"/>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0979565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7F82E-640E-AA4A-BA41-BA930D185510}"/>
              </a:ext>
            </a:extLst>
          </p:cNvPr>
          <p:cNvSpPr>
            <a:spLocks noGrp="1"/>
          </p:cNvSpPr>
          <p:nvPr>
            <p:ph type="title"/>
          </p:nvPr>
        </p:nvSpPr>
        <p:spPr/>
        <p:txBody>
          <a:bodyPr/>
          <a:lstStyle/>
          <a:p>
            <a:r>
              <a:rPr lang="en-US" dirty="0"/>
              <a:t>An Example: Shifted Hamming Distance</a:t>
            </a:r>
          </a:p>
        </p:txBody>
      </p:sp>
      <p:sp>
        <p:nvSpPr>
          <p:cNvPr id="3" name="Content Placeholder 2">
            <a:extLst>
              <a:ext uri="{FF2B5EF4-FFF2-40B4-BE49-F238E27FC236}">
                <a16:creationId xmlns:a16="http://schemas.microsoft.com/office/drawing/2014/main" id="{35A7C2CD-C6A2-1449-9221-B1608C4FAFC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F2405B1-0D67-9F47-A335-E3FA3DAA514A}"/>
              </a:ext>
            </a:extLst>
          </p:cNvPr>
          <p:cNvSpPr>
            <a:spLocks noGrp="1"/>
          </p:cNvSpPr>
          <p:nvPr>
            <p:ph type="sldNum" sz="quarter" idx="11"/>
          </p:nvPr>
        </p:nvSpPr>
        <p:spPr/>
        <p:txBody>
          <a:bodyPr/>
          <a:lstStyle/>
          <a:p>
            <a:fld id="{323594FA-E141-4234-AE05-360401972BE7}" type="slidenum">
              <a:rPr lang="en-US" altLang="en-US" smtClean="0"/>
              <a:pPr/>
              <a:t>45</a:t>
            </a:fld>
            <a:endParaRPr lang="en-US" altLang="en-US"/>
          </a:p>
        </p:txBody>
      </p:sp>
      <p:pic>
        <p:nvPicPr>
          <p:cNvPr id="5" name="Picture 4">
            <a:extLst>
              <a:ext uri="{FF2B5EF4-FFF2-40B4-BE49-F238E27FC236}">
                <a16:creationId xmlns:a16="http://schemas.microsoft.com/office/drawing/2014/main" id="{2C6DBDE8-4D7A-1E4F-9F47-EBE9371E327D}"/>
              </a:ext>
            </a:extLst>
          </p:cNvPr>
          <p:cNvPicPr>
            <a:picLocks noChangeAspect="1"/>
          </p:cNvPicPr>
          <p:nvPr/>
        </p:nvPicPr>
        <p:blipFill>
          <a:blip r:embed="rId2"/>
          <a:stretch>
            <a:fillRect/>
          </a:stretch>
        </p:blipFill>
        <p:spPr>
          <a:xfrm>
            <a:off x="0" y="1052736"/>
            <a:ext cx="9144000" cy="4112315"/>
          </a:xfrm>
          <a:prstGeom prst="rect">
            <a:avLst/>
          </a:prstGeom>
        </p:spPr>
      </p:pic>
      <p:sp>
        <p:nvSpPr>
          <p:cNvPr id="6" name="TextBox 5">
            <a:extLst>
              <a:ext uri="{FF2B5EF4-FFF2-40B4-BE49-F238E27FC236}">
                <a16:creationId xmlns:a16="http://schemas.microsoft.com/office/drawing/2014/main" id="{8FD16523-9524-E743-BD65-DB036E5D839C}"/>
              </a:ext>
            </a:extLst>
          </p:cNvPr>
          <p:cNvSpPr txBox="1"/>
          <p:nvPr/>
        </p:nvSpPr>
        <p:spPr>
          <a:xfrm>
            <a:off x="0" y="5589240"/>
            <a:ext cx="9036448" cy="923330"/>
          </a:xfrm>
          <a:prstGeom prst="rect">
            <a:avLst/>
          </a:prstGeom>
          <a:noFill/>
        </p:spPr>
        <p:txBody>
          <a:bodyPr wrap="none" rtlCol="0">
            <a:spAutoFit/>
          </a:bodyPr>
          <a:lstStyle/>
          <a:p>
            <a:r>
              <a:rPr lang="en-US" dirty="0"/>
              <a:t>Xin+, </a:t>
            </a:r>
            <a:r>
              <a:rPr lang="en-US" b="1" dirty="0">
                <a:hlinkClick r:id="rId3"/>
              </a:rPr>
              <a:t>"Shifted Hamming Distance: A Fast and Accurate SIMD-friendly Filter </a:t>
            </a:r>
          </a:p>
          <a:p>
            <a:r>
              <a:rPr lang="en-US" b="1" dirty="0">
                <a:hlinkClick r:id="rId3"/>
              </a:rPr>
              <a:t>to Accelerate Alignment Verification in Read Mapping”</a:t>
            </a:r>
            <a:r>
              <a:rPr lang="en-US" b="1" dirty="0"/>
              <a:t>, Bioinformatics 2015.</a:t>
            </a:r>
            <a:br>
              <a:rPr lang="en-US" dirty="0"/>
            </a:br>
            <a:endParaRPr lang="en-US" dirty="0"/>
          </a:p>
        </p:txBody>
      </p:sp>
    </p:spTree>
    <p:extLst>
      <p:ext uri="{BB962C8B-B14F-4D97-AF65-F5344CB8AC3E}">
        <p14:creationId xmlns:p14="http://schemas.microsoft.com/office/powerpoint/2010/main" val="46639547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F30FA-BEF2-A74A-8AD5-5592EFFD8988}"/>
              </a:ext>
            </a:extLst>
          </p:cNvPr>
          <p:cNvSpPr>
            <a:spLocks noGrp="1"/>
          </p:cNvSpPr>
          <p:nvPr>
            <p:ph type="title"/>
          </p:nvPr>
        </p:nvSpPr>
        <p:spPr/>
        <p:txBody>
          <a:bodyPr/>
          <a:lstStyle/>
          <a:p>
            <a:r>
              <a:rPr lang="en-US" dirty="0"/>
              <a:t>Shifted Hamming Distance</a:t>
            </a:r>
          </a:p>
        </p:txBody>
      </p:sp>
      <p:sp>
        <p:nvSpPr>
          <p:cNvPr id="3" name="Content Placeholder 2">
            <a:extLst>
              <a:ext uri="{FF2B5EF4-FFF2-40B4-BE49-F238E27FC236}">
                <a16:creationId xmlns:a16="http://schemas.microsoft.com/office/drawing/2014/main" id="{6B8E36F4-E633-F045-A0DA-37B5424057E1}"/>
              </a:ext>
            </a:extLst>
          </p:cNvPr>
          <p:cNvSpPr>
            <a:spLocks noGrp="1"/>
          </p:cNvSpPr>
          <p:nvPr>
            <p:ph idx="1"/>
          </p:nvPr>
        </p:nvSpPr>
        <p:spPr>
          <a:xfrm>
            <a:off x="228600" y="908720"/>
            <a:ext cx="8610600" cy="5339680"/>
          </a:xfrm>
        </p:spPr>
        <p:txBody>
          <a:bodyPr/>
          <a:lstStyle/>
          <a:p>
            <a:r>
              <a:rPr lang="en-US" dirty="0"/>
              <a:t>Key observation:</a:t>
            </a:r>
          </a:p>
          <a:p>
            <a:pPr lvl="1"/>
            <a:r>
              <a:rPr lang="en-US" dirty="0"/>
              <a:t>If two strings differ by </a:t>
            </a:r>
            <a:r>
              <a:rPr lang="en-US" i="1" dirty="0"/>
              <a:t>E</a:t>
            </a:r>
            <a:r>
              <a:rPr lang="en-US" dirty="0"/>
              <a:t> edits, then every </a:t>
            </a:r>
            <a:r>
              <a:rPr lang="en-US" dirty="0" err="1"/>
              <a:t>bp</a:t>
            </a:r>
            <a:r>
              <a:rPr lang="en-US" dirty="0"/>
              <a:t> match can be aligned in at most </a:t>
            </a:r>
            <a:r>
              <a:rPr lang="en-US" i="1" dirty="0"/>
              <a:t>2E</a:t>
            </a:r>
            <a:r>
              <a:rPr lang="en-US" dirty="0"/>
              <a:t> shifts. </a:t>
            </a:r>
          </a:p>
          <a:p>
            <a:pPr lvl="1"/>
            <a:endParaRPr lang="en-US" dirty="0"/>
          </a:p>
          <a:p>
            <a:r>
              <a:rPr lang="en-US" dirty="0"/>
              <a:t>Key idea:</a:t>
            </a:r>
          </a:p>
          <a:p>
            <a:pPr lvl="1"/>
            <a:r>
              <a:rPr lang="en-US" dirty="0"/>
              <a:t>Compute “Shifted Hamming Distance”: </a:t>
            </a:r>
            <a:r>
              <a:rPr lang="en-US" dirty="0">
                <a:solidFill>
                  <a:srgbClr val="0000FF"/>
                </a:solidFill>
              </a:rPr>
              <a:t>AND of 2E Hamming Distances of two strings</a:t>
            </a:r>
            <a:r>
              <a:rPr lang="en-US" dirty="0"/>
              <a:t>, to identify invalid mappings </a:t>
            </a:r>
          </a:p>
          <a:p>
            <a:pPr lvl="2"/>
            <a:r>
              <a:rPr lang="en-US" dirty="0"/>
              <a:t>Uses bit-parallel operations that nicely map to SIMD instructions</a:t>
            </a:r>
          </a:p>
          <a:p>
            <a:pPr lvl="1"/>
            <a:endParaRPr lang="en-US" dirty="0"/>
          </a:p>
          <a:p>
            <a:r>
              <a:rPr lang="en-US" dirty="0"/>
              <a:t>Key result:</a:t>
            </a:r>
          </a:p>
          <a:p>
            <a:pPr lvl="1"/>
            <a:r>
              <a:rPr lang="en-US" dirty="0"/>
              <a:t>SHD is 3x faster than </a:t>
            </a:r>
            <a:r>
              <a:rPr lang="en-US" dirty="0" err="1"/>
              <a:t>SeqAn</a:t>
            </a:r>
            <a:r>
              <a:rPr lang="en-US" dirty="0"/>
              <a:t> (the best implementation of Gene Myers’ bit-vector algorithm), with only a 7% false positive rate</a:t>
            </a:r>
          </a:p>
          <a:p>
            <a:pPr lvl="1"/>
            <a:r>
              <a:rPr lang="en-US" dirty="0"/>
              <a:t>The </a:t>
            </a:r>
            <a:r>
              <a:rPr lang="en-US" dirty="0">
                <a:solidFill>
                  <a:srgbClr val="0000FF"/>
                </a:solidFill>
              </a:rPr>
              <a:t>fastest CPU-based filtering (pre-alignment) mechanism</a:t>
            </a:r>
          </a:p>
          <a:p>
            <a:endParaRPr lang="en-US" dirty="0"/>
          </a:p>
        </p:txBody>
      </p:sp>
      <p:sp>
        <p:nvSpPr>
          <p:cNvPr id="4" name="Slide Number Placeholder 3">
            <a:extLst>
              <a:ext uri="{FF2B5EF4-FFF2-40B4-BE49-F238E27FC236}">
                <a16:creationId xmlns:a16="http://schemas.microsoft.com/office/drawing/2014/main" id="{82C59A33-E5B4-C645-A9E1-01B575EFB731}"/>
              </a:ext>
            </a:extLst>
          </p:cNvPr>
          <p:cNvSpPr>
            <a:spLocks noGrp="1"/>
          </p:cNvSpPr>
          <p:nvPr>
            <p:ph type="sldNum" sz="quarter" idx="11"/>
          </p:nvPr>
        </p:nvSpPr>
        <p:spPr/>
        <p:txBody>
          <a:bodyPr/>
          <a:lstStyle/>
          <a:p>
            <a:fld id="{323594FA-E141-4234-AE05-360401972BE7}" type="slidenum">
              <a:rPr lang="en-US" altLang="en-US" smtClean="0"/>
              <a:pPr/>
              <a:t>46</a:t>
            </a:fld>
            <a:endParaRPr lang="en-US" altLang="en-US"/>
          </a:p>
        </p:txBody>
      </p:sp>
    </p:spTree>
    <p:extLst>
      <p:ext uri="{BB962C8B-B14F-4D97-AF65-F5344CB8AC3E}">
        <p14:creationId xmlns:p14="http://schemas.microsoft.com/office/powerpoint/2010/main" val="6522123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6D10F-F80A-7C44-BE64-97E1A59CB31A}"/>
              </a:ext>
            </a:extLst>
          </p:cNvPr>
          <p:cNvSpPr>
            <a:spLocks noGrp="1"/>
          </p:cNvSpPr>
          <p:nvPr>
            <p:ph type="title"/>
          </p:nvPr>
        </p:nvSpPr>
        <p:spPr/>
        <p:txBody>
          <a:bodyPr/>
          <a:lstStyle/>
          <a:p>
            <a:r>
              <a:rPr lang="en-US" dirty="0"/>
              <a:t>New Bottleneck: Filtering (Pre-Alignment) </a:t>
            </a:r>
          </a:p>
        </p:txBody>
      </p:sp>
      <p:sp>
        <p:nvSpPr>
          <p:cNvPr id="3" name="Content Placeholder 2">
            <a:extLst>
              <a:ext uri="{FF2B5EF4-FFF2-40B4-BE49-F238E27FC236}">
                <a16:creationId xmlns:a16="http://schemas.microsoft.com/office/drawing/2014/main" id="{AC397D3F-62B4-3849-9339-7FB0122971DD}"/>
              </a:ext>
            </a:extLst>
          </p:cNvPr>
          <p:cNvSpPr>
            <a:spLocks noGrp="1"/>
          </p:cNvSpPr>
          <p:nvPr>
            <p:ph idx="1"/>
          </p:nvPr>
        </p:nvSpPr>
        <p:spPr>
          <a:xfrm>
            <a:off x="228600" y="1113656"/>
            <a:ext cx="8610600" cy="5339680"/>
          </a:xfrm>
        </p:spPr>
        <p:txBody>
          <a:bodyPr/>
          <a:lstStyle/>
          <a:p>
            <a:pPr marL="0" indent="0">
              <a:buNone/>
            </a:pPr>
            <a:r>
              <a:rPr lang="en-US" dirty="0"/>
              <a:t>    </a:t>
            </a:r>
            <a:r>
              <a:rPr lang="en-US" dirty="0">
                <a:solidFill>
                  <a:srgbClr val="0000FF"/>
                </a:solidFill>
              </a:rPr>
              <a:t>Sequencing</a:t>
            </a:r>
            <a:r>
              <a:rPr lang="en-US" dirty="0"/>
              <a:t> generates many reads, each of which potentially mapping to many locations</a:t>
            </a:r>
          </a:p>
          <a:p>
            <a:pPr marL="0" indent="0">
              <a:buNone/>
            </a:pPr>
            <a:r>
              <a:rPr lang="en-US" dirty="0"/>
              <a:t>    </a:t>
            </a:r>
            <a:r>
              <a:rPr lang="en-US" dirty="0">
                <a:sym typeface="Wingdings" pitchFamily="2" charset="2"/>
              </a:rPr>
              <a:t></a:t>
            </a:r>
          </a:p>
          <a:p>
            <a:pPr marL="0" indent="0">
              <a:buNone/>
            </a:pPr>
            <a:r>
              <a:rPr lang="en-US" dirty="0">
                <a:sym typeface="Wingdings" pitchFamily="2" charset="2"/>
              </a:rPr>
              <a:t>    </a:t>
            </a:r>
            <a:r>
              <a:rPr lang="en-US" dirty="0">
                <a:solidFill>
                  <a:srgbClr val="0000FF"/>
                </a:solidFill>
                <a:sym typeface="Wingdings" pitchFamily="2" charset="2"/>
              </a:rPr>
              <a:t>Filtering (Pre-alignment) </a:t>
            </a:r>
            <a:r>
              <a:rPr lang="en-US" dirty="0">
                <a:sym typeface="Wingdings" pitchFamily="2" charset="2"/>
              </a:rPr>
              <a:t>eliminates the need to verify/align read to invalid mapping locations</a:t>
            </a:r>
          </a:p>
          <a:p>
            <a:pPr marL="0" indent="0">
              <a:buNone/>
            </a:pPr>
            <a:r>
              <a:rPr lang="en-US" dirty="0">
                <a:sym typeface="Wingdings" pitchFamily="2" charset="2"/>
              </a:rPr>
              <a:t>    </a:t>
            </a:r>
          </a:p>
          <a:p>
            <a:pPr marL="0" indent="0">
              <a:buNone/>
            </a:pPr>
            <a:r>
              <a:rPr lang="en-US" dirty="0">
                <a:sym typeface="Wingdings" pitchFamily="2" charset="2"/>
              </a:rPr>
              <a:t>    </a:t>
            </a:r>
            <a:r>
              <a:rPr lang="en-US" dirty="0">
                <a:solidFill>
                  <a:srgbClr val="0000FF"/>
                </a:solidFill>
                <a:sym typeface="Wingdings" pitchFamily="2" charset="2"/>
              </a:rPr>
              <a:t>Alignment/verification </a:t>
            </a:r>
            <a:r>
              <a:rPr lang="en-US" dirty="0">
                <a:sym typeface="Wingdings" pitchFamily="2" charset="2"/>
              </a:rPr>
              <a:t>(costly edit distance computation) is performed </a:t>
            </a:r>
            <a:r>
              <a:rPr lang="en-US" b="1" dirty="0">
                <a:sym typeface="Wingdings" pitchFamily="2" charset="2"/>
              </a:rPr>
              <a:t>only</a:t>
            </a:r>
            <a:r>
              <a:rPr lang="en-US" dirty="0">
                <a:sym typeface="Wingdings" pitchFamily="2" charset="2"/>
              </a:rPr>
              <a:t> on reads that pass the filter)</a:t>
            </a:r>
          </a:p>
          <a:p>
            <a:pPr marL="0" indent="0">
              <a:buNone/>
            </a:pPr>
            <a:endParaRPr lang="en-US" dirty="0">
              <a:sym typeface="Wingdings" pitchFamily="2" charset="2"/>
            </a:endParaRPr>
          </a:p>
          <a:p>
            <a:r>
              <a:rPr lang="en-US" dirty="0">
                <a:solidFill>
                  <a:srgbClr val="FF0000"/>
                </a:solidFill>
                <a:sym typeface="Wingdings" pitchFamily="2" charset="2"/>
              </a:rPr>
              <a:t>New bottleneck in read mapping becomes the “filtering (pre-alignment)” step</a:t>
            </a:r>
          </a:p>
          <a:p>
            <a:pPr lvl="1"/>
            <a:endParaRPr lang="en-US" dirty="0"/>
          </a:p>
        </p:txBody>
      </p:sp>
      <p:sp>
        <p:nvSpPr>
          <p:cNvPr id="4" name="Slide Number Placeholder 3">
            <a:extLst>
              <a:ext uri="{FF2B5EF4-FFF2-40B4-BE49-F238E27FC236}">
                <a16:creationId xmlns:a16="http://schemas.microsoft.com/office/drawing/2014/main" id="{18D7025E-2F9E-0843-B00B-20AC22F13596}"/>
              </a:ext>
            </a:extLst>
          </p:cNvPr>
          <p:cNvSpPr>
            <a:spLocks noGrp="1"/>
          </p:cNvSpPr>
          <p:nvPr>
            <p:ph type="sldNum" sz="quarter" idx="11"/>
          </p:nvPr>
        </p:nvSpPr>
        <p:spPr/>
        <p:txBody>
          <a:bodyPr/>
          <a:lstStyle/>
          <a:p>
            <a:fld id="{323594FA-E141-4234-AE05-360401972BE7}" type="slidenum">
              <a:rPr lang="en-US" altLang="en-US" smtClean="0"/>
              <a:pPr/>
              <a:t>47</a:t>
            </a:fld>
            <a:endParaRPr lang="en-US" altLang="en-US"/>
          </a:p>
        </p:txBody>
      </p:sp>
    </p:spTree>
    <p:extLst>
      <p:ext uri="{BB962C8B-B14F-4D97-AF65-F5344CB8AC3E}">
        <p14:creationId xmlns:p14="http://schemas.microsoft.com/office/powerpoint/2010/main" val="3522134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solidFill>
                  <a:srgbClr val="0000FF"/>
                </a:solidFill>
              </a:rPr>
              <a:t>Hardware Acceleration</a:t>
            </a:r>
          </a:p>
          <a:p>
            <a:pPr lvl="1"/>
            <a:r>
              <a:rPr lang="en-US" dirty="0">
                <a:solidFill>
                  <a:srgbClr val="0000FF"/>
                </a:solidFill>
              </a:rPr>
              <a:t>Specialized Architectures</a:t>
            </a:r>
          </a:p>
          <a:p>
            <a:pPr lvl="1"/>
            <a:r>
              <a:rPr lang="en-US" dirty="0"/>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7203269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Location Filtering</a:t>
            </a:r>
          </a:p>
        </p:txBody>
      </p:sp>
      <p:sp>
        <p:nvSpPr>
          <p:cNvPr id="3" name="Content Placeholder 2"/>
          <p:cNvSpPr>
            <a:spLocks noGrp="1"/>
          </p:cNvSpPr>
          <p:nvPr>
            <p:ph idx="1"/>
          </p:nvPr>
        </p:nvSpPr>
        <p:spPr>
          <a:xfrm>
            <a:off x="228600" y="1126191"/>
            <a:ext cx="8610600" cy="5122211"/>
          </a:xfrm>
        </p:spPr>
        <p:txBody>
          <a:bodyPr/>
          <a:lstStyle/>
          <a:p>
            <a:r>
              <a:rPr lang="en-US" sz="2400" b="1" dirty="0">
                <a:solidFill>
                  <a:srgbClr val="0070C0"/>
                </a:solidFill>
              </a:rPr>
              <a:t>Alignment</a:t>
            </a:r>
            <a:r>
              <a:rPr lang="en-US" sz="2400" dirty="0"/>
              <a:t> is </a:t>
            </a:r>
            <a:r>
              <a:rPr lang="en-US" sz="2400" dirty="0">
                <a:solidFill>
                  <a:srgbClr val="FF0000"/>
                </a:solidFill>
              </a:rPr>
              <a:t>expensive</a:t>
            </a:r>
            <a:endParaRPr lang="en-US" sz="2400" dirty="0"/>
          </a:p>
          <a:p>
            <a:pPr lvl="1"/>
            <a:r>
              <a:rPr lang="en-US" sz="2100" dirty="0"/>
              <a:t>We need to align millions to billions of reads </a:t>
            </a:r>
          </a:p>
          <a:p>
            <a:pPr lvl="2"/>
            <a:endParaRPr lang="en-US" sz="2250" dirty="0"/>
          </a:p>
          <a:p>
            <a:pPr lvl="2"/>
            <a:endParaRPr lang="en-US" sz="2250" dirty="0"/>
          </a:p>
          <a:p>
            <a:pPr marL="257175" lvl="1" indent="-257175">
              <a:buClr>
                <a:schemeClr val="accent1"/>
              </a:buClr>
              <a:buSzPct val="65000"/>
              <a:buFont typeface="Wingdings" pitchFamily="2" charset="2"/>
              <a:buChar char="n"/>
            </a:pPr>
            <a:r>
              <a:rPr lang="en-US" sz="2400" dirty="0"/>
              <a:t>Modern read mappers reduce the time spent on alignment for increased performance. Can be done in two ways:</a:t>
            </a:r>
          </a:p>
          <a:p>
            <a:pPr marL="721519" lvl="2" indent="-457200">
              <a:buSzPct val="100000"/>
              <a:buFont typeface="+mj-lt"/>
              <a:buAutoNum type="arabicPeriod"/>
            </a:pPr>
            <a:r>
              <a:rPr lang="en-US" sz="2250" dirty="0"/>
              <a:t>Optimize the algorithm for alignment</a:t>
            </a:r>
          </a:p>
          <a:p>
            <a:pPr marL="721519" lvl="2" indent="-457200">
              <a:buSzPct val="100000"/>
              <a:buFont typeface="+mj-lt"/>
              <a:buAutoNum type="arabicPeriod"/>
            </a:pPr>
            <a:r>
              <a:rPr lang="en-US" sz="2250" dirty="0"/>
              <a:t>Reduce the number of alignments necessary by </a:t>
            </a:r>
            <a:r>
              <a:rPr lang="en-US" sz="2250" b="1" dirty="0">
                <a:solidFill>
                  <a:srgbClr val="0070C0"/>
                </a:solidFill>
              </a:rPr>
              <a:t>filtering</a:t>
            </a:r>
            <a:r>
              <a:rPr lang="en-US" sz="2250" dirty="0">
                <a:solidFill>
                  <a:srgbClr val="0070C0"/>
                </a:solidFill>
              </a:rPr>
              <a:t> </a:t>
            </a:r>
            <a:r>
              <a:rPr lang="en-US" sz="2250" dirty="0"/>
              <a:t>out mismatches quickly </a:t>
            </a:r>
          </a:p>
          <a:p>
            <a:pPr marL="721519" lvl="2" indent="-457200">
              <a:buSzPct val="100000"/>
              <a:buFont typeface="+mj-lt"/>
              <a:buAutoNum type="arabicPeriod"/>
            </a:pPr>
            <a:endParaRPr lang="en-US" sz="2100" dirty="0"/>
          </a:p>
          <a:p>
            <a:pPr marL="721519" lvl="2" indent="-457200">
              <a:buSzPct val="100000"/>
              <a:buFont typeface="+mj-lt"/>
              <a:buAutoNum type="arabicPeriod"/>
            </a:pPr>
            <a:endParaRPr lang="en-US" sz="2100" dirty="0"/>
          </a:p>
          <a:p>
            <a:pPr marL="257175" lvl="1" indent="-257175">
              <a:buClr>
                <a:schemeClr val="accent1"/>
              </a:buClr>
              <a:buSzPct val="65000"/>
              <a:buFont typeface="Wingdings" pitchFamily="2" charset="2"/>
              <a:buChar char="n"/>
            </a:pPr>
            <a:r>
              <a:rPr lang="en-US" sz="2400" dirty="0"/>
              <a:t>Both methods are used by mappers today, but </a:t>
            </a:r>
            <a:r>
              <a:rPr lang="en-US" sz="2400" dirty="0">
                <a:solidFill>
                  <a:srgbClr val="7030A0"/>
                </a:solidFill>
              </a:rPr>
              <a:t>filtering has replaced alignment as the bottleneck</a:t>
            </a:r>
            <a:r>
              <a:rPr lang="en-US" sz="2400" dirty="0"/>
              <a:t> </a:t>
            </a:r>
            <a:r>
              <a:rPr lang="en-US" sz="1400" b="1" dirty="0">
                <a:solidFill>
                  <a:srgbClr val="4E6229"/>
                </a:solidFill>
              </a:rPr>
              <a:t>[Xin+, BMC Genomics 2013]</a:t>
            </a:r>
          </a:p>
          <a:p>
            <a:pPr marL="257175" lvl="1" indent="-257175">
              <a:buClr>
                <a:schemeClr val="accent1"/>
              </a:buClr>
              <a:buSzPct val="65000"/>
              <a:buFont typeface="Wingdings" pitchFamily="2" charset="2"/>
              <a:buChar char="n"/>
            </a:pPr>
            <a:endParaRPr lang="en-US" sz="1400" b="1" dirty="0">
              <a:solidFill>
                <a:srgbClr val="4E6229"/>
              </a:solidFill>
            </a:endParaRPr>
          </a:p>
          <a:p>
            <a:endParaRPr lang="en-US" sz="2400" dirty="0"/>
          </a:p>
        </p:txBody>
      </p:sp>
      <p:sp>
        <p:nvSpPr>
          <p:cNvPr id="4" name="Slide Number Placeholder 3"/>
          <p:cNvSpPr>
            <a:spLocks noGrp="1"/>
          </p:cNvSpPr>
          <p:nvPr>
            <p:ph type="sldNum" sz="quarter" idx="11"/>
          </p:nvPr>
        </p:nvSpPr>
        <p:spPr/>
        <p:txBody>
          <a:bodyPr/>
          <a:lstStyle/>
          <a:p>
            <a:fld id="{4CAE9295-42F8-0747-9AE1-33958E89C374}" type="slidenum">
              <a:rPr lang="en-US" smtClean="0"/>
              <a:t>49</a:t>
            </a:fld>
            <a:endParaRPr lang="en-US"/>
          </a:p>
        </p:txBody>
      </p:sp>
      <p:sp>
        <p:nvSpPr>
          <p:cNvPr id="7" name="Rounded Rectangle 6"/>
          <p:cNvSpPr/>
          <p:nvPr/>
        </p:nvSpPr>
        <p:spPr>
          <a:xfrm>
            <a:off x="649777" y="2888053"/>
            <a:ext cx="7768246" cy="1686731"/>
          </a:xfrm>
          <a:prstGeom prst="roundRect">
            <a:avLst/>
          </a:prstGeom>
          <a:solidFill>
            <a:srgbClr val="DEEBF7"/>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Our goal is to accelerate </a:t>
            </a:r>
            <a:r>
              <a:rPr lang="en-US" sz="3000" b="1" dirty="0">
                <a:solidFill>
                  <a:srgbClr val="0070C0"/>
                </a:solidFill>
              </a:rPr>
              <a:t>read mapping</a:t>
            </a:r>
            <a:r>
              <a:rPr lang="en-US" sz="3000" b="1" dirty="0">
                <a:solidFill>
                  <a:schemeClr val="tx1"/>
                </a:solidFill>
              </a:rPr>
              <a:t> </a:t>
            </a:r>
          </a:p>
          <a:p>
            <a:pPr algn="ctr"/>
            <a:r>
              <a:rPr lang="en-US" sz="3000" b="1" dirty="0">
                <a:solidFill>
                  <a:schemeClr val="tx1"/>
                </a:solidFill>
              </a:rPr>
              <a:t>by improving the </a:t>
            </a:r>
            <a:r>
              <a:rPr lang="en-US" sz="3000" b="1" dirty="0">
                <a:solidFill>
                  <a:srgbClr val="0070C0"/>
                </a:solidFill>
              </a:rPr>
              <a:t>filtering</a:t>
            </a:r>
            <a:r>
              <a:rPr lang="en-US" sz="3000" b="1" dirty="0">
                <a:solidFill>
                  <a:schemeClr val="tx1"/>
                </a:solidFill>
              </a:rPr>
              <a:t> step </a:t>
            </a:r>
          </a:p>
        </p:txBody>
      </p:sp>
    </p:spTree>
    <p:extLst>
      <p:ext uri="{BB962C8B-B14F-4D97-AF65-F5344CB8AC3E}">
        <p14:creationId xmlns:p14="http://schemas.microsoft.com/office/powerpoint/2010/main" val="2036271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3">
                                            <p:txEl>
                                              <p:pRg st="0" end="0"/>
                                            </p:txEl>
                                          </p:spTgt>
                                        </p:tgtEl>
                                        <p:attrNameLst>
                                          <p:attrName>style.opacity</p:attrName>
                                        </p:attrNameLst>
                                      </p:cBhvr>
                                      <p:to>
                                        <p:strVal val="0.25"/>
                                      </p:to>
                                    </p:set>
                                    <p:animEffect filter="image" prLst="opacity: 0.25">
                                      <p:cBhvr rctx="IE">
                                        <p:cTn id="29" dur="indefinite"/>
                                        <p:tgtEl>
                                          <p:spTgt spid="3">
                                            <p:txEl>
                                              <p:pRg st="0" end="0"/>
                                            </p:txEl>
                                          </p:spTgt>
                                        </p:tgtEl>
                                      </p:cBhvr>
                                    </p:animEffect>
                                  </p:childTnLst>
                                </p:cTn>
                              </p:par>
                              <p:par>
                                <p:cTn id="30" presetID="9" presetClass="emph" presetSubtype="0" nodeType="withEffect">
                                  <p:stCondLst>
                                    <p:cond delay="0"/>
                                  </p:stCondLst>
                                  <p:childTnLst>
                                    <p:set>
                                      <p:cBhvr rctx="PPT">
                                        <p:cTn id="31" dur="indefinite"/>
                                        <p:tgtEl>
                                          <p:spTgt spid="3">
                                            <p:txEl>
                                              <p:pRg st="1" end="1"/>
                                            </p:txEl>
                                          </p:spTgt>
                                        </p:tgtEl>
                                        <p:attrNameLst>
                                          <p:attrName>style.opacity</p:attrName>
                                        </p:attrNameLst>
                                      </p:cBhvr>
                                      <p:to>
                                        <p:strVal val="0.25"/>
                                      </p:to>
                                    </p:set>
                                    <p:animEffect filter="image" prLst="opacity: 0.25">
                                      <p:cBhvr rctx="IE">
                                        <p:cTn id="32" dur="indefinite"/>
                                        <p:tgtEl>
                                          <p:spTgt spid="3">
                                            <p:txEl>
                                              <p:pRg st="1" end="1"/>
                                            </p:txEl>
                                          </p:spTgt>
                                        </p:tgtEl>
                                      </p:cBhvr>
                                    </p:animEffect>
                                  </p:childTnLst>
                                </p:cTn>
                              </p:par>
                              <p:par>
                                <p:cTn id="33" presetID="9" presetClass="emph" presetSubtype="0" nodeType="withEffect">
                                  <p:stCondLst>
                                    <p:cond delay="0"/>
                                  </p:stCondLst>
                                  <p:childTnLst>
                                    <p:set>
                                      <p:cBhvr rctx="PPT">
                                        <p:cTn id="34" dur="indefinite"/>
                                        <p:tgtEl>
                                          <p:spTgt spid="3">
                                            <p:txEl>
                                              <p:pRg st="4" end="4"/>
                                            </p:txEl>
                                          </p:spTgt>
                                        </p:tgtEl>
                                        <p:attrNameLst>
                                          <p:attrName>style.opacity</p:attrName>
                                        </p:attrNameLst>
                                      </p:cBhvr>
                                      <p:to>
                                        <p:strVal val="0.25"/>
                                      </p:to>
                                    </p:set>
                                    <p:animEffect filter="image" prLst="opacity: 0.25">
                                      <p:cBhvr rctx="IE">
                                        <p:cTn id="35" dur="indefinite"/>
                                        <p:tgtEl>
                                          <p:spTgt spid="3">
                                            <p:txEl>
                                              <p:pRg st="4" end="4"/>
                                            </p:txEl>
                                          </p:spTgt>
                                        </p:tgtEl>
                                      </p:cBhvr>
                                    </p:animEffect>
                                  </p:childTnLst>
                                </p:cTn>
                              </p:par>
                              <p:par>
                                <p:cTn id="36" presetID="9" presetClass="emph" presetSubtype="0" nodeType="withEffect">
                                  <p:stCondLst>
                                    <p:cond delay="0"/>
                                  </p:stCondLst>
                                  <p:childTnLst>
                                    <p:set>
                                      <p:cBhvr rctx="PPT">
                                        <p:cTn id="37" dur="indefinite"/>
                                        <p:tgtEl>
                                          <p:spTgt spid="3">
                                            <p:txEl>
                                              <p:pRg st="5" end="5"/>
                                            </p:txEl>
                                          </p:spTgt>
                                        </p:tgtEl>
                                        <p:attrNameLst>
                                          <p:attrName>style.opacity</p:attrName>
                                        </p:attrNameLst>
                                      </p:cBhvr>
                                      <p:to>
                                        <p:strVal val="0.25"/>
                                      </p:to>
                                    </p:set>
                                    <p:animEffect filter="image" prLst="opacity: 0.25">
                                      <p:cBhvr rctx="IE">
                                        <p:cTn id="38" dur="indefinite"/>
                                        <p:tgtEl>
                                          <p:spTgt spid="3">
                                            <p:txEl>
                                              <p:pRg st="5" end="5"/>
                                            </p:txEl>
                                          </p:spTgt>
                                        </p:tgtEl>
                                      </p:cBhvr>
                                    </p:animEffect>
                                  </p:childTnLst>
                                </p:cTn>
                              </p:par>
                              <p:par>
                                <p:cTn id="39" presetID="9" presetClass="emph" presetSubtype="0" nodeType="withEffect">
                                  <p:stCondLst>
                                    <p:cond delay="0"/>
                                  </p:stCondLst>
                                  <p:childTnLst>
                                    <p:set>
                                      <p:cBhvr rctx="PPT">
                                        <p:cTn id="40" dur="indefinite"/>
                                        <p:tgtEl>
                                          <p:spTgt spid="3">
                                            <p:txEl>
                                              <p:pRg st="6" end="6"/>
                                            </p:txEl>
                                          </p:spTgt>
                                        </p:tgtEl>
                                        <p:attrNameLst>
                                          <p:attrName>style.opacity</p:attrName>
                                        </p:attrNameLst>
                                      </p:cBhvr>
                                      <p:to>
                                        <p:strVal val="0.25"/>
                                      </p:to>
                                    </p:set>
                                    <p:animEffect filter="image" prLst="opacity: 0.25">
                                      <p:cBhvr rctx="IE">
                                        <p:cTn id="41" dur="indefinite"/>
                                        <p:tgtEl>
                                          <p:spTgt spid="3">
                                            <p:txEl>
                                              <p:pRg st="6" end="6"/>
                                            </p:txEl>
                                          </p:spTgt>
                                        </p:tgtEl>
                                      </p:cBhvr>
                                    </p:animEffect>
                                  </p:childTnLst>
                                </p:cTn>
                              </p:par>
                              <p:par>
                                <p:cTn id="42" presetID="9" presetClass="emph" presetSubtype="0" nodeType="withEffect">
                                  <p:stCondLst>
                                    <p:cond delay="0"/>
                                  </p:stCondLst>
                                  <p:childTnLst>
                                    <p:set>
                                      <p:cBhvr rctx="PPT">
                                        <p:cTn id="43" dur="indefinite"/>
                                        <p:tgtEl>
                                          <p:spTgt spid="3">
                                            <p:txEl>
                                              <p:pRg st="9" end="9"/>
                                            </p:txEl>
                                          </p:spTgt>
                                        </p:tgtEl>
                                        <p:attrNameLst>
                                          <p:attrName>style.opacity</p:attrName>
                                        </p:attrNameLst>
                                      </p:cBhvr>
                                      <p:to>
                                        <p:strVal val="0.25"/>
                                      </p:to>
                                    </p:set>
                                    <p:animEffect filter="image" prLst="opacity: 0.25">
                                      <p:cBhvr rctx="IE">
                                        <p:cTn id="44" dur="indefinite"/>
                                        <p:tgtEl>
                                          <p:spTgt spid="3">
                                            <p:txEl>
                                              <p:pRg st="9" end="9"/>
                                            </p:txEl>
                                          </p:spTgt>
                                        </p:tgtEl>
                                      </p:cBhvr>
                                    </p:animEffec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The Central Dogma of Molecular Biology</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5</a:t>
            </a:fld>
            <a:endParaRPr lang="en-US" altLang="en-US"/>
          </a:p>
        </p:txBody>
      </p:sp>
      <p:pic>
        <p:nvPicPr>
          <p:cNvPr id="16396" name="Picture 12" descr="Image result for the central dogma of bi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30" y="1029335"/>
            <a:ext cx="8615801" cy="3765106"/>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cook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38" y="4480164"/>
            <a:ext cx="1728230" cy="1762501"/>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Image result for apple pie cookboo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5034" y="4463865"/>
            <a:ext cx="1267389" cy="1856614"/>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Image result for apple pie with whipped crea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1471" y="4558300"/>
            <a:ext cx="2521669" cy="167901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874252" y="3279704"/>
            <a:ext cx="1458888" cy="369332"/>
          </a:xfrm>
          <a:prstGeom prst="rect">
            <a:avLst/>
          </a:prstGeom>
          <a:noFill/>
        </p:spPr>
        <p:txBody>
          <a:bodyPr wrap="square" rtlCol="0">
            <a:spAutoFit/>
          </a:bodyPr>
          <a:lstStyle/>
          <a:p>
            <a:r>
              <a:rPr lang="en-US" dirty="0">
                <a:solidFill>
                  <a:schemeClr val="bg1"/>
                </a:solidFill>
              </a:rPr>
              <a:t>Phenotypes </a:t>
            </a:r>
          </a:p>
        </p:txBody>
      </p:sp>
      <p:sp>
        <p:nvSpPr>
          <p:cNvPr id="19" name="TextBox 18"/>
          <p:cNvSpPr txBox="1"/>
          <p:nvPr/>
        </p:nvSpPr>
        <p:spPr>
          <a:xfrm>
            <a:off x="1259632" y="3284984"/>
            <a:ext cx="1458888" cy="369332"/>
          </a:xfrm>
          <a:prstGeom prst="rect">
            <a:avLst/>
          </a:prstGeom>
          <a:noFill/>
        </p:spPr>
        <p:txBody>
          <a:bodyPr wrap="square" rtlCol="0">
            <a:spAutoFit/>
          </a:bodyPr>
          <a:lstStyle/>
          <a:p>
            <a:r>
              <a:rPr lang="en-US" dirty="0">
                <a:solidFill>
                  <a:schemeClr val="bg1"/>
                </a:solidFill>
              </a:rPr>
              <a:t>Genotypes </a:t>
            </a:r>
          </a:p>
        </p:txBody>
      </p:sp>
      <p:pic>
        <p:nvPicPr>
          <p:cNvPr id="21506" name="Picture 2" descr="Image result for human genetic traits"/>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3728" y="1275468"/>
            <a:ext cx="1714656" cy="1433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01798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Ideal Filtering </a:t>
            </a:r>
            <a:r>
              <a:rPr lang="en-US" dirty="0"/>
              <a:t>Algorithm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5" name="Oval 4"/>
          <p:cNvSpPr/>
          <p:nvPr/>
        </p:nvSpPr>
        <p:spPr>
          <a:xfrm>
            <a:off x="435835" y="1043700"/>
            <a:ext cx="2743200" cy="2743200"/>
          </a:xfrm>
          <a:prstGeom prst="ellipse">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ECE1"/>
                </a:solidFill>
                <a:effectLst/>
                <a:uLnTx/>
                <a:uFillTx/>
                <a:latin typeface="europa"/>
                <a:ea typeface="+mn-ea"/>
                <a:cs typeface="+mn-cs"/>
              </a:rPr>
              <a:t>Minimal False Accept Rate</a:t>
            </a:r>
          </a:p>
        </p:txBody>
      </p:sp>
      <p:sp>
        <p:nvSpPr>
          <p:cNvPr id="6" name="Oval 5"/>
          <p:cNvSpPr/>
          <p:nvPr/>
        </p:nvSpPr>
        <p:spPr>
          <a:xfrm>
            <a:off x="1952866" y="3517748"/>
            <a:ext cx="2743200" cy="2743200"/>
          </a:xfrm>
          <a:prstGeom prst="ellipse">
            <a:avLst/>
          </a:prstGeom>
        </p:spPr>
        <p:style>
          <a:lnRef idx="0">
            <a:schemeClr val="accent6"/>
          </a:lnRef>
          <a:fillRef idx="3">
            <a:schemeClr val="accent6"/>
          </a:fillRef>
          <a:effectRef idx="3">
            <a:schemeClr val="accent6"/>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ECE1"/>
                </a:solidFill>
                <a:effectLst/>
                <a:uLnTx/>
                <a:uFillTx/>
                <a:latin typeface="europa"/>
                <a:ea typeface="+mn-ea"/>
                <a:cs typeface="+mn-cs"/>
              </a:rPr>
              <a:t>Zero False Reject Rate</a:t>
            </a:r>
          </a:p>
        </p:txBody>
      </p:sp>
      <p:sp>
        <p:nvSpPr>
          <p:cNvPr id="7" name="Oval 6"/>
          <p:cNvSpPr/>
          <p:nvPr/>
        </p:nvSpPr>
        <p:spPr>
          <a:xfrm>
            <a:off x="4309927" y="1014620"/>
            <a:ext cx="2743200" cy="2743200"/>
          </a:xfrm>
          <a:prstGeom prst="ellipse">
            <a:avLst/>
          </a:prstGeom>
        </p:spPr>
        <p:style>
          <a:lnRef idx="0">
            <a:schemeClr val="accent4"/>
          </a:lnRef>
          <a:fillRef idx="3">
            <a:schemeClr val="accent4"/>
          </a:fillRef>
          <a:effectRef idx="3">
            <a:schemeClr val="accent4"/>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ECE1"/>
                </a:solidFill>
                <a:effectLst/>
                <a:uLnTx/>
                <a:uFillTx/>
                <a:latin typeface="europa"/>
                <a:ea typeface="+mn-ea"/>
                <a:cs typeface="+mn-cs"/>
              </a:rPr>
              <a:t>Maximal True Reject Rate</a:t>
            </a:r>
          </a:p>
        </p:txBody>
      </p:sp>
      <p:sp>
        <p:nvSpPr>
          <p:cNvPr id="8" name="Oval 7"/>
          <p:cNvSpPr/>
          <p:nvPr/>
        </p:nvSpPr>
        <p:spPr>
          <a:xfrm>
            <a:off x="5811140" y="3500438"/>
            <a:ext cx="2743200" cy="2743200"/>
          </a:xfrm>
          <a:prstGeom prst="ellipse">
            <a:avLst/>
          </a:prstGeom>
        </p:spPr>
        <p:style>
          <a:lnRef idx="0">
            <a:schemeClr val="dk1"/>
          </a:lnRef>
          <a:fillRef idx="3">
            <a:schemeClr val="dk1"/>
          </a:fillRef>
          <a:effectRef idx="3">
            <a:schemeClr val="dk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ECE1"/>
                </a:solidFill>
                <a:effectLst/>
                <a:uLnTx/>
                <a:uFillTx/>
                <a:latin typeface="europa"/>
                <a:ea typeface="+mn-ea"/>
                <a:cs typeface="+mn-cs"/>
              </a:rPr>
              <a:t>Faster Than Mapper</a:t>
            </a:r>
          </a:p>
        </p:txBody>
      </p:sp>
      <p:sp>
        <p:nvSpPr>
          <p:cNvPr id="3" name="TextBox 2">
            <a:extLst>
              <a:ext uri="{FF2B5EF4-FFF2-40B4-BE49-F238E27FC236}">
                <a16:creationId xmlns:a16="http://schemas.microsoft.com/office/drawing/2014/main" id="{BF833EC9-AAD3-1343-A748-2562C1121468}"/>
              </a:ext>
            </a:extLst>
          </p:cNvPr>
          <p:cNvSpPr txBox="1"/>
          <p:nvPr/>
        </p:nvSpPr>
        <p:spPr>
          <a:xfrm>
            <a:off x="6913350" y="1079602"/>
            <a:ext cx="2123146" cy="646331"/>
          </a:xfrm>
          <a:prstGeom prst="rect">
            <a:avLst/>
          </a:prstGeom>
          <a:noFill/>
        </p:spPr>
        <p:txBody>
          <a:bodyPr wrap="none" rtlCol="0">
            <a:spAutoFit/>
          </a:bodyPr>
          <a:lstStyle/>
          <a:p>
            <a:pPr algn="ctr"/>
            <a:r>
              <a:rPr lang="en-US" dirty="0"/>
              <a:t>Filter out all </a:t>
            </a:r>
          </a:p>
          <a:p>
            <a:pPr algn="ctr"/>
            <a:r>
              <a:rPr lang="en-US" dirty="0"/>
              <a:t>incorrect mappings</a:t>
            </a:r>
          </a:p>
        </p:txBody>
      </p:sp>
      <p:sp>
        <p:nvSpPr>
          <p:cNvPr id="9" name="TextBox 8">
            <a:extLst>
              <a:ext uri="{FF2B5EF4-FFF2-40B4-BE49-F238E27FC236}">
                <a16:creationId xmlns:a16="http://schemas.microsoft.com/office/drawing/2014/main" id="{84BC9578-B318-5A4F-B607-D2A2C83B8692}"/>
              </a:ext>
            </a:extLst>
          </p:cNvPr>
          <p:cNvSpPr txBox="1"/>
          <p:nvPr/>
        </p:nvSpPr>
        <p:spPr>
          <a:xfrm>
            <a:off x="19702" y="5662989"/>
            <a:ext cx="2313711" cy="646331"/>
          </a:xfrm>
          <a:prstGeom prst="rect">
            <a:avLst/>
          </a:prstGeom>
          <a:noFill/>
        </p:spPr>
        <p:txBody>
          <a:bodyPr wrap="none" rtlCol="0">
            <a:spAutoFit/>
          </a:bodyPr>
          <a:lstStyle/>
          <a:p>
            <a:pPr algn="ctr"/>
            <a:r>
              <a:rPr lang="en-US" dirty="0"/>
              <a:t>Do not filter out any </a:t>
            </a:r>
          </a:p>
          <a:p>
            <a:pPr algn="ctr"/>
            <a:r>
              <a:rPr lang="en-US" dirty="0"/>
              <a:t>correct mappings</a:t>
            </a:r>
          </a:p>
        </p:txBody>
      </p:sp>
    </p:spTree>
    <p:extLst>
      <p:ext uri="{BB962C8B-B14F-4D97-AF65-F5344CB8AC3E}">
        <p14:creationId xmlns:p14="http://schemas.microsoft.com/office/powerpoint/2010/main" val="173113596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Alignment vs. Pre-alignment (Filtering)</a:t>
            </a:r>
          </a:p>
        </p:txBody>
      </p:sp>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333" name="Object 332"/>
          <p:cNvGraphicFramePr>
            <a:graphicFrameLocks noChangeAspect="1"/>
          </p:cNvGraphicFramePr>
          <p:nvPr>
            <p:extLst/>
          </p:nvPr>
        </p:nvGraphicFramePr>
        <p:xfrm>
          <a:off x="579550" y="1213035"/>
          <a:ext cx="3687114" cy="3863122"/>
        </p:xfrm>
        <a:graphic>
          <a:graphicData uri="http://schemas.openxmlformats.org/presentationml/2006/ole">
            <mc:AlternateContent xmlns:mc="http://schemas.openxmlformats.org/markup-compatibility/2006">
              <mc:Choice xmlns:v="urn:schemas-microsoft-com:vml" Requires="v">
                <p:oleObj spid="_x0000_s22741" name="Visio" r:id="rId4" imgW="1349428" imgH="1377867" progId="Visio.Drawing.11">
                  <p:embed/>
                </p:oleObj>
              </mc:Choice>
              <mc:Fallback>
                <p:oleObj name="Visio" r:id="rId4" imgW="1349428" imgH="1377867" progId="Visio.Drawing.11">
                  <p:embed/>
                  <p:pic>
                    <p:nvPicPr>
                      <p:cNvPr id="333" name="Object 332"/>
                      <p:cNvPicPr/>
                      <p:nvPr/>
                    </p:nvPicPr>
                    <p:blipFill>
                      <a:blip r:embed="rId5"/>
                      <a:stretch>
                        <a:fillRect/>
                      </a:stretch>
                    </p:blipFill>
                    <p:spPr>
                      <a:xfrm>
                        <a:off x="579550" y="1213035"/>
                        <a:ext cx="3687114" cy="3863122"/>
                      </a:xfrm>
                      <a:prstGeom prst="rect">
                        <a:avLst/>
                      </a:prstGeom>
                    </p:spPr>
                  </p:pic>
                </p:oleObj>
              </mc:Fallback>
            </mc:AlternateContent>
          </a:graphicData>
        </a:graphic>
      </p:graphicFrame>
      <p:graphicFrame>
        <p:nvGraphicFramePr>
          <p:cNvPr id="334" name="Object 333"/>
          <p:cNvGraphicFramePr>
            <a:graphicFrameLocks noChangeAspect="1"/>
          </p:cNvGraphicFramePr>
          <p:nvPr>
            <p:extLst/>
          </p:nvPr>
        </p:nvGraphicFramePr>
        <p:xfrm>
          <a:off x="4540137" y="1251672"/>
          <a:ext cx="3783011" cy="3754664"/>
        </p:xfrm>
        <a:graphic>
          <a:graphicData uri="http://schemas.openxmlformats.org/presentationml/2006/ole">
            <mc:AlternateContent xmlns:mc="http://schemas.openxmlformats.org/markup-compatibility/2006">
              <mc:Choice xmlns:v="urn:schemas-microsoft-com:vml" Requires="v">
                <p:oleObj spid="_x0000_s22742" name="Visio" r:id="rId6" imgW="1349428" imgH="1377867" progId="Visio.Drawing.11">
                  <p:embed/>
                </p:oleObj>
              </mc:Choice>
              <mc:Fallback>
                <p:oleObj name="Visio" r:id="rId6" imgW="1349428" imgH="1377867" progId="Visio.Drawing.11">
                  <p:embed/>
                  <p:pic>
                    <p:nvPicPr>
                      <p:cNvPr id="334" name="Object 333"/>
                      <p:cNvPicPr/>
                      <p:nvPr/>
                    </p:nvPicPr>
                    <p:blipFill>
                      <a:blip r:embed="rId7"/>
                      <a:stretch>
                        <a:fillRect/>
                      </a:stretch>
                    </p:blipFill>
                    <p:spPr>
                      <a:xfrm>
                        <a:off x="4540137" y="1251672"/>
                        <a:ext cx="3783011" cy="3754664"/>
                      </a:xfrm>
                      <a:prstGeom prst="rect">
                        <a:avLst/>
                      </a:prstGeom>
                    </p:spPr>
                  </p:pic>
                </p:oleObj>
              </mc:Fallback>
            </mc:AlternateContent>
          </a:graphicData>
        </a:graphic>
      </p:graphicFrame>
      <p:sp>
        <p:nvSpPr>
          <p:cNvPr id="335" name="Rectangle 334"/>
          <p:cNvSpPr>
            <a:spLocks noChangeArrowheads="1"/>
          </p:cNvSpPr>
          <p:nvPr/>
        </p:nvSpPr>
        <p:spPr bwMode="auto">
          <a:xfrm>
            <a:off x="373483" y="5001727"/>
            <a:ext cx="430060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              |dp[i][j-1]  </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dirty="0" err="1">
                <a:ln>
                  <a:noFill/>
                </a:ln>
                <a:solidFill>
                  <a:srgbClr val="008200"/>
                </a:solidFill>
                <a:effectLst/>
                <a:uLnTx/>
                <a:uFillTx/>
                <a:latin typeface="Consolas" panose="020B0609020204030204" pitchFamily="49" charset="0"/>
                <a:ea typeface="+mn-ea"/>
                <a:cs typeface="Consolas" panose="020B0609020204030204" pitchFamily="49" charset="0"/>
              </a:rPr>
              <a:t>Inser</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a:t>
            </a: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[i][j]=1+max|dp[i-1][j]  </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Del.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[i-1][j-1]</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Subs.</a:t>
            </a:r>
            <a:endPar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337" name="Straight Arrow Connector 336"/>
          <p:cNvCxnSpPr/>
          <p:nvPr/>
        </p:nvCxnSpPr>
        <p:spPr>
          <a:xfrm flipV="1">
            <a:off x="3683357" y="2659760"/>
            <a:ext cx="0" cy="365760"/>
          </a:xfrm>
          <a:prstGeom prst="straightConnector1">
            <a:avLst/>
          </a:prstGeom>
          <a:ln w="50800" cmpd="sng">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38" name="Straight Arrow Connector 337"/>
          <p:cNvCxnSpPr/>
          <p:nvPr/>
        </p:nvCxnSpPr>
        <p:spPr>
          <a:xfrm flipH="1" flipV="1">
            <a:off x="3322748" y="2737035"/>
            <a:ext cx="365760" cy="275606"/>
          </a:xfrm>
          <a:prstGeom prst="straightConnector1">
            <a:avLst/>
          </a:prstGeom>
          <a:ln w="50800" cmpd="sng">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40" name="Straight Arrow Connector 339"/>
          <p:cNvCxnSpPr/>
          <p:nvPr/>
        </p:nvCxnSpPr>
        <p:spPr>
          <a:xfrm flipH="1" flipV="1">
            <a:off x="3307721" y="3018225"/>
            <a:ext cx="365760" cy="0"/>
          </a:xfrm>
          <a:prstGeom prst="straightConnector1">
            <a:avLst/>
          </a:prstGeom>
          <a:ln w="50800" cmpd="sng">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341" name="Rectangle 340"/>
          <p:cNvSpPr>
            <a:spLocks noChangeArrowheads="1"/>
          </p:cNvSpPr>
          <p:nvPr/>
        </p:nvSpPr>
        <p:spPr bwMode="auto">
          <a:xfrm>
            <a:off x="5297079" y="5009773"/>
            <a:ext cx="318365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[i][j]=|0 if X[i]=Y[j]</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         |1 if X[i]≠Y[j]</a:t>
            </a:r>
          </a:p>
        </p:txBody>
      </p:sp>
      <p:sp>
        <p:nvSpPr>
          <p:cNvPr id="342" name="TextBox 341"/>
          <p:cNvSpPr txBox="1"/>
          <p:nvPr/>
        </p:nvSpPr>
        <p:spPr>
          <a:xfrm>
            <a:off x="5477077" y="5709121"/>
            <a:ext cx="26144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No data dependencies!</a:t>
            </a:r>
          </a:p>
        </p:txBody>
      </p:sp>
      <p:sp>
        <p:nvSpPr>
          <p:cNvPr id="343" name="TextBox 342"/>
          <p:cNvSpPr txBox="1"/>
          <p:nvPr/>
        </p:nvSpPr>
        <p:spPr>
          <a:xfrm>
            <a:off x="837310" y="5715292"/>
            <a:ext cx="33098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Each cell depends on three pre-computed cells!</a:t>
            </a:r>
          </a:p>
        </p:txBody>
      </p:sp>
      <p:sp>
        <p:nvSpPr>
          <p:cNvPr id="344" name="Rectangle 343"/>
          <p:cNvSpPr/>
          <p:nvPr/>
        </p:nvSpPr>
        <p:spPr>
          <a:xfrm>
            <a:off x="359121" y="2239980"/>
            <a:ext cx="8451051" cy="2651760"/>
          </a:xfrm>
          <a:prstGeom prst="rect">
            <a:avLst/>
          </a:prstGeom>
          <a:solidFill>
            <a:schemeClr val="bg1"/>
          </a:solidFill>
          <a:ln w="19050">
            <a:solidFill>
              <a:srgbClr val="FE0606"/>
            </a:solidFill>
          </a:ln>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ahoma"/>
                <a:ea typeface="+mn-ea"/>
                <a:cs typeface="+mn-cs"/>
              </a:rPr>
              <a:t>Independent vectors can be processed in parallel using hardware technologies</a:t>
            </a:r>
          </a:p>
        </p:txBody>
      </p:sp>
      <p:pic>
        <p:nvPicPr>
          <p:cNvPr id="345" name="Picture 6" descr="Image result for intel processor chi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39116" y="3142096"/>
            <a:ext cx="2121788" cy="1548905"/>
          </a:xfrm>
          <a:prstGeom prst="rect">
            <a:avLst/>
          </a:prstGeom>
          <a:noFill/>
          <a:extLst>
            <a:ext uri="{909E8E84-426E-40DD-AFC4-6F175D3DCCD1}">
              <a14:hiddenFill xmlns:a14="http://schemas.microsoft.com/office/drawing/2010/main">
                <a:solidFill>
                  <a:srgbClr val="FFFFFF"/>
                </a:solidFill>
              </a14:hiddenFill>
            </a:ext>
          </a:extLst>
        </p:spPr>
      </p:pic>
      <p:pic>
        <p:nvPicPr>
          <p:cNvPr id="346" name="Picture 2" descr="Image result for vc70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7633" y="3237125"/>
            <a:ext cx="2433211" cy="1520757"/>
          </a:xfrm>
          <a:prstGeom prst="rect">
            <a:avLst/>
          </a:prstGeom>
          <a:noFill/>
          <a:extLst>
            <a:ext uri="{909E8E84-426E-40DD-AFC4-6F175D3DCCD1}">
              <a14:hiddenFill xmlns:a14="http://schemas.microsoft.com/office/drawing/2010/main">
                <a:solidFill>
                  <a:srgbClr val="FFFFFF"/>
                </a:solidFill>
              </a14:hiddenFill>
            </a:ext>
          </a:extLst>
        </p:spPr>
      </p:pic>
      <p:pic>
        <p:nvPicPr>
          <p:cNvPr id="347" name="Picture 4" descr="Image result for gpu"/>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67753" y="3121951"/>
            <a:ext cx="2524322" cy="1751532"/>
          </a:xfrm>
          <a:prstGeom prst="rect">
            <a:avLst/>
          </a:prstGeom>
          <a:noFill/>
          <a:extLst>
            <a:ext uri="{909E8E84-426E-40DD-AFC4-6F175D3DCCD1}">
              <a14:hiddenFill xmlns:a14="http://schemas.microsoft.com/office/drawing/2010/main">
                <a:solidFill>
                  <a:srgbClr val="FFFFFF"/>
                </a:solidFill>
              </a14:hiddenFill>
            </a:ext>
          </a:extLst>
        </p:spPr>
      </p:pic>
      <p:sp>
        <p:nvSpPr>
          <p:cNvPr id="348" name="Rectangle 347"/>
          <p:cNvSpPr/>
          <p:nvPr/>
        </p:nvSpPr>
        <p:spPr>
          <a:xfrm>
            <a:off x="1533773" y="1000746"/>
            <a:ext cx="591072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Tahoma"/>
                <a:ea typeface="+mn-ea"/>
                <a:cs typeface="+mn-cs"/>
              </a:rPr>
              <a:t>Needleman-</a:t>
            </a:r>
            <a:r>
              <a:rPr kumimoji="0" lang="en-US" sz="1800" b="0" i="0" u="none" strike="noStrike" kern="1200" cap="none" spc="0" normalizeH="0" baseline="0" noProof="0" dirty="0" err="1">
                <a:ln>
                  <a:noFill/>
                </a:ln>
                <a:solidFill>
                  <a:srgbClr val="1F497D"/>
                </a:solidFill>
                <a:effectLst>
                  <a:outerShdw blurRad="38100" dist="38100" dir="2700000" algn="tl">
                    <a:srgbClr val="000000">
                      <a:alpha val="43137"/>
                    </a:srgbClr>
                  </a:outerShdw>
                </a:effectLst>
                <a:uLnTx/>
                <a:uFillTx/>
                <a:latin typeface="Tahoma"/>
                <a:ea typeface="+mn-ea"/>
                <a:cs typeface="+mn-cs"/>
              </a:rPr>
              <a:t>Wunsch</a:t>
            </a:r>
            <a:r>
              <a:rPr kumimoji="0" lang="en-US" sz="1800" b="0"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Tahoma"/>
                <a:ea typeface="+mn-ea"/>
                <a:cs typeface="+mn-cs"/>
              </a:rPr>
              <a:t>                                   GateKeeper</a:t>
            </a:r>
          </a:p>
        </p:txBody>
      </p:sp>
    </p:spTree>
    <p:extLst>
      <p:ext uri="{BB962C8B-B14F-4D97-AF65-F5344CB8AC3E}">
        <p14:creationId xmlns:p14="http://schemas.microsoft.com/office/powerpoint/2010/main" val="10223042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500"/>
                                        <p:tgtEl>
                                          <p:spTgt spid="344"/>
                                        </p:tgtEl>
                                      </p:cBhvr>
                                    </p:animEffect>
                                  </p:childTnLst>
                                </p:cTn>
                              </p:par>
                              <p:par>
                                <p:cTn id="8" presetID="10" presetClass="entr" presetSubtype="0" fill="hold" nodeType="withEffect">
                                  <p:stCondLst>
                                    <p:cond delay="0"/>
                                  </p:stCondLst>
                                  <p:childTnLst>
                                    <p:set>
                                      <p:cBhvr>
                                        <p:cTn id="9" dur="1" fill="hold">
                                          <p:stCondLst>
                                            <p:cond delay="0"/>
                                          </p:stCondLst>
                                        </p:cTn>
                                        <p:tgtEl>
                                          <p:spTgt spid="345"/>
                                        </p:tgtEl>
                                        <p:attrNameLst>
                                          <p:attrName>style.visibility</p:attrName>
                                        </p:attrNameLst>
                                      </p:cBhvr>
                                      <p:to>
                                        <p:strVal val="visible"/>
                                      </p:to>
                                    </p:set>
                                    <p:animEffect transition="in" filter="fade">
                                      <p:cBhvr>
                                        <p:cTn id="10" dur="500"/>
                                        <p:tgtEl>
                                          <p:spTgt spid="345"/>
                                        </p:tgtEl>
                                      </p:cBhvr>
                                    </p:animEffect>
                                  </p:childTnLst>
                                </p:cTn>
                              </p:par>
                              <p:par>
                                <p:cTn id="11" presetID="10" presetClass="entr" presetSubtype="0" fill="hold" nodeType="withEffect">
                                  <p:stCondLst>
                                    <p:cond delay="0"/>
                                  </p:stCondLst>
                                  <p:childTnLst>
                                    <p:set>
                                      <p:cBhvr>
                                        <p:cTn id="12" dur="1" fill="hold">
                                          <p:stCondLst>
                                            <p:cond delay="0"/>
                                          </p:stCondLst>
                                        </p:cTn>
                                        <p:tgtEl>
                                          <p:spTgt spid="347"/>
                                        </p:tgtEl>
                                        <p:attrNameLst>
                                          <p:attrName>style.visibility</p:attrName>
                                        </p:attrNameLst>
                                      </p:cBhvr>
                                      <p:to>
                                        <p:strVal val="visible"/>
                                      </p:to>
                                    </p:set>
                                    <p:animEffect transition="in" filter="fade">
                                      <p:cBhvr>
                                        <p:cTn id="13" dur="500"/>
                                        <p:tgtEl>
                                          <p:spTgt spid="347"/>
                                        </p:tgtEl>
                                      </p:cBhvr>
                                    </p:animEffect>
                                  </p:childTnLst>
                                </p:cTn>
                              </p:par>
                              <p:par>
                                <p:cTn id="14" presetID="10" presetClass="entr" presetSubtype="0" fill="hold" nodeType="withEffect">
                                  <p:stCondLst>
                                    <p:cond delay="0"/>
                                  </p:stCondLst>
                                  <p:childTnLst>
                                    <p:set>
                                      <p:cBhvr>
                                        <p:cTn id="15" dur="1" fill="hold">
                                          <p:stCondLst>
                                            <p:cond delay="0"/>
                                          </p:stCondLst>
                                        </p:cTn>
                                        <p:tgtEl>
                                          <p:spTgt spid="346"/>
                                        </p:tgtEl>
                                        <p:attrNameLst>
                                          <p:attrName>style.visibility</p:attrName>
                                        </p:attrNameLst>
                                      </p:cBhvr>
                                      <p:to>
                                        <p:strVal val="visible"/>
                                      </p:to>
                                    </p:set>
                                    <p:animEffect transition="in" filter="fade">
                                      <p:cBhvr>
                                        <p:cTn id="16" dur="5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Object 3"/>
          <p:cNvGraphicFramePr>
            <a:graphicFrameLocks noChangeAspect="1"/>
          </p:cNvGraphicFramePr>
          <p:nvPr>
            <p:extLst/>
          </p:nvPr>
        </p:nvGraphicFramePr>
        <p:xfrm>
          <a:off x="273396" y="2692989"/>
          <a:ext cx="8556908" cy="3646726"/>
        </p:xfrm>
        <a:graphic>
          <a:graphicData uri="http://schemas.openxmlformats.org/presentationml/2006/ole">
            <mc:AlternateContent xmlns:mc="http://schemas.openxmlformats.org/markup-compatibility/2006">
              <mc:Choice xmlns:v="urn:schemas-microsoft-com:vml" Requires="v">
                <p:oleObj spid="_x0000_s16501" name="Visio" r:id="rId4" imgW="9268335" imgH="3950208" progId="Visio.Drawing.11">
                  <p:embed/>
                </p:oleObj>
              </mc:Choice>
              <mc:Fallback>
                <p:oleObj name="Visio" r:id="rId4" imgW="9268335" imgH="3950208" progId="Visio.Drawing.11">
                  <p:embed/>
                  <p:pic>
                    <p:nvPicPr>
                      <p:cNvPr id="4" name="Object 3"/>
                      <p:cNvPicPr/>
                      <p:nvPr/>
                    </p:nvPicPr>
                    <p:blipFill>
                      <a:blip r:embed="rId5"/>
                      <a:stretch>
                        <a:fillRect/>
                      </a:stretch>
                    </p:blipFill>
                    <p:spPr>
                      <a:xfrm>
                        <a:off x="273396" y="2692989"/>
                        <a:ext cx="8556908" cy="3646726"/>
                      </a:xfrm>
                      <a:prstGeom prst="rect">
                        <a:avLst/>
                      </a:prstGeom>
                    </p:spPr>
                  </p:pic>
                </p:oleObj>
              </mc:Fallback>
            </mc:AlternateContent>
          </a:graphicData>
        </a:graphic>
      </p:graphicFrame>
      <p:sp>
        <p:nvSpPr>
          <p:cNvPr id="5" name="Title 1"/>
          <p:cNvSpPr txBox="1">
            <a:spLocks/>
          </p:cNvSpPr>
          <p:nvPr/>
        </p:nvSpPr>
        <p:spPr>
          <a:xfrm>
            <a:off x="228600" y="152400"/>
            <a:ext cx="8610600" cy="1066800"/>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1F497D"/>
                </a:solidFill>
                <a:effectLst/>
                <a:uLnTx/>
                <a:uFillTx/>
                <a:latin typeface="Garamond"/>
                <a:ea typeface="+mj-ea"/>
                <a:cs typeface="+mj-cs"/>
              </a:rPr>
              <a:t>Our Solution: </a:t>
            </a:r>
            <a:r>
              <a:rPr kumimoji="0" lang="en-US" sz="4000" b="0" i="0" u="none" strike="noStrike" kern="0" cap="none" spc="0" normalizeH="0" baseline="0" noProof="0" dirty="0" err="1">
                <a:ln>
                  <a:noFill/>
                </a:ln>
                <a:solidFill>
                  <a:srgbClr val="1F497D"/>
                </a:solidFill>
                <a:effectLst/>
                <a:uLnTx/>
                <a:uFillTx/>
                <a:latin typeface="Garamond"/>
                <a:ea typeface="+mj-ea"/>
                <a:cs typeface="+mj-cs"/>
              </a:rPr>
              <a:t>GateKeeper</a:t>
            </a:r>
            <a:endParaRPr kumimoji="0" lang="en-US" sz="4000" b="0" i="0" u="none" strike="noStrike" kern="0" cap="none" spc="0" normalizeH="0" baseline="0" noProof="0" dirty="0">
              <a:ln>
                <a:noFill/>
              </a:ln>
              <a:solidFill>
                <a:srgbClr val="1F497D"/>
              </a:solidFill>
              <a:effectLst/>
              <a:uLnTx/>
              <a:uFillTx/>
              <a:latin typeface="Garamond"/>
              <a:ea typeface="+mj-ea"/>
              <a:cs typeface="+mj-cs"/>
            </a:endParaRPr>
          </a:p>
        </p:txBody>
      </p:sp>
      <p:pic>
        <p:nvPicPr>
          <p:cNvPr id="9" name="Picture 8" descr="http://www.fpgadeveloper.com/wp-content/uploads/2016/03/fpga-drive-bring-up-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275"/>
          <a:stretch/>
        </p:blipFill>
        <p:spPr bwMode="auto">
          <a:xfrm>
            <a:off x="3536006" y="1275733"/>
            <a:ext cx="1878272" cy="1243731"/>
          </a:xfrm>
          <a:prstGeom prst="rect">
            <a:avLst/>
          </a:prstGeom>
          <a:noFill/>
          <a:extLst>
            <a:ext uri="{909E8E84-426E-40DD-AFC4-6F175D3DCCD1}">
              <a14:hiddenFill xmlns:a14="http://schemas.microsoft.com/office/drawing/2010/main">
                <a:solidFill>
                  <a:srgbClr val="FFFFFF"/>
                </a:solidFill>
              </a14:hiddenFill>
            </a:ext>
          </a:extLst>
        </p:spPr>
      </p:pic>
      <p:sp>
        <p:nvSpPr>
          <p:cNvPr id="10" name="Cube 9"/>
          <p:cNvSpPr>
            <a:spLocks/>
          </p:cNvSpPr>
          <p:nvPr/>
        </p:nvSpPr>
        <p:spPr>
          <a:xfrm>
            <a:off x="1364419" y="1508488"/>
            <a:ext cx="1645920" cy="1005840"/>
          </a:xfrm>
          <a:prstGeom prst="cube">
            <a:avLst/>
          </a:prstGeom>
          <a:ln/>
        </p:spPr>
        <p:style>
          <a:lnRef idx="3">
            <a:schemeClr val="lt1"/>
          </a:lnRef>
          <a:fillRef idx="1">
            <a:schemeClr val="accent1"/>
          </a:fillRef>
          <a:effectRef idx="1">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uropa"/>
                <a:ea typeface="+mn-ea"/>
                <a:cs typeface="+mn-cs"/>
              </a:rPr>
              <a:t>Alignment Filter</a:t>
            </a:r>
          </a:p>
        </p:txBody>
      </p:sp>
      <p:sp>
        <p:nvSpPr>
          <p:cNvPr id="11" name="Cross 10"/>
          <p:cNvSpPr/>
          <p:nvPr/>
        </p:nvSpPr>
        <p:spPr>
          <a:xfrm>
            <a:off x="3106352" y="1787354"/>
            <a:ext cx="406406" cy="406406"/>
          </a:xfrm>
          <a:prstGeom prst="plus">
            <a:avLst>
              <a:gd name="adj" fmla="val 37284"/>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12" name="Group 11"/>
          <p:cNvGrpSpPr/>
          <p:nvPr/>
        </p:nvGrpSpPr>
        <p:grpSpPr>
          <a:xfrm>
            <a:off x="5953706" y="862882"/>
            <a:ext cx="2109214" cy="1899606"/>
            <a:chOff x="6300192" y="517140"/>
            <a:chExt cx="2736304" cy="2464377"/>
          </a:xfrm>
        </p:grpSpPr>
        <p:grpSp>
          <p:nvGrpSpPr>
            <p:cNvPr id="13" name="Group 12"/>
            <p:cNvGrpSpPr/>
            <p:nvPr/>
          </p:nvGrpSpPr>
          <p:grpSpPr>
            <a:xfrm>
              <a:off x="7111817" y="517140"/>
              <a:ext cx="1080120" cy="1876623"/>
              <a:chOff x="-108520" y="4149080"/>
              <a:chExt cx="1080120" cy="1876623"/>
            </a:xfrm>
          </p:grpSpPr>
          <p:sp>
            <p:nvSpPr>
              <p:cNvPr id="15" name="TextBox 14"/>
              <p:cNvSpPr txBox="1"/>
              <p:nvPr/>
            </p:nvSpPr>
            <p:spPr>
              <a:xfrm>
                <a:off x="467544" y="4437113"/>
                <a:ext cx="504056" cy="5190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2A55D6"/>
                    </a:solidFill>
                    <a:effectLst/>
                    <a:uLnTx/>
                    <a:uFillTx/>
                    <a:latin typeface="Tahoma"/>
                    <a:ea typeface="+mn-ea"/>
                    <a:cs typeface="+mn-cs"/>
                  </a:rPr>
                  <a:t>st</a:t>
                </a:r>
                <a:endParaRPr kumimoji="0" lang="en-US" sz="2000" b="0" i="0" u="none" strike="noStrike" kern="1200" cap="none" spc="0" normalizeH="0" baseline="0" noProof="0" dirty="0">
                  <a:ln>
                    <a:noFill/>
                  </a:ln>
                  <a:solidFill>
                    <a:srgbClr val="2A55D6"/>
                  </a:solidFill>
                  <a:effectLst/>
                  <a:uLnTx/>
                  <a:uFillTx/>
                  <a:latin typeface="Tahoma"/>
                  <a:ea typeface="+mn-ea"/>
                  <a:cs typeface="+mn-cs"/>
                </a:endParaRPr>
              </a:p>
            </p:txBody>
          </p:sp>
          <p:sp>
            <p:nvSpPr>
              <p:cNvPr id="16" name="Rectangle 15"/>
              <p:cNvSpPr/>
              <p:nvPr/>
            </p:nvSpPr>
            <p:spPr>
              <a:xfrm>
                <a:off x="-108520" y="4149080"/>
                <a:ext cx="1038132" cy="187662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55D6"/>
                    </a:solidFill>
                    <a:effectLst/>
                    <a:uLnTx/>
                    <a:uFillTx/>
                    <a:latin typeface="Tahoma"/>
                    <a:ea typeface="+mn-ea"/>
                    <a:cs typeface="+mn-cs"/>
                  </a:rPr>
                  <a:t>1</a:t>
                </a:r>
              </a:p>
            </p:txBody>
          </p:sp>
        </p:grpSp>
        <p:sp>
          <p:nvSpPr>
            <p:cNvPr id="14" name="Rectangle 13"/>
            <p:cNvSpPr/>
            <p:nvPr/>
          </p:nvSpPr>
          <p:spPr>
            <a:xfrm>
              <a:off x="6300192" y="2063170"/>
              <a:ext cx="2736304" cy="91834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55D6"/>
                  </a:solidFill>
                  <a:effectLst/>
                  <a:uLnTx/>
                  <a:uFillTx/>
                  <a:latin typeface="Tahoma"/>
                  <a:ea typeface="+mn-ea"/>
                  <a:cs typeface="+mn-cs"/>
                </a:rPr>
                <a:t>FPGA-based Alignment Filter.</a:t>
              </a:r>
            </a:p>
          </p:txBody>
        </p:sp>
      </p:grpSp>
      <p:sp>
        <p:nvSpPr>
          <p:cNvPr id="17" name="Equal 16"/>
          <p:cNvSpPr/>
          <p:nvPr/>
        </p:nvSpPr>
        <p:spPr>
          <a:xfrm>
            <a:off x="5475548" y="1775284"/>
            <a:ext cx="587150" cy="422906"/>
          </a:xfrm>
          <a:prstGeom prst="mathEqual">
            <a:avLst/>
          </a:prstGeom>
          <a:solidFill>
            <a:srgbClr val="FE0606"/>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Tree>
    <p:extLst>
      <p:ext uri="{BB962C8B-B14F-4D97-AF65-F5344CB8AC3E}">
        <p14:creationId xmlns:p14="http://schemas.microsoft.com/office/powerpoint/2010/main" val="163313128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GateKeeper Walkthrough</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Diagram 3"/>
          <p:cNvGraphicFramePr/>
          <p:nvPr>
            <p:extLst/>
          </p:nvPr>
        </p:nvGraphicFramePr>
        <p:xfrm>
          <a:off x="39756" y="979729"/>
          <a:ext cx="8988287" cy="4789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8" name="Object 27"/>
          <p:cNvGraphicFramePr>
            <a:graphicFrameLocks noChangeAspect="1"/>
          </p:cNvGraphicFramePr>
          <p:nvPr>
            <p:extLst/>
          </p:nvPr>
        </p:nvGraphicFramePr>
        <p:xfrm>
          <a:off x="-1481" y="1596738"/>
          <a:ext cx="9148550" cy="4699786"/>
        </p:xfrm>
        <a:graphic>
          <a:graphicData uri="http://schemas.openxmlformats.org/presentationml/2006/ole">
            <mc:AlternateContent xmlns:mc="http://schemas.openxmlformats.org/markup-compatibility/2006">
              <mc:Choice xmlns:v="urn:schemas-microsoft-com:vml" Requires="v">
                <p:oleObj spid="_x0000_s29775" name="Visio" r:id="rId9" imgW="7926832" imgH="4072725" progId="Visio.Drawing.11">
                  <p:embed/>
                </p:oleObj>
              </mc:Choice>
              <mc:Fallback>
                <p:oleObj name="Visio" r:id="rId9" imgW="7926832" imgH="4072725" progId="Visio.Drawing.11">
                  <p:embed/>
                  <p:pic>
                    <p:nvPicPr>
                      <p:cNvPr id="28" name="Object 27"/>
                      <p:cNvPicPr/>
                      <p:nvPr/>
                    </p:nvPicPr>
                    <p:blipFill>
                      <a:blip r:embed="rId10"/>
                      <a:stretch>
                        <a:fillRect/>
                      </a:stretch>
                    </p:blipFill>
                    <p:spPr>
                      <a:xfrm>
                        <a:off x="-1481" y="1596738"/>
                        <a:ext cx="9148550" cy="4699786"/>
                      </a:xfrm>
                      <a:prstGeom prst="rect">
                        <a:avLst/>
                      </a:prstGeom>
                    </p:spPr>
                  </p:pic>
                </p:oleObj>
              </mc:Fallback>
            </mc:AlternateContent>
          </a:graphicData>
        </a:graphic>
      </p:graphicFrame>
    </p:spTree>
    <p:extLst>
      <p:ext uri="{BB962C8B-B14F-4D97-AF65-F5344CB8AC3E}">
        <p14:creationId xmlns:p14="http://schemas.microsoft.com/office/powerpoint/2010/main" val="383521410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p:cNvGraphicFramePr>
            <a:graphicFrameLocks noChangeAspect="1"/>
          </p:cNvGraphicFramePr>
          <p:nvPr>
            <p:extLst/>
          </p:nvPr>
        </p:nvGraphicFramePr>
        <p:xfrm>
          <a:off x="-1481" y="1636494"/>
          <a:ext cx="9148550" cy="4699786"/>
        </p:xfrm>
        <a:graphic>
          <a:graphicData uri="http://schemas.openxmlformats.org/presentationml/2006/ole">
            <mc:AlternateContent xmlns:mc="http://schemas.openxmlformats.org/markup-compatibility/2006">
              <mc:Choice xmlns:v="urn:schemas-microsoft-com:vml" Requires="v">
                <p:oleObj spid="_x0000_s30799" name="Visio" r:id="rId4" imgW="7926832" imgH="4072725" progId="Visio.Drawing.11">
                  <p:embed/>
                </p:oleObj>
              </mc:Choice>
              <mc:Fallback>
                <p:oleObj name="Visio" r:id="rId4" imgW="7926832" imgH="4072725" progId="Visio.Drawing.11">
                  <p:embed/>
                  <p:pic>
                    <p:nvPicPr>
                      <p:cNvPr id="9" name="Object 8"/>
                      <p:cNvPicPr/>
                      <p:nvPr/>
                    </p:nvPicPr>
                    <p:blipFill>
                      <a:blip r:embed="rId5"/>
                      <a:stretch>
                        <a:fillRect/>
                      </a:stretch>
                    </p:blipFill>
                    <p:spPr>
                      <a:xfrm>
                        <a:off x="-1481" y="1636494"/>
                        <a:ext cx="9148550" cy="4699786"/>
                      </a:xfrm>
                      <a:prstGeom prst="rect">
                        <a:avLst/>
                      </a:prstGeom>
                    </p:spPr>
                  </p:pic>
                </p:oleObj>
              </mc:Fallback>
            </mc:AlternateContent>
          </a:graphicData>
        </a:graphic>
      </p:graphicFrame>
      <p:sp>
        <p:nvSpPr>
          <p:cNvPr id="14" name="Rectangle 13"/>
          <p:cNvSpPr/>
          <p:nvPr/>
        </p:nvSpPr>
        <p:spPr>
          <a:xfrm>
            <a:off x="-240977" y="1354510"/>
            <a:ext cx="9627541" cy="4997858"/>
          </a:xfrm>
          <a:prstGeom prst="rect">
            <a:avLst/>
          </a:prstGeom>
          <a:solidFill>
            <a:schemeClr val="bg1">
              <a:alpha val="8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 name="Title 1"/>
          <p:cNvSpPr>
            <a:spLocks noGrp="1"/>
          </p:cNvSpPr>
          <p:nvPr>
            <p:ph type="title"/>
          </p:nvPr>
        </p:nvSpPr>
        <p:spPr/>
        <p:txBody>
          <a:bodyPr/>
          <a:lstStyle/>
          <a:p>
            <a:r>
              <a:rPr lang="en-US" dirty="0"/>
              <a:t>GateKeeper Walkthrough (cont’d)</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Diagram 3"/>
          <p:cNvGraphicFramePr/>
          <p:nvPr>
            <p:extLst/>
          </p:nvPr>
        </p:nvGraphicFramePr>
        <p:xfrm>
          <a:off x="39756" y="979729"/>
          <a:ext cx="8988287" cy="4789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Line Callout 2 (Border and Accent Bar) 9"/>
          <p:cNvSpPr/>
          <p:nvPr/>
        </p:nvSpPr>
        <p:spPr>
          <a:xfrm>
            <a:off x="2060716" y="2862326"/>
            <a:ext cx="6036365" cy="3474720"/>
          </a:xfrm>
          <a:prstGeom prst="accentBorderCallout2">
            <a:avLst>
              <a:gd name="adj1" fmla="val 12079"/>
              <a:gd name="adj2" fmla="val -2186"/>
              <a:gd name="adj3" fmla="val 12339"/>
              <a:gd name="adj4" fmla="val -7682"/>
              <a:gd name="adj5" fmla="val -38520"/>
              <a:gd name="adj6" fmla="val -7777"/>
            </a:avLst>
          </a:prstGeom>
          <a:solidFill>
            <a:schemeClr val="bg1"/>
          </a:solidFill>
          <a:ln w="38100">
            <a:solidFill>
              <a:srgbClr val="3DBF22"/>
            </a:solidFill>
            <a:headEnd type="oval" w="med" len="med"/>
            <a:tailEnd type="oval" w="med" len="med"/>
          </a:ln>
          <a:effectLst>
            <a:outerShdw blurRad="50800" dist="38100" dir="2700000" algn="tl"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11" name="TextBox 10"/>
          <p:cNvSpPr txBox="1"/>
          <p:nvPr/>
        </p:nvSpPr>
        <p:spPr>
          <a:xfrm>
            <a:off x="2253212" y="5779687"/>
            <a:ext cx="5632174"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(2E+1)*(</a:t>
            </a:r>
            <a:r>
              <a:rPr kumimoji="0" lang="en-US" sz="1800" b="0" i="0" u="none" strike="noStrike" kern="1200" cap="none" spc="0" normalizeH="0" baseline="0" noProof="0" dirty="0" err="1">
                <a:ln>
                  <a:noFill/>
                </a:ln>
                <a:solidFill>
                  <a:prstClr val="black"/>
                </a:solidFill>
                <a:effectLst/>
                <a:uLnTx/>
                <a:uFillTx/>
                <a:latin typeface="Tahoma"/>
                <a:ea typeface="+mn-ea"/>
                <a:cs typeface="+mn-cs"/>
              </a:rPr>
              <a:t>ReadLength</a:t>
            </a:r>
            <a:r>
              <a:rPr kumimoji="0" lang="en-US" sz="1800" b="0" i="0" u="none" strike="noStrike" kern="1200" cap="none" spc="0" normalizeH="0" baseline="0" noProof="0" dirty="0">
                <a:ln>
                  <a:noFill/>
                </a:ln>
                <a:solidFill>
                  <a:prstClr val="black"/>
                </a:solidFill>
                <a:effectLst/>
                <a:uLnTx/>
                <a:uFillTx/>
                <a:latin typeface="Tahoma"/>
                <a:ea typeface="+mn-ea"/>
                <a:cs typeface="+mn-cs"/>
              </a:rPr>
              <a:t>) 5-input LUT. </a:t>
            </a:r>
          </a:p>
        </p:txBody>
      </p:sp>
      <p:pic>
        <p:nvPicPr>
          <p:cNvPr id="1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73970" y="2848482"/>
            <a:ext cx="5990659" cy="2831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Callout 2 (Border and Accent Bar) 4"/>
          <p:cNvSpPr/>
          <p:nvPr/>
        </p:nvSpPr>
        <p:spPr>
          <a:xfrm>
            <a:off x="523458" y="1659321"/>
            <a:ext cx="4777412" cy="1005840"/>
          </a:xfrm>
          <a:prstGeom prst="accentBorderCallout2">
            <a:avLst>
              <a:gd name="adj1" fmla="val 20068"/>
              <a:gd name="adj2" fmla="val -2536"/>
              <a:gd name="adj3" fmla="val 18750"/>
              <a:gd name="adj4" fmla="val -7181"/>
              <a:gd name="adj5" fmla="val -15978"/>
              <a:gd name="adj6" fmla="val -7004"/>
            </a:avLst>
          </a:prstGeom>
          <a:solidFill>
            <a:schemeClr val="bg1"/>
          </a:solidFill>
          <a:ln w="38100">
            <a:solidFill>
              <a:srgbClr val="2B92AD"/>
            </a:solidFill>
            <a:headEnd type="oval" w="med" len="med"/>
            <a:tailEnd type="oval" w="med" len="med"/>
          </a:ln>
          <a:effectLst>
            <a:outerShdw blurRad="50800" dist="38100" dir="2700000" algn="tl"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6" name="TextBox 5"/>
          <p:cNvSpPr txBox="1"/>
          <p:nvPr/>
        </p:nvSpPr>
        <p:spPr>
          <a:xfrm>
            <a:off x="523456" y="1700480"/>
            <a:ext cx="4882719"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E right-shift registers (length=</a:t>
            </a:r>
            <a:r>
              <a:rPr kumimoji="0" lang="en-US" sz="1800" b="0" i="0" u="none" strike="noStrike" kern="1200" cap="none" spc="0" normalizeH="0" baseline="0" noProof="0" dirty="0" err="1">
                <a:ln>
                  <a:noFill/>
                </a:ln>
                <a:solidFill>
                  <a:prstClr val="black"/>
                </a:solidFill>
                <a:effectLst/>
                <a:uLnTx/>
                <a:uFillTx/>
                <a:latin typeface="Tahoma"/>
                <a:ea typeface="+mn-ea"/>
                <a:cs typeface="+mn-cs"/>
              </a:rPr>
              <a:t>ReadLength</a:t>
            </a:r>
            <a:r>
              <a:rPr kumimoji="0" lang="en-US" sz="1800" b="0" i="0" u="none" strike="noStrike" kern="1200" cap="none" spc="0" normalizeH="0" baseline="0" noProof="0" dirty="0">
                <a:ln>
                  <a:noFill/>
                </a:ln>
                <a:solidFill>
                  <a:prstClr val="black"/>
                </a:solidFill>
                <a:effectLst/>
                <a:uLnTx/>
                <a:uFillTx/>
                <a:latin typeface="Tahom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E left-shift registers (length=</a:t>
            </a:r>
            <a:r>
              <a:rPr kumimoji="0" lang="en-US" sz="1800" b="0" i="0" u="none" strike="noStrike" kern="1200" cap="none" spc="0" normalizeH="0" baseline="0" noProof="0" dirty="0" err="1">
                <a:ln>
                  <a:noFill/>
                </a:ln>
                <a:solidFill>
                  <a:prstClr val="black"/>
                </a:solidFill>
                <a:effectLst/>
                <a:uLnTx/>
                <a:uFillTx/>
                <a:latin typeface="Tahoma"/>
                <a:ea typeface="+mn-ea"/>
                <a:cs typeface="+mn-cs"/>
              </a:rPr>
              <a:t>ReadLength</a:t>
            </a:r>
            <a:r>
              <a:rPr kumimoji="0" lang="en-US" sz="1800" b="0" i="0" u="none" strike="noStrike" kern="1200" cap="none" spc="0" normalizeH="0" baseline="0" noProof="0" dirty="0">
                <a:ln>
                  <a:noFill/>
                </a:ln>
                <a:solidFill>
                  <a:prstClr val="black"/>
                </a:solidFill>
                <a:effectLst/>
                <a:uLnTx/>
                <a:uFillTx/>
                <a:latin typeface="Tahom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(2E+1) * (</a:t>
            </a:r>
            <a:r>
              <a:rPr kumimoji="0" lang="en-US" sz="1800" b="0" i="0" u="none" strike="noStrike" kern="1200" cap="none" spc="0" normalizeH="0" baseline="0" noProof="0" dirty="0" err="1">
                <a:ln>
                  <a:noFill/>
                </a:ln>
                <a:solidFill>
                  <a:prstClr val="black"/>
                </a:solidFill>
                <a:effectLst/>
                <a:uLnTx/>
                <a:uFillTx/>
                <a:latin typeface="Tahoma"/>
                <a:ea typeface="+mn-ea"/>
                <a:cs typeface="+mn-cs"/>
              </a:rPr>
              <a:t>ReadLength</a:t>
            </a:r>
            <a:r>
              <a:rPr kumimoji="0" lang="en-US" sz="1800" b="0" i="0" u="none" strike="noStrike" kern="1200" cap="none" spc="0" normalizeH="0" baseline="0" noProof="0" dirty="0">
                <a:ln>
                  <a:noFill/>
                </a:ln>
                <a:solidFill>
                  <a:prstClr val="black"/>
                </a:solidFill>
                <a:effectLst/>
                <a:uLnTx/>
                <a:uFillTx/>
                <a:latin typeface="Tahoma"/>
                <a:ea typeface="+mn-ea"/>
                <a:cs typeface="+mn-cs"/>
              </a:rPr>
              <a:t>) 2-XOR operations.</a:t>
            </a:r>
          </a:p>
        </p:txBody>
      </p:sp>
      <p:sp>
        <p:nvSpPr>
          <p:cNvPr id="15" name="Line Callout 2 (Border and Accent Bar) 14"/>
          <p:cNvSpPr/>
          <p:nvPr/>
        </p:nvSpPr>
        <p:spPr>
          <a:xfrm>
            <a:off x="5618922" y="1546679"/>
            <a:ext cx="3405810" cy="1188720"/>
          </a:xfrm>
          <a:prstGeom prst="accentBorderCallout2">
            <a:avLst>
              <a:gd name="adj1" fmla="val 20068"/>
              <a:gd name="adj2" fmla="val -3362"/>
              <a:gd name="adj3" fmla="val 18750"/>
              <a:gd name="adj4" fmla="val -7181"/>
              <a:gd name="adj5" fmla="val -3715"/>
              <a:gd name="adj6" fmla="val -7004"/>
            </a:avLst>
          </a:prstGeom>
          <a:solidFill>
            <a:schemeClr val="bg1"/>
          </a:solidFill>
          <a:ln w="38100">
            <a:solidFill>
              <a:srgbClr val="D1701F"/>
            </a:solidFill>
            <a:headEnd type="oval" w="med" len="med"/>
            <a:tailEnd type="oval" w="med" len="med"/>
          </a:ln>
          <a:effectLst>
            <a:outerShdw blurRad="50800" dist="38100" dir="2700000" algn="tl"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mc:AlternateContent xmlns:mc="http://schemas.openxmlformats.org/markup-compatibility/2006" xmlns:a14="http://schemas.microsoft.com/office/drawing/2010/main">
        <mc:Choice Requires="a14">
          <p:sp>
            <p:nvSpPr>
              <p:cNvPr id="16" name="TextBox 15"/>
              <p:cNvSpPr txBox="1"/>
              <p:nvPr/>
            </p:nvSpPr>
            <p:spPr>
              <a:xfrm>
                <a:off x="5658681" y="1548082"/>
                <a:ext cx="3366051"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(2E)*(</a:t>
                </a:r>
                <a:r>
                  <a:rPr kumimoji="0" lang="en-US" sz="1800" b="0" i="0" u="none" strike="noStrike" kern="1200" cap="none" spc="0" normalizeH="0" baseline="0" noProof="0" dirty="0" err="1">
                    <a:ln>
                      <a:noFill/>
                    </a:ln>
                    <a:solidFill>
                      <a:prstClr val="black"/>
                    </a:solidFill>
                    <a:effectLst/>
                    <a:uLnTx/>
                    <a:uFillTx/>
                    <a:latin typeface="Tahoma"/>
                    <a:ea typeface="+mn-ea"/>
                    <a:cs typeface="+mn-cs"/>
                  </a:rPr>
                  <a:t>ReadLength</a:t>
                </a:r>
                <a:r>
                  <a:rPr kumimoji="0" lang="en-US" sz="1800" b="0" i="0" u="none" strike="noStrike" kern="1200" cap="none" spc="0" normalizeH="0" baseline="0" noProof="0" dirty="0">
                    <a:ln>
                      <a:noFill/>
                    </a:ln>
                    <a:solidFill>
                      <a:prstClr val="black"/>
                    </a:solidFill>
                    <a:effectLst/>
                    <a:uLnTx/>
                    <a:uFillTx/>
                    <a:latin typeface="Tahoma"/>
                    <a:ea typeface="+mn-ea"/>
                    <a:cs typeface="+mn-cs"/>
                  </a:rPr>
                  <a:t>) 2-AND operations.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a:t>
                </a:r>
                <a:r>
                  <a:rPr kumimoji="0" lang="en-US" sz="1800" b="0" i="0" u="none" strike="noStrike" kern="1200" cap="none" spc="0" normalizeH="0" baseline="0" noProof="0" dirty="0" err="1">
                    <a:ln>
                      <a:noFill/>
                    </a:ln>
                    <a:solidFill>
                      <a:prstClr val="black"/>
                    </a:solidFill>
                    <a:effectLst/>
                    <a:uLnTx/>
                    <a:uFillTx/>
                    <a:latin typeface="Tahoma"/>
                    <a:ea typeface="+mn-ea"/>
                    <a:cs typeface="+mn-cs"/>
                  </a:rPr>
                  <a:t>ReadLength</a:t>
                </a:r>
                <a:r>
                  <a:rPr kumimoji="0" lang="en-US" sz="1800" b="0" i="0" u="none" strike="noStrike" kern="1200" cap="none" spc="0" normalizeH="0" baseline="0" noProof="0" dirty="0">
                    <a:ln>
                      <a:noFill/>
                    </a:ln>
                    <a:solidFill>
                      <a:prstClr val="black"/>
                    </a:solidFill>
                    <a:effectLst/>
                    <a:uLnTx/>
                    <a:uFillTx/>
                    <a:latin typeface="Tahoma"/>
                    <a:ea typeface="+mn-ea"/>
                    <a:cs typeface="+mn-cs"/>
                  </a:rPr>
                  <a:t>/4) 5-input LUT.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𝑙𝑜𝑔</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oMath>
                </a14:m>
                <a:r>
                  <a:rPr kumimoji="0" lang="en-US" sz="1800" b="0" i="0" u="none" strike="noStrike" kern="1200" cap="none" spc="0" normalizeH="0" baseline="0" noProof="0" dirty="0">
                    <a:ln>
                      <a:noFill/>
                    </a:ln>
                    <a:solidFill>
                      <a:prstClr val="black"/>
                    </a:solidFill>
                    <a:effectLst/>
                    <a:uLnTx/>
                    <a:uFillTx/>
                    <a:latin typeface="Tahoma"/>
                    <a:ea typeface="+mn-ea"/>
                    <a:cs typeface="+mn-cs"/>
                  </a:rPr>
                  <a:t>ReadLength-bit counter.</a:t>
                </a:r>
              </a:p>
            </p:txBody>
          </p:sp>
        </mc:Choice>
        <mc:Fallback xmlns="">
          <p:sp>
            <p:nvSpPr>
              <p:cNvPr id="16" name="TextBox 15"/>
              <p:cNvSpPr txBox="1">
                <a:spLocks noRot="1" noChangeAspect="1" noMove="1" noResize="1" noEditPoints="1" noAdjustHandles="1" noChangeArrowheads="1" noChangeShapeType="1" noTextEdit="1"/>
              </p:cNvSpPr>
              <p:nvPr/>
            </p:nvSpPr>
            <p:spPr>
              <a:xfrm>
                <a:off x="5658681" y="1548082"/>
                <a:ext cx="3366051" cy="1200329"/>
              </a:xfrm>
              <a:prstGeom prst="rect">
                <a:avLst/>
              </a:prstGeom>
              <a:blipFill rotWithShape="0">
                <a:blip r:embed="rId12"/>
                <a:stretch>
                  <a:fillRect l="-1087" t="-3046" r="-1449" b="-7107"/>
                </a:stretch>
              </a:blipFill>
            </p:spPr>
            <p:txBody>
              <a:bodyPr/>
              <a:lstStyle/>
              <a:p>
                <a:r>
                  <a:rPr lang="en-US">
                    <a:noFill/>
                  </a:rPr>
                  <a:t> </a:t>
                </a:r>
              </a:p>
            </p:txBody>
          </p:sp>
        </mc:Fallback>
      </mc:AlternateContent>
    </p:spTree>
    <p:extLst>
      <p:ext uri="{BB962C8B-B14F-4D97-AF65-F5344CB8AC3E}">
        <p14:creationId xmlns:p14="http://schemas.microsoft.com/office/powerpoint/2010/main" val="6279938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GateKeeper</a:t>
            </a:r>
            <a:r>
              <a:rPr lang="en-US" dirty="0"/>
              <a:t> Accelerator Architecture</a:t>
            </a:r>
          </a:p>
        </p:txBody>
      </p:sp>
      <p:sp>
        <p:nvSpPr>
          <p:cNvPr id="3" name="Content Placeholder 2"/>
          <p:cNvSpPr>
            <a:spLocks noGrp="1"/>
          </p:cNvSpPr>
          <p:nvPr>
            <p:ph idx="1"/>
          </p:nvPr>
        </p:nvSpPr>
        <p:spPr>
          <a:xfrm>
            <a:off x="228600" y="1013079"/>
            <a:ext cx="8610600" cy="4876800"/>
          </a:xfrm>
        </p:spPr>
        <p:txBody>
          <a:bodyPr/>
          <a:lstStyle/>
          <a:p>
            <a:pPr algn="just">
              <a:spcBef>
                <a:spcPts val="0"/>
              </a:spcBef>
              <a:spcAft>
                <a:spcPts val="0"/>
              </a:spcAft>
            </a:pPr>
            <a:r>
              <a:rPr lang="en-US" b="1" dirty="0">
                <a:solidFill>
                  <a:srgbClr val="2C3FEB"/>
                </a:solidFill>
              </a:rPr>
              <a:t>Maximum data throughput </a:t>
            </a:r>
            <a:r>
              <a:rPr lang="en-US" dirty="0"/>
              <a:t>=~13.3 billion bases/sec</a:t>
            </a:r>
          </a:p>
          <a:p>
            <a:pPr algn="just">
              <a:spcBef>
                <a:spcPts val="0"/>
              </a:spcBef>
              <a:spcAft>
                <a:spcPts val="0"/>
              </a:spcAft>
            </a:pPr>
            <a:endParaRPr lang="en-US" sz="1700" dirty="0"/>
          </a:p>
          <a:p>
            <a:pPr algn="just">
              <a:spcBef>
                <a:spcPts val="0"/>
              </a:spcBef>
              <a:spcAft>
                <a:spcPts val="0"/>
              </a:spcAft>
            </a:pPr>
            <a:r>
              <a:rPr lang="en-US" sz="1700" dirty="0"/>
              <a:t>Can examine </a:t>
            </a:r>
            <a:r>
              <a:rPr lang="en-US" sz="1700" b="1" dirty="0">
                <a:solidFill>
                  <a:srgbClr val="2C3FEB"/>
                </a:solidFill>
              </a:rPr>
              <a:t>8 (300 </a:t>
            </a:r>
            <a:r>
              <a:rPr lang="en-US" sz="1700" b="1" dirty="0" err="1">
                <a:solidFill>
                  <a:srgbClr val="2C3FEB"/>
                </a:solidFill>
              </a:rPr>
              <a:t>bp</a:t>
            </a:r>
            <a:r>
              <a:rPr lang="en-US" sz="1700" b="1" dirty="0">
                <a:solidFill>
                  <a:srgbClr val="2C3FEB"/>
                </a:solidFill>
              </a:rPr>
              <a:t>) or 16 (100 </a:t>
            </a:r>
            <a:r>
              <a:rPr lang="en-US" sz="1700" b="1" dirty="0" err="1">
                <a:solidFill>
                  <a:srgbClr val="2C3FEB"/>
                </a:solidFill>
              </a:rPr>
              <a:t>bp</a:t>
            </a:r>
            <a:r>
              <a:rPr lang="en-US" sz="1700" b="1" dirty="0">
                <a:solidFill>
                  <a:srgbClr val="2C3FEB"/>
                </a:solidFill>
              </a:rPr>
              <a:t>) mappings concurrently </a:t>
            </a:r>
            <a:r>
              <a:rPr lang="en-US" sz="1700" dirty="0"/>
              <a:t>at 250 MHz</a:t>
            </a:r>
          </a:p>
          <a:p>
            <a:pPr algn="just">
              <a:spcBef>
                <a:spcPts val="0"/>
              </a:spcBef>
              <a:spcAft>
                <a:spcPts val="0"/>
              </a:spcAft>
            </a:pPr>
            <a:endParaRPr lang="en-US" sz="1700" dirty="0"/>
          </a:p>
          <a:p>
            <a:pPr algn="just">
              <a:spcBef>
                <a:spcPts val="0"/>
              </a:spcBef>
              <a:spcAft>
                <a:spcPts val="0"/>
              </a:spcAft>
            </a:pPr>
            <a:r>
              <a:rPr lang="en-US" sz="1700" b="1" dirty="0">
                <a:solidFill>
                  <a:srgbClr val="2C3FEB"/>
                </a:solidFill>
              </a:rPr>
              <a:t>Occupies 50% </a:t>
            </a:r>
            <a:r>
              <a:rPr lang="en-US" sz="1700" dirty="0"/>
              <a:t>(100 </a:t>
            </a:r>
            <a:r>
              <a:rPr lang="en-US" sz="1700" dirty="0" err="1"/>
              <a:t>bp</a:t>
            </a:r>
            <a:r>
              <a:rPr lang="en-US" sz="1700" dirty="0"/>
              <a:t>) to </a:t>
            </a:r>
            <a:r>
              <a:rPr lang="en-US" sz="1700" b="1" dirty="0">
                <a:solidFill>
                  <a:srgbClr val="2C3FEB"/>
                </a:solidFill>
              </a:rPr>
              <a:t>91% </a:t>
            </a:r>
            <a:r>
              <a:rPr lang="en-US" sz="1700" dirty="0"/>
              <a:t>(300 </a:t>
            </a:r>
            <a:r>
              <a:rPr lang="en-US" sz="1700" dirty="0" err="1"/>
              <a:t>bp</a:t>
            </a:r>
            <a:r>
              <a:rPr lang="en-US" sz="1700" dirty="0"/>
              <a:t>) of the FPGA slice LUTs and registers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638575411"/>
              </p:ext>
            </p:extLst>
          </p:nvPr>
        </p:nvGraphicFramePr>
        <p:xfrm>
          <a:off x="48126" y="2655045"/>
          <a:ext cx="9418320" cy="3726283"/>
        </p:xfrm>
        <a:graphic>
          <a:graphicData uri="http://schemas.openxmlformats.org/presentationml/2006/ole">
            <mc:AlternateContent xmlns:mc="http://schemas.openxmlformats.org/markup-compatibility/2006">
              <mc:Choice xmlns:v="urn:schemas-microsoft-com:vml" Requires="v">
                <p:oleObj spid="_x0000_s42030" name="Visio" r:id="rId4" imgW="5981295" imgH="2367465" progId="Visio.Drawing.11">
                  <p:embed/>
                </p:oleObj>
              </mc:Choice>
              <mc:Fallback>
                <p:oleObj name="Visio" r:id="rId4" imgW="5981295" imgH="2367465" progId="Visio.Drawing.11">
                  <p:embed/>
                  <p:pic>
                    <p:nvPicPr>
                      <p:cNvPr id="5" name="Object 4"/>
                      <p:cNvPicPr/>
                      <p:nvPr/>
                    </p:nvPicPr>
                    <p:blipFill>
                      <a:blip r:embed="rId5"/>
                      <a:stretch>
                        <a:fillRect/>
                      </a:stretch>
                    </p:blipFill>
                    <p:spPr>
                      <a:xfrm>
                        <a:off x="48126" y="2655045"/>
                        <a:ext cx="9418320" cy="3726283"/>
                      </a:xfrm>
                      <a:prstGeom prst="rect">
                        <a:avLst/>
                      </a:prstGeom>
                    </p:spPr>
                  </p:pic>
                </p:oleObj>
              </mc:Fallback>
            </mc:AlternateContent>
          </a:graphicData>
        </a:graphic>
      </p:graphicFrame>
    </p:spTree>
    <p:extLst>
      <p:ext uri="{BB962C8B-B14F-4D97-AF65-F5344CB8AC3E}">
        <p14:creationId xmlns:p14="http://schemas.microsoft.com/office/powerpoint/2010/main" val="206494829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GateKeeper</a:t>
            </a:r>
            <a:r>
              <a:rPr lang="en-US" dirty="0"/>
              <a:t> vs. SHD</a:t>
            </a:r>
          </a:p>
        </p:txBody>
      </p:sp>
      <p:sp>
        <p:nvSpPr>
          <p:cNvPr id="6" name="Content Placeholder 5"/>
          <p:cNvSpPr>
            <a:spLocks noGrp="1"/>
          </p:cNvSpPr>
          <p:nvPr>
            <p:ph sz="half" idx="1"/>
          </p:nvPr>
        </p:nvSpPr>
        <p:spPr>
          <a:xfrm>
            <a:off x="228600" y="1513269"/>
            <a:ext cx="4229100" cy="4876800"/>
          </a:xfrm>
        </p:spPr>
        <p:txBody>
          <a:bodyPr/>
          <a:lstStyle/>
          <a:p>
            <a:r>
              <a:rPr lang="en-US" sz="2500" dirty="0"/>
              <a:t>FPGA (Xilinx VC709)</a:t>
            </a:r>
          </a:p>
          <a:p>
            <a:r>
              <a:rPr lang="en-US" sz="2500" dirty="0"/>
              <a:t>Multi-core (parallel)</a:t>
            </a:r>
          </a:p>
          <a:p>
            <a:r>
              <a:rPr lang="en-US" sz="2500" dirty="0"/>
              <a:t>Examines a single mapping @ 125 MHz</a:t>
            </a:r>
          </a:p>
          <a:p>
            <a:r>
              <a:rPr lang="en-US" sz="2500" dirty="0"/>
              <a:t>Limited to </a:t>
            </a:r>
            <a:r>
              <a:rPr lang="en-US" sz="2500" dirty="0" err="1"/>
              <a:t>PCIe</a:t>
            </a:r>
            <a:r>
              <a:rPr lang="en-US" sz="2500" dirty="0"/>
              <a:t> Gen3(4x) transfer rate (128 bits @ 250MHz)</a:t>
            </a:r>
          </a:p>
          <a:p>
            <a:r>
              <a:rPr lang="en-US" sz="2500" dirty="0"/>
              <a:t>Amending requires:</a:t>
            </a:r>
          </a:p>
          <a:p>
            <a:pPr lvl="1"/>
            <a:r>
              <a:rPr lang="en-US" sz="2100" dirty="0"/>
              <a:t>(2E+1) 5-input LUT. </a:t>
            </a:r>
          </a:p>
        </p:txBody>
      </p:sp>
      <p:sp>
        <p:nvSpPr>
          <p:cNvPr id="7" name="Content Placeholder 6"/>
          <p:cNvSpPr>
            <a:spLocks noGrp="1"/>
          </p:cNvSpPr>
          <p:nvPr>
            <p:ph sz="half" idx="2"/>
          </p:nvPr>
        </p:nvSpPr>
        <p:spPr>
          <a:xfrm>
            <a:off x="4610100" y="1513269"/>
            <a:ext cx="4229100" cy="4876800"/>
          </a:xfrm>
        </p:spPr>
        <p:txBody>
          <a:bodyPr/>
          <a:lstStyle/>
          <a:p>
            <a:r>
              <a:rPr lang="en-US" sz="2500" dirty="0"/>
              <a:t>Intel SIMD</a:t>
            </a:r>
          </a:p>
          <a:p>
            <a:r>
              <a:rPr lang="en-US" sz="2500" dirty="0"/>
              <a:t>Single-core (sequential)</a:t>
            </a:r>
          </a:p>
          <a:p>
            <a:r>
              <a:rPr lang="en-US" sz="2500" dirty="0"/>
              <a:t>Examines a single mapping @ ~2MHz</a:t>
            </a:r>
          </a:p>
          <a:p>
            <a:r>
              <a:rPr lang="en-US" sz="2500" dirty="0"/>
              <a:t>Limited to a read length of 128 </a:t>
            </a:r>
            <a:r>
              <a:rPr lang="en-US" sz="2500" dirty="0" err="1"/>
              <a:t>bp</a:t>
            </a:r>
            <a:r>
              <a:rPr lang="en-US" sz="2500" dirty="0"/>
              <a:t> (SSE register size)</a:t>
            </a:r>
          </a:p>
          <a:p>
            <a:r>
              <a:rPr lang="en-US" sz="2500" dirty="0"/>
              <a:t>Amending requires:</a:t>
            </a:r>
          </a:p>
          <a:p>
            <a:pPr lvl="1"/>
            <a:r>
              <a:rPr lang="en-US" sz="2100" dirty="0"/>
              <a:t>4(2E+1) bitwise OR.</a:t>
            </a:r>
          </a:p>
          <a:p>
            <a:pPr lvl="1"/>
            <a:r>
              <a:rPr lang="en-US" sz="2100" dirty="0"/>
              <a:t>4(2E+1) packed shuffle.</a:t>
            </a:r>
          </a:p>
          <a:p>
            <a:pPr lvl="1"/>
            <a:r>
              <a:rPr lang="en-US" sz="2100" dirty="0"/>
              <a:t>3(2E+1) shift.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3" name="Rectangle 2"/>
          <p:cNvSpPr/>
          <p:nvPr/>
        </p:nvSpPr>
        <p:spPr>
          <a:xfrm>
            <a:off x="267237" y="1014473"/>
            <a:ext cx="4206240" cy="523220"/>
          </a:xfrm>
          <a:prstGeom prst="rect">
            <a:avLst/>
          </a:prstGeom>
          <a:solidFill>
            <a:schemeClr val="tx2">
              <a:lumMod val="60000"/>
              <a:lumOff val="40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GateKeeper</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Rectangle 7"/>
          <p:cNvSpPr/>
          <p:nvPr/>
        </p:nvSpPr>
        <p:spPr>
          <a:xfrm>
            <a:off x="4605273" y="1012325"/>
            <a:ext cx="4206240" cy="523220"/>
          </a:xfrm>
          <a:prstGeom prst="rect">
            <a:avLst/>
          </a:prstGeom>
          <a:solidFill>
            <a:schemeClr val="tx2">
              <a:lumMod val="60000"/>
              <a:lumOff val="40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SHD</a:t>
            </a:r>
          </a:p>
        </p:txBody>
      </p:sp>
    </p:spTree>
    <p:extLst>
      <p:ext uri="{BB962C8B-B14F-4D97-AF65-F5344CB8AC3E}">
        <p14:creationId xmlns:p14="http://schemas.microsoft.com/office/powerpoint/2010/main" val="169362091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GateKeeper</a:t>
            </a:r>
            <a:r>
              <a:rPr lang="en-US" dirty="0"/>
              <a:t>: Speed &amp; Accuracy Results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5" name="Rectangle 4"/>
          <p:cNvSpPr/>
          <p:nvPr/>
        </p:nvSpPr>
        <p:spPr>
          <a:xfrm>
            <a:off x="228600" y="913434"/>
            <a:ext cx="8807896" cy="557075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ahoma"/>
                <a:ea typeface="+mn-ea"/>
                <a:cs typeface="+mn-cs"/>
              </a:rPr>
              <a:t>90x-130x faster filter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than SHD (Xin et al., 2015) and the Adjacency Filter (Xin et al., 2013)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C3FEB"/>
                </a:solidFill>
                <a:effectLst/>
                <a:uLnTx/>
                <a:uFillTx/>
                <a:latin typeface="Tahoma"/>
                <a:ea typeface="+mn-ea"/>
                <a:cs typeface="+mn-cs"/>
              </a:rPr>
              <a:t>4x lower false accept rate</a:t>
            </a:r>
            <a:r>
              <a:rPr kumimoji="0" lang="en-US" sz="1800" b="1" i="0" u="none" strike="noStrike" kern="1200" cap="none" spc="0" normalizeH="0" baseline="0" noProof="0" dirty="0">
                <a:ln>
                  <a:noFill/>
                </a:ln>
                <a:solidFill>
                  <a:srgbClr val="2C3FEB"/>
                </a:solidFill>
                <a:effectLst/>
                <a:uLnTx/>
                <a:uFillTx/>
                <a:latin typeface="Tahoma"/>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than the Adjacency Filter (Xin et al., 2013)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ahoma"/>
                <a:ea typeface="+mn-ea"/>
                <a:cs typeface="+mn-cs"/>
              </a:rPr>
              <a:t>10x speedup in read mapping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with the addition of GateKeeper to the </a:t>
            </a:r>
            <a:r>
              <a:rPr kumimoji="0" lang="en-US" sz="1800" b="0" i="0" u="none" strike="noStrike" kern="1200" cap="none" spc="0" normalizeH="0" baseline="0" noProof="0" dirty="0" err="1">
                <a:ln>
                  <a:noFill/>
                </a:ln>
                <a:solidFill>
                  <a:prstClr val="black"/>
                </a:solidFill>
                <a:effectLst/>
                <a:uLnTx/>
                <a:uFillTx/>
                <a:latin typeface="Tahoma"/>
                <a:ea typeface="+mn-ea"/>
                <a:cs typeface="+mn-cs"/>
              </a:rPr>
              <a:t>mrFAST</a:t>
            </a:r>
            <a:r>
              <a:rPr kumimoji="0" lang="en-US" sz="1800" b="0" i="0" u="none" strike="noStrike" kern="1200" cap="none" spc="0" normalizeH="0" baseline="0" noProof="0" dirty="0">
                <a:ln>
                  <a:noFill/>
                </a:ln>
                <a:solidFill>
                  <a:prstClr val="black"/>
                </a:solidFill>
                <a:effectLst/>
                <a:uLnTx/>
                <a:uFillTx/>
                <a:latin typeface="Tahoma"/>
                <a:ea typeface="+mn-ea"/>
                <a:cs typeface="+mn-cs"/>
              </a:rPr>
              <a:t> mapper (Alkan et al., 2009)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ahoma"/>
                <a:ea typeface="+mn-ea"/>
                <a:cs typeface="+mn-cs"/>
              </a:rPr>
              <a:t>Freely available online </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github.com/</a:t>
            </a:r>
            <a:r>
              <a:rPr kumimoji="0" lang="en-US" sz="1800" b="0" i="0" u="none" strike="noStrike" kern="1200" cap="none" spc="0" normalizeH="0" baseline="0" noProof="0" dirty="0" err="1">
                <a:ln>
                  <a:noFill/>
                </a:ln>
                <a:solidFill>
                  <a:srgbClr val="000000"/>
                </a:solidFill>
                <a:effectLst/>
                <a:uLnTx/>
                <a:uFillTx/>
                <a:latin typeface="Tahoma"/>
                <a:ea typeface="+mn-ea"/>
                <a:cs typeface="+mn-cs"/>
                <a:hlinkClick r:id="rId2"/>
              </a:rPr>
              <a:t>BilkentCompGen</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/GateKeeper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03104557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a:xfrm>
            <a:off x="228600" y="1268760"/>
            <a:ext cx="8735888" cy="4876800"/>
          </a:xfrm>
        </p:spPr>
        <p:txBody>
          <a:bodyPr/>
          <a:lstStyle/>
          <a:p>
            <a:r>
              <a:rPr lang="en-US" dirty="0"/>
              <a:t>FPGA-based pre-alignment greatly speeds up read mapping</a:t>
            </a:r>
          </a:p>
          <a:p>
            <a:pPr lvl="1"/>
            <a:r>
              <a:rPr lang="en-US" dirty="0"/>
              <a:t>10x speedup of a state-of-the-art mapper (</a:t>
            </a:r>
            <a:r>
              <a:rPr lang="en-US" dirty="0" err="1"/>
              <a:t>mrFAST</a:t>
            </a:r>
            <a:r>
              <a:rPr lang="en-US" dirty="0"/>
              <a:t>)</a:t>
            </a:r>
          </a:p>
          <a:p>
            <a:pPr>
              <a:buFont typeface="Wingdings" panose="05000000000000000000" pitchFamily="2" charset="2"/>
              <a:buChar char="§"/>
            </a:pPr>
            <a:endParaRPr lang="en-US" dirty="0"/>
          </a:p>
          <a:p>
            <a:pPr>
              <a:buFont typeface="Wingdings" panose="05000000000000000000" pitchFamily="2" charset="2"/>
              <a:buChar char="§"/>
            </a:pPr>
            <a:endParaRPr lang="en-US" dirty="0"/>
          </a:p>
          <a:p>
            <a:r>
              <a:rPr lang="en-US" dirty="0"/>
              <a:t>FPGA-based pre-alignment can be integrated with the sequencer</a:t>
            </a:r>
          </a:p>
          <a:p>
            <a:pPr lvl="1"/>
            <a:r>
              <a:rPr lang="en-US" dirty="0"/>
              <a:t>It can help to hide the complexity and details of the FPGA</a:t>
            </a:r>
          </a:p>
          <a:p>
            <a:pPr lvl="1"/>
            <a:r>
              <a:rPr lang="en-US" dirty="0">
                <a:solidFill>
                  <a:srgbClr val="0000FF"/>
                </a:solidFill>
              </a:rPr>
              <a:t>Enables real-time filtering while sequencing</a:t>
            </a:r>
            <a:endParaRPr lang="en-US" dirty="0"/>
          </a:p>
          <a:p>
            <a:pPr marL="0" indent="0">
              <a:buNone/>
            </a:pPr>
            <a:endParaRPr lang="en-US" sz="2800" dirty="0"/>
          </a:p>
          <a:p>
            <a:endParaRPr lang="en-US" sz="16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2269024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2780E-AA6F-1D4D-89A4-66E4EFAA9306}"/>
              </a:ext>
            </a:extLst>
          </p:cNvPr>
          <p:cNvSpPr>
            <a:spLocks noGrp="1"/>
          </p:cNvSpPr>
          <p:nvPr>
            <p:ph type="title"/>
          </p:nvPr>
        </p:nvSpPr>
        <p:spPr/>
        <p:txBody>
          <a:bodyPr/>
          <a:lstStyle/>
          <a:p>
            <a:r>
              <a:rPr lang="en-US" dirty="0"/>
              <a:t>More on </a:t>
            </a:r>
            <a:r>
              <a:rPr lang="en-US" dirty="0" err="1"/>
              <a:t>GateKeeper</a:t>
            </a:r>
            <a:endParaRPr lang="en-US" dirty="0"/>
          </a:p>
        </p:txBody>
      </p:sp>
      <p:sp>
        <p:nvSpPr>
          <p:cNvPr id="3" name="Content Placeholder 2">
            <a:extLst>
              <a:ext uri="{FF2B5EF4-FFF2-40B4-BE49-F238E27FC236}">
                <a16:creationId xmlns:a16="http://schemas.microsoft.com/office/drawing/2014/main" id="{448D89A7-3EA4-7748-93B1-E872851C444C}"/>
              </a:ext>
            </a:extLst>
          </p:cNvPr>
          <p:cNvSpPr>
            <a:spLocks noGrp="1"/>
          </p:cNvSpPr>
          <p:nvPr>
            <p:ph idx="1"/>
          </p:nvPr>
        </p:nvSpPr>
        <p:spPr>
          <a:xfrm>
            <a:off x="228600" y="1052736"/>
            <a:ext cx="8610600" cy="5040560"/>
          </a:xfrm>
        </p:spPr>
        <p:txBody>
          <a:bodyPr/>
          <a:lstStyle/>
          <a:p>
            <a:r>
              <a:rPr lang="en-US" dirty="0"/>
              <a:t>Download and test for yourself </a:t>
            </a:r>
            <a:r>
              <a:rPr lang="en-US" dirty="0">
                <a:hlinkClick r:id="rId2"/>
              </a:rPr>
              <a:t>https://github.com/BilkentCompGen/GateKeeper</a:t>
            </a:r>
            <a:r>
              <a:rPr lang="en-US" dirty="0"/>
              <a:t> </a:t>
            </a:r>
          </a:p>
        </p:txBody>
      </p:sp>
      <p:sp>
        <p:nvSpPr>
          <p:cNvPr id="4" name="Slide Number Placeholder 3">
            <a:extLst>
              <a:ext uri="{FF2B5EF4-FFF2-40B4-BE49-F238E27FC236}">
                <a16:creationId xmlns:a16="http://schemas.microsoft.com/office/drawing/2014/main" id="{6778F938-82BC-664D-80ED-92478DC2F58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3D81DCE6-BB5F-D741-9D6E-970FAC00FD15}"/>
              </a:ext>
            </a:extLst>
          </p:cNvPr>
          <p:cNvPicPr>
            <a:picLocks noChangeAspect="1"/>
          </p:cNvPicPr>
          <p:nvPr/>
        </p:nvPicPr>
        <p:blipFill>
          <a:blip r:embed="rId3"/>
          <a:stretch>
            <a:fillRect/>
          </a:stretch>
        </p:blipFill>
        <p:spPr>
          <a:xfrm>
            <a:off x="25400" y="3299420"/>
            <a:ext cx="9093200" cy="3009900"/>
          </a:xfrm>
          <a:prstGeom prst="rect">
            <a:avLst/>
          </a:prstGeom>
        </p:spPr>
      </p:pic>
      <p:sp>
        <p:nvSpPr>
          <p:cNvPr id="6" name="TextBox 5">
            <a:extLst>
              <a:ext uri="{FF2B5EF4-FFF2-40B4-BE49-F238E27FC236}">
                <a16:creationId xmlns:a16="http://schemas.microsoft.com/office/drawing/2014/main" id="{31C43C0B-A607-C142-8D8E-5599158E3857}"/>
              </a:ext>
            </a:extLst>
          </p:cNvPr>
          <p:cNvSpPr txBox="1"/>
          <p:nvPr/>
        </p:nvSpPr>
        <p:spPr>
          <a:xfrm>
            <a:off x="512618" y="2361654"/>
            <a:ext cx="8048998" cy="923330"/>
          </a:xfrm>
          <a:prstGeom prst="rect">
            <a:avLst/>
          </a:prstGeom>
          <a:noFill/>
        </p:spPr>
        <p:txBody>
          <a:bodyPr wrap="none" rtlCol="0">
            <a:spAutoFit/>
          </a:bodyPr>
          <a:lstStyle/>
          <a:p>
            <a:r>
              <a:rPr lang="en-US" dirty="0" err="1"/>
              <a:t>Alser</a:t>
            </a:r>
            <a:r>
              <a:rPr lang="en-US" dirty="0"/>
              <a:t>+, </a:t>
            </a:r>
            <a:r>
              <a:rPr lang="en-US" b="1" dirty="0">
                <a:hlinkClick r:id="rId4"/>
              </a:rPr>
              <a:t>"GateKeeper: A New Hardware Architecture for Accelerating </a:t>
            </a:r>
          </a:p>
          <a:p>
            <a:r>
              <a:rPr lang="en-US" b="1" dirty="0">
                <a:hlinkClick r:id="rId4"/>
              </a:rPr>
              <a:t>Pre-Alignment in DNA Short Read Mapping”</a:t>
            </a:r>
            <a:r>
              <a:rPr lang="en-US" b="1" dirty="0"/>
              <a:t>, </a:t>
            </a:r>
            <a:r>
              <a:rPr lang="en-US" dirty="0"/>
              <a:t>Bioinformatics, 2017.</a:t>
            </a:r>
            <a:br>
              <a:rPr lang="en-US" dirty="0"/>
            </a:br>
            <a:endParaRPr lang="en-US" dirty="0"/>
          </a:p>
        </p:txBody>
      </p:sp>
    </p:spTree>
    <p:extLst>
      <p:ext uri="{BB962C8B-B14F-4D97-AF65-F5344CB8AC3E}">
        <p14:creationId xmlns:p14="http://schemas.microsoft.com/office/powerpoint/2010/main" val="180463629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323594FA-E141-4234-AE05-360401972BE7}" type="slidenum">
              <a:rPr lang="en-US" altLang="en-US" smtClean="0">
                <a:solidFill>
                  <a:prstClr val="black"/>
                </a:solidFill>
              </a:rPr>
              <a:pPr/>
              <a:t>6</a:t>
            </a:fld>
            <a:endParaRPr lang="en-US" altLang="en-US">
              <a:solidFill>
                <a:prstClr val="black"/>
              </a:solidFill>
            </a:endParaRPr>
          </a:p>
        </p:txBody>
      </p:sp>
      <p:pic>
        <p:nvPicPr>
          <p:cNvPr id="36868" name="Picture 4" descr="Image result for human dna under a microscope"/>
          <p:cNvPicPr>
            <a:picLocks noChangeAspect="1" noChangeArrowheads="1"/>
          </p:cNvPicPr>
          <p:nvPr/>
        </p:nvPicPr>
        <p:blipFill rotWithShape="1">
          <a:blip r:embed="rId3">
            <a:extLst>
              <a:ext uri="{28A0092B-C50C-407E-A947-70E740481C1C}">
                <a14:useLocalDpi xmlns:a14="http://schemas.microsoft.com/office/drawing/2010/main" val="0"/>
              </a:ext>
            </a:extLst>
          </a:blip>
          <a:srcRect t="33525"/>
          <a:stretch/>
        </p:blipFill>
        <p:spPr bwMode="auto">
          <a:xfrm>
            <a:off x="2488490" y="957129"/>
            <a:ext cx="6350710" cy="3525522"/>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Image result for human dna under a microsc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41718"/>
            <a:ext cx="5738608" cy="25023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51320" y="5535752"/>
            <a:ext cx="3087880" cy="707886"/>
          </a:xfrm>
          <a:prstGeom prst="rect">
            <a:avLst/>
          </a:prstGeom>
          <a:solidFill>
            <a:schemeClr val="bg1"/>
          </a:solidFill>
          <a:ln>
            <a:solidFill>
              <a:schemeClr val="tx1"/>
            </a:solidFill>
          </a:ln>
        </p:spPr>
        <p:txBody>
          <a:bodyPr wrap="square">
            <a:spAutoFit/>
          </a:bodyPr>
          <a:lstStyle/>
          <a:p>
            <a:r>
              <a:rPr lang="en-US" sz="2000" dirty="0"/>
              <a:t>human chromosome #12</a:t>
            </a:r>
          </a:p>
          <a:p>
            <a:r>
              <a:rPr lang="en-US" sz="2000" dirty="0"/>
              <a:t>from HeLa’s cell</a:t>
            </a:r>
          </a:p>
        </p:txBody>
      </p:sp>
      <p:sp>
        <p:nvSpPr>
          <p:cNvPr id="9" name="Title 8"/>
          <p:cNvSpPr>
            <a:spLocks noGrp="1"/>
          </p:cNvSpPr>
          <p:nvPr>
            <p:ph type="title"/>
          </p:nvPr>
        </p:nvSpPr>
        <p:spPr/>
        <p:txBody>
          <a:bodyPr/>
          <a:lstStyle/>
          <a:p>
            <a:r>
              <a:rPr lang="en-US" dirty="0"/>
              <a:t>DNA Under Electron Microscope</a:t>
            </a:r>
          </a:p>
        </p:txBody>
      </p:sp>
    </p:spTree>
    <p:extLst>
      <p:ext uri="{BB962C8B-B14F-4D97-AF65-F5344CB8AC3E}">
        <p14:creationId xmlns:p14="http://schemas.microsoft.com/office/powerpoint/2010/main" val="356317302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Talk: MAGNET</a:t>
            </a:r>
          </a:p>
        </p:txBody>
      </p:sp>
      <p:sp>
        <p:nvSpPr>
          <p:cNvPr id="3" name="Content Placeholder 2"/>
          <p:cNvSpPr>
            <a:spLocks noGrp="1"/>
          </p:cNvSpPr>
          <p:nvPr>
            <p:ph idx="1"/>
          </p:nvPr>
        </p:nvSpPr>
        <p:spPr>
          <a:xfrm>
            <a:off x="103092" y="923374"/>
            <a:ext cx="9094694" cy="4876800"/>
          </a:xfrm>
        </p:spPr>
        <p:txBody>
          <a:bodyPr/>
          <a:lstStyle/>
          <a:p>
            <a:r>
              <a:rPr lang="en-US" u="sng" dirty="0"/>
              <a:t>Key observation: </a:t>
            </a:r>
            <a:r>
              <a:rPr lang="en-US" dirty="0"/>
              <a:t>the use of </a:t>
            </a:r>
            <a:r>
              <a:rPr lang="en-US" b="1" dirty="0">
                <a:solidFill>
                  <a:srgbClr val="FF0000"/>
                </a:solidFill>
              </a:rPr>
              <a:t>AND operation </a:t>
            </a:r>
            <a:r>
              <a:rPr lang="en-US" dirty="0"/>
              <a:t>to check if a zero (match) exists in a column introduces filtering inaccuracy.</a:t>
            </a:r>
          </a:p>
          <a:p>
            <a:r>
              <a:rPr lang="en-US" u="sng" dirty="0"/>
              <a:t>Key Idea: </a:t>
            </a:r>
            <a:r>
              <a:rPr lang="en-US" dirty="0"/>
              <a:t>count the </a:t>
            </a:r>
            <a:r>
              <a:rPr lang="en-US" b="1" dirty="0"/>
              <a:t>consecutive zeros </a:t>
            </a:r>
            <a:r>
              <a:rPr lang="en-US" dirty="0"/>
              <a:t>in each mask and select the longest in a divide-and-conquer approach.</a:t>
            </a:r>
            <a:endParaRPr lang="en-US" b="1" dirty="0">
              <a:solidFill>
                <a:srgbClr val="FF0000"/>
              </a:solidFill>
            </a:endParaRPr>
          </a:p>
          <a:p>
            <a:r>
              <a:rPr lang="en-US" b="1" dirty="0">
                <a:solidFill>
                  <a:srgbClr val="FF0000"/>
                </a:solidFill>
              </a:rPr>
              <a:t>MAGNET</a:t>
            </a:r>
            <a:r>
              <a:rPr lang="en-US" dirty="0">
                <a:solidFill>
                  <a:srgbClr val="FF0000"/>
                </a:solidFill>
              </a:rPr>
              <a:t> </a:t>
            </a:r>
            <a:r>
              <a:rPr lang="en-US" dirty="0"/>
              <a:t>is </a:t>
            </a:r>
            <a:r>
              <a:rPr lang="en-US" b="1" dirty="0"/>
              <a:t>17x to 105x more accurate </a:t>
            </a:r>
            <a:r>
              <a:rPr lang="en-US" dirty="0"/>
              <a:t>than GateKeeper and SHD.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7" name="Object 6"/>
          <p:cNvGraphicFramePr>
            <a:graphicFrameLocks noChangeAspect="1"/>
          </p:cNvGraphicFramePr>
          <p:nvPr>
            <p:extLst/>
          </p:nvPr>
        </p:nvGraphicFramePr>
        <p:xfrm>
          <a:off x="-2223249" y="3271830"/>
          <a:ext cx="11785629" cy="3200408"/>
        </p:xfrm>
        <a:graphic>
          <a:graphicData uri="http://schemas.openxmlformats.org/presentationml/2006/ole">
            <mc:AlternateContent xmlns:mc="http://schemas.openxmlformats.org/markup-compatibility/2006">
              <mc:Choice xmlns:v="urn:schemas-microsoft-com:vml" Requires="v">
                <p:oleObj spid="_x0000_s48140" name="Visio" r:id="rId4" imgW="9371552" imgH="2549212" progId="Visio.Drawing.11">
                  <p:embed/>
                </p:oleObj>
              </mc:Choice>
              <mc:Fallback>
                <p:oleObj name="Visio" r:id="rId4" imgW="9371552" imgH="2549212" progId="Visio.Drawing.11">
                  <p:embed/>
                  <p:pic>
                    <p:nvPicPr>
                      <p:cNvPr id="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3249" y="3271830"/>
                        <a:ext cx="11785629" cy="3200408"/>
                      </a:xfrm>
                      <a:prstGeom prst="rect">
                        <a:avLst/>
                      </a:prstGeom>
                      <a:noFill/>
                    </p:spPr>
                  </p:pic>
                </p:oleObj>
              </mc:Fallback>
            </mc:AlternateContent>
          </a:graphicData>
        </a:graphic>
      </p:graphicFrame>
    </p:spTree>
    <p:extLst>
      <p:ext uri="{BB962C8B-B14F-4D97-AF65-F5344CB8AC3E}">
        <p14:creationId xmlns:p14="http://schemas.microsoft.com/office/powerpoint/2010/main" val="119871608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solidFill>
                  <a:srgbClr val="0000FF"/>
                </a:solidFill>
              </a:rPr>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2493395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2BC4-7558-384F-A170-28CD5BC5B8CE}"/>
              </a:ext>
            </a:extLst>
          </p:cNvPr>
          <p:cNvSpPr>
            <a:spLocks noGrp="1"/>
          </p:cNvSpPr>
          <p:nvPr>
            <p:ph type="title"/>
          </p:nvPr>
        </p:nvSpPr>
        <p:spPr/>
        <p:txBody>
          <a:bodyPr/>
          <a:lstStyle/>
          <a:p>
            <a:r>
              <a:rPr lang="en-US" dirty="0"/>
              <a:t>Read Mapping &amp; Filtering</a:t>
            </a:r>
          </a:p>
        </p:txBody>
      </p:sp>
      <p:sp>
        <p:nvSpPr>
          <p:cNvPr id="3" name="Content Placeholder 2">
            <a:extLst>
              <a:ext uri="{FF2B5EF4-FFF2-40B4-BE49-F238E27FC236}">
                <a16:creationId xmlns:a16="http://schemas.microsoft.com/office/drawing/2014/main" id="{8854F678-86EC-5D41-9BE6-38569A724327}"/>
              </a:ext>
            </a:extLst>
          </p:cNvPr>
          <p:cNvSpPr>
            <a:spLocks noGrp="1"/>
          </p:cNvSpPr>
          <p:nvPr>
            <p:ph idx="1"/>
          </p:nvPr>
        </p:nvSpPr>
        <p:spPr/>
        <p:txBody>
          <a:bodyPr/>
          <a:lstStyle/>
          <a:p>
            <a:r>
              <a:rPr lang="en-US" dirty="0">
                <a:solidFill>
                  <a:srgbClr val="FF0000"/>
                </a:solidFill>
              </a:rPr>
              <a:t>Problem: Heavily bottlenecked by Data Movement</a:t>
            </a:r>
          </a:p>
          <a:p>
            <a:endParaRPr lang="en-US" dirty="0"/>
          </a:p>
          <a:p>
            <a:r>
              <a:rPr lang="en-US" dirty="0" err="1"/>
              <a:t>GateKeeper</a:t>
            </a:r>
            <a:r>
              <a:rPr lang="en-US" dirty="0"/>
              <a:t> performance limited by DRAM bandwidth [</a:t>
            </a:r>
            <a:r>
              <a:rPr lang="en-US" dirty="0" err="1"/>
              <a:t>Alser</a:t>
            </a:r>
            <a:r>
              <a:rPr lang="en-US" dirty="0"/>
              <a:t>+, Bioinformatics 2017]</a:t>
            </a:r>
          </a:p>
          <a:p>
            <a:endParaRPr lang="en-US" dirty="0"/>
          </a:p>
          <a:p>
            <a:r>
              <a:rPr lang="en-US" dirty="0"/>
              <a:t>Ditto for SHD [Xin+, Bioinformatics 2015]</a:t>
            </a:r>
          </a:p>
          <a:p>
            <a:endParaRPr lang="en-US" dirty="0"/>
          </a:p>
          <a:p>
            <a:r>
              <a:rPr lang="en-US" dirty="0">
                <a:solidFill>
                  <a:srgbClr val="0000FF"/>
                </a:solidFill>
              </a:rPr>
              <a:t>Solution: Processing-in-memory can alleviate the bottleneck</a:t>
            </a:r>
          </a:p>
          <a:p>
            <a:endParaRPr lang="en-US" dirty="0"/>
          </a:p>
          <a:p>
            <a:r>
              <a:rPr lang="en-US" dirty="0">
                <a:solidFill>
                  <a:srgbClr val="1A5712"/>
                </a:solidFill>
              </a:rPr>
              <a:t>However, we need to design mapping &amp; filtering algorithms to fit processing-in-memory</a:t>
            </a:r>
          </a:p>
        </p:txBody>
      </p:sp>
      <p:sp>
        <p:nvSpPr>
          <p:cNvPr id="4" name="Slide Number Placeholder 3">
            <a:extLst>
              <a:ext uri="{FF2B5EF4-FFF2-40B4-BE49-F238E27FC236}">
                <a16:creationId xmlns:a16="http://schemas.microsoft.com/office/drawing/2014/main" id="{DE75728F-ADBF-6A4A-879A-1C188D8441A6}"/>
              </a:ext>
            </a:extLst>
          </p:cNvPr>
          <p:cNvSpPr>
            <a:spLocks noGrp="1"/>
          </p:cNvSpPr>
          <p:nvPr>
            <p:ph type="sldNum" sz="quarter" idx="11"/>
          </p:nvPr>
        </p:nvSpPr>
        <p:spPr/>
        <p:txBody>
          <a:bodyPr/>
          <a:lstStyle/>
          <a:p>
            <a:fld id="{323594FA-E141-4234-AE05-360401972BE7}" type="slidenum">
              <a:rPr lang="en-US" altLang="en-US" smtClean="0"/>
              <a:pPr/>
              <a:t>62</a:t>
            </a:fld>
            <a:endParaRPr lang="en-US" altLang="en-US"/>
          </a:p>
        </p:txBody>
      </p:sp>
    </p:spTree>
    <p:extLst>
      <p:ext uri="{BB962C8B-B14F-4D97-AF65-F5344CB8AC3E}">
        <p14:creationId xmlns:p14="http://schemas.microsoft.com/office/powerpoint/2010/main" val="28587673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ounded Rectangle 86"/>
          <p:cNvSpPr/>
          <p:nvPr/>
        </p:nvSpPr>
        <p:spPr>
          <a:xfrm>
            <a:off x="5455236" y="1277896"/>
            <a:ext cx="2914650" cy="867455"/>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0" name="Rounded Rectangle 69"/>
          <p:cNvSpPr/>
          <p:nvPr/>
        </p:nvSpPr>
        <p:spPr>
          <a:xfrm>
            <a:off x="5621313" y="2560108"/>
            <a:ext cx="3357797" cy="3754825"/>
          </a:xfrm>
          <a:prstGeom prst="roundRect">
            <a:avLst/>
          </a:prstGeom>
          <a:solidFill>
            <a:srgbClr val="EBF2DF"/>
          </a:solid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ahoma"/>
                <a:ea typeface="+mn-ea"/>
                <a:cs typeface="+mn-cs"/>
              </a:rPr>
              <a:t>Filter</a:t>
            </a:r>
            <a:endParaRPr kumimoji="0" lang="en-US" sz="18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35" name="Rounded Rectangle 34"/>
          <p:cNvSpPr/>
          <p:nvPr/>
        </p:nvSpPr>
        <p:spPr>
          <a:xfrm>
            <a:off x="0" y="1288525"/>
            <a:ext cx="2914650" cy="875079"/>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9" name="Rounded Rectangle 68"/>
          <p:cNvSpPr/>
          <p:nvPr/>
        </p:nvSpPr>
        <p:spPr>
          <a:xfrm>
            <a:off x="5819440" y="3320811"/>
            <a:ext cx="715710" cy="330397"/>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a:ea typeface="+mn-ea"/>
                <a:cs typeface="+mn-cs"/>
              </a:rPr>
              <a:t>894</a:t>
            </a:r>
            <a:endParaRPr kumimoji="0" lang="en-US" sz="1800" b="1" i="0" u="none" strike="noStrike" kern="1200" cap="none" spc="0" normalizeH="0" baseline="0" noProof="0" dirty="0">
              <a:ln>
                <a:noFill/>
              </a:ln>
              <a:solidFill>
                <a:srgbClr val="FFFFFF"/>
              </a:solidFill>
              <a:effectLst/>
              <a:uLnTx/>
              <a:uFillTx/>
              <a:latin typeface="Tahoma"/>
              <a:ea typeface="+mn-ea"/>
              <a:cs typeface="+mn-cs"/>
            </a:endParaRPr>
          </a:p>
        </p:txBody>
      </p:sp>
      <p:sp>
        <p:nvSpPr>
          <p:cNvPr id="65" name="Rounded Rectangle 64"/>
          <p:cNvSpPr/>
          <p:nvPr/>
        </p:nvSpPr>
        <p:spPr>
          <a:xfrm>
            <a:off x="6006664" y="3314032"/>
            <a:ext cx="507727"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a:ea typeface="+mn-ea"/>
                <a:cs typeface="+mn-cs"/>
              </a:rPr>
              <a:t>37</a:t>
            </a:r>
            <a:endParaRPr kumimoji="0" lang="en-US" sz="1800" b="1" i="0" u="none" strike="noStrike" kern="1200" cap="none" spc="0" normalizeH="0" baseline="0" noProof="0" dirty="0">
              <a:ln>
                <a:noFill/>
              </a:ln>
              <a:solidFill>
                <a:srgbClr val="FFFFFF"/>
              </a:solidFill>
              <a:effectLst/>
              <a:uLnTx/>
              <a:uFillTx/>
              <a:latin typeface="Tahoma"/>
              <a:ea typeface="+mn-ea"/>
              <a:cs typeface="+mn-cs"/>
            </a:endParaRPr>
          </a:p>
        </p:txBody>
      </p:sp>
      <p:sp>
        <p:nvSpPr>
          <p:cNvPr id="66" name="Rounded Rectangle 65"/>
          <p:cNvSpPr/>
          <p:nvPr/>
        </p:nvSpPr>
        <p:spPr>
          <a:xfrm>
            <a:off x="5713654" y="3320811"/>
            <a:ext cx="803994" cy="33049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a:ea typeface="+mn-ea"/>
                <a:cs typeface="+mn-cs"/>
              </a:rPr>
              <a:t>1564</a:t>
            </a:r>
            <a:endParaRPr kumimoji="0" lang="en-US" sz="1800" b="1" i="0" u="none" strike="noStrike" kern="1200" cap="none" spc="0" normalizeH="0" baseline="0" noProof="0" dirty="0">
              <a:ln>
                <a:noFill/>
              </a:ln>
              <a:solidFill>
                <a:srgbClr val="FFFFFF"/>
              </a:solidFill>
              <a:effectLst/>
              <a:uLnTx/>
              <a:uFillTx/>
              <a:latin typeface="Tahoma"/>
              <a:ea typeface="+mn-ea"/>
              <a:cs typeface="+mn-cs"/>
            </a:endParaRPr>
          </a:p>
        </p:txBody>
      </p:sp>
      <p:sp>
        <p:nvSpPr>
          <p:cNvPr id="67" name="Rounded Rectangle 66"/>
          <p:cNvSpPr/>
          <p:nvPr/>
        </p:nvSpPr>
        <p:spPr>
          <a:xfrm>
            <a:off x="5819441" y="3314031"/>
            <a:ext cx="717056"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a:ea typeface="+mn-ea"/>
                <a:cs typeface="+mn-cs"/>
              </a:rPr>
              <a:t>140</a:t>
            </a:r>
            <a:endParaRPr kumimoji="0" lang="en-US" sz="1800" b="1" i="0" u="none" strike="noStrike" kern="1200" cap="none" spc="0" normalizeH="0" baseline="0" noProof="0" dirty="0">
              <a:ln>
                <a:noFill/>
              </a:ln>
              <a:solidFill>
                <a:srgbClr val="FFFFFF"/>
              </a:solidFill>
              <a:effectLst/>
              <a:uLnTx/>
              <a:uFillTx/>
              <a:latin typeface="Tahoma"/>
              <a:ea typeface="+mn-ea"/>
              <a:cs typeface="+mn-cs"/>
            </a:endParaRPr>
          </a:p>
        </p:txBody>
      </p:sp>
      <p:sp>
        <p:nvSpPr>
          <p:cNvPr id="68" name="Rounded Rectangle 67"/>
          <p:cNvSpPr/>
          <p:nvPr/>
        </p:nvSpPr>
        <p:spPr>
          <a:xfrm>
            <a:off x="5715000" y="3320944"/>
            <a:ext cx="82015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1203</a:t>
            </a:r>
          </a:p>
        </p:txBody>
      </p:sp>
      <p:sp>
        <p:nvSpPr>
          <p:cNvPr id="57" name="Rounded Rectangle 56"/>
          <p:cNvSpPr/>
          <p:nvPr/>
        </p:nvSpPr>
        <p:spPr>
          <a:xfrm>
            <a:off x="3333759" y="5636658"/>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1564</a:t>
            </a:r>
          </a:p>
        </p:txBody>
      </p:sp>
      <p:sp>
        <p:nvSpPr>
          <p:cNvPr id="55" name="Rounded Rectangle 54"/>
          <p:cNvSpPr/>
          <p:nvPr/>
        </p:nvSpPr>
        <p:spPr>
          <a:xfrm>
            <a:off x="3333759" y="5257442"/>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894</a:t>
            </a:r>
          </a:p>
        </p:txBody>
      </p:sp>
      <p:sp>
        <p:nvSpPr>
          <p:cNvPr id="56" name="Rounded Rectangle 55"/>
          <p:cNvSpPr/>
          <p:nvPr/>
        </p:nvSpPr>
        <p:spPr>
          <a:xfrm>
            <a:off x="4368468" y="5257442"/>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1203</a:t>
            </a:r>
          </a:p>
        </p:txBody>
      </p:sp>
      <p:sp>
        <p:nvSpPr>
          <p:cNvPr id="44" name="Rounded Rectangle 43"/>
          <p:cNvSpPr/>
          <p:nvPr/>
        </p:nvSpPr>
        <p:spPr>
          <a:xfrm>
            <a:off x="3333759" y="4874449"/>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37</a:t>
            </a:r>
          </a:p>
        </p:txBody>
      </p:sp>
      <p:sp>
        <p:nvSpPr>
          <p:cNvPr id="54" name="Rounded Rectangle 53"/>
          <p:cNvSpPr/>
          <p:nvPr/>
        </p:nvSpPr>
        <p:spPr>
          <a:xfrm>
            <a:off x="4368468" y="4881599"/>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140</a:t>
            </a:r>
          </a:p>
        </p:txBody>
      </p:sp>
      <p:sp>
        <p:nvSpPr>
          <p:cNvPr id="58" name="Freeform 57"/>
          <p:cNvSpPr/>
          <p:nvPr/>
        </p:nvSpPr>
        <p:spPr>
          <a:xfrm rot="5400000">
            <a:off x="7545841" y="241072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59" name="Freeform 58"/>
          <p:cNvSpPr/>
          <p:nvPr/>
        </p:nvSpPr>
        <p:spPr>
          <a:xfrm rot="5400000">
            <a:off x="7545841" y="2424970"/>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60" name="Freeform 59"/>
          <p:cNvSpPr/>
          <p:nvPr/>
        </p:nvSpPr>
        <p:spPr>
          <a:xfrm rot="5400000">
            <a:off x="7545841" y="237985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61" name="Freeform 60"/>
          <p:cNvSpPr/>
          <p:nvPr/>
        </p:nvSpPr>
        <p:spPr>
          <a:xfrm rot="5400000">
            <a:off x="7573899" y="241072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62" name="Freeform 61"/>
          <p:cNvSpPr/>
          <p:nvPr/>
        </p:nvSpPr>
        <p:spPr>
          <a:xfrm rot="5400000">
            <a:off x="7573899" y="242802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5156" t="33677" r="62961" b="29400"/>
          <a:stretch/>
        </p:blipFill>
        <p:spPr>
          <a:xfrm rot="21254383">
            <a:off x="519044" y="1345002"/>
            <a:ext cx="288954" cy="197331"/>
          </a:xfrm>
          <a:prstGeom prst="rect">
            <a:avLst/>
          </a:prstGeom>
        </p:spPr>
      </p:pic>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Hash Tables in Read Mapping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ounded Rectangle 5"/>
          <p:cNvSpPr/>
          <p:nvPr/>
        </p:nvSpPr>
        <p:spPr>
          <a:xfrm>
            <a:off x="380905" y="3144297"/>
            <a:ext cx="2410691" cy="685174"/>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mn-cs"/>
              </a:rPr>
              <a:t>Hash Table</a:t>
            </a:r>
          </a:p>
        </p:txBody>
      </p:sp>
      <p:sp>
        <p:nvSpPr>
          <p:cNvPr id="7" name="Freeform 6"/>
          <p:cNvSpPr/>
          <p:nvPr/>
        </p:nvSpPr>
        <p:spPr>
          <a:xfrm rot="5400000">
            <a:off x="1510144" y="408550"/>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8" name="TextBox 7"/>
          <p:cNvSpPr txBox="1"/>
          <p:nvPr/>
        </p:nvSpPr>
        <p:spPr>
          <a:xfrm>
            <a:off x="79747" y="919191"/>
            <a:ext cx="31148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Read Sequence (100 </a:t>
            </a:r>
            <a:r>
              <a:rPr kumimoji="0" lang="en-US" sz="1800" b="1" i="0" u="none" strike="noStrike" kern="1200" cap="none" spc="0" normalizeH="0" baseline="0" noProof="0" dirty="0" err="1">
                <a:ln>
                  <a:noFill/>
                </a:ln>
                <a:solidFill>
                  <a:srgbClr val="FF0000"/>
                </a:solidFill>
                <a:effectLst/>
                <a:uLnTx/>
                <a:uFillTx/>
                <a:latin typeface="Tahoma"/>
                <a:ea typeface="+mn-ea"/>
                <a:cs typeface="+mn-cs"/>
              </a:rPr>
              <a:t>bp</a:t>
            </a:r>
            <a:r>
              <a:rPr kumimoji="0" lang="en-US" sz="1800" b="1" i="0" u="none" strike="noStrike" kern="1200" cap="none" spc="0" normalizeH="0" baseline="0" noProof="0" dirty="0">
                <a:ln>
                  <a:noFill/>
                </a:ln>
                <a:solidFill>
                  <a:srgbClr val="FF0000"/>
                </a:solidFill>
                <a:effectLst/>
                <a:uLnTx/>
                <a:uFillTx/>
                <a:latin typeface="Tahoma"/>
                <a:ea typeface="+mn-ea"/>
                <a:cs typeface="+mn-cs"/>
              </a:rPr>
              <a:t>)</a:t>
            </a:r>
          </a:p>
        </p:txBody>
      </p:sp>
      <p:cxnSp>
        <p:nvCxnSpPr>
          <p:cNvPr id="18" name="Straight Arrow Connector 17"/>
          <p:cNvCxnSpPr>
            <a:endCxn id="13" idx="1"/>
          </p:cNvCxnSpPr>
          <p:nvPr/>
        </p:nvCxnSpPr>
        <p:spPr>
          <a:xfrm>
            <a:off x="1034321" y="5381471"/>
            <a:ext cx="2247378" cy="2403"/>
          </a:xfrm>
          <a:prstGeom prst="straightConnector1">
            <a:avLst/>
          </a:prstGeom>
          <a:ln w="412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276009" y="1058176"/>
            <a:ext cx="877163"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3B812F">
                    <a:lumMod val="75000"/>
                  </a:srgbClr>
                </a:solidFill>
                <a:effectLst/>
                <a:uLnTx/>
                <a:uFillTx/>
                <a:latin typeface="Tahoma"/>
                <a:ea typeface="+mn-ea"/>
                <a:cs typeface="+mn-cs"/>
              </a:rPr>
              <a:t>✔</a:t>
            </a:r>
          </a:p>
        </p:txBody>
      </p:sp>
      <p:cxnSp>
        <p:nvCxnSpPr>
          <p:cNvPr id="77" name="Straight Connector 76"/>
          <p:cNvCxnSpPr/>
          <p:nvPr/>
        </p:nvCxnSpPr>
        <p:spPr>
          <a:xfrm>
            <a:off x="821463" y="1335526"/>
            <a:ext cx="0" cy="2493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621313" y="3104282"/>
            <a:ext cx="3357797" cy="791673"/>
          </a:xfrm>
          <a:prstGeom prst="rect">
            <a:avLst/>
          </a:prstGeom>
          <a:solidFill>
            <a:srgbClr val="CC9A03"/>
          </a:solidFill>
          <a:ln>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ahoma"/>
                <a:ea typeface="+mn-ea"/>
                <a:cs typeface="+mn-cs"/>
              </a:rPr>
              <a:t>Reference Genome</a:t>
            </a:r>
            <a:endParaRPr kumimoji="0" lang="en-US" sz="2400" b="0" i="0" u="none" strike="noStrike" kern="1200" cap="none" spc="0" normalizeH="0" baseline="0" noProof="0" dirty="0">
              <a:ln>
                <a:noFill/>
              </a:ln>
              <a:solidFill>
                <a:srgbClr val="FFFFFF"/>
              </a:solidFill>
              <a:effectLst/>
              <a:uLnTx/>
              <a:uFillTx/>
              <a:latin typeface="Tahoma"/>
              <a:ea typeface="+mn-ea"/>
              <a:cs typeface="+mn-cs"/>
            </a:endParaRPr>
          </a:p>
        </p:txBody>
      </p:sp>
      <p:sp>
        <p:nvSpPr>
          <p:cNvPr id="13" name="Rounded Rectangle 12"/>
          <p:cNvSpPr/>
          <p:nvPr/>
        </p:nvSpPr>
        <p:spPr>
          <a:xfrm>
            <a:off x="3281701" y="4807741"/>
            <a:ext cx="2173537" cy="1152265"/>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Tx/>
              <a:buAutoNum type="arabicPlain" startAt="37"/>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      140</a:t>
            </a:r>
          </a:p>
          <a:p>
            <a:pPr marL="342900" marR="0" lvl="0" indent="-342900" algn="ctr" defTabSz="914400" rtl="0" eaLnBrk="1" fontAlgn="auto" latinLnBrk="0" hangingPunct="1">
              <a:lnSpc>
                <a:spcPct val="100000"/>
              </a:lnSpc>
              <a:spcBef>
                <a:spcPts val="0"/>
              </a:spcBef>
              <a:spcAft>
                <a:spcPts val="0"/>
              </a:spcAft>
              <a:buClrTx/>
              <a:buSzTx/>
              <a:buFontTx/>
              <a:buAutoNum type="arabicPlain" startAt="894"/>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      1203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1564</a:t>
            </a:r>
          </a:p>
        </p:txBody>
      </p:sp>
      <p:sp>
        <p:nvSpPr>
          <p:cNvPr id="36" name="TextBox 35"/>
          <p:cNvSpPr txBox="1"/>
          <p:nvPr/>
        </p:nvSpPr>
        <p:spPr>
          <a:xfrm>
            <a:off x="817172" y="1701939"/>
            <a:ext cx="17658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ahoma"/>
                <a:ea typeface="+mn-ea"/>
                <a:cs typeface="+mn-cs"/>
              </a:rPr>
              <a:t>Aligning</a:t>
            </a:r>
          </a:p>
        </p:txBody>
      </p:sp>
      <p:sp>
        <p:nvSpPr>
          <p:cNvPr id="37" name="Rectangle 36"/>
          <p:cNvSpPr/>
          <p:nvPr/>
        </p:nvSpPr>
        <p:spPr>
          <a:xfrm>
            <a:off x="2101860" y="1776017"/>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4" name="Rectangle 73"/>
          <p:cNvSpPr/>
          <p:nvPr/>
        </p:nvSpPr>
        <p:spPr>
          <a:xfrm>
            <a:off x="2190390" y="1776017"/>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6" name="Rectangle 75"/>
          <p:cNvSpPr/>
          <p:nvPr/>
        </p:nvSpPr>
        <p:spPr>
          <a:xfrm>
            <a:off x="2283881" y="1776017"/>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8" name="TextBox 77"/>
          <p:cNvSpPr txBox="1"/>
          <p:nvPr/>
        </p:nvSpPr>
        <p:spPr>
          <a:xfrm>
            <a:off x="969572" y="1695526"/>
            <a:ext cx="12719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6633"/>
                </a:solidFill>
                <a:effectLst/>
                <a:uLnTx/>
                <a:uFillTx/>
                <a:latin typeface="Tahoma"/>
                <a:ea typeface="+mn-ea"/>
                <a:cs typeface="+mn-cs"/>
              </a:rPr>
              <a:t>Match!</a:t>
            </a:r>
          </a:p>
        </p:txBody>
      </p:sp>
      <p:sp>
        <p:nvSpPr>
          <p:cNvPr id="88" name="TextBox 87"/>
          <p:cNvSpPr txBox="1"/>
          <p:nvPr/>
        </p:nvSpPr>
        <p:spPr>
          <a:xfrm>
            <a:off x="6272408" y="1681371"/>
            <a:ext cx="17658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ahoma"/>
                <a:ea typeface="+mn-ea"/>
                <a:cs typeface="+mn-cs"/>
              </a:rPr>
              <a:t>Aligning</a:t>
            </a:r>
          </a:p>
        </p:txBody>
      </p:sp>
      <p:sp>
        <p:nvSpPr>
          <p:cNvPr id="89" name="Rectangle 88"/>
          <p:cNvSpPr/>
          <p:nvPr/>
        </p:nvSpPr>
        <p:spPr>
          <a:xfrm>
            <a:off x="7557096" y="1755449"/>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90" name="Rectangle 89"/>
          <p:cNvSpPr/>
          <p:nvPr/>
        </p:nvSpPr>
        <p:spPr>
          <a:xfrm>
            <a:off x="7645626" y="1755449"/>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91" name="Rectangle 90"/>
          <p:cNvSpPr/>
          <p:nvPr/>
        </p:nvSpPr>
        <p:spPr>
          <a:xfrm>
            <a:off x="7739117" y="1755449"/>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92" name="TextBox 91"/>
          <p:cNvSpPr txBox="1"/>
          <p:nvPr/>
        </p:nvSpPr>
        <p:spPr>
          <a:xfrm>
            <a:off x="6249154" y="1684638"/>
            <a:ext cx="2028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Tahoma"/>
                <a:ea typeface="+mn-ea"/>
                <a:cs typeface="+mn-cs"/>
              </a:rPr>
              <a:t>Mismatch</a:t>
            </a:r>
          </a:p>
        </p:txBody>
      </p:sp>
      <p:sp>
        <p:nvSpPr>
          <p:cNvPr id="72" name="TextBox 71"/>
          <p:cNvSpPr txBox="1"/>
          <p:nvPr/>
        </p:nvSpPr>
        <p:spPr>
          <a:xfrm>
            <a:off x="7333868" y="4469526"/>
            <a:ext cx="685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ahoma"/>
                <a:ea typeface="+mn-ea"/>
                <a:cs typeface="+mn-cs"/>
              </a:rPr>
              <a:t>✘</a:t>
            </a:r>
          </a:p>
        </p:txBody>
      </p:sp>
      <p:sp>
        <p:nvSpPr>
          <p:cNvPr id="73" name="TextBox 72"/>
          <p:cNvSpPr txBox="1"/>
          <p:nvPr/>
        </p:nvSpPr>
        <p:spPr>
          <a:xfrm>
            <a:off x="6306391" y="4894917"/>
            <a:ext cx="685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ahoma"/>
                <a:ea typeface="+mn-ea"/>
                <a:cs typeface="+mn-cs"/>
              </a:rPr>
              <a:t>✘</a:t>
            </a:r>
          </a:p>
        </p:txBody>
      </p:sp>
      <p:sp>
        <p:nvSpPr>
          <p:cNvPr id="75" name="TextBox 74"/>
          <p:cNvSpPr txBox="1"/>
          <p:nvPr/>
        </p:nvSpPr>
        <p:spPr>
          <a:xfrm>
            <a:off x="6304525" y="5372028"/>
            <a:ext cx="685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ahoma"/>
                <a:ea typeface="+mn-ea"/>
                <a:cs typeface="+mn-cs"/>
              </a:rPr>
              <a:t>✘</a:t>
            </a:r>
          </a:p>
        </p:txBody>
      </p:sp>
      <p:sp>
        <p:nvSpPr>
          <p:cNvPr id="79" name="TextBox 78"/>
          <p:cNvSpPr txBox="1"/>
          <p:nvPr/>
        </p:nvSpPr>
        <p:spPr>
          <a:xfrm>
            <a:off x="8028883" y="1801138"/>
            <a:ext cx="13023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False Negative</a:t>
            </a:r>
          </a:p>
        </p:txBody>
      </p:sp>
      <p:sp>
        <p:nvSpPr>
          <p:cNvPr id="93" name="Rectangle 92"/>
          <p:cNvSpPr/>
          <p:nvPr/>
        </p:nvSpPr>
        <p:spPr>
          <a:xfrm>
            <a:off x="6907339" y="1019100"/>
            <a:ext cx="877163"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ahoma"/>
                <a:ea typeface="+mn-ea"/>
                <a:cs typeface="+mn-cs"/>
              </a:rPr>
              <a:t>✘</a:t>
            </a:r>
          </a:p>
        </p:txBody>
      </p:sp>
    </p:spTree>
    <p:extLst>
      <p:ext uri="{BB962C8B-B14F-4D97-AF65-F5344CB8AC3E}">
        <p14:creationId xmlns:p14="http://schemas.microsoft.com/office/powerpoint/2010/main" val="3974716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p:tgtEl>
                                          <p:spTgt spid="77"/>
                                        </p:tgtEl>
                                        <p:attrNameLst>
                                          <p:attrName>ppt_y</p:attrName>
                                        </p:attrNameLst>
                                      </p:cBhvr>
                                      <p:tavLst>
                                        <p:tav tm="0">
                                          <p:val>
                                            <p:strVal val="#ppt_y-#ppt_h*1.125000"/>
                                          </p:val>
                                        </p:tav>
                                        <p:tav tm="100000">
                                          <p:val>
                                            <p:strVal val="#ppt_y"/>
                                          </p:val>
                                        </p:tav>
                                      </p:tavLst>
                                    </p:anim>
                                    <p:animEffect transition="in" filter="wipe(down)">
                                      <p:cBhvr>
                                        <p:cTn id="8" dur="500"/>
                                        <p:tgtEl>
                                          <p:spTgt spid="77"/>
                                        </p:tgtEl>
                                      </p:cBhvr>
                                    </p:animEffect>
                                  </p:childTnLst>
                                </p:cTn>
                              </p:par>
                            </p:childTnLst>
                          </p:cTn>
                        </p:par>
                        <p:par>
                          <p:cTn id="9" fill="hold">
                            <p:stCondLst>
                              <p:cond delay="500"/>
                            </p:stCondLst>
                            <p:childTnLst>
                              <p:par>
                                <p:cTn id="10" presetID="42" presetClass="path" presetSubtype="0" accel="50000" decel="50000" fill="hold" nodeType="afterEffect">
                                  <p:stCondLst>
                                    <p:cond delay="0"/>
                                  </p:stCondLst>
                                  <p:childTnLst>
                                    <p:animMotion origin="layout" path="M 5.55556E-7 3.33333E-6 L 0.00347 0.58564 " pathEditMode="relative" rAng="0" ptsTypes="AA">
                                      <p:cBhvr>
                                        <p:cTn id="11" dur="2000" fill="hold"/>
                                        <p:tgtEl>
                                          <p:spTgt spid="12"/>
                                        </p:tgtEl>
                                        <p:attrNameLst>
                                          <p:attrName>ppt_x</p:attrName>
                                          <p:attrName>ppt_y</p:attrName>
                                        </p:attrNameLst>
                                      </p:cBhvr>
                                      <p:rCtr x="174" y="29282"/>
                                    </p:animMotion>
                                  </p:childTnLst>
                                </p:cTn>
                              </p:par>
                              <p:par>
                                <p:cTn id="12" presetID="12" presetClass="entr" presetSubtype="8" fill="hold" nodeType="withEffect">
                                  <p:stCondLst>
                                    <p:cond delay="150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ppt_x</p:attrName>
                                        </p:attrNameLst>
                                      </p:cBhvr>
                                      <p:tavLst>
                                        <p:tav tm="0">
                                          <p:val>
                                            <p:strVal val="#ppt_x-#ppt_w*1.125000"/>
                                          </p:val>
                                        </p:tav>
                                        <p:tav tm="100000">
                                          <p:val>
                                            <p:strVal val="#ppt_x"/>
                                          </p:val>
                                        </p:tav>
                                      </p:tavLst>
                                    </p:anim>
                                    <p:animEffect transition="in" filter="wipe(right)">
                                      <p:cBhvr>
                                        <p:cTn id="15" dur="500"/>
                                        <p:tgtEl>
                                          <p:spTgt spid="18"/>
                                        </p:tgtEl>
                                      </p:cBhvr>
                                    </p:animEffect>
                                  </p:childTnLst>
                                </p:cTn>
                              </p:par>
                              <p:par>
                                <p:cTn id="16" presetID="12" presetClass="entr" presetSubtype="8" fill="hold" grpId="0" nodeType="withEffect">
                                  <p:stCondLst>
                                    <p:cond delay="150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p:tgtEl>
                                          <p:spTgt spid="13"/>
                                        </p:tgtEl>
                                        <p:attrNameLst>
                                          <p:attrName>ppt_x</p:attrName>
                                        </p:attrNameLst>
                                      </p:cBhvr>
                                      <p:tavLst>
                                        <p:tav tm="0">
                                          <p:val>
                                            <p:strVal val="#ppt_x-#ppt_w*1.125000"/>
                                          </p:val>
                                        </p:tav>
                                        <p:tav tm="100000">
                                          <p:val>
                                            <p:strVal val="#ppt_x"/>
                                          </p:val>
                                        </p:tav>
                                      </p:tavLst>
                                    </p:anim>
                                    <p:animEffect transition="in" filter="wipe(right)">
                                      <p:cBhvr>
                                        <p:cTn id="19" dur="500"/>
                                        <p:tgtEl>
                                          <p:spTgt spid="13"/>
                                        </p:tgtEl>
                                      </p:cBhvr>
                                    </p:animEffect>
                                  </p:childTnLst>
                                </p:cTn>
                              </p:par>
                            </p:childTnLst>
                          </p:cTn>
                        </p:par>
                        <p:par>
                          <p:cTn id="20" fill="hold">
                            <p:stCondLst>
                              <p:cond delay="2500"/>
                            </p:stCondLst>
                            <p:childTnLst>
                              <p:par>
                                <p:cTn id="21" presetID="1"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150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150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150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150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1" nodeType="clickEffect">
                                  <p:stCondLst>
                                    <p:cond delay="0"/>
                                  </p:stCondLst>
                                  <p:childTnLst>
                                    <p:animMotion origin="layout" path="M 3.88889E-6 7.40741E-7 L 0.32343 7.40741E-7 " pathEditMode="relative" rAng="0" ptsTypes="AA">
                                      <p:cBhvr>
                                        <p:cTn id="34" dur="2000" fill="hold"/>
                                        <p:tgtEl>
                                          <p:spTgt spid="44"/>
                                        </p:tgtEl>
                                        <p:attrNameLst>
                                          <p:attrName>ppt_x</p:attrName>
                                          <p:attrName>ppt_y</p:attrName>
                                        </p:attrNameLst>
                                      </p:cBhvr>
                                      <p:rCtr x="16163" y="0"/>
                                    </p:animMotion>
                                  </p:childTnLst>
                                </p:cTn>
                              </p:par>
                              <p:par>
                                <p:cTn id="35" presetID="0" presetClass="path" presetSubtype="0" accel="50000" decel="50000" fill="hold" grpId="1" nodeType="withEffect">
                                  <p:stCondLst>
                                    <p:cond delay="0"/>
                                  </p:stCondLst>
                                  <p:childTnLst>
                                    <p:animMotion origin="layout" path="M -5.55556E-7 3.33333E-6 L 0.32344 3.33333E-6 " pathEditMode="relative" rAng="0" ptsTypes="AA">
                                      <p:cBhvr>
                                        <p:cTn id="36" dur="2000" fill="hold"/>
                                        <p:tgtEl>
                                          <p:spTgt spid="54"/>
                                        </p:tgtEl>
                                        <p:attrNameLst>
                                          <p:attrName>ppt_x</p:attrName>
                                          <p:attrName>ppt_y</p:attrName>
                                        </p:attrNameLst>
                                      </p:cBhvr>
                                      <p:rCtr x="16163" y="0"/>
                                    </p:animMotion>
                                  </p:childTnLst>
                                </p:cTn>
                              </p:par>
                              <p:par>
                                <p:cTn id="37" presetID="0" presetClass="path" presetSubtype="0" accel="50000" decel="50000" fill="hold" grpId="1" nodeType="withEffect">
                                  <p:stCondLst>
                                    <p:cond delay="0"/>
                                  </p:stCondLst>
                                  <p:childTnLst>
                                    <p:animMotion origin="layout" path="M 0 0 L 0.32344 0 " pathEditMode="relative" ptsTypes="AA">
                                      <p:cBhvr>
                                        <p:cTn id="38" dur="2000" fill="hold"/>
                                        <p:tgtEl>
                                          <p:spTgt spid="55"/>
                                        </p:tgtEl>
                                        <p:attrNameLst>
                                          <p:attrName>ppt_x</p:attrName>
                                          <p:attrName>ppt_y</p:attrName>
                                        </p:attrNameLst>
                                      </p:cBhvr>
                                    </p:animMotion>
                                  </p:childTnLst>
                                </p:cTn>
                              </p:par>
                              <p:par>
                                <p:cTn id="39" presetID="0" presetClass="path" presetSubtype="0" accel="50000" decel="50000" fill="hold" grpId="1" nodeType="withEffect">
                                  <p:stCondLst>
                                    <p:cond delay="0"/>
                                  </p:stCondLst>
                                  <p:childTnLst>
                                    <p:animMotion origin="layout" path="M 0 0 L 0.32344 0 " pathEditMode="relative" ptsTypes="AA">
                                      <p:cBhvr>
                                        <p:cTn id="40" dur="2000" fill="hold"/>
                                        <p:tgtEl>
                                          <p:spTgt spid="56"/>
                                        </p:tgtEl>
                                        <p:attrNameLst>
                                          <p:attrName>ppt_x</p:attrName>
                                          <p:attrName>ppt_y</p:attrName>
                                        </p:attrNameLst>
                                      </p:cBhvr>
                                    </p:animMotion>
                                  </p:childTnLst>
                                </p:cTn>
                              </p:par>
                              <p:par>
                                <p:cTn id="41" presetID="0" presetClass="path" presetSubtype="0" accel="50000" decel="50000" fill="hold" grpId="1" nodeType="withEffect">
                                  <p:stCondLst>
                                    <p:cond delay="0"/>
                                  </p:stCondLst>
                                  <p:childTnLst>
                                    <p:animMotion origin="layout" path="M 3.88889E-6 -3.7037E-7 L 0.32343 -3.7037E-7 " pathEditMode="relative" rAng="0" ptsTypes="AA">
                                      <p:cBhvr>
                                        <p:cTn id="42" dur="2000" fill="hold"/>
                                        <p:tgtEl>
                                          <p:spTgt spid="57"/>
                                        </p:tgtEl>
                                        <p:attrNameLst>
                                          <p:attrName>ppt_x</p:attrName>
                                          <p:attrName>ppt_y</p:attrName>
                                        </p:attrNameLst>
                                      </p:cBhvr>
                                      <p:rCtr x="16163" y="0"/>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73"/>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75"/>
                                        </p:tgtEl>
                                        <p:attrNameLst>
                                          <p:attrName>style.visibility</p:attrName>
                                        </p:attrNameLst>
                                      </p:cBhvr>
                                      <p:to>
                                        <p:strVal val="visible"/>
                                      </p:to>
                                    </p:set>
                                  </p:childTnLst>
                                </p:cTn>
                              </p:par>
                            </p:childTnLst>
                          </p:cTn>
                        </p:par>
                        <p:par>
                          <p:cTn id="53" fill="hold">
                            <p:stCondLst>
                              <p:cond delay="0"/>
                            </p:stCondLst>
                            <p:childTnLst>
                              <p:par>
                                <p:cTn id="54" presetID="0" presetClass="path" presetSubtype="0" accel="50000" decel="50000" fill="hold" grpId="2" nodeType="afterEffect">
                                  <p:stCondLst>
                                    <p:cond delay="0"/>
                                  </p:stCondLst>
                                  <p:childTnLst>
                                    <p:animMotion origin="layout" path="M 0.32343 7.40741E-7 L 0.32343 -0.20926 " pathEditMode="relative" rAng="0" ptsTypes="AA">
                                      <p:cBhvr>
                                        <p:cTn id="55" dur="2000" fill="hold"/>
                                        <p:tgtEl>
                                          <p:spTgt spid="44"/>
                                        </p:tgtEl>
                                        <p:attrNameLst>
                                          <p:attrName>ppt_x</p:attrName>
                                          <p:attrName>ppt_y</p:attrName>
                                        </p:attrNameLst>
                                      </p:cBhvr>
                                      <p:rCtr x="0" y="-10463"/>
                                    </p:animMotion>
                                  </p:childTnLst>
                                </p:cTn>
                              </p:par>
                              <p:par>
                                <p:cTn id="56" presetID="0" presetClass="path" presetSubtype="0" accel="50000" decel="50000" fill="hold" grpId="2" nodeType="withEffect">
                                  <p:stCondLst>
                                    <p:cond delay="0"/>
                                  </p:stCondLst>
                                  <p:childTnLst>
                                    <p:animMotion origin="layout" path="M 0.32344 2.22222E-6 L 0.32344 -0.2838 " pathEditMode="relative" rAng="0" ptsTypes="AA">
                                      <p:cBhvr>
                                        <p:cTn id="57" dur="2000" fill="hold"/>
                                        <p:tgtEl>
                                          <p:spTgt spid="56"/>
                                        </p:tgtEl>
                                        <p:attrNameLst>
                                          <p:attrName>ppt_x</p:attrName>
                                          <p:attrName>ppt_y</p:attrName>
                                        </p:attrNameLst>
                                      </p:cBhvr>
                                      <p:rCtr x="0" y="-14190"/>
                                    </p:animMotion>
                                  </p:childTnLst>
                                </p:cTn>
                              </p:par>
                            </p:childTnLst>
                          </p:cTn>
                        </p:par>
                        <p:par>
                          <p:cTn id="58" fill="hold">
                            <p:stCondLst>
                              <p:cond delay="2000"/>
                            </p:stCondLst>
                            <p:childTnLst>
                              <p:par>
                                <p:cTn id="59" presetID="0" presetClass="path" presetSubtype="0" accel="50000" decel="50000" fill="hold" grpId="0" nodeType="afterEffect">
                                  <p:stCondLst>
                                    <p:cond delay="0"/>
                                  </p:stCondLst>
                                  <p:childTnLst>
                                    <p:animMotion origin="layout" path="M 0 0.0037 L -0.6592 -0.26852 " pathEditMode="relative" rAng="0" ptsTypes="AA">
                                      <p:cBhvr>
                                        <p:cTn id="60" dur="2000" fill="hold"/>
                                        <p:tgtEl>
                                          <p:spTgt spid="58"/>
                                        </p:tgtEl>
                                        <p:attrNameLst>
                                          <p:attrName>ppt_x</p:attrName>
                                          <p:attrName>ppt_y</p:attrName>
                                        </p:attrNameLst>
                                      </p:cBhvr>
                                      <p:rCtr x="-32969" y="-13611"/>
                                    </p:animMotion>
                                  </p:childTnLst>
                                </p:cTn>
                              </p:par>
                              <p:par>
                                <p:cTn id="61" presetID="0" presetClass="path" presetSubtype="0" accel="50000" decel="50000" fill="hold" grpId="0" nodeType="withEffect">
                                  <p:stCondLst>
                                    <p:cond delay="0"/>
                                  </p:stCondLst>
                                  <p:childTnLst>
                                    <p:animMotion origin="layout" path="M 0 0.00371 L -0.02986 -0.26921 " pathEditMode="relative" rAng="0" ptsTypes="AA">
                                      <p:cBhvr>
                                        <p:cTn id="62" dur="2000" fill="hold"/>
                                        <p:tgtEl>
                                          <p:spTgt spid="60"/>
                                        </p:tgtEl>
                                        <p:attrNameLst>
                                          <p:attrName>ppt_x</p:attrName>
                                          <p:attrName>ppt_y</p:attrName>
                                        </p:attrNameLst>
                                      </p:cBhvr>
                                      <p:rCtr x="-1493" y="-13657"/>
                                    </p:animMotion>
                                  </p:childTnLst>
                                </p:cTn>
                              </p:par>
                              <p:par>
                                <p:cTn id="63" presetID="0" presetClass="path" presetSubtype="0" accel="50000" decel="50000" fill="hold" grpId="0" nodeType="withEffect">
                                  <p:stCondLst>
                                    <p:cond delay="0"/>
                                  </p:stCondLst>
                                  <p:childTnLst>
                                    <p:animMotion origin="layout" path="M 0.00052 -0.00764 L -0.65555 -0.26898 " pathEditMode="relative" rAng="0" ptsTypes="AA">
                                      <p:cBhvr>
                                        <p:cTn id="64" dur="2000" fill="hold"/>
                                        <p:tgtEl>
                                          <p:spTgt spid="65"/>
                                        </p:tgtEl>
                                        <p:attrNameLst>
                                          <p:attrName>ppt_x</p:attrName>
                                          <p:attrName>ppt_y</p:attrName>
                                        </p:attrNameLst>
                                      </p:cBhvr>
                                      <p:rCtr x="-32813" y="-13079"/>
                                    </p:animMotion>
                                  </p:childTnLst>
                                </p:cTn>
                              </p:par>
                              <p:par>
                                <p:cTn id="65" presetID="0" presetClass="path" presetSubtype="0" accel="50000" decel="50000" fill="hold" grpId="0" nodeType="withEffect">
                                  <p:stCondLst>
                                    <p:cond delay="0"/>
                                  </p:stCondLst>
                                  <p:childTnLst>
                                    <p:animMotion origin="layout" path="M -8.33333E-7 -3.33333E-6 L -0.02899 -0.27268 " pathEditMode="relative" rAng="0" ptsTypes="AA">
                                      <p:cBhvr>
                                        <p:cTn id="66" dur="2000" fill="hold"/>
                                        <p:tgtEl>
                                          <p:spTgt spid="69"/>
                                        </p:tgtEl>
                                        <p:attrNameLst>
                                          <p:attrName>ppt_x</p:attrName>
                                          <p:attrName>ppt_y</p:attrName>
                                        </p:attrNameLst>
                                      </p:cBhvr>
                                      <p:rCtr x="-1458" y="-13634"/>
                                    </p:animMotion>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77"/>
                                        </p:tgtEl>
                                        <p:attrNameLst>
                                          <p:attrName>style.visibility</p:attrName>
                                        </p:attrNameLst>
                                      </p:cBhvr>
                                      <p:to>
                                        <p:strVal val="hidden"/>
                                      </p:to>
                                    </p:set>
                                  </p:childTnLst>
                                </p:cTn>
                              </p:par>
                            </p:childTnLst>
                          </p:cTn>
                        </p:par>
                        <p:par>
                          <p:cTn id="71" fill="hold">
                            <p:stCondLst>
                              <p:cond delay="0"/>
                            </p:stCondLst>
                            <p:childTnLst>
                              <p:par>
                                <p:cTn id="72" presetID="1" presetClass="entr" presetSubtype="0" fill="hold" grpId="0" nodeType="afterEffect">
                                  <p:stCondLst>
                                    <p:cond delay="0"/>
                                  </p:stCondLst>
                                  <p:childTnLst>
                                    <p:set>
                                      <p:cBhvr>
                                        <p:cTn id="73" dur="1" fill="hold">
                                          <p:stCondLst>
                                            <p:cond delay="0"/>
                                          </p:stCondLst>
                                        </p:cTn>
                                        <p:tgtEl>
                                          <p:spTgt spid="35"/>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childTnLst>
                                </p:cTn>
                              </p:par>
                            </p:childTnLst>
                          </p:cTn>
                        </p:par>
                        <p:par>
                          <p:cTn id="76" fill="hold">
                            <p:stCondLst>
                              <p:cond delay="0"/>
                            </p:stCondLst>
                            <p:childTnLst>
                              <p:par>
                                <p:cTn id="77" presetID="1" presetClass="entr" presetSubtype="0" fill="hold" grpId="0" nodeType="afterEffect">
                                  <p:stCondLst>
                                    <p:cond delay="500"/>
                                  </p:stCondLst>
                                  <p:childTnLst>
                                    <p:set>
                                      <p:cBhvr>
                                        <p:cTn id="78" dur="1" fill="hold">
                                          <p:stCondLst>
                                            <p:cond delay="0"/>
                                          </p:stCondLst>
                                        </p:cTn>
                                        <p:tgtEl>
                                          <p:spTgt spid="37"/>
                                        </p:tgtEl>
                                        <p:attrNameLst>
                                          <p:attrName>style.visibility</p:attrName>
                                        </p:attrNameLst>
                                      </p:cBhvr>
                                      <p:to>
                                        <p:strVal val="visible"/>
                                      </p:to>
                                    </p:set>
                                  </p:childTnLst>
                                </p:cTn>
                              </p:par>
                            </p:childTnLst>
                          </p:cTn>
                        </p:par>
                        <p:par>
                          <p:cTn id="79" fill="hold">
                            <p:stCondLst>
                              <p:cond delay="500"/>
                            </p:stCondLst>
                            <p:childTnLst>
                              <p:par>
                                <p:cTn id="80" presetID="1" presetClass="entr" presetSubtype="0" fill="hold" grpId="0" nodeType="afterEffect">
                                  <p:stCondLst>
                                    <p:cond delay="500"/>
                                  </p:stCondLst>
                                  <p:childTnLst>
                                    <p:set>
                                      <p:cBhvr>
                                        <p:cTn id="81" dur="1" fill="hold">
                                          <p:stCondLst>
                                            <p:cond delay="0"/>
                                          </p:stCondLst>
                                        </p:cTn>
                                        <p:tgtEl>
                                          <p:spTgt spid="74"/>
                                        </p:tgtEl>
                                        <p:attrNameLst>
                                          <p:attrName>style.visibility</p:attrName>
                                        </p:attrNameLst>
                                      </p:cBhvr>
                                      <p:to>
                                        <p:strVal val="visible"/>
                                      </p:to>
                                    </p:set>
                                  </p:childTnLst>
                                </p:cTn>
                              </p:par>
                            </p:childTnLst>
                          </p:cTn>
                        </p:par>
                        <p:par>
                          <p:cTn id="82" fill="hold">
                            <p:stCondLst>
                              <p:cond delay="1000"/>
                            </p:stCondLst>
                            <p:childTnLst>
                              <p:par>
                                <p:cTn id="83" presetID="1" presetClass="entr" presetSubtype="0" fill="hold" grpId="0" nodeType="afterEffect">
                                  <p:stCondLst>
                                    <p:cond delay="500"/>
                                  </p:stCondLst>
                                  <p:childTnLst>
                                    <p:set>
                                      <p:cBhvr>
                                        <p:cTn id="84" dur="1" fill="hold">
                                          <p:stCondLst>
                                            <p:cond delay="0"/>
                                          </p:stCondLst>
                                        </p:cTn>
                                        <p:tgtEl>
                                          <p:spTgt spid="76"/>
                                        </p:tgtEl>
                                        <p:attrNameLst>
                                          <p:attrName>style.visibility</p:attrName>
                                        </p:attrNameLst>
                                      </p:cBhvr>
                                      <p:to>
                                        <p:strVal val="visible"/>
                                      </p:to>
                                    </p:set>
                                  </p:childTnLst>
                                </p:cTn>
                              </p:par>
                            </p:childTnLst>
                          </p:cTn>
                        </p:par>
                        <p:par>
                          <p:cTn id="85" fill="hold">
                            <p:stCondLst>
                              <p:cond delay="1500"/>
                            </p:stCondLst>
                            <p:childTnLst>
                              <p:par>
                                <p:cTn id="86" presetID="1" presetClass="exit" presetSubtype="0" fill="hold" grpId="1" nodeType="afterEffect">
                                  <p:stCondLst>
                                    <p:cond delay="0"/>
                                  </p:stCondLst>
                                  <p:childTnLst>
                                    <p:set>
                                      <p:cBhvr>
                                        <p:cTn id="87" dur="1" fill="hold">
                                          <p:stCondLst>
                                            <p:cond delay="0"/>
                                          </p:stCondLst>
                                        </p:cTn>
                                        <p:tgtEl>
                                          <p:spTgt spid="36"/>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76"/>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37"/>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74"/>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35"/>
                                        </p:tgtEl>
                                        <p:attrNameLst>
                                          <p:attrName>style.visibility</p:attrName>
                                        </p:attrNameLst>
                                      </p:cBhvr>
                                      <p:to>
                                        <p:strVal val="hidden"/>
                                      </p:to>
                                    </p:set>
                                  </p:childTnLst>
                                </p:cTn>
                              </p:par>
                              <p:par>
                                <p:cTn id="96" presetID="1" presetClass="entr" presetSubtype="0" fill="hold" grpId="0" nodeType="withEffect">
                                  <p:stCondLst>
                                    <p:cond delay="0"/>
                                  </p:stCondLst>
                                  <p:childTnLst>
                                    <p:set>
                                      <p:cBhvr>
                                        <p:cTn id="97" dur="1" fill="hold">
                                          <p:stCondLst>
                                            <p:cond delay="0"/>
                                          </p:stCondLst>
                                        </p:cTn>
                                        <p:tgtEl>
                                          <p:spTgt spid="78"/>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71"/>
                                        </p:tgtEl>
                                        <p:attrNameLst>
                                          <p:attrName>style.visibility</p:attrName>
                                        </p:attrNameLst>
                                      </p:cBhvr>
                                      <p:to>
                                        <p:strVal val="visible"/>
                                      </p:to>
                                    </p:set>
                                  </p:childTnLst>
                                </p:cTn>
                              </p:par>
                            </p:childTnLst>
                          </p:cTn>
                        </p:par>
                        <p:par>
                          <p:cTn id="100" fill="hold">
                            <p:stCondLst>
                              <p:cond delay="1500"/>
                            </p:stCondLst>
                            <p:childTnLst>
                              <p:par>
                                <p:cTn id="101" presetID="0" presetClass="path" presetSubtype="0" accel="50000" decel="50000" fill="hold" grpId="0" nodeType="afterEffect">
                                  <p:stCondLst>
                                    <p:cond delay="0"/>
                                  </p:stCondLst>
                                  <p:childTnLst>
                                    <p:animMotion origin="layout" path="M -5.55556E-7 -1.48148E-6 L 0.6309 -0.00023 " pathEditMode="relative" rAng="0" ptsTypes="AA">
                                      <p:cBhvr>
                                        <p:cTn id="102" dur="2000" fill="hold"/>
                                        <p:tgtEl>
                                          <p:spTgt spid="7"/>
                                        </p:tgtEl>
                                        <p:attrNameLst>
                                          <p:attrName>ppt_x</p:attrName>
                                          <p:attrName>ppt_y</p:attrName>
                                        </p:attrNameLst>
                                      </p:cBhvr>
                                      <p:rCtr x="31545" y="-23"/>
                                    </p:animMotion>
                                  </p:childTnLst>
                                </p:cTn>
                              </p:par>
                            </p:childTnLst>
                          </p:cTn>
                        </p:par>
                        <p:par>
                          <p:cTn id="103" fill="hold">
                            <p:stCondLst>
                              <p:cond delay="3500"/>
                            </p:stCondLst>
                            <p:childTnLst>
                              <p:par>
                                <p:cTn id="104" presetID="1" presetClass="entr" presetSubtype="0" fill="hold" grpId="1" nodeType="afterEffect">
                                  <p:stCondLst>
                                    <p:cond delay="0"/>
                                  </p:stCondLst>
                                  <p:childTnLst>
                                    <p:set>
                                      <p:cBhvr>
                                        <p:cTn id="105" dur="1" fill="hold">
                                          <p:stCondLst>
                                            <p:cond delay="0"/>
                                          </p:stCondLst>
                                        </p:cTn>
                                        <p:tgtEl>
                                          <p:spTgt spid="87"/>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88"/>
                                        </p:tgtEl>
                                        <p:attrNameLst>
                                          <p:attrName>style.visibility</p:attrName>
                                        </p:attrNameLst>
                                      </p:cBhvr>
                                      <p:to>
                                        <p:strVal val="visible"/>
                                      </p:to>
                                    </p:set>
                                  </p:childTnLst>
                                </p:cTn>
                              </p:par>
                            </p:childTnLst>
                          </p:cTn>
                        </p:par>
                        <p:par>
                          <p:cTn id="108" fill="hold">
                            <p:stCondLst>
                              <p:cond delay="3500"/>
                            </p:stCondLst>
                            <p:childTnLst>
                              <p:par>
                                <p:cTn id="109" presetID="1" presetClass="entr" presetSubtype="0" fill="hold" grpId="0" nodeType="afterEffect">
                                  <p:stCondLst>
                                    <p:cond delay="500"/>
                                  </p:stCondLst>
                                  <p:childTnLst>
                                    <p:set>
                                      <p:cBhvr>
                                        <p:cTn id="110" dur="1" fill="hold">
                                          <p:stCondLst>
                                            <p:cond delay="0"/>
                                          </p:stCondLst>
                                        </p:cTn>
                                        <p:tgtEl>
                                          <p:spTgt spid="89"/>
                                        </p:tgtEl>
                                        <p:attrNameLst>
                                          <p:attrName>style.visibility</p:attrName>
                                        </p:attrNameLst>
                                      </p:cBhvr>
                                      <p:to>
                                        <p:strVal val="visible"/>
                                      </p:to>
                                    </p:set>
                                  </p:childTnLst>
                                </p:cTn>
                              </p:par>
                            </p:childTnLst>
                          </p:cTn>
                        </p:par>
                        <p:par>
                          <p:cTn id="111" fill="hold">
                            <p:stCondLst>
                              <p:cond delay="4000"/>
                            </p:stCondLst>
                            <p:childTnLst>
                              <p:par>
                                <p:cTn id="112" presetID="1" presetClass="entr" presetSubtype="0" fill="hold" grpId="0" nodeType="afterEffect">
                                  <p:stCondLst>
                                    <p:cond delay="500"/>
                                  </p:stCondLst>
                                  <p:childTnLst>
                                    <p:set>
                                      <p:cBhvr>
                                        <p:cTn id="113" dur="1" fill="hold">
                                          <p:stCondLst>
                                            <p:cond delay="0"/>
                                          </p:stCondLst>
                                        </p:cTn>
                                        <p:tgtEl>
                                          <p:spTgt spid="90"/>
                                        </p:tgtEl>
                                        <p:attrNameLst>
                                          <p:attrName>style.visibility</p:attrName>
                                        </p:attrNameLst>
                                      </p:cBhvr>
                                      <p:to>
                                        <p:strVal val="visible"/>
                                      </p:to>
                                    </p:set>
                                  </p:childTnLst>
                                </p:cTn>
                              </p:par>
                            </p:childTnLst>
                          </p:cTn>
                        </p:par>
                        <p:par>
                          <p:cTn id="114" fill="hold">
                            <p:stCondLst>
                              <p:cond delay="4500"/>
                            </p:stCondLst>
                            <p:childTnLst>
                              <p:par>
                                <p:cTn id="115" presetID="1" presetClass="entr" presetSubtype="0" fill="hold" grpId="0" nodeType="afterEffect">
                                  <p:stCondLst>
                                    <p:cond delay="500"/>
                                  </p:stCondLst>
                                  <p:childTnLst>
                                    <p:set>
                                      <p:cBhvr>
                                        <p:cTn id="116" dur="1" fill="hold">
                                          <p:stCondLst>
                                            <p:cond delay="0"/>
                                          </p:stCondLst>
                                        </p:cTn>
                                        <p:tgtEl>
                                          <p:spTgt spid="91"/>
                                        </p:tgtEl>
                                        <p:attrNameLst>
                                          <p:attrName>style.visibility</p:attrName>
                                        </p:attrNameLst>
                                      </p:cBhvr>
                                      <p:to>
                                        <p:strVal val="visible"/>
                                      </p:to>
                                    </p:set>
                                  </p:childTnLst>
                                </p:cTn>
                              </p:par>
                            </p:childTnLst>
                          </p:cTn>
                        </p:par>
                        <p:par>
                          <p:cTn id="117" fill="hold">
                            <p:stCondLst>
                              <p:cond delay="5000"/>
                            </p:stCondLst>
                            <p:childTnLst>
                              <p:par>
                                <p:cTn id="118" presetID="1" presetClass="exit" presetSubtype="0" fill="hold" grpId="1" nodeType="afterEffect">
                                  <p:stCondLst>
                                    <p:cond delay="0"/>
                                  </p:stCondLst>
                                  <p:childTnLst>
                                    <p:set>
                                      <p:cBhvr>
                                        <p:cTn id="119" dur="1" fill="hold">
                                          <p:stCondLst>
                                            <p:cond delay="0"/>
                                          </p:stCondLst>
                                        </p:cTn>
                                        <p:tgtEl>
                                          <p:spTgt spid="88"/>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91"/>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89"/>
                                        </p:tgtEl>
                                        <p:attrNameLst>
                                          <p:attrName>style.visibility</p:attrName>
                                        </p:attrNameLst>
                                      </p:cBhvr>
                                      <p:to>
                                        <p:strVal val="hidden"/>
                                      </p:to>
                                    </p:set>
                                  </p:childTnLst>
                                </p:cTn>
                              </p:par>
                              <p:par>
                                <p:cTn id="124" presetID="1" presetClass="exit" presetSubtype="0" fill="hold" grpId="1" nodeType="withEffect">
                                  <p:stCondLst>
                                    <p:cond delay="0"/>
                                  </p:stCondLst>
                                  <p:childTnLst>
                                    <p:set>
                                      <p:cBhvr>
                                        <p:cTn id="125" dur="1" fill="hold">
                                          <p:stCondLst>
                                            <p:cond delay="0"/>
                                          </p:stCondLst>
                                        </p:cTn>
                                        <p:tgtEl>
                                          <p:spTgt spid="90"/>
                                        </p:tgtEl>
                                        <p:attrNameLst>
                                          <p:attrName>style.visibility</p:attrName>
                                        </p:attrNameLst>
                                      </p:cBhvr>
                                      <p:to>
                                        <p:strVal val="hidden"/>
                                      </p:to>
                                    </p:set>
                                  </p:childTnLst>
                                </p:cTn>
                              </p:par>
                              <p:par>
                                <p:cTn id="126" presetID="1" presetClass="exit" presetSubtype="0" fill="hold" grpId="0" nodeType="withEffect">
                                  <p:stCondLst>
                                    <p:cond delay="0"/>
                                  </p:stCondLst>
                                  <p:childTnLst>
                                    <p:set>
                                      <p:cBhvr>
                                        <p:cTn id="127" dur="1" fill="hold">
                                          <p:stCondLst>
                                            <p:cond delay="0"/>
                                          </p:stCondLst>
                                        </p:cTn>
                                        <p:tgtEl>
                                          <p:spTgt spid="87"/>
                                        </p:tgtEl>
                                        <p:attrNameLst>
                                          <p:attrName>style.visibility</p:attrName>
                                        </p:attrNameLst>
                                      </p:cBhvr>
                                      <p:to>
                                        <p:strVal val="hidden"/>
                                      </p:to>
                                    </p:set>
                                  </p:childTnLst>
                                </p:cTn>
                              </p:par>
                              <p:par>
                                <p:cTn id="128" presetID="1" presetClass="entr" presetSubtype="0" fill="hold" grpId="0" nodeType="withEffect">
                                  <p:stCondLst>
                                    <p:cond delay="0"/>
                                  </p:stCondLst>
                                  <p:childTnLst>
                                    <p:set>
                                      <p:cBhvr>
                                        <p:cTn id="129" dur="1" fill="hold">
                                          <p:stCondLst>
                                            <p:cond delay="0"/>
                                          </p:stCondLst>
                                        </p:cTn>
                                        <p:tgtEl>
                                          <p:spTgt spid="92"/>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93"/>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7" grpId="1" animBg="1"/>
      <p:bldP spid="35" grpId="0" animBg="1"/>
      <p:bldP spid="35" grpId="1" animBg="1"/>
      <p:bldP spid="69" grpId="0" animBg="1"/>
      <p:bldP spid="65" grpId="0" animBg="1"/>
      <p:bldP spid="57" grpId="0" animBg="1"/>
      <p:bldP spid="57" grpId="1" animBg="1"/>
      <p:bldP spid="55" grpId="0" animBg="1"/>
      <p:bldP spid="55" grpId="1" animBg="1"/>
      <p:bldP spid="56" grpId="0" animBg="1"/>
      <p:bldP spid="56" grpId="1" animBg="1"/>
      <p:bldP spid="56" grpId="2" animBg="1"/>
      <p:bldP spid="44" grpId="0" animBg="1"/>
      <p:bldP spid="44" grpId="1" animBg="1"/>
      <p:bldP spid="44" grpId="2" animBg="1"/>
      <p:bldP spid="54" grpId="0" animBg="1"/>
      <p:bldP spid="54" grpId="1" animBg="1"/>
      <p:bldP spid="58" grpId="0" animBg="1"/>
      <p:bldP spid="60" grpId="0" animBg="1"/>
      <p:bldP spid="7" grpId="0" animBg="1"/>
      <p:bldP spid="71" grpId="0"/>
      <p:bldP spid="13" grpId="0" animBg="1"/>
      <p:bldP spid="36" grpId="0"/>
      <p:bldP spid="36" grpId="1"/>
      <p:bldP spid="37" grpId="0"/>
      <p:bldP spid="37" grpId="1"/>
      <p:bldP spid="74" grpId="0"/>
      <p:bldP spid="74" grpId="1"/>
      <p:bldP spid="76" grpId="0"/>
      <p:bldP spid="76" grpId="1"/>
      <p:bldP spid="78" grpId="0"/>
      <p:bldP spid="88" grpId="0"/>
      <p:bldP spid="88" grpId="1"/>
      <p:bldP spid="89" grpId="0"/>
      <p:bldP spid="89" grpId="1"/>
      <p:bldP spid="90" grpId="0"/>
      <p:bldP spid="90" grpId="1"/>
      <p:bldP spid="91" grpId="0"/>
      <p:bldP spid="91" grpId="1"/>
      <p:bldP spid="92" grpId="0"/>
      <p:bldP spid="72" grpId="0"/>
      <p:bldP spid="73" grpId="0"/>
      <p:bldP spid="75" grpId="0"/>
      <p:bldP spid="79" grpId="0"/>
      <p:bldP spid="9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2BC4-7558-384F-A170-28CD5BC5B8CE}"/>
              </a:ext>
            </a:extLst>
          </p:cNvPr>
          <p:cNvSpPr>
            <a:spLocks noGrp="1"/>
          </p:cNvSpPr>
          <p:nvPr>
            <p:ph type="title"/>
          </p:nvPr>
        </p:nvSpPr>
        <p:spPr/>
        <p:txBody>
          <a:bodyPr/>
          <a:lstStyle/>
          <a:p>
            <a:r>
              <a:rPr lang="en-US" dirty="0"/>
              <a:t>Read Mapping &amp; Filtering in Memory</a:t>
            </a:r>
          </a:p>
        </p:txBody>
      </p:sp>
      <p:sp>
        <p:nvSpPr>
          <p:cNvPr id="3" name="Content Placeholder 2">
            <a:extLst>
              <a:ext uri="{FF2B5EF4-FFF2-40B4-BE49-F238E27FC236}">
                <a16:creationId xmlns:a16="http://schemas.microsoft.com/office/drawing/2014/main" id="{8854F678-86EC-5D41-9BE6-38569A724327}"/>
              </a:ext>
            </a:extLst>
          </p:cNvPr>
          <p:cNvSpPr>
            <a:spLocks noGrp="1"/>
          </p:cNvSpPr>
          <p:nvPr>
            <p:ph idx="1"/>
          </p:nvPr>
        </p:nvSpPr>
        <p:spPr>
          <a:xfrm>
            <a:off x="228600" y="1000472"/>
            <a:ext cx="8610600" cy="4876800"/>
          </a:xfrm>
        </p:spPr>
        <p:txBody>
          <a:bodyPr/>
          <a:lstStyle/>
          <a:p>
            <a:pPr marL="0" indent="0" algn="ctr">
              <a:buNone/>
            </a:pPr>
            <a:endParaRPr lang="en-US" sz="4000" dirty="0">
              <a:solidFill>
                <a:srgbClr val="1A5712"/>
              </a:solidFill>
            </a:endParaRPr>
          </a:p>
          <a:p>
            <a:pPr marL="0" indent="0" algn="ctr">
              <a:buNone/>
            </a:pPr>
            <a:endParaRPr lang="en-US" sz="4000" dirty="0">
              <a:solidFill>
                <a:srgbClr val="1A5712"/>
              </a:solidFill>
            </a:endParaRPr>
          </a:p>
          <a:p>
            <a:pPr marL="0" indent="0" algn="ctr">
              <a:buNone/>
            </a:pPr>
            <a:r>
              <a:rPr lang="en-US" sz="4000" dirty="0">
                <a:solidFill>
                  <a:srgbClr val="1A5712"/>
                </a:solidFill>
              </a:rPr>
              <a:t>We need to design </a:t>
            </a:r>
          </a:p>
          <a:p>
            <a:pPr marL="0" indent="0" algn="ctr">
              <a:buNone/>
            </a:pPr>
            <a:r>
              <a:rPr lang="en-US" sz="4000" dirty="0">
                <a:solidFill>
                  <a:srgbClr val="0000FF"/>
                </a:solidFill>
              </a:rPr>
              <a:t>mapping &amp; filtering algorithms </a:t>
            </a:r>
          </a:p>
          <a:p>
            <a:pPr marL="0" indent="0" algn="ctr">
              <a:buNone/>
            </a:pPr>
            <a:r>
              <a:rPr lang="en-US" sz="4000" dirty="0">
                <a:solidFill>
                  <a:srgbClr val="FF0000"/>
                </a:solidFill>
              </a:rPr>
              <a:t>that fit processing-in-memory</a:t>
            </a:r>
          </a:p>
        </p:txBody>
      </p:sp>
      <p:sp>
        <p:nvSpPr>
          <p:cNvPr id="4" name="Slide Number Placeholder 3">
            <a:extLst>
              <a:ext uri="{FF2B5EF4-FFF2-40B4-BE49-F238E27FC236}">
                <a16:creationId xmlns:a16="http://schemas.microsoft.com/office/drawing/2014/main" id="{DE75728F-ADBF-6A4A-879A-1C188D8441A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4921193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Our Proposal: GRIM-Filter</a:t>
            </a:r>
          </a:p>
        </p:txBody>
      </p:sp>
      <p:sp>
        <p:nvSpPr>
          <p:cNvPr id="3" name="Content Placeholder 2"/>
          <p:cNvSpPr>
            <a:spLocks noGrp="1"/>
          </p:cNvSpPr>
          <p:nvPr>
            <p:ph idx="1"/>
          </p:nvPr>
        </p:nvSpPr>
        <p:spPr>
          <a:xfrm>
            <a:off x="228600" y="1261872"/>
            <a:ext cx="8610600" cy="5138928"/>
          </a:xfrm>
        </p:spPr>
        <p:txBody>
          <a:bodyPr/>
          <a:lstStyle/>
          <a:p>
            <a:pPr marL="742950" indent="-742950">
              <a:lnSpc>
                <a:spcPct val="150000"/>
              </a:lnSpc>
              <a:buClr>
                <a:schemeClr val="tx1"/>
              </a:buClr>
              <a:buSzPct val="77000"/>
              <a:buFont typeface="+mj-lt"/>
              <a:buAutoNum type="arabicPeriod"/>
            </a:pPr>
            <a:r>
              <a:rPr lang="en-US" sz="3600" b="1" dirty="0">
                <a:solidFill>
                  <a:srgbClr val="00B050"/>
                </a:solidFill>
                <a:latin typeface="Cambria" charset="0"/>
                <a:ea typeface="Cambria" charset="0"/>
                <a:cs typeface="Cambria" charset="0"/>
              </a:rPr>
              <a:t>Data Structures: Bins &amp; </a:t>
            </a:r>
            <a:r>
              <a:rPr lang="en-US" sz="3600" b="1" dirty="0" err="1">
                <a:solidFill>
                  <a:srgbClr val="00B050"/>
                </a:solidFill>
                <a:latin typeface="Cambria" charset="0"/>
                <a:ea typeface="Cambria" charset="0"/>
                <a:cs typeface="Cambria" charset="0"/>
              </a:rPr>
              <a:t>Bitvectors</a:t>
            </a:r>
            <a:endParaRPr lang="en-US" sz="3600" b="1" dirty="0">
              <a:solidFill>
                <a:srgbClr val="00B050"/>
              </a:solidFill>
              <a:latin typeface="Cambria" charset="0"/>
              <a:ea typeface="Cambria" charset="0"/>
              <a:cs typeface="Cambria" charset="0"/>
            </a:endParaRP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Checking a Bin</a:t>
            </a: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Integrating GRIM-Filter into a Mapper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4522548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GRIM-Filter: Bins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Content Placeholder 2"/>
          <p:cNvSpPr>
            <a:spLocks noGrp="1"/>
          </p:cNvSpPr>
          <p:nvPr>
            <p:ph idx="1"/>
          </p:nvPr>
        </p:nvSpPr>
        <p:spPr>
          <a:xfrm>
            <a:off x="228600" y="976291"/>
            <a:ext cx="8610600" cy="2377275"/>
          </a:xfrm>
        </p:spPr>
        <p:txBody>
          <a:bodyPr/>
          <a:lstStyle/>
          <a:p>
            <a:r>
              <a:rPr lang="en-US" sz="2400" dirty="0"/>
              <a:t>We partition the genome into large sequences (</a:t>
            </a:r>
            <a:r>
              <a:rPr lang="en-US" sz="2400" b="1" dirty="0">
                <a:solidFill>
                  <a:srgbClr val="0070C0"/>
                </a:solidFill>
              </a:rPr>
              <a:t>bins</a:t>
            </a:r>
            <a:r>
              <a:rPr lang="en-US" sz="2400" dirty="0"/>
              <a:t>). </a:t>
            </a:r>
          </a:p>
          <a:p>
            <a:pPr lvl="2"/>
            <a:endParaRPr lang="en-US" sz="2100" dirty="0"/>
          </a:p>
          <a:p>
            <a:pPr marL="503634" lvl="2" indent="0">
              <a:buNone/>
            </a:pPr>
            <a:endParaRPr lang="en-US" sz="2100" dirty="0"/>
          </a:p>
          <a:p>
            <a:pPr marL="503634" lvl="2" indent="0">
              <a:buNone/>
            </a:pPr>
            <a:endParaRPr lang="en-US" sz="2100" dirty="0"/>
          </a:p>
          <a:p>
            <a:pPr lvl="2"/>
            <a:endParaRPr lang="en-US" sz="2100" dirty="0"/>
          </a:p>
          <a:p>
            <a:pPr lvl="1"/>
            <a:endParaRPr lang="en-US" sz="2250" dirty="0"/>
          </a:p>
        </p:txBody>
      </p:sp>
      <p:sp>
        <p:nvSpPr>
          <p:cNvPr id="8" name="Rectangle 7"/>
          <p:cNvSpPr/>
          <p:nvPr/>
        </p:nvSpPr>
        <p:spPr>
          <a:xfrm>
            <a:off x="-11596" y="2064155"/>
            <a:ext cx="9144001" cy="413526"/>
          </a:xfrm>
          <a:prstGeom prst="rect">
            <a:avLst/>
          </a:prstGeom>
          <a:solidFill>
            <a:srgbClr val="CC9A03"/>
          </a:solidFill>
          <a:ln>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1800" b="1" i="0" u="none" strike="noStrike" kern="1200" cap="none" spc="0" normalizeH="0" baseline="0" noProof="0" dirty="0">
                <a:ln>
                  <a:noFill/>
                </a:ln>
                <a:solidFill>
                  <a:srgbClr val="FFFFFF"/>
                </a:solidFill>
                <a:effectLst/>
                <a:uLnTx/>
                <a:uFillTx/>
                <a:latin typeface="Tahoma"/>
                <a:ea typeface="+mn-ea"/>
                <a:cs typeface="+mn-cs"/>
              </a:rPr>
              <a:t>…</a:t>
            </a:r>
            <a:r>
              <a:rPr kumimoji="0" lang="en-US" sz="1800" b="1" i="0" u="none" strike="noStrike" kern="1200" cap="none" spc="0" normalizeH="0" baseline="0" noProof="0" dirty="0">
                <a:ln>
                  <a:noFill/>
                </a:ln>
                <a:solidFill>
                  <a:srgbClr val="FFFFFF"/>
                </a:solidFill>
                <a:effectLst/>
                <a:uLnTx/>
                <a:uFillTx/>
                <a:latin typeface="Tahoma"/>
                <a:ea typeface="+mn-ea"/>
                <a:cs typeface="+mn-cs"/>
              </a:rPr>
              <a:t> </a:t>
            </a:r>
            <a:r>
              <a:rPr kumimoji="0" lang="en-US" sz="1200" b="1" i="0" u="none" strike="noStrike" kern="1200" cap="none" spc="0" normalizeH="0" baseline="0" noProof="0" dirty="0">
                <a:ln>
                  <a:noFill/>
                </a:ln>
                <a:solidFill>
                  <a:srgbClr val="FFFFFF"/>
                </a:solidFill>
                <a:effectLst/>
                <a:uLnTx/>
                <a:uFillTx/>
                <a:latin typeface="Tahoma"/>
                <a:ea typeface="+mn-ea"/>
                <a:cs typeface="+mn-cs"/>
              </a:rPr>
              <a:t>GGAAATACGTTCAGTCAGTTGGAAATACGTTTTGGGCGTTACTTCTCAGTACGTACAGTACAGTAAAAATGACAGTAAGAC </a:t>
            </a:r>
            <a:r>
              <a:rPr kumimoji="0" lang="mr-IN" sz="1800" b="1" i="0" u="none" strike="noStrike" kern="1200" cap="none" spc="0" normalizeH="0" baseline="0" noProof="0" dirty="0">
                <a:ln>
                  <a:noFill/>
                </a:ln>
                <a:solidFill>
                  <a:srgbClr val="FFFFFF"/>
                </a:solidFill>
                <a:effectLst/>
                <a:uLnTx/>
                <a:uFillTx/>
                <a:latin typeface="Tahoma"/>
                <a:ea typeface="+mn-ea"/>
                <a:cs typeface="+mn-cs"/>
              </a:rPr>
              <a:t>…</a:t>
            </a: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6" name="Right Bracket 5"/>
          <p:cNvSpPr/>
          <p:nvPr/>
        </p:nvSpPr>
        <p:spPr>
          <a:xfrm rot="16200000">
            <a:off x="1795043" y="494805"/>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9" name="Right Bracket 8"/>
          <p:cNvSpPr/>
          <p:nvPr/>
        </p:nvSpPr>
        <p:spPr>
          <a:xfrm rot="16200000">
            <a:off x="5529768" y="501615"/>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0" name="Right Bracket 9"/>
          <p:cNvSpPr/>
          <p:nvPr/>
        </p:nvSpPr>
        <p:spPr>
          <a:xfrm rot="16200000">
            <a:off x="9413950" y="496513"/>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 name="Right Bracket 10"/>
          <p:cNvSpPr/>
          <p:nvPr/>
        </p:nvSpPr>
        <p:spPr>
          <a:xfrm rot="5400000" flipV="1">
            <a:off x="3628083" y="1226987"/>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 name="Right Bracket 11"/>
          <p:cNvSpPr/>
          <p:nvPr/>
        </p:nvSpPr>
        <p:spPr>
          <a:xfrm rot="5400000" flipV="1">
            <a:off x="7420507" y="1228484"/>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3" name="TextBox 12"/>
          <p:cNvSpPr txBox="1"/>
          <p:nvPr/>
        </p:nvSpPr>
        <p:spPr>
          <a:xfrm>
            <a:off x="1310154" y="1500003"/>
            <a:ext cx="12923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FFFFFF">
                    <a:lumMod val="65000"/>
                  </a:srgbClr>
                </a:solidFill>
                <a:effectLst/>
                <a:uLnTx/>
                <a:uFillTx/>
                <a:latin typeface="Tahoma"/>
                <a:ea typeface="+mn-ea"/>
                <a:cs typeface="+mn-cs"/>
              </a:rPr>
              <a:t>Bin x - 3</a:t>
            </a:r>
            <a:endParaRPr kumimoji="0" lang="en-US" sz="2000" b="0" i="1" u="none" strike="noStrike" kern="1200" cap="none" spc="0" normalizeH="0" baseline="0" noProof="0" dirty="0">
              <a:ln>
                <a:noFill/>
              </a:ln>
              <a:solidFill>
                <a:srgbClr val="FFFFFF">
                  <a:lumMod val="65000"/>
                </a:srgbClr>
              </a:solidFill>
              <a:effectLst/>
              <a:uLnTx/>
              <a:uFillTx/>
              <a:latin typeface="Tahoma"/>
              <a:ea typeface="+mn-ea"/>
              <a:cs typeface="+mn-cs"/>
            </a:endParaRPr>
          </a:p>
        </p:txBody>
      </p:sp>
      <p:sp>
        <p:nvSpPr>
          <p:cNvPr id="14" name="TextBox 13"/>
          <p:cNvSpPr txBox="1"/>
          <p:nvPr/>
        </p:nvSpPr>
        <p:spPr>
          <a:xfrm>
            <a:off x="3201146" y="2691043"/>
            <a:ext cx="13005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FFFFFF">
                    <a:lumMod val="65000"/>
                  </a:srgbClr>
                </a:solidFill>
                <a:effectLst/>
                <a:uLnTx/>
                <a:uFillTx/>
                <a:latin typeface="Tahoma"/>
                <a:ea typeface="+mn-ea"/>
                <a:cs typeface="+mn-cs"/>
              </a:rPr>
              <a:t>Bin x - 2</a:t>
            </a:r>
            <a:endParaRPr kumimoji="0" lang="en-US" sz="2000" b="0" i="1" u="none" strike="noStrike" kern="1200" cap="none" spc="0" normalizeH="0" baseline="0" noProof="0" dirty="0">
              <a:ln>
                <a:noFill/>
              </a:ln>
              <a:solidFill>
                <a:srgbClr val="FFFFFF">
                  <a:lumMod val="65000"/>
                </a:srgbClr>
              </a:solidFill>
              <a:effectLst/>
              <a:uLnTx/>
              <a:uFillTx/>
              <a:latin typeface="Tahoma"/>
              <a:ea typeface="+mn-ea"/>
              <a:cs typeface="+mn-cs"/>
            </a:endParaRPr>
          </a:p>
        </p:txBody>
      </p:sp>
      <p:sp>
        <p:nvSpPr>
          <p:cNvPr id="15" name="TextBox 14"/>
          <p:cNvSpPr txBox="1"/>
          <p:nvPr/>
        </p:nvSpPr>
        <p:spPr>
          <a:xfrm>
            <a:off x="5061931" y="1492342"/>
            <a:ext cx="11375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FFFF">
                    <a:lumMod val="65000"/>
                  </a:srgbClr>
                </a:solidFill>
                <a:effectLst/>
                <a:uLnTx/>
                <a:uFillTx/>
                <a:latin typeface="Tahoma"/>
                <a:ea typeface="+mn-ea"/>
                <a:cs typeface="+mn-cs"/>
              </a:rPr>
              <a:t>Bin x - 1</a:t>
            </a:r>
          </a:p>
        </p:txBody>
      </p:sp>
      <p:sp>
        <p:nvSpPr>
          <p:cNvPr id="16" name="TextBox 15"/>
          <p:cNvSpPr txBox="1"/>
          <p:nvPr/>
        </p:nvSpPr>
        <p:spPr>
          <a:xfrm>
            <a:off x="7161582" y="2703386"/>
            <a:ext cx="834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FFFF">
                    <a:lumMod val="65000"/>
                  </a:srgbClr>
                </a:solidFill>
                <a:effectLst/>
                <a:uLnTx/>
                <a:uFillTx/>
                <a:latin typeface="Tahoma"/>
                <a:ea typeface="+mn-ea"/>
                <a:cs typeface="+mn-cs"/>
              </a:rPr>
              <a:t>Bin x</a:t>
            </a:r>
          </a:p>
        </p:txBody>
      </p:sp>
      <p:sp>
        <p:nvSpPr>
          <p:cNvPr id="18" name="Right Bracket 17"/>
          <p:cNvSpPr/>
          <p:nvPr/>
        </p:nvSpPr>
        <p:spPr>
          <a:xfrm rot="5400000" flipV="1">
            <a:off x="-156299" y="1229359"/>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0" name="Rectangle 19"/>
          <p:cNvSpPr/>
          <p:nvPr/>
        </p:nvSpPr>
        <p:spPr>
          <a:xfrm>
            <a:off x="7371672" y="5121724"/>
            <a:ext cx="416261" cy="299259"/>
          </a:xfrm>
          <a:prstGeom prst="rect">
            <a:avLst/>
          </a:prstGeom>
          <a:solidFill>
            <a:srgbClr val="D078A6"/>
          </a:solidFill>
          <a:ln>
            <a:solidFill>
              <a:srgbClr val="D07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Rectangle 20"/>
          <p:cNvSpPr/>
          <p:nvPr/>
        </p:nvSpPr>
        <p:spPr>
          <a:xfrm>
            <a:off x="7371672" y="3759830"/>
            <a:ext cx="416261" cy="29925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Rectangle 21"/>
          <p:cNvSpPr/>
          <p:nvPr/>
        </p:nvSpPr>
        <p:spPr>
          <a:xfrm>
            <a:off x="7306848" y="3630080"/>
            <a:ext cx="545911" cy="27159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a:t>
            </a:r>
          </a:p>
        </p:txBody>
      </p:sp>
      <p:sp>
        <p:nvSpPr>
          <p:cNvPr id="23" name="TextBox 22"/>
          <p:cNvSpPr txBox="1"/>
          <p:nvPr/>
        </p:nvSpPr>
        <p:spPr>
          <a:xfrm>
            <a:off x="6011151" y="3246614"/>
            <a:ext cx="24276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70C0"/>
                </a:solidFill>
                <a:effectLst/>
                <a:uLnTx/>
                <a:uFillTx/>
                <a:latin typeface="Tahoma"/>
                <a:ea typeface="+mn-ea"/>
                <a:cs typeface="+mn-cs"/>
              </a:rPr>
              <a:t>Bitvector</a:t>
            </a:r>
            <a:endParaRPr kumimoji="0" lang="en-US" sz="2000" b="1" i="0" u="none" strike="noStrike" kern="1200" cap="none" spc="0" normalizeH="0" baseline="0" noProof="0" dirty="0">
              <a:ln>
                <a:noFill/>
              </a:ln>
              <a:solidFill>
                <a:srgbClr val="0070C0"/>
              </a:solidFill>
              <a:effectLst/>
              <a:uLnTx/>
              <a:uFillTx/>
              <a:latin typeface="Tahoma"/>
              <a:ea typeface="+mn-ea"/>
              <a:cs typeface="+mn-cs"/>
            </a:endParaRPr>
          </a:p>
        </p:txBody>
      </p:sp>
      <p:sp>
        <p:nvSpPr>
          <p:cNvPr id="24" name="TextBox 23"/>
          <p:cNvSpPr txBox="1"/>
          <p:nvPr/>
        </p:nvSpPr>
        <p:spPr>
          <a:xfrm>
            <a:off x="6130297" y="3698321"/>
            <a:ext cx="1094663" cy="258532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AAAAA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AAAAC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AAAAT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CCCCC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CCCCT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CCCCG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GGGGG</a:t>
            </a:r>
          </a:p>
        </p:txBody>
      </p:sp>
      <p:cxnSp>
        <p:nvCxnSpPr>
          <p:cNvPr id="25" name="Straight Connector 24"/>
          <p:cNvCxnSpPr/>
          <p:nvPr/>
        </p:nvCxnSpPr>
        <p:spPr>
          <a:xfrm>
            <a:off x="7787933" y="3895697"/>
            <a:ext cx="268259" cy="4487"/>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002034" y="3690292"/>
            <a:ext cx="116662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Tahoma"/>
                <a:ea typeface="+mn-ea"/>
                <a:cs typeface="+mn-cs"/>
              </a:rPr>
              <a:t>AAAAA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1" i="0" u="none" strike="noStrike" kern="1200" cap="none" spc="0" normalizeH="0" baseline="0" noProof="0" dirty="0">
                <a:ln>
                  <a:noFill/>
                </a:ln>
                <a:solidFill>
                  <a:srgbClr val="00B050"/>
                </a:solidFill>
                <a:effectLst/>
                <a:uLnTx/>
                <a:uFillTx/>
                <a:latin typeface="Tahoma"/>
                <a:ea typeface="+mn-ea"/>
                <a:cs typeface="+mn-cs"/>
              </a:rPr>
              <a:t>exists </a:t>
            </a:r>
            <a:r>
              <a:rPr kumimoji="0" lang="en-US" sz="1800" b="0" i="0" u="none" strike="noStrike" kern="1200" cap="none" spc="0" normalizeH="0" baseline="0" noProof="0" dirty="0">
                <a:ln>
                  <a:noFill/>
                </a:ln>
                <a:solidFill>
                  <a:srgbClr val="000000"/>
                </a:solidFill>
                <a:effectLst/>
                <a:uLnTx/>
                <a:uFillTx/>
                <a:latin typeface="Tahoma"/>
                <a:ea typeface="+mn-ea"/>
                <a:cs typeface="+mn-cs"/>
              </a:rPr>
              <a:t>in bin x</a:t>
            </a:r>
          </a:p>
        </p:txBody>
      </p:sp>
      <p:sp>
        <p:nvSpPr>
          <p:cNvPr id="27" name="TextBox 26"/>
          <p:cNvSpPr txBox="1"/>
          <p:nvPr/>
        </p:nvSpPr>
        <p:spPr>
          <a:xfrm>
            <a:off x="8025886" y="5077055"/>
            <a:ext cx="11666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Tahoma"/>
                <a:ea typeface="+mn-ea"/>
                <a:cs typeface="+mn-cs"/>
              </a:rPr>
              <a:t>CCCCT</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1" i="0" u="none" strike="noStrike" kern="1200" cap="none" spc="0" normalizeH="0" baseline="0" noProof="0" dirty="0">
                <a:ln>
                  <a:noFill/>
                </a:ln>
                <a:solidFill>
                  <a:srgbClr val="D078A6"/>
                </a:solidFill>
                <a:effectLst/>
                <a:uLnTx/>
                <a:uFillTx/>
                <a:latin typeface="Tahoma"/>
                <a:ea typeface="+mn-ea"/>
                <a:cs typeface="+mn-cs"/>
              </a:rPr>
              <a:t>doesn’t exist </a:t>
            </a:r>
            <a:r>
              <a:rPr kumimoji="0" lang="en-US" sz="1800" b="0" i="0" u="none" strike="noStrike" kern="1200" cap="none" spc="0" normalizeH="0" baseline="0" noProof="0" dirty="0">
                <a:ln>
                  <a:noFill/>
                </a:ln>
                <a:solidFill>
                  <a:srgbClr val="000000"/>
                </a:solidFill>
                <a:effectLst/>
                <a:uLnTx/>
                <a:uFillTx/>
                <a:latin typeface="Tahoma"/>
                <a:ea typeface="+mn-ea"/>
                <a:cs typeface="+mn-cs"/>
              </a:rPr>
              <a:t>in bin x</a:t>
            </a:r>
          </a:p>
        </p:txBody>
      </p:sp>
      <p:cxnSp>
        <p:nvCxnSpPr>
          <p:cNvPr id="28" name="Straight Connector 27"/>
          <p:cNvCxnSpPr/>
          <p:nvPr/>
        </p:nvCxnSpPr>
        <p:spPr>
          <a:xfrm>
            <a:off x="7790240" y="5247627"/>
            <a:ext cx="268259" cy="4487"/>
          </a:xfrm>
          <a:prstGeom prst="line">
            <a:avLst/>
          </a:prstGeom>
        </p:spPr>
        <p:style>
          <a:lnRef idx="1">
            <a:schemeClr val="accent1"/>
          </a:lnRef>
          <a:fillRef idx="0">
            <a:schemeClr val="accent1"/>
          </a:fillRef>
          <a:effectRef idx="0">
            <a:schemeClr val="accent1"/>
          </a:effectRef>
          <a:fontRef idx="minor">
            <a:schemeClr val="tx1"/>
          </a:fontRef>
        </p:style>
      </p:cxnSp>
      <p:sp>
        <p:nvSpPr>
          <p:cNvPr id="29" name="Content Placeholder 2"/>
          <p:cNvSpPr txBox="1">
            <a:spLocks/>
          </p:cNvSpPr>
          <p:nvPr/>
        </p:nvSpPr>
        <p:spPr bwMode="auto">
          <a:xfrm>
            <a:off x="-76200" y="3246614"/>
            <a:ext cx="5909750" cy="2969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marL="502444" marR="0" lvl="1" indent="-244079" algn="l" defTabSz="914400" rtl="0" eaLnBrk="1" fontAlgn="base" latinLnBrk="0" hangingPunct="1">
              <a:lnSpc>
                <a:spcPct val="100000"/>
              </a:lnSpc>
              <a:spcBef>
                <a:spcPct val="20000"/>
              </a:spcBef>
              <a:spcAft>
                <a:spcPct val="0"/>
              </a:spcAft>
              <a:buClr>
                <a:srgbClr val="3B812F"/>
              </a:buClr>
              <a:buSzPct val="60000"/>
              <a:buFont typeface="Wingdings" pitchFamily="2" charset="2"/>
              <a:buChar char="q"/>
              <a:tabLst/>
              <a:defRPr/>
            </a:pPr>
            <a:r>
              <a:rPr kumimoji="0" lang="en-US" sz="2250" b="0" i="0" u="none" strike="noStrike" kern="0" cap="none" spc="0" normalizeH="0" baseline="0" noProof="0" dirty="0">
                <a:ln>
                  <a:noFill/>
                </a:ln>
                <a:solidFill>
                  <a:srgbClr val="000000"/>
                </a:solidFill>
                <a:effectLst/>
                <a:uLnTx/>
                <a:uFillTx/>
                <a:latin typeface="Tahoma"/>
                <a:ea typeface="+mn-ea"/>
                <a:cs typeface="+mn-cs"/>
              </a:rPr>
              <a:t>Represent each bin with a </a:t>
            </a:r>
            <a:r>
              <a:rPr kumimoji="0" lang="en-US" sz="2250" b="1" i="0" u="none" strike="noStrike" kern="0" cap="none" spc="0" normalizeH="0" baseline="0" noProof="0" dirty="0" err="1">
                <a:ln>
                  <a:noFill/>
                </a:ln>
                <a:solidFill>
                  <a:srgbClr val="0070C0"/>
                </a:solidFill>
                <a:effectLst/>
                <a:uLnTx/>
                <a:uFillTx/>
                <a:latin typeface="Tahoma"/>
                <a:ea typeface="+mn-ea"/>
                <a:cs typeface="+mn-cs"/>
              </a:rPr>
              <a:t>bitvector</a:t>
            </a:r>
            <a:r>
              <a:rPr kumimoji="0" lang="en-US" sz="2250" b="1" i="0" u="none" strike="noStrike" kern="0" cap="none" spc="0" normalizeH="0" baseline="0" noProof="0" dirty="0">
                <a:ln>
                  <a:noFill/>
                </a:ln>
                <a:solidFill>
                  <a:srgbClr val="0070C0"/>
                </a:solidFill>
                <a:effectLst/>
                <a:uLnTx/>
                <a:uFillTx/>
                <a:latin typeface="Tahoma"/>
                <a:ea typeface="+mn-ea"/>
                <a:cs typeface="+mn-cs"/>
              </a:rPr>
              <a:t> </a:t>
            </a:r>
            <a:r>
              <a:rPr kumimoji="0" lang="en-US" sz="2250" b="0" i="0" u="none" strike="noStrike" kern="0" cap="none" spc="0" normalizeH="0" baseline="0" noProof="0" dirty="0">
                <a:ln>
                  <a:noFill/>
                </a:ln>
                <a:solidFill>
                  <a:srgbClr val="000000"/>
                </a:solidFill>
                <a:effectLst/>
                <a:uLnTx/>
                <a:uFillTx/>
                <a:latin typeface="Tahoma"/>
                <a:ea typeface="+mn-ea"/>
                <a:cs typeface="+mn-cs"/>
              </a:rPr>
              <a:t>that holds the occurrence of all permutations of a small string (</a:t>
            </a:r>
            <a:r>
              <a:rPr kumimoji="0" lang="en-US" sz="2250" b="1" i="0" u="none" strike="noStrike" kern="0" cap="none" spc="0" normalizeH="0" baseline="0" noProof="0" dirty="0">
                <a:ln>
                  <a:noFill/>
                </a:ln>
                <a:solidFill>
                  <a:srgbClr val="0070C0"/>
                </a:solidFill>
                <a:effectLst/>
                <a:uLnTx/>
                <a:uFillTx/>
                <a:latin typeface="Tahoma"/>
                <a:ea typeface="+mn-ea"/>
                <a:cs typeface="+mn-cs"/>
              </a:rPr>
              <a:t>token</a:t>
            </a:r>
            <a:r>
              <a:rPr kumimoji="0" lang="en-US" sz="2250" b="0" i="0" u="none" strike="noStrike" kern="0" cap="none" spc="0" normalizeH="0" baseline="0" noProof="0" dirty="0">
                <a:ln>
                  <a:noFill/>
                </a:ln>
                <a:solidFill>
                  <a:srgbClr val="000000"/>
                </a:solidFill>
                <a:effectLst/>
                <a:uLnTx/>
                <a:uFillTx/>
                <a:latin typeface="Tahoma"/>
                <a:ea typeface="+mn-ea"/>
                <a:cs typeface="+mn-cs"/>
              </a:rPr>
              <a:t>) in the bin</a:t>
            </a:r>
          </a:p>
          <a:p>
            <a:pPr marL="502444" marR="0" lvl="1" indent="-244079" algn="l" defTabSz="914400" rtl="0" eaLnBrk="1" fontAlgn="base" latinLnBrk="0" hangingPunct="1">
              <a:lnSpc>
                <a:spcPct val="100000"/>
              </a:lnSpc>
              <a:spcBef>
                <a:spcPct val="20000"/>
              </a:spcBef>
              <a:spcAft>
                <a:spcPct val="0"/>
              </a:spcAft>
              <a:buClr>
                <a:srgbClr val="3B812F"/>
              </a:buClr>
              <a:buSzPct val="60000"/>
              <a:buFont typeface="Wingdings" pitchFamily="2" charset="2"/>
              <a:buChar char="q"/>
              <a:tabLst/>
              <a:defRPr/>
            </a:pPr>
            <a:endParaRPr kumimoji="0" lang="en-US" sz="1200" b="1" i="0" u="none" strike="noStrike" kern="0" cap="none" spc="0" normalizeH="0" baseline="0" noProof="0" dirty="0">
              <a:ln>
                <a:noFill/>
              </a:ln>
              <a:solidFill>
                <a:srgbClr val="C00000"/>
              </a:solidFill>
              <a:effectLst/>
              <a:uLnTx/>
              <a:uFillTx/>
              <a:latin typeface="Tahoma"/>
              <a:ea typeface="+mn-ea"/>
              <a:cs typeface="+mn-cs"/>
            </a:endParaRPr>
          </a:p>
          <a:p>
            <a:pPr marL="502444" marR="0" lvl="1" indent="-244079" algn="l" defTabSz="914400" rtl="0" eaLnBrk="1" fontAlgn="base" latinLnBrk="0" hangingPunct="1">
              <a:lnSpc>
                <a:spcPct val="100000"/>
              </a:lnSpc>
              <a:spcBef>
                <a:spcPct val="20000"/>
              </a:spcBef>
              <a:spcAft>
                <a:spcPct val="0"/>
              </a:spcAft>
              <a:buClr>
                <a:srgbClr val="3B812F"/>
              </a:buClr>
              <a:buSzPct val="60000"/>
              <a:buFont typeface="Wingdings" pitchFamily="2" charset="2"/>
              <a:buChar char="q"/>
              <a:tabLst/>
              <a:defRPr/>
            </a:pPr>
            <a:r>
              <a:rPr kumimoji="0" lang="en-US" sz="2250" b="0" i="0" u="none" strike="noStrike" kern="0" cap="none" spc="0" normalizeH="0" baseline="0" noProof="0" dirty="0">
                <a:ln>
                  <a:noFill/>
                </a:ln>
                <a:solidFill>
                  <a:srgbClr val="000000"/>
                </a:solidFill>
                <a:effectLst/>
                <a:uLnTx/>
                <a:uFillTx/>
                <a:latin typeface="Tahoma"/>
                <a:ea typeface="+mn-ea"/>
                <a:cs typeface="+mn-cs"/>
              </a:rPr>
              <a:t>To account for matches that straddle bins, we employ overlapping bins</a:t>
            </a:r>
          </a:p>
          <a:p>
            <a:pPr marL="766763" marR="0" lvl="2" indent="-263129" algn="l" defTabSz="914400" rtl="0" eaLnBrk="1" fontAlgn="base" latinLnBrk="0" hangingPunct="1">
              <a:lnSpc>
                <a:spcPct val="100000"/>
              </a:lnSpc>
              <a:spcBef>
                <a:spcPct val="20000"/>
              </a:spcBef>
              <a:spcAft>
                <a:spcPct val="0"/>
              </a:spcAft>
              <a:buClr>
                <a:srgbClr val="CC9900"/>
              </a:buClr>
              <a:buSzPct val="65000"/>
              <a:buFont typeface="Wingdings" pitchFamily="2" charset="2"/>
              <a:buChar char="n"/>
              <a:tabLst/>
              <a:defRPr/>
            </a:pPr>
            <a:r>
              <a:rPr kumimoji="0" lang="en-US" sz="1950" b="0" i="0" u="none" strike="noStrike" kern="0" cap="none" spc="0" normalizeH="0" baseline="0" noProof="0" dirty="0">
                <a:ln>
                  <a:noFill/>
                </a:ln>
                <a:solidFill>
                  <a:srgbClr val="000000"/>
                </a:solidFill>
                <a:effectLst/>
                <a:uLnTx/>
                <a:uFillTx/>
                <a:latin typeface="Tahoma"/>
                <a:ea typeface="+mn-ea"/>
                <a:cs typeface="+mn-cs"/>
              </a:rPr>
              <a:t>A read will now always completely fall within a single bin</a:t>
            </a:r>
          </a:p>
          <a:p>
            <a:pPr marL="503634" marR="0" lvl="2" indent="0" algn="l"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sz="2100" b="0" i="0" u="none" strike="noStrike" kern="0" cap="none" spc="0" normalizeH="0" baseline="0" noProof="0" dirty="0">
              <a:ln>
                <a:noFill/>
              </a:ln>
              <a:solidFill>
                <a:srgbClr val="000000"/>
              </a:solidFill>
              <a:effectLst/>
              <a:uLnTx/>
              <a:uFillTx/>
              <a:latin typeface="Tahoma"/>
              <a:ea typeface="+mn-ea"/>
              <a:cs typeface="+mn-cs"/>
            </a:endParaRPr>
          </a:p>
          <a:p>
            <a:pPr marL="766763" marR="0" lvl="2" indent="-263129" algn="l" defTabSz="914400" rtl="0" eaLnBrk="1" fontAlgn="base" latinLnBrk="0" hangingPunct="1">
              <a:lnSpc>
                <a:spcPct val="100000"/>
              </a:lnSpc>
              <a:spcBef>
                <a:spcPct val="20000"/>
              </a:spcBef>
              <a:spcAft>
                <a:spcPct val="0"/>
              </a:spcAft>
              <a:buClr>
                <a:srgbClr val="CC9900"/>
              </a:buClr>
              <a:buSzPct val="65000"/>
              <a:buFont typeface="Wingdings" pitchFamily="2" charset="2"/>
              <a:buChar char="n"/>
              <a:tabLst/>
              <a:defRPr/>
            </a:pPr>
            <a:endParaRPr kumimoji="0" lang="en-US" sz="2100" b="0" i="0" u="none" strike="noStrike" kern="0" cap="none" spc="0" normalizeH="0" baseline="0" noProof="0" dirty="0">
              <a:ln>
                <a:noFill/>
              </a:ln>
              <a:solidFill>
                <a:srgbClr val="000000"/>
              </a:solidFill>
              <a:effectLst/>
              <a:uLnTx/>
              <a:uFillTx/>
              <a:latin typeface="Tahoma"/>
              <a:ea typeface="+mn-ea"/>
              <a:cs typeface="+mn-cs"/>
            </a:endParaRPr>
          </a:p>
          <a:p>
            <a:pPr marL="502444" marR="0" lvl="1" indent="-244079" algn="l" defTabSz="914400" rtl="0" eaLnBrk="1" fontAlgn="base" latinLnBrk="0" hangingPunct="1">
              <a:lnSpc>
                <a:spcPct val="100000"/>
              </a:lnSpc>
              <a:spcBef>
                <a:spcPct val="20000"/>
              </a:spcBef>
              <a:spcAft>
                <a:spcPct val="0"/>
              </a:spcAft>
              <a:buClr>
                <a:srgbClr val="3B812F"/>
              </a:buClr>
              <a:buSzPct val="60000"/>
              <a:buFont typeface="Wingdings" pitchFamily="2" charset="2"/>
              <a:buChar char="q"/>
              <a:tabLst/>
              <a:defRPr/>
            </a:pPr>
            <a:endParaRPr kumimoji="0" lang="en-US" sz="2250" b="0" i="0" u="none" strike="noStrike" kern="0" cap="none" spc="0" normalizeH="0" baseline="0" noProof="0" dirty="0">
              <a:ln>
                <a:noFill/>
              </a:ln>
              <a:solidFill>
                <a:srgbClr val="000000"/>
              </a:solidFill>
              <a:effectLst/>
              <a:uLnTx/>
              <a:uFillTx/>
              <a:latin typeface="Tahoma"/>
              <a:ea typeface="+mn-ea"/>
              <a:cs typeface="+mn-cs"/>
            </a:endParaRPr>
          </a:p>
        </p:txBody>
      </p:sp>
      <p:cxnSp>
        <p:nvCxnSpPr>
          <p:cNvPr id="30" name="Straight Connector 29"/>
          <p:cNvCxnSpPr/>
          <p:nvPr/>
        </p:nvCxnSpPr>
        <p:spPr>
          <a:xfrm>
            <a:off x="5978769" y="3200400"/>
            <a:ext cx="2921" cy="301576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2" idx="0"/>
            <a:endCxn id="16" idx="2"/>
          </p:cNvCxnSpPr>
          <p:nvPr/>
        </p:nvCxnSpPr>
        <p:spPr>
          <a:xfrm flipH="1" flipV="1">
            <a:off x="7578962" y="3103496"/>
            <a:ext cx="0" cy="52658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264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dissolve">
                                      <p:cBhvr>
                                        <p:cTn id="27" dur="500"/>
                                        <p:tgtEl>
                                          <p:spTgt spid="23"/>
                                        </p:tgtEl>
                                      </p:cBhvr>
                                    </p:animEffect>
                                  </p:childTnLst>
                                </p:cTn>
                              </p:par>
                              <p:par>
                                <p:cTn id="28" presetID="9"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dissolve">
                                      <p:cBhvr>
                                        <p:cTn id="30" dur="500"/>
                                        <p:tgtEl>
                                          <p:spTgt spid="32"/>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dissolve">
                                      <p:cBhvr>
                                        <p:cTn id="33" dur="500"/>
                                        <p:tgtEl>
                                          <p:spTgt spid="22"/>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dissolv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xEl>
                                              <p:pRg st="2" end="2"/>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animBg="1"/>
      <p:bldP spid="6" grpId="0" animBg="1"/>
      <p:bldP spid="9" grpId="0" animBg="1"/>
      <p:bldP spid="10" grpId="0" animBg="1"/>
      <p:bldP spid="11" grpId="0" animBg="1"/>
      <p:bldP spid="12" grpId="0" animBg="1"/>
      <p:bldP spid="13" grpId="0"/>
      <p:bldP spid="14" grpId="0"/>
      <p:bldP spid="15" grpId="0"/>
      <p:bldP spid="16" grpId="0"/>
      <p:bldP spid="18" grpId="0" animBg="1"/>
      <p:bldP spid="20" grpId="0" animBg="1"/>
      <p:bldP spid="21" grpId="0" animBg="1"/>
      <p:bldP spid="22" grpId="0" animBg="1"/>
      <p:bldP spid="23" grpId="0"/>
      <p:bldP spid="24" grpId="0"/>
      <p:bldP spid="26" grpId="0"/>
      <p:bldP spid="27" grpId="0"/>
      <p:bldP spid="29"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GRIM-Filter: </a:t>
            </a:r>
            <a:r>
              <a:rPr lang="en-US" sz="4400" b="1" dirty="0" err="1">
                <a:solidFill>
                  <a:schemeClr val="tx1"/>
                </a:solidFill>
                <a:latin typeface="Cambria" charset="0"/>
                <a:ea typeface="Cambria" charset="0"/>
                <a:cs typeface="Cambria" charset="0"/>
              </a:rPr>
              <a:t>Bitvectors</a:t>
            </a:r>
            <a:endParaRPr lang="en-US" sz="4400" b="1" dirty="0">
              <a:solidFill>
                <a:schemeClr val="tx1"/>
              </a:solidFill>
              <a:latin typeface="Cambria" charset="0"/>
              <a:ea typeface="Cambria" charset="0"/>
              <a:cs typeface="Cambria" charset="0"/>
            </a:endParaRPr>
          </a:p>
        </p:txBody>
      </p:sp>
      <p:sp>
        <p:nvSpPr>
          <p:cNvPr id="3" name="Content Placeholder 2"/>
          <p:cNvSpPr>
            <a:spLocks noGrp="1"/>
          </p:cNvSpPr>
          <p:nvPr>
            <p:ph idx="1"/>
          </p:nvPr>
        </p:nvSpPr>
        <p:spPr>
          <a:xfrm>
            <a:off x="228600" y="7156939"/>
            <a:ext cx="8610600" cy="4519246"/>
          </a:xfrm>
        </p:spPr>
        <p:txBody>
          <a:bodyPr/>
          <a:lstStyle/>
          <a:p>
            <a:pPr lvl="1"/>
            <a:r>
              <a:rPr lang="en-US" sz="2250"/>
              <a:t>Reasonable </a:t>
            </a:r>
            <a:r>
              <a:rPr lang="en-US" sz="2250" dirty="0"/>
              <a:t>memory footprint to hold pre-computed vectors which are generated per bin</a:t>
            </a:r>
          </a:p>
          <a:p>
            <a:pPr lvl="2"/>
            <a:r>
              <a:rPr lang="en-US" sz="2100" dirty="0"/>
              <a:t>Only simple add/compare operations on vectors for likelihood</a:t>
            </a:r>
          </a:p>
          <a:p>
            <a:pPr lvl="1"/>
            <a:r>
              <a:rPr lang="en-US" sz="2250" dirty="0"/>
              <a:t>At the cost of </a:t>
            </a:r>
          </a:p>
          <a:p>
            <a:pPr lvl="2"/>
            <a:r>
              <a:rPr lang="en-US" sz="2100" dirty="0"/>
              <a:t>Lower approximate string matching accuracy</a:t>
            </a:r>
          </a:p>
          <a:p>
            <a:pPr lvl="2"/>
            <a:r>
              <a:rPr lang="en-US" sz="2100" dirty="0"/>
              <a:t>Becoming a memory-bound process</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0" y="1113684"/>
            <a:ext cx="9144001" cy="696630"/>
          </a:xfrm>
          <a:prstGeom prst="rect">
            <a:avLst/>
          </a:prstGeom>
          <a:solidFill>
            <a:srgbClr val="CC9A03"/>
          </a:solidFill>
          <a:ln>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3600" b="1" i="0" u="none" strike="noStrike" kern="1200" cap="none" spc="0" normalizeH="0" baseline="0" noProof="0" dirty="0">
                <a:ln>
                  <a:noFill/>
                </a:ln>
                <a:solidFill>
                  <a:srgbClr val="FFFFFF"/>
                </a:solidFill>
                <a:effectLst/>
                <a:uLnTx/>
                <a:uFillTx/>
                <a:latin typeface="Tahoma"/>
                <a:ea typeface="+mn-ea"/>
                <a:cs typeface="+mn-cs"/>
              </a:rPr>
              <a:t>…</a:t>
            </a:r>
            <a:r>
              <a:rPr kumimoji="0" lang="en-US" sz="3600" b="1" i="0" u="none" strike="noStrike" kern="1200" cap="none" spc="0" normalizeH="0" baseline="0" noProof="0" dirty="0">
                <a:ln>
                  <a:noFill/>
                </a:ln>
                <a:solidFill>
                  <a:srgbClr val="FFFFFF"/>
                </a:solidFill>
                <a:effectLst/>
                <a:uLnTx/>
                <a:uFillTx/>
                <a:latin typeface="Tahoma"/>
                <a:ea typeface="+mn-ea"/>
                <a:cs typeface="+mn-cs"/>
              </a:rPr>
              <a:t> C     G     T     G     A     G     T     C </a:t>
            </a:r>
            <a:r>
              <a:rPr kumimoji="0" lang="mr-IN" sz="3600" b="1" i="0" u="none" strike="noStrike" kern="1200" cap="none" spc="0" normalizeH="0" baseline="0" noProof="0" dirty="0">
                <a:ln>
                  <a:noFill/>
                </a:ln>
                <a:solidFill>
                  <a:srgbClr val="FFFFFF"/>
                </a:solidFill>
                <a:effectLst/>
                <a:uLnTx/>
                <a:uFillTx/>
                <a:latin typeface="Tahoma"/>
                <a:ea typeface="+mn-ea"/>
                <a:cs typeface="+mn-cs"/>
              </a:rPr>
              <a:t>…</a:t>
            </a:r>
            <a:r>
              <a:rPr kumimoji="0" lang="en-US" sz="3600" b="1" i="0" u="none" strike="noStrike" kern="1200" cap="none" spc="0" normalizeH="0" baseline="0" noProof="0" dirty="0">
                <a:ln>
                  <a:noFill/>
                </a:ln>
                <a:solidFill>
                  <a:srgbClr val="FFFFFF"/>
                </a:solidFill>
                <a:effectLst/>
                <a:uLnTx/>
                <a:uFillTx/>
                <a:latin typeface="Tahoma"/>
                <a:ea typeface="+mn-ea"/>
                <a:cs typeface="+mn-cs"/>
              </a:rPr>
              <a:t>     </a:t>
            </a:r>
            <a:endParaRPr kumimoji="0" lang="en-US" sz="3600" b="0" i="0" u="none" strike="noStrike" kern="1200" cap="none" spc="0" normalizeH="0" baseline="0" noProof="0" dirty="0">
              <a:ln>
                <a:noFill/>
              </a:ln>
              <a:solidFill>
                <a:srgbClr val="FFFFFF"/>
              </a:solidFill>
              <a:effectLst/>
              <a:uLnTx/>
              <a:uFillTx/>
              <a:latin typeface="Tahoma"/>
              <a:ea typeface="+mn-ea"/>
              <a:cs typeface="+mn-cs"/>
            </a:endParaRPr>
          </a:p>
        </p:txBody>
      </p:sp>
      <p:sp>
        <p:nvSpPr>
          <p:cNvPr id="7" name="Right Bracket 6"/>
          <p:cNvSpPr/>
          <p:nvPr/>
        </p:nvSpPr>
        <p:spPr>
          <a:xfrm rot="16200000" flipH="1">
            <a:off x="4413631" y="-1752361"/>
            <a:ext cx="240536" cy="7543799"/>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8" name="TextBox 7"/>
          <p:cNvSpPr txBox="1"/>
          <p:nvPr/>
        </p:nvSpPr>
        <p:spPr>
          <a:xfrm>
            <a:off x="4533899" y="2131707"/>
            <a:ext cx="10206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FFFF">
                    <a:lumMod val="65000"/>
                  </a:srgbClr>
                </a:solidFill>
                <a:effectLst/>
                <a:uLnTx/>
                <a:uFillTx/>
                <a:latin typeface="Tahoma"/>
                <a:ea typeface="+mn-ea"/>
                <a:cs typeface="+mn-cs"/>
              </a:rPr>
              <a:t>Bin x</a:t>
            </a:r>
          </a:p>
        </p:txBody>
      </p:sp>
      <p:sp>
        <p:nvSpPr>
          <p:cNvPr id="9" name="Rectangle 8"/>
          <p:cNvSpPr/>
          <p:nvPr/>
        </p:nvSpPr>
        <p:spPr>
          <a:xfrm>
            <a:off x="927130" y="1096098"/>
            <a:ext cx="4423446" cy="731801"/>
          </a:xfrm>
          <a:prstGeom prst="rect">
            <a:avLst/>
          </a:prstGeom>
          <a:noFill/>
          <a:ln w="698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Rectangle 9"/>
          <p:cNvSpPr/>
          <p:nvPr/>
        </p:nvSpPr>
        <p:spPr>
          <a:xfrm>
            <a:off x="4809126" y="2882977"/>
            <a:ext cx="545911" cy="33987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200" b="1" i="0" u="none" strike="noStrike" kern="1200" cap="none" spc="0" normalizeH="0" baseline="0" noProof="0" dirty="0">
                <a:ln>
                  <a:noFill/>
                </a:ln>
                <a:solidFill>
                  <a:srgbClr val="000000"/>
                </a:solidFill>
                <a:effectLst/>
                <a:uLnTx/>
                <a:uFillTx/>
                <a:latin typeface="Tahoma"/>
                <a:ea typeface="+mn-ea"/>
                <a:cs typeface="+mn-cs"/>
              </a:rPr>
              <a:t>…</a:t>
            </a: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200" b="1" i="0" u="none" strike="noStrike" kern="1200" cap="none" spc="0" normalizeH="0" baseline="0" noProof="0" dirty="0">
                <a:ln>
                  <a:noFill/>
                </a:ln>
                <a:solidFill>
                  <a:srgbClr val="000000"/>
                </a:solidFill>
                <a:effectLst/>
                <a:uLnTx/>
                <a:uFillTx/>
                <a:latin typeface="Tahoma"/>
                <a:ea typeface="+mn-ea"/>
                <a:cs typeface="+mn-cs"/>
              </a:rPr>
              <a:t>…</a:t>
            </a: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200" b="1" i="0" u="none" strike="noStrike" kern="1200" cap="none" spc="0" normalizeH="0" baseline="0" noProof="0" dirty="0">
                <a:ln>
                  <a:noFill/>
                </a:ln>
                <a:solidFill>
                  <a:srgbClr val="000000"/>
                </a:solidFill>
                <a:effectLst/>
                <a:uLnTx/>
                <a:uFillTx/>
                <a:latin typeface="Tahoma"/>
                <a:ea typeface="+mn-ea"/>
                <a:cs typeface="+mn-cs"/>
              </a:rPr>
              <a:t>…</a:t>
            </a: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200" b="1" i="0" u="none" strike="noStrike" kern="1200" cap="none" spc="0" normalizeH="0" baseline="0" noProof="0" dirty="0">
                <a:ln>
                  <a:noFill/>
                </a:ln>
                <a:solidFill>
                  <a:srgbClr val="000000"/>
                </a:solidFill>
                <a:effectLst/>
                <a:uLnTx/>
                <a:uFillTx/>
                <a:latin typeface="Tahoma"/>
                <a:ea typeface="+mn-ea"/>
                <a:cs typeface="+mn-cs"/>
              </a:rPr>
              <a:t>…</a:t>
            </a: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200" b="1" i="0" u="none" strike="noStrike" kern="1200" cap="none" spc="0" normalizeH="0" baseline="0" noProof="0" dirty="0">
                <a:ln>
                  <a:noFill/>
                </a:ln>
                <a:solidFill>
                  <a:srgbClr val="000000"/>
                </a:solidFill>
                <a:effectLst/>
                <a:uLnTx/>
                <a:uFillTx/>
                <a:latin typeface="Tahoma"/>
                <a:ea typeface="+mn-ea"/>
                <a:cs typeface="+mn-cs"/>
              </a:rPr>
              <a:t>…</a:t>
            </a: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p:txBody>
      </p:sp>
      <p:sp>
        <p:nvSpPr>
          <p:cNvPr id="11" name="TextBox 10"/>
          <p:cNvSpPr txBox="1"/>
          <p:nvPr/>
        </p:nvSpPr>
        <p:spPr>
          <a:xfrm rot="16200000">
            <a:off x="2052279" y="4174699"/>
            <a:ext cx="21731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ahoma"/>
                <a:ea typeface="+mn-ea"/>
                <a:cs typeface="+mn-cs"/>
              </a:rPr>
              <a:t>Bin x </a:t>
            </a:r>
            <a:r>
              <a:rPr kumimoji="0" lang="en-US" sz="2000" b="1" i="0" u="none" strike="noStrike" kern="1200" cap="none" spc="0" normalizeH="0" baseline="0" noProof="0" dirty="0" err="1">
                <a:ln>
                  <a:noFill/>
                </a:ln>
                <a:solidFill>
                  <a:srgbClr val="0070C0"/>
                </a:solidFill>
                <a:effectLst/>
                <a:uLnTx/>
                <a:uFillTx/>
                <a:latin typeface="Tahoma"/>
                <a:ea typeface="+mn-ea"/>
                <a:cs typeface="+mn-cs"/>
              </a:rPr>
              <a:t>Bitvector</a:t>
            </a:r>
            <a:endParaRPr kumimoji="0" lang="en-US" sz="2000" b="1" i="0" u="none" strike="noStrike" kern="1200" cap="none" spc="0" normalizeH="0" baseline="0" noProof="0" dirty="0">
              <a:ln>
                <a:noFill/>
              </a:ln>
              <a:solidFill>
                <a:srgbClr val="0070C0"/>
              </a:solidFill>
              <a:effectLst/>
              <a:uLnTx/>
              <a:uFillTx/>
              <a:latin typeface="Tahoma"/>
              <a:ea typeface="+mn-ea"/>
              <a:cs typeface="+mn-cs"/>
            </a:endParaRPr>
          </a:p>
        </p:txBody>
      </p:sp>
      <p:sp>
        <p:nvSpPr>
          <p:cNvPr id="12" name="TextBox 11"/>
          <p:cNvSpPr txBox="1"/>
          <p:nvPr/>
        </p:nvSpPr>
        <p:spPr>
          <a:xfrm>
            <a:off x="2500654" y="2847807"/>
            <a:ext cx="2308472" cy="34778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00" normalizeH="0" baseline="0" noProof="0" dirty="0">
                <a:ln>
                  <a:noFill/>
                </a:ln>
                <a:solidFill>
                  <a:srgbClr val="000000"/>
                </a:solidFill>
                <a:effectLst/>
                <a:uLnTx/>
                <a:uFillTx/>
                <a:latin typeface="Tahoma"/>
                <a:ea typeface="+mn-ea"/>
                <a:cs typeface="+mn-cs"/>
              </a:rPr>
              <a:t>AAAAA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2200" b="0" i="0" u="none" strike="noStrike" kern="1200" cap="none" spc="300" normalizeH="0" baseline="0" noProof="0" dirty="0">
                <a:ln>
                  <a:noFill/>
                </a:ln>
                <a:solidFill>
                  <a:srgbClr val="000000"/>
                </a:solidFill>
                <a:effectLst/>
                <a:uLnTx/>
                <a:uFillTx/>
                <a:latin typeface="Tahoma"/>
                <a:ea typeface="+mn-ea"/>
                <a:cs typeface="+mn-cs"/>
              </a:rPr>
              <a:t>…</a:t>
            </a:r>
            <a:endParaRPr kumimoji="0" lang="en-US" sz="2200" b="0" i="0" u="none" strike="noStrike" kern="1200" cap="none" spc="30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00" normalizeH="0" baseline="0" noProof="0" dirty="0">
                <a:ln>
                  <a:noFill/>
                </a:ln>
                <a:solidFill>
                  <a:srgbClr val="000000"/>
                </a:solidFill>
                <a:effectLst/>
                <a:uLnTx/>
                <a:uFillTx/>
                <a:latin typeface="Tahoma"/>
                <a:ea typeface="+mn-ea"/>
                <a:cs typeface="+mn-cs"/>
              </a:rPr>
              <a:t>CGTGA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2200" b="0" i="0" u="none" strike="noStrike" kern="1200" cap="none" spc="300" normalizeH="0" baseline="0" noProof="0" dirty="0">
                <a:ln>
                  <a:noFill/>
                </a:ln>
                <a:solidFill>
                  <a:srgbClr val="000000"/>
                </a:solidFill>
                <a:effectLst/>
                <a:uLnTx/>
                <a:uFillTx/>
                <a:latin typeface="Tahoma"/>
                <a:ea typeface="+mn-ea"/>
                <a:cs typeface="+mn-cs"/>
              </a:rPr>
              <a:t>…</a:t>
            </a:r>
            <a:endParaRPr kumimoji="0" lang="en-US" sz="2200" b="0" i="0" u="none" strike="noStrike" kern="1200" cap="none" spc="30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00" normalizeH="0" baseline="0" noProof="0" dirty="0">
                <a:ln>
                  <a:noFill/>
                </a:ln>
                <a:solidFill>
                  <a:srgbClr val="000000"/>
                </a:solidFill>
                <a:effectLst/>
                <a:uLnTx/>
                <a:uFillTx/>
                <a:latin typeface="Tahoma"/>
                <a:ea typeface="+mn-ea"/>
                <a:cs typeface="+mn-cs"/>
              </a:rPr>
              <a:t>TGAGT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2200" b="0" i="0" u="none" strike="noStrike" kern="1200" cap="none" spc="300" normalizeH="0" baseline="0" noProof="0" dirty="0">
                <a:ln>
                  <a:noFill/>
                </a:ln>
                <a:solidFill>
                  <a:srgbClr val="000000"/>
                </a:solidFill>
                <a:effectLst/>
                <a:uLnTx/>
                <a:uFillTx/>
                <a:latin typeface="Tahoma"/>
                <a:ea typeface="+mn-ea"/>
                <a:cs typeface="+mn-cs"/>
              </a:rPr>
              <a:t>…</a:t>
            </a:r>
            <a:endParaRPr kumimoji="0" lang="en-US" sz="2200" b="0" i="0" u="none" strike="noStrike" kern="1200" cap="none" spc="30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00" normalizeH="0" baseline="0" noProof="0" dirty="0">
                <a:ln>
                  <a:noFill/>
                </a:ln>
                <a:solidFill>
                  <a:srgbClr val="000000"/>
                </a:solidFill>
                <a:effectLst/>
                <a:uLnTx/>
                <a:uFillTx/>
                <a:latin typeface="Tahoma"/>
                <a:ea typeface="+mn-ea"/>
                <a:cs typeface="+mn-cs"/>
              </a:rPr>
              <a:t>GAGTC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2200" b="0" i="0" u="none" strike="noStrike" kern="1200" cap="none" spc="300" normalizeH="0" baseline="0" noProof="0" dirty="0">
                <a:ln>
                  <a:noFill/>
                </a:ln>
                <a:solidFill>
                  <a:srgbClr val="000000"/>
                </a:solidFill>
                <a:effectLst/>
                <a:uLnTx/>
                <a:uFillTx/>
                <a:latin typeface="Tahoma"/>
                <a:ea typeface="+mn-ea"/>
                <a:cs typeface="+mn-cs"/>
              </a:rPr>
              <a:t>…</a:t>
            </a:r>
            <a:endParaRPr kumimoji="0" lang="en-US" sz="2200" b="0" i="0" u="none" strike="noStrike" kern="1200" cap="none" spc="30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00" normalizeH="0" baseline="0" noProof="0" dirty="0">
                <a:ln>
                  <a:noFill/>
                </a:ln>
                <a:solidFill>
                  <a:srgbClr val="000000"/>
                </a:solidFill>
                <a:effectLst/>
                <a:uLnTx/>
                <a:uFillTx/>
                <a:latin typeface="Tahoma"/>
                <a:ea typeface="+mn-ea"/>
                <a:cs typeface="+mn-cs"/>
              </a:rPr>
              <a:t>GTGAG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2200" b="0" i="0" u="none" strike="noStrike" kern="1200" cap="none" spc="300" normalizeH="0" baseline="0" noProof="0" dirty="0">
                <a:ln>
                  <a:noFill/>
                </a:ln>
                <a:solidFill>
                  <a:srgbClr val="000000"/>
                </a:solidFill>
                <a:effectLst/>
                <a:uLnTx/>
                <a:uFillTx/>
                <a:latin typeface="Tahoma"/>
                <a:ea typeface="+mn-ea"/>
                <a:cs typeface="+mn-cs"/>
              </a:rPr>
              <a:t>…</a:t>
            </a:r>
            <a:endParaRPr kumimoji="0" lang="en-US" sz="2200" b="0" i="0" u="none" strike="noStrike" kern="1200" cap="none" spc="300" normalizeH="0" baseline="0" noProof="0" dirty="0">
              <a:ln>
                <a:noFill/>
              </a:ln>
              <a:solidFill>
                <a:srgbClr val="000000"/>
              </a:solidFill>
              <a:effectLst/>
              <a:uLnTx/>
              <a:uFillTx/>
              <a:latin typeface="Tahoma"/>
              <a:ea typeface="+mn-ea"/>
              <a:cs typeface="+mn-cs"/>
            </a:endParaRPr>
          </a:p>
        </p:txBody>
      </p:sp>
      <p:sp>
        <p:nvSpPr>
          <p:cNvPr id="13" name="TextBox 12"/>
          <p:cNvSpPr txBox="1"/>
          <p:nvPr/>
        </p:nvSpPr>
        <p:spPr>
          <a:xfrm>
            <a:off x="889792" y="1144626"/>
            <a:ext cx="4474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ahoma"/>
                <a:ea typeface="+mn-ea"/>
                <a:cs typeface="+mn-cs"/>
              </a:rPr>
              <a:t>C     G     T     G     A</a:t>
            </a:r>
            <a:endParaRPr kumimoji="0" lang="en-US" sz="3600" b="0" i="0" u="none" strike="noStrike" kern="1200" cap="none" spc="0" normalizeH="0" baseline="0" noProof="0" dirty="0">
              <a:ln>
                <a:noFill/>
              </a:ln>
              <a:solidFill>
                <a:srgbClr val="000000"/>
              </a:solidFill>
              <a:effectLst/>
              <a:uLnTx/>
              <a:uFillTx/>
              <a:latin typeface="Tahoma"/>
              <a:ea typeface="+mn-ea"/>
              <a:cs typeface="+mn-cs"/>
            </a:endParaRPr>
          </a:p>
        </p:txBody>
      </p:sp>
      <p:sp>
        <p:nvSpPr>
          <p:cNvPr id="17" name="TextBox 16"/>
          <p:cNvSpPr txBox="1"/>
          <p:nvPr/>
        </p:nvSpPr>
        <p:spPr>
          <a:xfrm>
            <a:off x="1850365" y="1156076"/>
            <a:ext cx="4474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ahoma"/>
                <a:ea typeface="+mn-ea"/>
                <a:cs typeface="+mn-cs"/>
              </a:rPr>
              <a:t>G     T     G     A     G</a:t>
            </a:r>
            <a:endParaRPr kumimoji="0" lang="en-US" sz="3600" b="0"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TextBox 17"/>
          <p:cNvSpPr txBox="1"/>
          <p:nvPr/>
        </p:nvSpPr>
        <p:spPr>
          <a:xfrm>
            <a:off x="2862551" y="1148370"/>
            <a:ext cx="4474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ahoma"/>
                <a:ea typeface="+mn-ea"/>
                <a:cs typeface="+mn-cs"/>
              </a:rPr>
              <a:t>T     G     A     G     T</a:t>
            </a:r>
            <a:endParaRPr kumimoji="0" lang="en-US" sz="3600" b="0" i="0" u="none" strike="noStrike" kern="1200" cap="none" spc="0" normalizeH="0" baseline="0" noProof="0" dirty="0">
              <a:ln>
                <a:noFill/>
              </a:ln>
              <a:solidFill>
                <a:srgbClr val="000000"/>
              </a:solidFill>
              <a:effectLst/>
              <a:uLnTx/>
              <a:uFillTx/>
              <a:latin typeface="Tahoma"/>
              <a:ea typeface="+mn-ea"/>
              <a:cs typeface="+mn-cs"/>
            </a:endParaRPr>
          </a:p>
        </p:txBody>
      </p:sp>
      <p:sp>
        <p:nvSpPr>
          <p:cNvPr id="19" name="TextBox 18"/>
          <p:cNvSpPr txBox="1"/>
          <p:nvPr/>
        </p:nvSpPr>
        <p:spPr>
          <a:xfrm>
            <a:off x="3811991" y="1149340"/>
            <a:ext cx="4474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Tahoma"/>
                <a:ea typeface="+mn-ea"/>
                <a:cs typeface="+mn-cs"/>
              </a:rPr>
              <a:t>G     </a:t>
            </a:r>
            <a:r>
              <a:rPr kumimoji="0" lang="en-US" sz="3600" b="1" i="0" u="none" strike="noStrike" kern="1200" cap="none" spc="0" normalizeH="0" baseline="0" noProof="0" dirty="0">
                <a:ln>
                  <a:noFill/>
                </a:ln>
                <a:solidFill>
                  <a:srgbClr val="000000"/>
                </a:solidFill>
                <a:effectLst/>
                <a:uLnTx/>
                <a:uFillTx/>
                <a:latin typeface="Tahoma"/>
                <a:ea typeface="+mn-ea"/>
                <a:cs typeface="+mn-cs"/>
              </a:rPr>
              <a:t>A     </a:t>
            </a:r>
            <a:r>
              <a:rPr kumimoji="0" lang="en-US" sz="3600" b="1" i="0" u="none" strike="noStrike" kern="1200" cap="none" spc="0" normalizeH="0" baseline="0" noProof="0">
                <a:ln>
                  <a:noFill/>
                </a:ln>
                <a:solidFill>
                  <a:srgbClr val="000000"/>
                </a:solidFill>
                <a:effectLst/>
                <a:uLnTx/>
                <a:uFillTx/>
                <a:latin typeface="Tahoma"/>
                <a:ea typeface="+mn-ea"/>
                <a:cs typeface="+mn-cs"/>
              </a:rPr>
              <a:t>G     T     C</a:t>
            </a:r>
            <a:endParaRPr kumimoji="0" lang="en-US" sz="3600" b="0" i="0" u="none" strike="noStrike" kern="1200" cap="none" spc="0" normalizeH="0" baseline="0" noProof="0" dirty="0">
              <a:ln>
                <a:noFill/>
              </a:ln>
              <a:solidFill>
                <a:srgbClr val="000000"/>
              </a:solidFill>
              <a:effectLst/>
              <a:uLnTx/>
              <a:uFillTx/>
              <a:latin typeface="Tahoma"/>
              <a:ea typeface="+mn-ea"/>
              <a:cs typeface="+mn-cs"/>
            </a:endParaRPr>
          </a:p>
        </p:txBody>
      </p:sp>
      <p:sp>
        <p:nvSpPr>
          <p:cNvPr id="20" name="TextBox 19"/>
          <p:cNvSpPr txBox="1"/>
          <p:nvPr/>
        </p:nvSpPr>
        <p:spPr>
          <a:xfrm>
            <a:off x="4852269" y="5524021"/>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1</a:t>
            </a:r>
          </a:p>
        </p:txBody>
      </p:sp>
      <p:sp>
        <p:nvSpPr>
          <p:cNvPr id="21" name="TextBox 20"/>
          <p:cNvSpPr txBox="1"/>
          <p:nvPr/>
        </p:nvSpPr>
        <p:spPr>
          <a:xfrm>
            <a:off x="4852269" y="5528365"/>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0</a:t>
            </a:r>
          </a:p>
        </p:txBody>
      </p:sp>
      <p:sp>
        <p:nvSpPr>
          <p:cNvPr id="22" name="TextBox 21"/>
          <p:cNvSpPr txBox="1"/>
          <p:nvPr/>
        </p:nvSpPr>
        <p:spPr>
          <a:xfrm>
            <a:off x="4852269" y="4854755"/>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0</a:t>
            </a:r>
          </a:p>
        </p:txBody>
      </p:sp>
      <p:sp>
        <p:nvSpPr>
          <p:cNvPr id="23" name="TextBox 22"/>
          <p:cNvSpPr txBox="1"/>
          <p:nvPr/>
        </p:nvSpPr>
        <p:spPr>
          <a:xfrm>
            <a:off x="4864256" y="4183211"/>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0</a:t>
            </a:r>
          </a:p>
        </p:txBody>
      </p:sp>
      <p:sp>
        <p:nvSpPr>
          <p:cNvPr id="24" name="TextBox 23"/>
          <p:cNvSpPr txBox="1"/>
          <p:nvPr/>
        </p:nvSpPr>
        <p:spPr>
          <a:xfrm>
            <a:off x="4852269" y="3530154"/>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0</a:t>
            </a:r>
          </a:p>
        </p:txBody>
      </p:sp>
      <p:sp>
        <p:nvSpPr>
          <p:cNvPr id="25" name="TextBox 24"/>
          <p:cNvSpPr txBox="1"/>
          <p:nvPr/>
        </p:nvSpPr>
        <p:spPr>
          <a:xfrm>
            <a:off x="4852269" y="4836268"/>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1</a:t>
            </a:r>
          </a:p>
        </p:txBody>
      </p:sp>
      <p:sp>
        <p:nvSpPr>
          <p:cNvPr id="26" name="TextBox 25"/>
          <p:cNvSpPr txBox="1"/>
          <p:nvPr/>
        </p:nvSpPr>
        <p:spPr>
          <a:xfrm>
            <a:off x="4864256" y="4175369"/>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1</a:t>
            </a:r>
          </a:p>
        </p:txBody>
      </p:sp>
      <p:sp>
        <p:nvSpPr>
          <p:cNvPr id="27" name="TextBox 26"/>
          <p:cNvSpPr txBox="1"/>
          <p:nvPr/>
        </p:nvSpPr>
        <p:spPr>
          <a:xfrm>
            <a:off x="4852269" y="3532236"/>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1</a:t>
            </a:r>
          </a:p>
        </p:txBody>
      </p:sp>
    </p:spTree>
    <p:extLst>
      <p:ext uri="{BB962C8B-B14F-4D97-AF65-F5344CB8AC3E}">
        <p14:creationId xmlns:p14="http://schemas.microsoft.com/office/powerpoint/2010/main" val="31847266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3"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3"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3"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3"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1" presetClass="entr" presetSubtype="0" fill="hold" grpId="1" nodeType="with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childTnLst>
                                </p:cTn>
                              </p:par>
                              <p:par>
                                <p:cTn id="26" presetID="1" presetClass="entr" presetSubtype="0" fill="hold" grpId="1" nodeType="with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childTnLst>
                                </p:cTn>
                              </p:par>
                              <p:par>
                                <p:cTn id="28" presetID="1" presetClass="entr" presetSubtype="0" fill="hold" grpId="1" nodeType="with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childTnLst>
                                </p:cTn>
                              </p:par>
                              <p:par>
                                <p:cTn id="30" presetID="1" presetClass="entr" presetSubtype="0" fill="hold" grpId="1" nodeType="with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12">
                                            <p:txEl>
                                              <p:pRg st="4" end="4"/>
                                            </p:txEl>
                                          </p:spTgt>
                                        </p:tgtEl>
                                        <p:attrNameLst>
                                          <p:attrName>style.visibility</p:attrName>
                                        </p:attrNameLst>
                                      </p:cBhvr>
                                      <p:to>
                                        <p:strVal val="visible"/>
                                      </p:to>
                                    </p:set>
                                  </p:childTnLst>
                                </p:cTn>
                              </p:par>
                              <p:par>
                                <p:cTn id="34" presetID="1" presetClass="entr" presetSubtype="0" fill="hold" grpId="1" nodeType="withEffect">
                                  <p:stCondLst>
                                    <p:cond delay="0"/>
                                  </p:stCondLst>
                                  <p:childTnLst>
                                    <p:set>
                                      <p:cBhvr>
                                        <p:cTn id="35" dur="1" fill="hold">
                                          <p:stCondLst>
                                            <p:cond delay="0"/>
                                          </p:stCondLst>
                                        </p:cTn>
                                        <p:tgtEl>
                                          <p:spTgt spid="12">
                                            <p:txEl>
                                              <p:pRg st="5" end="5"/>
                                            </p:txEl>
                                          </p:spTgt>
                                        </p:tgtEl>
                                        <p:attrNameLst>
                                          <p:attrName>style.visibility</p:attrName>
                                        </p:attrNameLst>
                                      </p:cBhvr>
                                      <p:to>
                                        <p:strVal val="visible"/>
                                      </p:to>
                                    </p:set>
                                  </p:childTnLst>
                                </p:cTn>
                              </p:par>
                              <p:par>
                                <p:cTn id="36" presetID="1" presetClass="entr" presetSubtype="0" fill="hold" grpId="1" nodeType="withEffect">
                                  <p:stCondLst>
                                    <p:cond delay="0"/>
                                  </p:stCondLst>
                                  <p:childTnLst>
                                    <p:set>
                                      <p:cBhvr>
                                        <p:cTn id="37" dur="1" fill="hold">
                                          <p:stCondLst>
                                            <p:cond delay="0"/>
                                          </p:stCondLst>
                                        </p:cTn>
                                        <p:tgtEl>
                                          <p:spTgt spid="12">
                                            <p:txEl>
                                              <p:pRg st="6" end="6"/>
                                            </p:txEl>
                                          </p:spTgt>
                                        </p:tgtEl>
                                        <p:attrNameLst>
                                          <p:attrName>style.visibility</p:attrName>
                                        </p:attrNameLst>
                                      </p:cBhvr>
                                      <p:to>
                                        <p:strVal val="visible"/>
                                      </p:to>
                                    </p:set>
                                  </p:childTnLst>
                                </p:cTn>
                              </p:par>
                              <p:par>
                                <p:cTn id="38" presetID="1" presetClass="entr" presetSubtype="0" fill="hold" grpId="1" nodeType="withEffect">
                                  <p:stCondLst>
                                    <p:cond delay="0"/>
                                  </p:stCondLst>
                                  <p:childTnLst>
                                    <p:set>
                                      <p:cBhvr>
                                        <p:cTn id="39" dur="1" fill="hold">
                                          <p:stCondLst>
                                            <p:cond delay="0"/>
                                          </p:stCondLst>
                                        </p:cTn>
                                        <p:tgtEl>
                                          <p:spTgt spid="12">
                                            <p:txEl>
                                              <p:pRg st="7" end="7"/>
                                            </p:txEl>
                                          </p:spTgt>
                                        </p:tgtEl>
                                        <p:attrNameLst>
                                          <p:attrName>style.visibility</p:attrName>
                                        </p:attrNameLst>
                                      </p:cBhvr>
                                      <p:to>
                                        <p:strVal val="visible"/>
                                      </p:to>
                                    </p:set>
                                  </p:childTnLst>
                                </p:cTn>
                              </p:par>
                              <p:par>
                                <p:cTn id="40" presetID="1" presetClass="entr" presetSubtype="0" fill="hold" grpId="1" nodeType="withEffect">
                                  <p:stCondLst>
                                    <p:cond delay="0"/>
                                  </p:stCondLst>
                                  <p:childTnLst>
                                    <p:set>
                                      <p:cBhvr>
                                        <p:cTn id="41" dur="1" fill="hold">
                                          <p:stCondLst>
                                            <p:cond delay="0"/>
                                          </p:stCondLst>
                                        </p:cTn>
                                        <p:tgtEl>
                                          <p:spTgt spid="12">
                                            <p:txEl>
                                              <p:pRg st="8" end="8"/>
                                            </p:txEl>
                                          </p:spTgt>
                                        </p:tgtEl>
                                        <p:attrNameLst>
                                          <p:attrName>style.visibility</p:attrName>
                                        </p:attrNameLst>
                                      </p:cBhvr>
                                      <p:to>
                                        <p:strVal val="visible"/>
                                      </p:to>
                                    </p:set>
                                  </p:childTnLst>
                                </p:cTn>
                              </p:par>
                              <p:par>
                                <p:cTn id="42" presetID="1" presetClass="entr" presetSubtype="0" fill="hold" grpId="1" nodeType="withEffect">
                                  <p:stCondLst>
                                    <p:cond delay="0"/>
                                  </p:stCondLst>
                                  <p:childTnLst>
                                    <p:set>
                                      <p:cBhvr>
                                        <p:cTn id="43" dur="1" fill="hold">
                                          <p:stCondLst>
                                            <p:cond delay="0"/>
                                          </p:stCondLst>
                                        </p:cTn>
                                        <p:tgtEl>
                                          <p:spTgt spid="12">
                                            <p:txEl>
                                              <p:pRg st="9" end="9"/>
                                            </p:txEl>
                                          </p:spTgt>
                                        </p:tgtEl>
                                        <p:attrNameLst>
                                          <p:attrName>style.visibility</p:attrName>
                                        </p:attrNameLst>
                                      </p:cBhvr>
                                      <p:to>
                                        <p:strVal val="visible"/>
                                      </p:to>
                                    </p:set>
                                  </p:childTnLst>
                                </p:cTn>
                              </p:par>
                              <p:par>
                                <p:cTn id="44" presetID="9"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dissolve">
                                      <p:cBhvr>
                                        <p:cTn id="46" dur="500"/>
                                        <p:tgtEl>
                                          <p:spTgt spid="10"/>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dissolve">
                                      <p:cBhvr>
                                        <p:cTn id="49" dur="500"/>
                                        <p:tgtEl>
                                          <p:spTgt spid="21"/>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dissolve">
                                      <p:cBhvr>
                                        <p:cTn id="52" dur="500"/>
                                        <p:tgtEl>
                                          <p:spTgt spid="22"/>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dissolve">
                                      <p:cBhvr>
                                        <p:cTn id="55" dur="500"/>
                                        <p:tgtEl>
                                          <p:spTgt spid="23"/>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dissolve">
                                      <p:cBhvr>
                                        <p:cTn id="58" dur="500"/>
                                        <p:tgtEl>
                                          <p:spTgt spid="24"/>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dissolve">
                                      <p:cBhvr>
                                        <p:cTn id="61" dur="500"/>
                                        <p:tgtEl>
                                          <p:spTgt spid="12"/>
                                        </p:tgtEl>
                                      </p:cBhvr>
                                    </p:animEffect>
                                  </p:childTnLst>
                                </p:cTn>
                              </p:par>
                            </p:childTnLst>
                          </p:cTn>
                        </p:par>
                        <p:par>
                          <p:cTn id="62" fill="hold">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6" presetClass="emph" presetSubtype="0" fill="hold" grpId="0" nodeType="clickEffect">
                                  <p:stCondLst>
                                    <p:cond delay="500"/>
                                  </p:stCondLst>
                                  <p:childTnLst>
                                    <p:animScale>
                                      <p:cBhvr>
                                        <p:cTn id="68" dur="500" fill="hold"/>
                                        <p:tgtEl>
                                          <p:spTgt spid="13"/>
                                        </p:tgtEl>
                                      </p:cBhvr>
                                      <p:by x="25000" y="25000"/>
                                    </p:animScale>
                                  </p:childTnLst>
                                </p:cTn>
                              </p:par>
                              <p:par>
                                <p:cTn id="69" presetID="0" presetClass="path" presetSubtype="0" accel="50000" decel="50000" fill="hold" grpId="1" nodeType="withEffect">
                                  <p:stCondLst>
                                    <p:cond delay="0"/>
                                  </p:stCondLst>
                                  <p:childTnLst>
                                    <p:animMotion origin="layout" path="M 0 0 L 0.12066 0.3345 " pathEditMode="relative" ptsTypes="AA">
                                      <p:cBhvr>
                                        <p:cTn id="70" dur="1000" fill="hold"/>
                                        <p:tgtEl>
                                          <p:spTgt spid="13"/>
                                        </p:tgtEl>
                                        <p:attrNameLst>
                                          <p:attrName>ppt_x</p:attrName>
                                          <p:attrName>ppt_y</p:attrName>
                                        </p:attrNameLst>
                                      </p:cBhvr>
                                    </p:animMotion>
                                  </p:childTnLst>
                                </p:cTn>
                              </p:par>
                            </p:childTnLst>
                          </p:cTn>
                        </p:par>
                        <p:par>
                          <p:cTn id="71" fill="hold">
                            <p:stCondLst>
                              <p:cond delay="1000"/>
                            </p:stCondLst>
                            <p:childTnLst>
                              <p:par>
                                <p:cTn id="72" presetID="9" presetClass="exit" presetSubtype="0" fill="hold" grpId="2" nodeType="afterEffect">
                                  <p:stCondLst>
                                    <p:cond delay="0"/>
                                  </p:stCondLst>
                                  <p:childTnLst>
                                    <p:animEffect transition="out" filter="dissolv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childTnLst>
                          </p:cTn>
                        </p:par>
                        <p:par>
                          <p:cTn id="75" fill="hold">
                            <p:stCondLst>
                              <p:cond delay="1500"/>
                            </p:stCondLst>
                            <p:childTnLst>
                              <p:par>
                                <p:cTn id="76" presetID="26" presetClass="emph" presetSubtype="0" fill="hold" nodeType="afterEffect">
                                  <p:stCondLst>
                                    <p:cond delay="0"/>
                                  </p:stCondLst>
                                  <p:childTnLst>
                                    <p:animEffect transition="out" filter="fade">
                                      <p:cBhvr>
                                        <p:cTn id="77" dur="500" tmFilter="0, 0; .2, .5; .8, .5; 1, 0"/>
                                        <p:tgtEl>
                                          <p:spTgt spid="12">
                                            <p:txEl>
                                              <p:pRg st="2" end="2"/>
                                            </p:txEl>
                                          </p:spTgt>
                                        </p:tgtEl>
                                      </p:cBhvr>
                                    </p:animEffect>
                                    <p:animScale>
                                      <p:cBhvr>
                                        <p:cTn id="78" dur="250" autoRev="1" fill="hold"/>
                                        <p:tgtEl>
                                          <p:spTgt spid="12">
                                            <p:txEl>
                                              <p:pRg st="2" end="2"/>
                                            </p:txEl>
                                          </p:spTgt>
                                        </p:tgtEl>
                                      </p:cBhvr>
                                      <p:by x="105000" y="105000"/>
                                    </p:animScale>
                                  </p:childTnLst>
                                </p:cTn>
                              </p:par>
                              <p:par>
                                <p:cTn id="79" presetID="1" presetClass="exit" presetSubtype="0" fill="hold" grpId="1" nodeType="withEffect">
                                  <p:stCondLst>
                                    <p:cond delay="0"/>
                                  </p:stCondLst>
                                  <p:childTnLst>
                                    <p:set>
                                      <p:cBhvr>
                                        <p:cTn id="80" dur="1" fill="hold">
                                          <p:stCondLst>
                                            <p:cond delay="0"/>
                                          </p:stCondLst>
                                        </p:cTn>
                                        <p:tgtEl>
                                          <p:spTgt spid="24"/>
                                        </p:tgtEl>
                                        <p:attrNameLst>
                                          <p:attrName>style.visibility</p:attrName>
                                        </p:attrNameLst>
                                      </p:cBhvr>
                                      <p:to>
                                        <p:strVal val="hidden"/>
                                      </p:to>
                                    </p:set>
                                  </p:childTnLst>
                                </p:cTn>
                              </p:par>
                              <p:par>
                                <p:cTn id="81" presetID="1" presetClass="entr" presetSubtype="0"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par>
                          <p:cTn id="83" fill="hold">
                            <p:stCondLst>
                              <p:cond delay="2000"/>
                            </p:stCondLst>
                            <p:childTnLst>
                              <p:par>
                                <p:cTn id="84" presetID="0" presetClass="path" presetSubtype="0" accel="50000" decel="50000" fill="hold" grpId="1" nodeType="afterEffect">
                                  <p:stCondLst>
                                    <p:cond delay="500"/>
                                  </p:stCondLst>
                                  <p:childTnLst>
                                    <p:animMotion origin="layout" path="M 0 0 L 0.10573 0 " pathEditMode="relative" ptsTypes="AA">
                                      <p:cBhvr>
                                        <p:cTn id="85" dur="1000" fill="hold"/>
                                        <p:tgtEl>
                                          <p:spTgt spid="9"/>
                                        </p:tgtEl>
                                        <p:attrNameLst>
                                          <p:attrName>ppt_x</p:attrName>
                                          <p:attrName>ppt_y</p:attrName>
                                        </p:attrNameLst>
                                      </p:cBhvr>
                                    </p:animMotion>
                                  </p:childTnLst>
                                </p:cTn>
                              </p:par>
                            </p:childTnLst>
                          </p:cTn>
                        </p:par>
                        <p:par>
                          <p:cTn id="86" fill="hold">
                            <p:stCondLst>
                              <p:cond delay="3500"/>
                            </p:stCondLst>
                            <p:childTnLst>
                              <p:par>
                                <p:cTn id="87" presetID="6" presetClass="emph" presetSubtype="0" fill="hold" grpId="0" nodeType="afterEffect">
                                  <p:stCondLst>
                                    <p:cond delay="0"/>
                                  </p:stCondLst>
                                  <p:childTnLst>
                                    <p:animScale>
                                      <p:cBhvr>
                                        <p:cTn id="88" dur="500" fill="hold"/>
                                        <p:tgtEl>
                                          <p:spTgt spid="17"/>
                                        </p:tgtEl>
                                      </p:cBhvr>
                                      <p:by x="25000" y="25000"/>
                                    </p:animScale>
                                  </p:childTnLst>
                                </p:cTn>
                              </p:par>
                              <p:par>
                                <p:cTn id="89" presetID="0" presetClass="path" presetSubtype="0" accel="50000" decel="50000" fill="hold" grpId="1" nodeType="withEffect">
                                  <p:stCondLst>
                                    <p:cond delay="0"/>
                                  </p:stCondLst>
                                  <p:childTnLst>
                                    <p:animMotion origin="layout" path="M 1.38889E-6 7.40741E-7 L 0.0191 0.61875 " pathEditMode="relative" rAng="0" ptsTypes="AA">
                                      <p:cBhvr>
                                        <p:cTn id="90" dur="1000" fill="hold"/>
                                        <p:tgtEl>
                                          <p:spTgt spid="17"/>
                                        </p:tgtEl>
                                        <p:attrNameLst>
                                          <p:attrName>ppt_x</p:attrName>
                                          <p:attrName>ppt_y</p:attrName>
                                        </p:attrNameLst>
                                      </p:cBhvr>
                                      <p:rCtr x="955" y="30926"/>
                                    </p:animMotion>
                                  </p:childTnLst>
                                </p:cTn>
                              </p:par>
                            </p:childTnLst>
                          </p:cTn>
                        </p:par>
                        <p:par>
                          <p:cTn id="91" fill="hold">
                            <p:stCondLst>
                              <p:cond delay="4500"/>
                            </p:stCondLst>
                            <p:childTnLst>
                              <p:par>
                                <p:cTn id="92" presetID="9" presetClass="exit" presetSubtype="0" fill="hold" grpId="2" nodeType="afterEffect">
                                  <p:stCondLst>
                                    <p:cond delay="0"/>
                                  </p:stCondLst>
                                  <p:childTnLst>
                                    <p:animEffect transition="out" filter="dissolv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childTnLst>
                          </p:cTn>
                        </p:par>
                        <p:par>
                          <p:cTn id="95" fill="hold">
                            <p:stCondLst>
                              <p:cond delay="5000"/>
                            </p:stCondLst>
                            <p:childTnLst>
                              <p:par>
                                <p:cTn id="96" presetID="26" presetClass="emph" presetSubtype="0" fill="hold" nodeType="afterEffect">
                                  <p:stCondLst>
                                    <p:cond delay="0"/>
                                  </p:stCondLst>
                                  <p:childTnLst>
                                    <p:animEffect transition="out" filter="fade">
                                      <p:cBhvr>
                                        <p:cTn id="97" dur="500" tmFilter="0, 0; .2, .5; .8, .5; 1, 0"/>
                                        <p:tgtEl>
                                          <p:spTgt spid="12">
                                            <p:txEl>
                                              <p:pRg st="8" end="8"/>
                                            </p:txEl>
                                          </p:spTgt>
                                        </p:tgtEl>
                                      </p:cBhvr>
                                    </p:animEffect>
                                    <p:animScale>
                                      <p:cBhvr>
                                        <p:cTn id="98" dur="250" autoRev="1" fill="hold"/>
                                        <p:tgtEl>
                                          <p:spTgt spid="12">
                                            <p:txEl>
                                              <p:pRg st="8" end="8"/>
                                            </p:txEl>
                                          </p:spTgt>
                                        </p:tgtEl>
                                      </p:cBhvr>
                                      <p:by x="105000" y="105000"/>
                                    </p:animScale>
                                  </p:childTnLst>
                                </p:cTn>
                              </p:par>
                              <p:par>
                                <p:cTn id="99" presetID="1" presetClass="entr" presetSubtype="0" fill="hold" grpId="0" nodeType="withEffect">
                                  <p:stCondLst>
                                    <p:cond delay="0"/>
                                  </p:stCondLst>
                                  <p:childTnLst>
                                    <p:set>
                                      <p:cBhvr>
                                        <p:cTn id="100" dur="1" fill="hold">
                                          <p:stCondLst>
                                            <p:cond delay="0"/>
                                          </p:stCondLst>
                                        </p:cTn>
                                        <p:tgtEl>
                                          <p:spTgt spid="20"/>
                                        </p:tgtEl>
                                        <p:attrNameLst>
                                          <p:attrName>style.visibility</p:attrName>
                                        </p:attrNameLst>
                                      </p:cBhvr>
                                      <p:to>
                                        <p:strVal val="visible"/>
                                      </p:to>
                                    </p:set>
                                  </p:childTnLst>
                                </p:cTn>
                              </p:par>
                              <p:par>
                                <p:cTn id="101" presetID="1" presetClass="exit" presetSubtype="0" fill="hold" grpId="1" nodeType="withEffect">
                                  <p:stCondLst>
                                    <p:cond delay="0"/>
                                  </p:stCondLst>
                                  <p:childTnLst>
                                    <p:set>
                                      <p:cBhvr>
                                        <p:cTn id="102" dur="1" fill="hold">
                                          <p:stCondLst>
                                            <p:cond delay="0"/>
                                          </p:stCondLst>
                                        </p:cTn>
                                        <p:tgtEl>
                                          <p:spTgt spid="21"/>
                                        </p:tgtEl>
                                        <p:attrNameLst>
                                          <p:attrName>style.visibility</p:attrName>
                                        </p:attrNameLst>
                                      </p:cBhvr>
                                      <p:to>
                                        <p:strVal val="hidden"/>
                                      </p:to>
                                    </p:set>
                                  </p:childTnLst>
                                </p:cTn>
                              </p:par>
                            </p:childTnLst>
                          </p:cTn>
                        </p:par>
                        <p:par>
                          <p:cTn id="103" fill="hold">
                            <p:stCondLst>
                              <p:cond delay="5500"/>
                            </p:stCondLst>
                            <p:childTnLst>
                              <p:par>
                                <p:cTn id="104" presetID="0" presetClass="path" presetSubtype="0" accel="50000" decel="50000" fill="hold" grpId="2" nodeType="afterEffect">
                                  <p:stCondLst>
                                    <p:cond delay="0"/>
                                  </p:stCondLst>
                                  <p:childTnLst>
                                    <p:animMotion origin="layout" path="M 0.10573 -1.11111E-6 L 0.21441 0.00162 " pathEditMode="fixed" rAng="0" ptsTypes="AA">
                                      <p:cBhvr>
                                        <p:cTn id="105" dur="1000" fill="hold"/>
                                        <p:tgtEl>
                                          <p:spTgt spid="9"/>
                                        </p:tgtEl>
                                        <p:attrNameLst>
                                          <p:attrName>ppt_x</p:attrName>
                                          <p:attrName>ppt_y</p:attrName>
                                        </p:attrNameLst>
                                      </p:cBhvr>
                                      <p:rCtr x="5451" y="162"/>
                                    </p:animMotion>
                                  </p:childTnLst>
                                </p:cTn>
                              </p:par>
                            </p:childTnLst>
                          </p:cTn>
                        </p:par>
                        <p:par>
                          <p:cTn id="106" fill="hold">
                            <p:stCondLst>
                              <p:cond delay="6500"/>
                            </p:stCondLst>
                            <p:childTnLst>
                              <p:par>
                                <p:cTn id="107" presetID="6" presetClass="emph" presetSubtype="0" fill="hold" grpId="0" nodeType="afterEffect">
                                  <p:stCondLst>
                                    <p:cond delay="0"/>
                                  </p:stCondLst>
                                  <p:childTnLst>
                                    <p:animScale>
                                      <p:cBhvr>
                                        <p:cTn id="108" dur="500" fill="hold"/>
                                        <p:tgtEl>
                                          <p:spTgt spid="18"/>
                                        </p:tgtEl>
                                      </p:cBhvr>
                                      <p:by x="25000" y="25000"/>
                                    </p:animScale>
                                  </p:childTnLst>
                                </p:cTn>
                              </p:par>
                              <p:par>
                                <p:cTn id="109" presetID="0" presetClass="path" presetSubtype="0" accel="50000" decel="50000" fill="hold" grpId="1" nodeType="withEffect">
                                  <p:stCondLst>
                                    <p:cond delay="0"/>
                                  </p:stCondLst>
                                  <p:childTnLst>
                                    <p:animMotion origin="layout" path="M 1.11111E-6 -3.33333E-6 L -0.09514 0.42639 " pathEditMode="relative" rAng="0" ptsTypes="AA">
                                      <p:cBhvr>
                                        <p:cTn id="110" dur="1000" fill="hold"/>
                                        <p:tgtEl>
                                          <p:spTgt spid="18"/>
                                        </p:tgtEl>
                                        <p:attrNameLst>
                                          <p:attrName>ppt_x</p:attrName>
                                          <p:attrName>ppt_y</p:attrName>
                                        </p:attrNameLst>
                                      </p:cBhvr>
                                      <p:rCtr x="-4757" y="21319"/>
                                    </p:animMotion>
                                  </p:childTnLst>
                                </p:cTn>
                              </p:par>
                            </p:childTnLst>
                          </p:cTn>
                        </p:par>
                        <p:par>
                          <p:cTn id="111" fill="hold">
                            <p:stCondLst>
                              <p:cond delay="7500"/>
                            </p:stCondLst>
                            <p:childTnLst>
                              <p:par>
                                <p:cTn id="112" presetID="9" presetClass="exit" presetSubtype="0" fill="hold" grpId="2" nodeType="afterEffect">
                                  <p:stCondLst>
                                    <p:cond delay="0"/>
                                  </p:stCondLst>
                                  <p:childTnLst>
                                    <p:animEffect transition="out" filter="dissolve">
                                      <p:cBhvr>
                                        <p:cTn id="113" dur="500"/>
                                        <p:tgtEl>
                                          <p:spTgt spid="18"/>
                                        </p:tgtEl>
                                      </p:cBhvr>
                                    </p:animEffect>
                                    <p:set>
                                      <p:cBhvr>
                                        <p:cTn id="114" dur="1" fill="hold">
                                          <p:stCondLst>
                                            <p:cond delay="499"/>
                                          </p:stCondLst>
                                        </p:cTn>
                                        <p:tgtEl>
                                          <p:spTgt spid="18"/>
                                        </p:tgtEl>
                                        <p:attrNameLst>
                                          <p:attrName>style.visibility</p:attrName>
                                        </p:attrNameLst>
                                      </p:cBhvr>
                                      <p:to>
                                        <p:strVal val="hidden"/>
                                      </p:to>
                                    </p:set>
                                  </p:childTnLst>
                                </p:cTn>
                              </p:par>
                            </p:childTnLst>
                          </p:cTn>
                        </p:par>
                        <p:par>
                          <p:cTn id="115" fill="hold">
                            <p:stCondLst>
                              <p:cond delay="8000"/>
                            </p:stCondLst>
                            <p:childTnLst>
                              <p:par>
                                <p:cTn id="116" presetID="26" presetClass="emph" presetSubtype="0" fill="hold" nodeType="afterEffect">
                                  <p:stCondLst>
                                    <p:cond delay="0"/>
                                  </p:stCondLst>
                                  <p:childTnLst>
                                    <p:animEffect transition="out" filter="fade">
                                      <p:cBhvr>
                                        <p:cTn id="117" dur="500" tmFilter="0, 0; .2, .5; .8, .5; 1, 0"/>
                                        <p:tgtEl>
                                          <p:spTgt spid="12">
                                            <p:txEl>
                                              <p:pRg st="4" end="4"/>
                                            </p:txEl>
                                          </p:spTgt>
                                        </p:tgtEl>
                                      </p:cBhvr>
                                    </p:animEffect>
                                    <p:animScale>
                                      <p:cBhvr>
                                        <p:cTn id="118" dur="250" autoRev="1" fill="hold"/>
                                        <p:tgtEl>
                                          <p:spTgt spid="12">
                                            <p:txEl>
                                              <p:pRg st="4" end="4"/>
                                            </p:txEl>
                                          </p:spTgt>
                                        </p:tgtEl>
                                      </p:cBhvr>
                                      <p:by x="105000" y="105000"/>
                                    </p:animScale>
                                  </p:childTnLst>
                                </p:cTn>
                              </p:par>
                              <p:par>
                                <p:cTn id="119" presetID="1" presetClass="exit" presetSubtype="0" fill="hold" grpId="1" nodeType="withEffect">
                                  <p:stCondLst>
                                    <p:cond delay="0"/>
                                  </p:stCondLst>
                                  <p:childTnLst>
                                    <p:set>
                                      <p:cBhvr>
                                        <p:cTn id="120" dur="1" fill="hold">
                                          <p:stCondLst>
                                            <p:cond delay="0"/>
                                          </p:stCondLst>
                                        </p:cTn>
                                        <p:tgtEl>
                                          <p:spTgt spid="23"/>
                                        </p:tgtEl>
                                        <p:attrNameLst>
                                          <p:attrName>style.visibility</p:attrName>
                                        </p:attrNameLst>
                                      </p:cBhvr>
                                      <p:to>
                                        <p:strVal val="hidden"/>
                                      </p:to>
                                    </p:set>
                                  </p:childTnLst>
                                </p:cTn>
                              </p:par>
                              <p:par>
                                <p:cTn id="121" presetID="1" presetClass="entr" presetSubtype="0" fill="hold" grpId="0" nodeType="withEffect">
                                  <p:stCondLst>
                                    <p:cond delay="0"/>
                                  </p:stCondLst>
                                  <p:childTnLst>
                                    <p:set>
                                      <p:cBhvr>
                                        <p:cTn id="122" dur="1" fill="hold">
                                          <p:stCondLst>
                                            <p:cond delay="0"/>
                                          </p:stCondLst>
                                        </p:cTn>
                                        <p:tgtEl>
                                          <p:spTgt spid="26"/>
                                        </p:tgtEl>
                                        <p:attrNameLst>
                                          <p:attrName>style.visibility</p:attrName>
                                        </p:attrNameLst>
                                      </p:cBhvr>
                                      <p:to>
                                        <p:strVal val="visible"/>
                                      </p:to>
                                    </p:set>
                                  </p:childTnLst>
                                </p:cTn>
                              </p:par>
                            </p:childTnLst>
                          </p:cTn>
                        </p:par>
                        <p:par>
                          <p:cTn id="123" fill="hold">
                            <p:stCondLst>
                              <p:cond delay="8500"/>
                            </p:stCondLst>
                            <p:childTnLst>
                              <p:par>
                                <p:cTn id="124" presetID="0" presetClass="path" presetSubtype="0" accel="50000" decel="50000" fill="hold" grpId="3" nodeType="afterEffect">
                                  <p:stCondLst>
                                    <p:cond delay="0"/>
                                  </p:stCondLst>
                                  <p:childTnLst>
                                    <p:animMotion origin="layout" path="M 0.21441 0.00162 L 0.31823 0.00162 " pathEditMode="fixed" rAng="0" ptsTypes="AA">
                                      <p:cBhvr>
                                        <p:cTn id="125" dur="1000" fill="hold"/>
                                        <p:tgtEl>
                                          <p:spTgt spid="9"/>
                                        </p:tgtEl>
                                        <p:attrNameLst>
                                          <p:attrName>ppt_x</p:attrName>
                                          <p:attrName>ppt_y</p:attrName>
                                        </p:attrNameLst>
                                      </p:cBhvr>
                                      <p:rCtr x="5052" y="-185"/>
                                    </p:animMotion>
                                  </p:childTnLst>
                                </p:cTn>
                              </p:par>
                            </p:childTnLst>
                          </p:cTn>
                        </p:par>
                        <p:par>
                          <p:cTn id="126" fill="hold">
                            <p:stCondLst>
                              <p:cond delay="9500"/>
                            </p:stCondLst>
                            <p:childTnLst>
                              <p:par>
                                <p:cTn id="127" presetID="6" presetClass="emph" presetSubtype="0" fill="hold" grpId="0" nodeType="afterEffect">
                                  <p:stCondLst>
                                    <p:cond delay="0"/>
                                  </p:stCondLst>
                                  <p:childTnLst>
                                    <p:animScale>
                                      <p:cBhvr>
                                        <p:cTn id="128" dur="500" fill="hold"/>
                                        <p:tgtEl>
                                          <p:spTgt spid="19"/>
                                        </p:tgtEl>
                                      </p:cBhvr>
                                      <p:by x="25000" y="25000"/>
                                    </p:animScale>
                                  </p:childTnLst>
                                </p:cTn>
                              </p:par>
                              <p:par>
                                <p:cTn id="129" presetID="0" presetClass="path" presetSubtype="0" accel="50000" decel="50000" fill="hold" grpId="1" nodeType="withEffect">
                                  <p:stCondLst>
                                    <p:cond delay="0"/>
                                  </p:stCondLst>
                                  <p:childTnLst>
                                    <p:animMotion origin="layout" path="M 1.66667E-6 -3.33333E-6 L -0.20729 0.52431 " pathEditMode="relative" rAng="0" ptsTypes="AA">
                                      <p:cBhvr>
                                        <p:cTn id="130" dur="1000" fill="hold"/>
                                        <p:tgtEl>
                                          <p:spTgt spid="19"/>
                                        </p:tgtEl>
                                        <p:attrNameLst>
                                          <p:attrName>ppt_x</p:attrName>
                                          <p:attrName>ppt_y</p:attrName>
                                        </p:attrNameLst>
                                      </p:cBhvr>
                                      <p:rCtr x="-10365" y="26204"/>
                                    </p:animMotion>
                                  </p:childTnLst>
                                </p:cTn>
                              </p:par>
                            </p:childTnLst>
                          </p:cTn>
                        </p:par>
                        <p:par>
                          <p:cTn id="131" fill="hold">
                            <p:stCondLst>
                              <p:cond delay="10500"/>
                            </p:stCondLst>
                            <p:childTnLst>
                              <p:par>
                                <p:cTn id="132" presetID="9" presetClass="exit" presetSubtype="0" fill="hold" grpId="2" nodeType="afterEffect">
                                  <p:stCondLst>
                                    <p:cond delay="0"/>
                                  </p:stCondLst>
                                  <p:childTnLst>
                                    <p:animEffect transition="out" filter="dissolve">
                                      <p:cBhvr>
                                        <p:cTn id="133" dur="500"/>
                                        <p:tgtEl>
                                          <p:spTgt spid="19"/>
                                        </p:tgtEl>
                                      </p:cBhvr>
                                    </p:animEffect>
                                    <p:set>
                                      <p:cBhvr>
                                        <p:cTn id="134" dur="1" fill="hold">
                                          <p:stCondLst>
                                            <p:cond delay="499"/>
                                          </p:stCondLst>
                                        </p:cTn>
                                        <p:tgtEl>
                                          <p:spTgt spid="19"/>
                                        </p:tgtEl>
                                        <p:attrNameLst>
                                          <p:attrName>style.visibility</p:attrName>
                                        </p:attrNameLst>
                                      </p:cBhvr>
                                      <p:to>
                                        <p:strVal val="hidden"/>
                                      </p:to>
                                    </p:set>
                                  </p:childTnLst>
                                </p:cTn>
                              </p:par>
                            </p:childTnLst>
                          </p:cTn>
                        </p:par>
                        <p:par>
                          <p:cTn id="135" fill="hold">
                            <p:stCondLst>
                              <p:cond delay="11000"/>
                            </p:stCondLst>
                            <p:childTnLst>
                              <p:par>
                                <p:cTn id="136" presetID="26" presetClass="emph" presetSubtype="0" fill="hold" nodeType="afterEffect">
                                  <p:stCondLst>
                                    <p:cond delay="0"/>
                                  </p:stCondLst>
                                  <p:childTnLst>
                                    <p:animEffect transition="out" filter="fade">
                                      <p:cBhvr>
                                        <p:cTn id="137" dur="500" tmFilter="0, 0; .2, .5; .8, .5; 1, 0"/>
                                        <p:tgtEl>
                                          <p:spTgt spid="12">
                                            <p:txEl>
                                              <p:pRg st="6" end="6"/>
                                            </p:txEl>
                                          </p:spTgt>
                                        </p:tgtEl>
                                      </p:cBhvr>
                                    </p:animEffect>
                                    <p:animScale>
                                      <p:cBhvr>
                                        <p:cTn id="138" dur="250" autoRev="1" fill="hold"/>
                                        <p:tgtEl>
                                          <p:spTgt spid="12">
                                            <p:txEl>
                                              <p:pRg st="6" end="6"/>
                                            </p:txEl>
                                          </p:spTgt>
                                        </p:tgtEl>
                                      </p:cBhvr>
                                      <p:by x="105000" y="105000"/>
                                    </p:animScale>
                                  </p:childTnLst>
                                </p:cTn>
                              </p:par>
                              <p:par>
                                <p:cTn id="139" presetID="1" presetClass="exit" presetSubtype="0" fill="hold" grpId="1" nodeType="withEffect">
                                  <p:stCondLst>
                                    <p:cond delay="0"/>
                                  </p:stCondLst>
                                  <p:childTnLst>
                                    <p:set>
                                      <p:cBhvr>
                                        <p:cTn id="140" dur="1" fill="hold">
                                          <p:stCondLst>
                                            <p:cond delay="0"/>
                                          </p:stCondLst>
                                        </p:cTn>
                                        <p:tgtEl>
                                          <p:spTgt spid="22"/>
                                        </p:tgtEl>
                                        <p:attrNameLst>
                                          <p:attrName>style.visibility</p:attrName>
                                        </p:attrNameLst>
                                      </p:cBhvr>
                                      <p:to>
                                        <p:strVal val="hidden"/>
                                      </p:to>
                                    </p:set>
                                  </p:childTnLst>
                                </p:cTn>
                              </p:par>
                              <p:par>
                                <p:cTn id="141" presetID="1" presetClass="entr" presetSubtype="0" fill="hold" grpId="0" nodeType="withEffect">
                                  <p:stCondLst>
                                    <p:cond delay="0"/>
                                  </p:stCondLst>
                                  <p:childTnLst>
                                    <p:set>
                                      <p:cBhvr>
                                        <p:cTn id="1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9" grpId="1" animBg="1"/>
      <p:bldP spid="9" grpId="2" animBg="1"/>
      <p:bldP spid="9" grpId="3" animBg="1"/>
      <p:bldP spid="10" grpId="0" animBg="1"/>
      <p:bldP spid="11" grpId="0"/>
      <p:bldP spid="12" grpId="0"/>
      <p:bldP spid="12" grpId="1" build="allAtOnce"/>
      <p:bldP spid="13" grpId="0"/>
      <p:bldP spid="13" grpId="1"/>
      <p:bldP spid="13" grpId="2"/>
      <p:bldP spid="13" grpId="3"/>
      <p:bldP spid="17" grpId="0"/>
      <p:bldP spid="17" grpId="1"/>
      <p:bldP spid="17" grpId="2"/>
      <p:bldP spid="17" grpId="3"/>
      <p:bldP spid="18" grpId="0"/>
      <p:bldP spid="18" grpId="1"/>
      <p:bldP spid="18" grpId="2"/>
      <p:bldP spid="18" grpId="3"/>
      <p:bldP spid="19" grpId="0"/>
      <p:bldP spid="19" grpId="1"/>
      <p:bldP spid="19" grpId="2"/>
      <p:bldP spid="19" grpId="3"/>
      <p:bldP spid="20" grpId="0"/>
      <p:bldP spid="21" grpId="0"/>
      <p:bldP spid="21" grpId="1"/>
      <p:bldP spid="22" grpId="0"/>
      <p:bldP spid="22" grpId="1"/>
      <p:bldP spid="23" grpId="0"/>
      <p:bldP spid="23" grpId="1"/>
      <p:bldP spid="24" grpId="0"/>
      <p:bldP spid="24" grpId="1"/>
      <p:bldP spid="25" grpId="0"/>
      <p:bldP spid="26" grpId="0"/>
      <p:bldP spid="2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GRIM-Filter: </a:t>
            </a:r>
            <a:r>
              <a:rPr lang="en-US" sz="4400" b="1" dirty="0" err="1">
                <a:solidFill>
                  <a:schemeClr val="tx1"/>
                </a:solidFill>
                <a:latin typeface="Cambria" charset="0"/>
                <a:ea typeface="Cambria" charset="0"/>
                <a:cs typeface="Cambria" charset="0"/>
              </a:rPr>
              <a:t>Bitvectors</a:t>
            </a:r>
            <a:endParaRPr lang="en-US" sz="4400" b="1" dirty="0">
              <a:solidFill>
                <a:schemeClr val="tx1"/>
              </a:solidFill>
              <a:latin typeface="Cambria" charset="0"/>
              <a:ea typeface="Cambria" charset="0"/>
              <a:cs typeface="Cambria" charset="0"/>
            </a:endParaRPr>
          </a:p>
        </p:txBody>
      </p:sp>
      <p:sp>
        <p:nvSpPr>
          <p:cNvPr id="4" name="Slide Number Placeholder 3"/>
          <p:cNvSpPr>
            <a:spLocks noGrp="1"/>
          </p:cNvSpPr>
          <p:nvPr>
            <p:ph type="sldNum" sz="quarter" idx="11"/>
          </p:nvPr>
        </p:nvSpPr>
        <p:spPr>
          <a:xfrm>
            <a:off x="6705600" y="6215063"/>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cxnSp>
        <p:nvCxnSpPr>
          <p:cNvPr id="6" name="Straight Connector 5"/>
          <p:cNvCxnSpPr/>
          <p:nvPr/>
        </p:nvCxnSpPr>
        <p:spPr>
          <a:xfrm>
            <a:off x="6349998" y="1219200"/>
            <a:ext cx="0" cy="48768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6553200" y="1741714"/>
                <a:ext cx="228600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Storing all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bitvectors</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requires </a:t>
                </a:r>
                <a14:m>
                  <m:oMath xmlns:m="http://schemas.openxmlformats.org/officeDocument/2006/math">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srgbClr val="000000"/>
                            </a:solidFill>
                            <a:effectLst/>
                            <a:uLnTx/>
                            <a:uFillTx/>
                            <a:latin typeface="Cambria Math" charset="0"/>
                            <a:ea typeface="+mn-ea"/>
                            <a:cs typeface="+mn-cs"/>
                          </a:rPr>
                          <m:t>4</m:t>
                        </m:r>
                      </m:e>
                      <m:sup>
                        <m:r>
                          <a:rPr kumimoji="0" lang="en-US" sz="1800" b="0" i="1" u="none" strike="noStrike" kern="1200" cap="none" spc="0" normalizeH="0" baseline="0" noProof="0" smtClean="0">
                            <a:ln>
                              <a:noFill/>
                            </a:ln>
                            <a:solidFill>
                              <a:srgbClr val="000000"/>
                            </a:solidFill>
                            <a:effectLst/>
                            <a:uLnTx/>
                            <a:uFillTx/>
                            <a:latin typeface="Cambria Math" charset="0"/>
                            <a:ea typeface="+mn-ea"/>
                            <a:cs typeface="+mn-cs"/>
                          </a:rPr>
                          <m:t>𝑛</m:t>
                        </m:r>
                      </m:sup>
                    </m:sSup>
                    <m:r>
                      <a:rPr kumimoji="0" lang="en-US" sz="1800" b="0" i="1" u="none" strike="noStrike" kern="1200" cap="none" spc="0" normalizeH="0" baseline="0" noProof="0">
                        <a:ln>
                          <a:noFill/>
                        </a:ln>
                        <a:solidFill>
                          <a:srgbClr val="000000"/>
                        </a:solidFill>
                        <a:effectLst/>
                        <a:uLnTx/>
                        <a:uFillTx/>
                        <a:latin typeface="Cambria Math" charset="0"/>
                        <a:ea typeface="+mn-ea"/>
                        <a:cs typeface="+mn-cs"/>
                      </a:rPr>
                      <m:t>∗</m:t>
                    </m:r>
                    <m:r>
                      <a:rPr kumimoji="0" lang="en-US" sz="1800" b="0" i="1" u="none" strike="noStrike" kern="1200" cap="none" spc="0" normalizeH="0" baseline="0" noProof="0">
                        <a:ln>
                          <a:noFill/>
                        </a:ln>
                        <a:solidFill>
                          <a:srgbClr val="000000"/>
                        </a:solidFill>
                        <a:effectLst/>
                        <a:uLnTx/>
                        <a:uFillTx/>
                        <a:latin typeface="Cambria Math" charset="0"/>
                        <a:ea typeface="+mn-ea"/>
                        <a:cs typeface="+mn-cs"/>
                      </a:rPr>
                      <m:t>𝑡</m:t>
                    </m:r>
                    <m:r>
                      <a:rPr kumimoji="0" lang="en-US" sz="1800" b="0" i="1" u="none" strike="noStrike" kern="1200" cap="none" spc="0" normalizeH="0" baseline="0" noProof="0">
                        <a:ln>
                          <a:noFill/>
                        </a:ln>
                        <a:solidFill>
                          <a:srgbClr val="000000"/>
                        </a:solidFill>
                        <a:effectLst/>
                        <a:uLnTx/>
                        <a:uFillTx/>
                        <a:latin typeface="Cambria Math" charset="0"/>
                        <a:ea typeface="+mn-ea"/>
                        <a:cs typeface="+mn-cs"/>
                      </a:rPr>
                      <m:t> </m:t>
                    </m:r>
                  </m:oMath>
                </a14:m>
                <a:r>
                  <a:rPr kumimoji="0" lang="en-US" sz="1800" b="0" i="0" u="none" strike="noStrike" kern="1200" cap="none" spc="0" normalizeH="0" baseline="0" noProof="0" dirty="0">
                    <a:ln>
                      <a:noFill/>
                    </a:ln>
                    <a:solidFill>
                      <a:srgbClr val="000000"/>
                    </a:solidFill>
                    <a:effectLst/>
                    <a:uLnTx/>
                    <a:uFillTx/>
                    <a:latin typeface="Tahoma"/>
                    <a:ea typeface="+mn-ea"/>
                    <a:cs typeface="+mn-cs"/>
                  </a:rPr>
                  <a:t>bits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 memory,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where t = number of bins.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For </a:t>
                </a:r>
                <a:r>
                  <a:rPr kumimoji="0" lang="en-US" sz="1800" b="1" i="0" u="none" strike="noStrike" kern="1200" cap="none" spc="0" normalizeH="0" baseline="0" noProof="0" dirty="0">
                    <a:ln>
                      <a:noFill/>
                    </a:ln>
                    <a:solidFill>
                      <a:srgbClr val="000000"/>
                    </a:solidFill>
                    <a:effectLst/>
                    <a:uLnTx/>
                    <a:uFillTx/>
                    <a:latin typeface="Tahoma"/>
                    <a:ea typeface="+mn-ea"/>
                    <a:cs typeface="+mn-cs"/>
                  </a:rPr>
                  <a:t>bin size</a:t>
                </a:r>
                <a:r>
                  <a:rPr kumimoji="0" lang="en-US" sz="1800" b="0" i="0" u="none" strike="noStrike" kern="1200" cap="none" spc="0" normalizeH="0" baseline="0" noProof="0" dirty="0">
                    <a:ln>
                      <a:noFill/>
                    </a:ln>
                    <a:solidFill>
                      <a:srgbClr val="000000"/>
                    </a:solidFill>
                    <a:effectLst/>
                    <a:uLnTx/>
                    <a:uFillTx/>
                    <a:latin typeface="Tahoma"/>
                    <a:ea typeface="+mn-ea"/>
                    <a:cs typeface="+mn-cs"/>
                  </a:rPr>
                  <a:t> ~200, and </a:t>
                </a:r>
                <a:r>
                  <a:rPr kumimoji="0" lang="en-US" sz="1800" b="1" i="0" u="none" strike="noStrike" kern="1200" cap="none" spc="0" normalizeH="0" baseline="0" noProof="0" dirty="0">
                    <a:ln>
                      <a:noFill/>
                    </a:ln>
                    <a:solidFill>
                      <a:srgbClr val="000000"/>
                    </a:solidFill>
                    <a:effectLst/>
                    <a:uLnTx/>
                    <a:uFillTx/>
                    <a:latin typeface="Tahoma"/>
                    <a:ea typeface="+mn-ea"/>
                    <a:cs typeface="+mn-cs"/>
                  </a:rPr>
                  <a:t>n</a:t>
                </a:r>
                <a:r>
                  <a:rPr kumimoji="0" lang="en-US" sz="1800" b="0" i="0" u="none" strike="noStrike" kern="1200" cap="none" spc="0" normalizeH="0" baseline="0" noProof="0" dirty="0">
                    <a:ln>
                      <a:noFill/>
                    </a:ln>
                    <a:solidFill>
                      <a:srgbClr val="000000"/>
                    </a:solidFill>
                    <a:effectLst/>
                    <a:uLnTx/>
                    <a:uFillTx/>
                    <a:latin typeface="Tahoma"/>
                    <a:ea typeface="+mn-ea"/>
                    <a:cs typeface="+mn-cs"/>
                  </a:rPr>
                  <a:t> = 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memory footprint</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~3.8 GB </a:t>
                </a:r>
              </a:p>
            </p:txBody>
          </p:sp>
        </mc:Choice>
        <mc:Fallback xmlns="">
          <p:sp>
            <p:nvSpPr>
              <p:cNvPr id="9" name="TextBox 8"/>
              <p:cNvSpPr txBox="1">
                <a:spLocks noRot="1" noChangeAspect="1" noMove="1" noResize="1" noEditPoints="1" noAdjustHandles="1" noChangeArrowheads="1" noChangeShapeType="1" noTextEdit="1"/>
              </p:cNvSpPr>
              <p:nvPr/>
            </p:nvSpPr>
            <p:spPr>
              <a:xfrm>
                <a:off x="6553200" y="1741714"/>
                <a:ext cx="2286000" cy="3416320"/>
              </a:xfrm>
              <a:prstGeom prst="rect">
                <a:avLst/>
              </a:prstGeom>
              <a:blipFill rotWithShape="0">
                <a:blip r:embed="rId3"/>
                <a:stretch>
                  <a:fillRect l="-2133" t="-2143" r="-1067" b="-1964"/>
                </a:stretch>
              </a:blipFill>
            </p:spPr>
            <p:txBody>
              <a:bodyPr/>
              <a:lstStyle/>
              <a:p>
                <a:r>
                  <a:rPr lang="en-US">
                    <a:noFill/>
                  </a:rPr>
                  <a:t> </a:t>
                </a:r>
              </a:p>
            </p:txBody>
          </p:sp>
        </mc:Fallback>
      </mc:AlternateContent>
      <p:pic>
        <p:nvPicPr>
          <p:cNvPr id="3" name="Picture 2"/>
          <p:cNvPicPr>
            <a:picLocks noChangeAspect="1"/>
          </p:cNvPicPr>
          <p:nvPr/>
        </p:nvPicPr>
        <p:blipFill rotWithShape="1">
          <a:blip r:embed="rId4"/>
          <a:srcRect b="78801"/>
          <a:stretch/>
        </p:blipFill>
        <p:spPr>
          <a:xfrm>
            <a:off x="114300" y="1179927"/>
            <a:ext cx="6125798" cy="1073080"/>
          </a:xfrm>
          <a:prstGeom prst="rect">
            <a:avLst/>
          </a:prstGeom>
        </p:spPr>
      </p:pic>
      <p:sp>
        <p:nvSpPr>
          <p:cNvPr id="49" name="Rectangle 48"/>
          <p:cNvSpPr/>
          <p:nvPr/>
        </p:nvSpPr>
        <p:spPr>
          <a:xfrm>
            <a:off x="122600" y="1193800"/>
            <a:ext cx="284070" cy="26913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4" name="TextBox 13"/>
          <p:cNvSpPr txBox="1"/>
          <p:nvPr/>
        </p:nvSpPr>
        <p:spPr>
          <a:xfrm>
            <a:off x="884180" y="2606514"/>
            <a:ext cx="974514" cy="33239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CCCCT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GCATG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TTGCA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TTTTT</a:t>
            </a:r>
          </a:p>
        </p:txBody>
      </p:sp>
      <p:sp>
        <p:nvSpPr>
          <p:cNvPr id="15" name="TextBox 14"/>
          <p:cNvSpPr txBox="1"/>
          <p:nvPr/>
        </p:nvSpPr>
        <p:spPr>
          <a:xfrm>
            <a:off x="1858694" y="2598339"/>
            <a:ext cx="324279" cy="3323987"/>
          </a:xfrm>
          <a:prstGeom prst="rect">
            <a:avLst/>
          </a:prstGeom>
          <a:no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16" name="TextBox 15"/>
          <p:cNvSpPr txBox="1"/>
          <p:nvPr/>
        </p:nvSpPr>
        <p:spPr>
          <a:xfrm>
            <a:off x="3489108" y="2576634"/>
            <a:ext cx="324279" cy="3323987"/>
          </a:xfrm>
          <a:prstGeom prst="rect">
            <a:avLst/>
          </a:prstGeom>
          <a:no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17" name="TextBox 16"/>
          <p:cNvSpPr txBox="1"/>
          <p:nvPr/>
        </p:nvSpPr>
        <p:spPr>
          <a:xfrm>
            <a:off x="2506092" y="2598339"/>
            <a:ext cx="974514" cy="33239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AGAAA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GAAAA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GACAG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GCATG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TTTTT</a:t>
            </a:r>
          </a:p>
        </p:txBody>
      </p:sp>
      <p:sp>
        <p:nvSpPr>
          <p:cNvPr id="18" name="TextBox 17"/>
          <p:cNvSpPr txBox="1"/>
          <p:nvPr/>
        </p:nvSpPr>
        <p:spPr>
          <a:xfrm>
            <a:off x="4155264" y="4060277"/>
            <a:ext cx="1874746" cy="400110"/>
          </a:xfrm>
          <a:prstGeom prst="rect">
            <a:avLst/>
          </a:prstGeom>
          <a:noFill/>
          <a:ln>
            <a:solidFill>
              <a:srgbClr val="FFFF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0" normalizeH="0" baseline="0" noProof="0">
                <a:ln>
                  <a:noFill/>
                </a:ln>
                <a:solidFill>
                  <a:srgbClr val="000000"/>
                </a:solidFill>
                <a:effectLst/>
                <a:uLnTx/>
                <a:uFillTx/>
                <a:latin typeface="Tahoma"/>
                <a:ea typeface="Wingdings"/>
                <a:cs typeface="Wingdings"/>
                <a:sym typeface="Wingdings"/>
              </a:rPr>
              <a:t> </a:t>
            </a:r>
            <a:r>
              <a:rPr kumimoji="0" lang="en-US" sz="2000" b="0" i="0" u="none" strike="noStrike" kern="1200" cap="none" spc="1000" normalizeH="0" baseline="0" noProof="0" dirty="0">
                <a:ln>
                  <a:noFill/>
                </a:ln>
                <a:solidFill>
                  <a:srgbClr val="000000"/>
                </a:solidFill>
                <a:effectLst/>
                <a:uLnTx/>
                <a:uFillTx/>
                <a:latin typeface="Tahoma"/>
                <a:ea typeface="Wingdings"/>
                <a:cs typeface="Wingdings"/>
                <a:sym typeface="Wingdings"/>
              </a:rPr>
              <a:t>  </a:t>
            </a:r>
            <a:endParaRPr kumimoji="0" lang="en-US" sz="2000" b="0" i="0" u="none" strike="noStrike" kern="1200" cap="none" spc="1000" normalizeH="0" baseline="0" noProof="0" dirty="0">
              <a:ln>
                <a:noFill/>
              </a:ln>
              <a:solidFill>
                <a:srgbClr val="000000"/>
              </a:solidFill>
              <a:effectLst/>
              <a:uLnTx/>
              <a:uFillTx/>
              <a:latin typeface="Tahoma"/>
              <a:ea typeface="+mn-ea"/>
              <a:cs typeface="+mn-cs"/>
            </a:endParaRPr>
          </a:p>
        </p:txBody>
      </p:sp>
      <p:sp>
        <p:nvSpPr>
          <p:cNvPr id="19" name="TextBox 18"/>
          <p:cNvSpPr txBox="1"/>
          <p:nvPr/>
        </p:nvSpPr>
        <p:spPr>
          <a:xfrm>
            <a:off x="1759693" y="2250181"/>
            <a:ext cx="53476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rPr>
              <a:t>b</a:t>
            </a:r>
            <a:r>
              <a:rPr kumimoji="0" lang="en-US" sz="2000" b="1" i="0" u="none" strike="noStrike" kern="1200" cap="none" spc="0" normalizeH="0" baseline="-25000" noProof="0" dirty="0">
                <a:ln>
                  <a:noFill/>
                </a:ln>
                <a:solidFill>
                  <a:srgbClr val="000000"/>
                </a:solidFill>
                <a:effectLst/>
                <a:uLnTx/>
                <a:uFillTx/>
                <a:latin typeface="Tahoma"/>
                <a:ea typeface="+mn-ea"/>
                <a:cs typeface="+mn-cs"/>
              </a:rPr>
              <a:t>1</a:t>
            </a:r>
            <a:endParaRPr kumimoji="0" lang="en-US" sz="1400" b="1" i="0" u="none" strike="noStrike" kern="1200" cap="none" spc="0" normalizeH="0" baseline="-25000" noProof="0" dirty="0">
              <a:ln>
                <a:noFill/>
              </a:ln>
              <a:solidFill>
                <a:srgbClr val="000000"/>
              </a:solidFill>
              <a:effectLst/>
              <a:uLnTx/>
              <a:uFillTx/>
              <a:latin typeface="Tahoma"/>
              <a:ea typeface="+mn-ea"/>
              <a:cs typeface="+mn-cs"/>
            </a:endParaRPr>
          </a:p>
        </p:txBody>
      </p:sp>
      <p:sp>
        <p:nvSpPr>
          <p:cNvPr id="20" name="TextBox 19"/>
          <p:cNvSpPr txBox="1"/>
          <p:nvPr/>
        </p:nvSpPr>
        <p:spPr>
          <a:xfrm>
            <a:off x="3415702" y="2250181"/>
            <a:ext cx="53476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rPr>
              <a:t>b</a:t>
            </a:r>
            <a:r>
              <a:rPr kumimoji="0" lang="en-US" sz="2000" b="1" i="0" u="none" strike="noStrike" kern="1200" cap="none" spc="0" normalizeH="0" baseline="-25000" noProof="0" dirty="0">
                <a:ln>
                  <a:noFill/>
                </a:ln>
                <a:solidFill>
                  <a:srgbClr val="000000"/>
                </a:solidFill>
                <a:effectLst/>
                <a:uLnTx/>
                <a:uFillTx/>
                <a:latin typeface="Tahoma"/>
                <a:ea typeface="+mn-ea"/>
                <a:cs typeface="+mn-cs"/>
              </a:rPr>
              <a:t>2</a:t>
            </a:r>
            <a:endParaRPr kumimoji="0" lang="en-US" sz="1600" b="1" i="0" u="none" strike="noStrike" kern="1200" cap="none" spc="0" normalizeH="0" baseline="-25000" noProof="0" dirty="0">
              <a:ln>
                <a:noFill/>
              </a:ln>
              <a:solidFill>
                <a:srgbClr val="000000"/>
              </a:solidFill>
              <a:effectLst/>
              <a:uLnTx/>
              <a:uFillTx/>
              <a:latin typeface="Tahoma"/>
              <a:ea typeface="+mn-ea"/>
              <a:cs typeface="+mn-cs"/>
            </a:endParaRPr>
          </a:p>
        </p:txBody>
      </p:sp>
      <p:sp>
        <p:nvSpPr>
          <p:cNvPr id="32" name="Left Brace 31"/>
          <p:cNvSpPr/>
          <p:nvPr/>
        </p:nvSpPr>
        <p:spPr>
          <a:xfrm>
            <a:off x="847874" y="2655533"/>
            <a:ext cx="206862" cy="3152444"/>
          </a:xfrm>
          <a:prstGeom prst="leftBrace">
            <a:avLst>
              <a:gd name="adj1" fmla="val 57620"/>
              <a:gd name="adj2" fmla="val 50000"/>
            </a:avLst>
          </a:prstGeom>
          <a:ln w="28575">
            <a:solidFill>
              <a:schemeClr val="bg1">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33" name="TextBox 32"/>
          <p:cNvSpPr txBox="1"/>
          <p:nvPr/>
        </p:nvSpPr>
        <p:spPr>
          <a:xfrm rot="5400000">
            <a:off x="163962" y="3502871"/>
            <a:ext cx="430887" cy="1416182"/>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lumMod val="50000"/>
                    <a:lumOff val="50000"/>
                  </a:srgbClr>
                </a:solidFill>
                <a:effectLst/>
                <a:uLnTx/>
                <a:uFillTx/>
                <a:latin typeface="Tahoma"/>
                <a:ea typeface="+mn-ea"/>
                <a:cs typeface="+mn-cs"/>
              </a:rPr>
              <a:t>tokens</a:t>
            </a:r>
            <a:endParaRPr kumimoji="0" lang="en-US" sz="1600" b="1" i="0" u="none" strike="noStrike" kern="1200" cap="none" spc="0" normalizeH="0" baseline="30000" noProof="0" dirty="0">
              <a:ln>
                <a:noFill/>
              </a:ln>
              <a:solidFill>
                <a:srgbClr val="000000">
                  <a:lumMod val="50000"/>
                  <a:lumOff val="50000"/>
                </a:srgbClr>
              </a:solidFill>
              <a:effectLst/>
              <a:uLnTx/>
              <a:uFillTx/>
              <a:latin typeface="Tahoma"/>
              <a:ea typeface="+mn-ea"/>
              <a:cs typeface="+mn-cs"/>
            </a:endParaRPr>
          </a:p>
        </p:txBody>
      </p:sp>
    </p:spTree>
    <p:extLst>
      <p:ext uri="{BB962C8B-B14F-4D97-AF65-F5344CB8AC3E}">
        <p14:creationId xmlns:p14="http://schemas.microsoft.com/office/powerpoint/2010/main" val="121958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animBg="1"/>
      <p:bldP spid="16" grpId="0" animBg="1"/>
      <p:bldP spid="17" grpId="0"/>
      <p:bldP spid="18" grpId="0" animBg="1"/>
      <p:bldP spid="19" grpId="0"/>
      <p:bldP spid="20" grpId="0"/>
      <p:bldP spid="32" grpId="0" animBg="1"/>
      <p:bldP spid="3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Our Proposal: GRIM-Filter</a:t>
            </a:r>
          </a:p>
        </p:txBody>
      </p:sp>
      <p:sp>
        <p:nvSpPr>
          <p:cNvPr id="3" name="Content Placeholder 2"/>
          <p:cNvSpPr>
            <a:spLocks noGrp="1"/>
          </p:cNvSpPr>
          <p:nvPr>
            <p:ph idx="1"/>
          </p:nvPr>
        </p:nvSpPr>
        <p:spPr>
          <a:xfrm>
            <a:off x="228600" y="1261872"/>
            <a:ext cx="8610600" cy="5138928"/>
          </a:xfrm>
        </p:spPr>
        <p:txBody>
          <a:bodyPr/>
          <a:lstStyle/>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Data Structures: Bins &amp; </a:t>
            </a:r>
            <a:r>
              <a:rPr lang="en-US" sz="3600" dirty="0" err="1">
                <a:latin typeface="Cambria" charset="0"/>
                <a:ea typeface="Cambria" charset="0"/>
                <a:cs typeface="Cambria" charset="0"/>
              </a:rPr>
              <a:t>Bitvectors</a:t>
            </a:r>
            <a:endParaRPr lang="en-US" sz="3600" dirty="0">
              <a:latin typeface="Cambria" charset="0"/>
              <a:ea typeface="Cambria" charset="0"/>
              <a:cs typeface="Cambria" charset="0"/>
            </a:endParaRPr>
          </a:p>
          <a:p>
            <a:pPr marL="742950" indent="-742950">
              <a:lnSpc>
                <a:spcPct val="150000"/>
              </a:lnSpc>
              <a:buClr>
                <a:schemeClr val="tx1"/>
              </a:buClr>
              <a:buSzPct val="77000"/>
              <a:buFont typeface="+mj-lt"/>
              <a:buAutoNum type="arabicPeriod"/>
            </a:pPr>
            <a:r>
              <a:rPr lang="en-US" sz="3600" b="1" dirty="0">
                <a:solidFill>
                  <a:srgbClr val="00B050"/>
                </a:solidFill>
                <a:latin typeface="Cambria" charset="0"/>
                <a:ea typeface="Cambria" charset="0"/>
                <a:cs typeface="Cambria" charset="0"/>
              </a:rPr>
              <a:t>Checking a Bin</a:t>
            </a: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Integrating GRIM-Filter into a Mapper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13329526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DNA Sequencing</a:t>
            </a:r>
          </a:p>
        </p:txBody>
      </p:sp>
      <p:sp>
        <p:nvSpPr>
          <p:cNvPr id="3" name="Content Placeholder 2"/>
          <p:cNvSpPr>
            <a:spLocks noGrp="1"/>
          </p:cNvSpPr>
          <p:nvPr>
            <p:ph idx="1"/>
          </p:nvPr>
        </p:nvSpPr>
        <p:spPr>
          <a:xfrm>
            <a:off x="228600" y="1371600"/>
            <a:ext cx="8915400" cy="4876800"/>
          </a:xfrm>
        </p:spPr>
        <p:txBody>
          <a:bodyPr/>
          <a:lstStyle/>
          <a:p>
            <a:r>
              <a:rPr lang="en-US" dirty="0"/>
              <a:t>Goal: </a:t>
            </a:r>
          </a:p>
          <a:p>
            <a:pPr lvl="1"/>
            <a:r>
              <a:rPr lang="en-US" dirty="0"/>
              <a:t>Find the complete sequence of A, C, G, T’s in DNA.</a:t>
            </a:r>
          </a:p>
          <a:p>
            <a:endParaRPr lang="en-US" dirty="0"/>
          </a:p>
          <a:p>
            <a:r>
              <a:rPr lang="en-US" dirty="0"/>
              <a:t>Challenge: </a:t>
            </a:r>
          </a:p>
          <a:p>
            <a:pPr lvl="1"/>
            <a:r>
              <a:rPr lang="en-US" dirty="0"/>
              <a:t>There is no machine that takes long DNA as an input, and gives the complete sequence as output</a:t>
            </a:r>
          </a:p>
          <a:p>
            <a:pPr lvl="1"/>
            <a:r>
              <a:rPr lang="en-US" dirty="0"/>
              <a:t>All sequencing machines chop DNA into pieces and identify relatively small pieces (but not how they fit together)</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7</a:t>
            </a:fld>
            <a:endParaRPr lang="en-US" altLang="en-US"/>
          </a:p>
        </p:txBody>
      </p:sp>
    </p:spTree>
    <p:extLst>
      <p:ext uri="{BB962C8B-B14F-4D97-AF65-F5344CB8AC3E}">
        <p14:creationId xmlns:p14="http://schemas.microsoft.com/office/powerpoint/2010/main" val="13202545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p:cNvSpPr/>
          <p:nvPr/>
        </p:nvSpPr>
        <p:spPr>
          <a:xfrm>
            <a:off x="850133" y="2379113"/>
            <a:ext cx="1218011" cy="498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TTGGA</a:t>
            </a:r>
            <a:endPar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ＭＳ 明朝"/>
              <a:cs typeface="Arial" panose="020B0604020202020204" pitchFamily="34" charset="0"/>
            </a:endParaRPr>
          </a:p>
        </p:txBody>
      </p:sp>
      <p:sp>
        <p:nvSpPr>
          <p:cNvPr id="82" name="Rectangle 81"/>
          <p:cNvSpPr/>
          <p:nvPr/>
        </p:nvSpPr>
        <p:spPr>
          <a:xfrm>
            <a:off x="174959" y="2389584"/>
            <a:ext cx="1268190" cy="485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GAACT</a:t>
            </a:r>
            <a:endPar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ＭＳ 明朝"/>
              <a:cs typeface="Arial" panose="020B0604020202020204" pitchFamily="34" charset="0"/>
            </a:endParaRPr>
          </a:p>
        </p:txBody>
      </p:sp>
      <p:sp>
        <p:nvSpPr>
          <p:cNvPr id="85" name="Rectangle 84"/>
          <p:cNvSpPr/>
          <p:nvPr/>
        </p:nvSpPr>
        <p:spPr>
          <a:xfrm>
            <a:off x="388758" y="2325002"/>
            <a:ext cx="1199243" cy="577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AACTT</a:t>
            </a:r>
            <a:endPar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ＭＳ 明朝"/>
              <a:cs typeface="Arial" panose="020B0604020202020204" pitchFamily="34" charset="0"/>
            </a:endParaRPr>
          </a:p>
        </p:txBody>
      </p:sp>
      <p:sp>
        <p:nvSpPr>
          <p:cNvPr id="88" name="Rectangle 87"/>
          <p:cNvSpPr/>
          <p:nvPr/>
        </p:nvSpPr>
        <p:spPr>
          <a:xfrm>
            <a:off x="611119" y="2477697"/>
            <a:ext cx="1075478" cy="294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ACTTG</a:t>
            </a:r>
            <a:endPar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ＭＳ 明朝"/>
              <a:cs typeface="Arial" panose="020B0604020202020204" pitchFamily="34" charset="0"/>
            </a:endParaRPr>
          </a:p>
        </p:txBody>
      </p:sp>
      <p:sp>
        <p:nvSpPr>
          <p:cNvPr id="97" name="Rectangle 96"/>
          <p:cNvSpPr/>
          <p:nvPr/>
        </p:nvSpPr>
        <p:spPr>
          <a:xfrm>
            <a:off x="684028" y="2428848"/>
            <a:ext cx="1234777" cy="36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CTTGG</a:t>
            </a:r>
            <a:endPar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ＭＳ 明朝"/>
              <a:cs typeface="Arial" panose="020B0604020202020204" pitchFamily="34" charset="0"/>
            </a:endParaRPr>
          </a:p>
        </p:txBody>
      </p:sp>
      <p:sp>
        <p:nvSpPr>
          <p:cNvPr id="178" name="TextBox 177"/>
          <p:cNvSpPr txBox="1"/>
          <p:nvPr/>
        </p:nvSpPr>
        <p:spPr>
          <a:xfrm>
            <a:off x="823648" y="2118472"/>
            <a:ext cx="2803075"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Tahoma"/>
                <a:ea typeface="Tahoma" panose="020B0604030504040204" pitchFamily="34" charset="0"/>
                <a:cs typeface="Tahoma" panose="020B0604030504040204" pitchFamily="34" charset="0"/>
              </a:rPr>
              <a:t>INPUT</a:t>
            </a:r>
            <a:r>
              <a:rPr kumimoji="0" lang="en-US" sz="1600" b="1"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 Read Sequence </a:t>
            </a:r>
            <a:r>
              <a:rPr kumimoji="0" lang="en-US" sz="1600" b="1" i="1"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r</a:t>
            </a:r>
            <a:endParaRPr kumimoji="0" lang="en-US" sz="1600" b="1"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endParaRPr>
          </a:p>
        </p:txBody>
      </p:sp>
      <p:grpSp>
        <p:nvGrpSpPr>
          <p:cNvPr id="11" name="Group 10"/>
          <p:cNvGrpSpPr/>
          <p:nvPr/>
        </p:nvGrpSpPr>
        <p:grpSpPr>
          <a:xfrm>
            <a:off x="278028" y="2348733"/>
            <a:ext cx="3513221" cy="405047"/>
            <a:chOff x="388989" y="2350046"/>
            <a:chExt cx="4236174" cy="405047"/>
          </a:xfrm>
        </p:grpSpPr>
        <p:sp>
          <p:nvSpPr>
            <p:cNvPr id="184" name="Rectangle 183"/>
            <p:cNvSpPr/>
            <p:nvPr/>
          </p:nvSpPr>
          <p:spPr>
            <a:xfrm>
              <a:off x="388989" y="2466442"/>
              <a:ext cx="4236174" cy="28365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GAACTTGGAGTCTA     CGAG</a:t>
              </a:r>
              <a:endPar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p:txBody>
        </p:sp>
        <p:sp>
          <p:nvSpPr>
            <p:cNvPr id="5" name="TextBox 4"/>
            <p:cNvSpPr txBox="1"/>
            <p:nvPr/>
          </p:nvSpPr>
          <p:spPr>
            <a:xfrm>
              <a:off x="2946353" y="2350046"/>
              <a:ext cx="941501" cy="4050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32" b="0" i="0" u="none" strike="noStrike" kern="1200" cap="none" spc="0" normalizeH="0" baseline="0" noProof="0" dirty="0">
                  <a:ln>
                    <a:noFill/>
                  </a:ln>
                  <a:solidFill>
                    <a:srgbClr val="000000"/>
                  </a:solidFill>
                  <a:effectLst/>
                  <a:uLnTx/>
                  <a:uFillTx/>
                  <a:latin typeface="Tahoma"/>
                  <a:ea typeface="+mn-ea"/>
                  <a:cs typeface="+mn-cs"/>
                </a:rPr>
                <a:t>...</a:t>
              </a:r>
              <a:endParaRPr kumimoji="0" lang="en-US" sz="1016"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grpSp>
      <p:cxnSp>
        <p:nvCxnSpPr>
          <p:cNvPr id="91" name="Straight Arrow Connector 90"/>
          <p:cNvCxnSpPr/>
          <p:nvPr/>
        </p:nvCxnSpPr>
        <p:spPr>
          <a:xfrm flipH="1">
            <a:off x="4240396" y="2870527"/>
            <a:ext cx="0" cy="332495"/>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4372553" y="2419732"/>
            <a:ext cx="3352924"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Tahoma"/>
                <a:ea typeface="+mn-ea"/>
                <a:cs typeface="Tahoma"/>
              </a:rPr>
              <a:t>Read </a:t>
            </a:r>
            <a:r>
              <a:rPr kumimoji="0" lang="en-US" sz="1600" b="1" i="1" u="none" strike="noStrike" kern="1200" cap="none" spc="0" normalizeH="0" baseline="0" noProof="0" dirty="0" err="1">
                <a:ln>
                  <a:noFill/>
                </a:ln>
                <a:solidFill>
                  <a:srgbClr val="0070C0"/>
                </a:solidFill>
                <a:effectLst/>
                <a:uLnTx/>
                <a:uFillTx/>
                <a:latin typeface="Tahoma"/>
                <a:ea typeface="+mn-ea"/>
                <a:cs typeface="Tahoma"/>
              </a:rPr>
              <a:t>bitvector</a:t>
            </a:r>
            <a:r>
              <a:rPr kumimoji="0" lang="en-US" sz="1600" b="1" i="1" u="none" strike="noStrike" kern="1200" cap="none" spc="0" normalizeH="0" baseline="0" noProof="0" dirty="0">
                <a:ln>
                  <a:noFill/>
                </a:ln>
                <a:solidFill>
                  <a:srgbClr val="0070C0"/>
                </a:solidFill>
                <a:effectLst/>
                <a:uLnTx/>
                <a:uFillTx/>
                <a:latin typeface="Tahoma"/>
                <a:ea typeface="+mn-ea"/>
                <a:cs typeface="Tahoma"/>
              </a:rPr>
              <a:t> for </a:t>
            </a:r>
            <a:r>
              <a:rPr kumimoji="0" lang="en-US" sz="1600" b="1" i="0" u="none" strike="noStrike" kern="1200" cap="none" spc="0" normalizeH="0" baseline="0" noProof="0" dirty="0" err="1">
                <a:ln>
                  <a:noFill/>
                </a:ln>
                <a:solidFill>
                  <a:srgbClr val="0070C0"/>
                </a:solidFill>
                <a:effectLst/>
                <a:uLnTx/>
                <a:uFillTx/>
                <a:latin typeface="Tahoma"/>
                <a:ea typeface="+mn-ea"/>
                <a:cs typeface="Tahoma"/>
              </a:rPr>
              <a:t>bin_num</a:t>
            </a:r>
            <a:r>
              <a:rPr kumimoji="0" lang="en-US" sz="1600" b="1" i="0" u="none" strike="noStrike" kern="1200" cap="none" spc="0" normalizeH="0" baseline="0" noProof="0" dirty="0">
                <a:ln>
                  <a:noFill/>
                </a:ln>
                <a:solidFill>
                  <a:srgbClr val="0070C0"/>
                </a:solidFill>
                <a:effectLst/>
                <a:uLnTx/>
                <a:uFillTx/>
                <a:latin typeface="Tahoma"/>
                <a:ea typeface="+mn-ea"/>
                <a:cs typeface="Tahoma"/>
              </a:rPr>
              <a:t>(x)</a:t>
            </a:r>
          </a:p>
        </p:txBody>
      </p:sp>
      <p:sp>
        <p:nvSpPr>
          <p:cNvPr id="190" name="Text Box 1"/>
          <p:cNvSpPr txBox="1"/>
          <p:nvPr/>
        </p:nvSpPr>
        <p:spPr>
          <a:xfrm>
            <a:off x="1398479" y="4380457"/>
            <a:ext cx="125433" cy="505664"/>
          </a:xfrm>
          <a:prstGeom prst="roundRect">
            <a:avLst/>
          </a:prstGeom>
          <a:noFill/>
          <a:ln w="28575" cmpd="sng">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40000"/>
              </a:lnSpc>
              <a:spcBef>
                <a:spcPts val="0"/>
              </a:spcBef>
              <a:spcAft>
                <a:spcPts val="0"/>
              </a:spcAft>
              <a:buClrTx/>
              <a:buSzTx/>
              <a:buFontTx/>
              <a:buNone/>
              <a:tabLst/>
              <a:defRPr/>
            </a:pPr>
            <a:r>
              <a:rPr kumimoji="0" lang="en-US" sz="3600" b="0" i="0" u="none" strike="noStrike" kern="0" cap="none" spc="381" normalizeH="0" baseline="0" noProof="0" dirty="0">
                <a:ln>
                  <a:noFill/>
                </a:ln>
                <a:solidFill>
                  <a:srgbClr val="00B0F0"/>
                </a:solidFill>
                <a:effectLst/>
                <a:uLnTx/>
                <a:uFillTx/>
                <a:latin typeface="Tahoma"/>
                <a:ea typeface="+mn-ea"/>
                <a:cs typeface="+mn-cs"/>
              </a:rPr>
              <a:t>...</a:t>
            </a:r>
            <a:endParaRPr kumimoji="0" lang="en-US" sz="3600" b="0" i="0" u="none" strike="noStrike" kern="0" cap="none" spc="381" normalizeH="0" baseline="0" noProof="0" dirty="0">
              <a:ln>
                <a:noFill/>
              </a:ln>
              <a:solidFill>
                <a:srgbClr val="00B0F0"/>
              </a:solidFill>
              <a:effectLst/>
              <a:uLnTx/>
              <a:uFillTx/>
              <a:latin typeface="Tahoma"/>
              <a:ea typeface="ＭＳ 明朝"/>
              <a:cs typeface="Times New Roman"/>
            </a:endParaRPr>
          </a:p>
        </p:txBody>
      </p:sp>
      <p:cxnSp>
        <p:nvCxnSpPr>
          <p:cNvPr id="100" name="Straight Arrow Connector 99"/>
          <p:cNvCxnSpPr/>
          <p:nvPr/>
        </p:nvCxnSpPr>
        <p:spPr>
          <a:xfrm>
            <a:off x="1276155" y="3307740"/>
            <a:ext cx="2738578" cy="1233053"/>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1461195" y="3560873"/>
            <a:ext cx="2553538" cy="43549"/>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1620602" y="3818177"/>
            <a:ext cx="2394131" cy="32522"/>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1981748" y="2834124"/>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1</a:t>
            </a:r>
          </a:p>
        </p:txBody>
      </p:sp>
      <p:sp>
        <p:nvSpPr>
          <p:cNvPr id="117" name="TextBox 116"/>
          <p:cNvSpPr txBox="1"/>
          <p:nvPr/>
        </p:nvSpPr>
        <p:spPr>
          <a:xfrm>
            <a:off x="5217654" y="4333046"/>
            <a:ext cx="440593" cy="426322"/>
          </a:xfrm>
          <a:prstGeom prst="ellipse">
            <a:avLst/>
          </a:prstGeom>
          <a:noFill/>
          <a:ln w="28575" cmpd="sng">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ahoma"/>
                <a:ea typeface="Tahoma" charset="0"/>
                <a:cs typeface="Tahoma" charset="0"/>
              </a:rPr>
              <a:t>+</a:t>
            </a:r>
          </a:p>
        </p:txBody>
      </p:sp>
      <p:cxnSp>
        <p:nvCxnSpPr>
          <p:cNvPr id="121" name="Straight Arrow Connector 120"/>
          <p:cNvCxnSpPr>
            <a:endCxn id="92" idx="1"/>
          </p:cNvCxnSpPr>
          <p:nvPr/>
        </p:nvCxnSpPr>
        <p:spPr>
          <a:xfrm>
            <a:off x="1816040" y="4073720"/>
            <a:ext cx="2218657" cy="734055"/>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a:off x="1981748" y="4312252"/>
            <a:ext cx="2032985" cy="1219102"/>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a:endCxn id="117" idx="1"/>
          </p:cNvCxnSpPr>
          <p:nvPr/>
        </p:nvCxnSpPr>
        <p:spPr>
          <a:xfrm>
            <a:off x="4402343" y="3602986"/>
            <a:ext cx="879834" cy="792493"/>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a:off x="4398203" y="3858014"/>
            <a:ext cx="839478" cy="611572"/>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flipV="1">
            <a:off x="4402981" y="4534707"/>
            <a:ext cx="814673" cy="37654"/>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a:endCxn id="117" idx="3"/>
          </p:cNvCxnSpPr>
          <p:nvPr/>
        </p:nvCxnSpPr>
        <p:spPr>
          <a:xfrm flipV="1">
            <a:off x="4397557" y="4696935"/>
            <a:ext cx="884620" cy="852153"/>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a:stCxn id="92" idx="3"/>
          </p:cNvCxnSpPr>
          <p:nvPr/>
        </p:nvCxnSpPr>
        <p:spPr>
          <a:xfrm flipV="1">
            <a:off x="4401975" y="4633884"/>
            <a:ext cx="833799" cy="173891"/>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56" name="Text Box 1"/>
          <p:cNvSpPr txBox="1"/>
          <p:nvPr/>
        </p:nvSpPr>
        <p:spPr>
          <a:xfrm>
            <a:off x="6708763" y="4412962"/>
            <a:ext cx="1683004" cy="251125"/>
          </a:xfrm>
          <a:prstGeom prst="roundRect">
            <a:avLst/>
          </a:prstGeom>
          <a:solidFill>
            <a:schemeClr val="bg1"/>
          </a:solidFill>
          <a:ln w="28575" cmpd="sng">
            <a:solidFill>
              <a:schemeClr val="tx1"/>
            </a:solid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B812F"/>
                </a:solidFill>
                <a:effectLst/>
                <a:uLnTx/>
                <a:uFillTx/>
                <a:latin typeface="Tahoma"/>
                <a:ea typeface="Tahoma" charset="0"/>
                <a:cs typeface="Tahoma" charset="0"/>
              </a:rPr>
              <a:t>≥ Threshold?</a:t>
            </a:r>
          </a:p>
        </p:txBody>
      </p:sp>
      <p:cxnSp>
        <p:nvCxnSpPr>
          <p:cNvPr id="54" name="Straight Connector 53"/>
          <p:cNvCxnSpPr>
            <a:stCxn id="117" idx="6"/>
            <a:endCxn id="156" idx="1"/>
          </p:cNvCxnSpPr>
          <p:nvPr/>
        </p:nvCxnSpPr>
        <p:spPr>
          <a:xfrm flipV="1">
            <a:off x="5658247" y="4538525"/>
            <a:ext cx="1050516" cy="7682"/>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a:endCxn id="170" idx="0"/>
          </p:cNvCxnSpPr>
          <p:nvPr/>
        </p:nvCxnSpPr>
        <p:spPr>
          <a:xfrm>
            <a:off x="7556662" y="4673944"/>
            <a:ext cx="632992" cy="621252"/>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70" name="Text Box 1"/>
          <p:cNvSpPr txBox="1"/>
          <p:nvPr/>
        </p:nvSpPr>
        <p:spPr>
          <a:xfrm>
            <a:off x="7475929" y="5295196"/>
            <a:ext cx="1427449" cy="929427"/>
          </a:xfrm>
          <a:prstGeom prst="roundRect">
            <a:avLst/>
          </a:prstGeom>
          <a:noFill/>
          <a:ln w="28575" cmpd="sng">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0" tIns="29029" rIns="0"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t>Send to</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t>Read Mapper</a:t>
            </a:r>
            <a:b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br>
            <a: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t>for Sequence</a:t>
            </a:r>
            <a:b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br>
            <a: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t>Alignment</a:t>
            </a:r>
          </a:p>
        </p:txBody>
      </p:sp>
      <p:sp>
        <p:nvSpPr>
          <p:cNvPr id="57" name="Left Brace 56"/>
          <p:cNvSpPr/>
          <p:nvPr/>
        </p:nvSpPr>
        <p:spPr>
          <a:xfrm rot="19959800">
            <a:off x="721136" y="3391130"/>
            <a:ext cx="173097" cy="1969430"/>
          </a:xfrm>
          <a:prstGeom prst="leftBrace">
            <a:avLst>
              <a:gd name="adj1" fmla="val 59224"/>
              <a:gd name="adj2" fmla="val 66267"/>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43" b="0" i="0" u="none" strike="noStrike" kern="1200" cap="none" spc="0" normalizeH="0" baseline="0" noProof="0">
              <a:ln>
                <a:noFill/>
              </a:ln>
              <a:solidFill>
                <a:srgbClr val="000000"/>
              </a:solidFill>
              <a:effectLst/>
              <a:uLnTx/>
              <a:uFillTx/>
              <a:latin typeface="Tahoma"/>
              <a:ea typeface="+mn-ea"/>
              <a:cs typeface="+mn-cs"/>
            </a:endParaRPr>
          </a:p>
        </p:txBody>
      </p:sp>
      <p:sp>
        <p:nvSpPr>
          <p:cNvPr id="99" name="TextBox 98"/>
          <p:cNvSpPr txBox="1"/>
          <p:nvPr/>
        </p:nvSpPr>
        <p:spPr>
          <a:xfrm>
            <a:off x="80233" y="4821821"/>
            <a:ext cx="1067716" cy="369332"/>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lumMod val="50000"/>
                  </a:srgbClr>
                </a:solidFill>
                <a:effectLst/>
                <a:uLnTx/>
                <a:uFillTx/>
                <a:latin typeface="Tahoma"/>
                <a:ea typeface="Tahoma" panose="020B0604030504040204" pitchFamily="34" charset="0"/>
                <a:cs typeface="Tahoma" panose="020B0604030504040204" pitchFamily="34" charset="0"/>
              </a:rPr>
              <a:t>tokens</a:t>
            </a:r>
          </a:p>
        </p:txBody>
      </p:sp>
      <p:cxnSp>
        <p:nvCxnSpPr>
          <p:cNvPr id="108" name="Straight Arrow Connector 107"/>
          <p:cNvCxnSpPr>
            <a:endCxn id="109" idx="0"/>
          </p:cNvCxnSpPr>
          <p:nvPr/>
        </p:nvCxnSpPr>
        <p:spPr>
          <a:xfrm flipH="1">
            <a:off x="6534543" y="4664087"/>
            <a:ext cx="550298" cy="631109"/>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09" name="Text Box 1"/>
          <p:cNvSpPr txBox="1"/>
          <p:nvPr/>
        </p:nvSpPr>
        <p:spPr>
          <a:xfrm>
            <a:off x="6109112" y="5295196"/>
            <a:ext cx="850862" cy="437407"/>
          </a:xfrm>
          <a:prstGeom prst="roundRect">
            <a:avLst/>
          </a:prstGeom>
          <a:noFill/>
          <a:ln w="28575" cmpd="sng">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t>Discard</a:t>
            </a:r>
          </a:p>
        </p:txBody>
      </p:sp>
      <p:sp>
        <p:nvSpPr>
          <p:cNvPr id="111" name="Text Box 1"/>
          <p:cNvSpPr txBox="1"/>
          <p:nvPr/>
        </p:nvSpPr>
        <p:spPr>
          <a:xfrm>
            <a:off x="6290533" y="4795856"/>
            <a:ext cx="519159" cy="213189"/>
          </a:xfrm>
          <a:prstGeom prst="roundRect">
            <a:avLst/>
          </a:prstGeom>
          <a:noFill/>
          <a:ln w="28575" cmpd="sng">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812F"/>
                </a:solidFill>
                <a:effectLst/>
                <a:uLnTx/>
                <a:uFillTx/>
                <a:latin typeface="Tahoma"/>
                <a:ea typeface="Tahoma" charset="0"/>
                <a:cs typeface="Tahoma" charset="0"/>
              </a:rPr>
              <a:t>NO</a:t>
            </a:r>
          </a:p>
        </p:txBody>
      </p:sp>
      <p:sp>
        <p:nvSpPr>
          <p:cNvPr id="112" name="Text Box 1"/>
          <p:cNvSpPr txBox="1"/>
          <p:nvPr/>
        </p:nvSpPr>
        <p:spPr>
          <a:xfrm>
            <a:off x="7873158" y="4790711"/>
            <a:ext cx="519159" cy="213189"/>
          </a:xfrm>
          <a:prstGeom prst="roundRect">
            <a:avLst/>
          </a:prstGeom>
          <a:noFill/>
          <a:ln w="28575" cmpd="sng">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812F"/>
                </a:solidFill>
                <a:effectLst/>
                <a:uLnTx/>
                <a:uFillTx/>
                <a:latin typeface="Tahoma"/>
                <a:ea typeface="Tahoma" charset="0"/>
                <a:cs typeface="Tahoma" charset="0"/>
              </a:rPr>
              <a:t>YES</a:t>
            </a:r>
          </a:p>
        </p:txBody>
      </p:sp>
      <p:sp>
        <p:nvSpPr>
          <p:cNvPr id="42" name="TextBox 41"/>
          <p:cNvSpPr txBox="1"/>
          <p:nvPr/>
        </p:nvSpPr>
        <p:spPr>
          <a:xfrm>
            <a:off x="5555927" y="3936841"/>
            <a:ext cx="622806" cy="338554"/>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Tahoma"/>
                <a:ea typeface="Tahoma" panose="020B0604030504040204" pitchFamily="34" charset="0"/>
                <a:cs typeface="Tahoma" panose="020B0604030504040204" pitchFamily="34" charset="0"/>
              </a:rPr>
              <a:t>Sum</a:t>
            </a:r>
            <a:endParaRPr kumimoji="0" lang="en-US" sz="1270" b="0" i="1" u="none" strike="noStrike" kern="1200" cap="none" spc="0" normalizeH="0" baseline="0" noProof="0" dirty="0">
              <a:ln>
                <a:noFill/>
              </a:ln>
              <a:solidFill>
                <a:srgbClr val="0070C0"/>
              </a:solidFill>
              <a:effectLst/>
              <a:uLnTx/>
              <a:uFillTx/>
              <a:latin typeface="Tahoma"/>
              <a:ea typeface="Tahoma" panose="020B0604030504040204" pitchFamily="34" charset="0"/>
              <a:cs typeface="Tahoma" panose="020B0604030504040204" pitchFamily="34" charset="0"/>
            </a:endParaRPr>
          </a:p>
        </p:txBody>
      </p:sp>
      <p:sp>
        <p:nvSpPr>
          <p:cNvPr id="44" name="Title 1"/>
          <p:cNvSpPr>
            <a:spLocks noGrp="1"/>
          </p:cNvSpPr>
          <p:nvPr>
            <p:ph type="title"/>
          </p:nvPr>
        </p:nvSpPr>
        <p:spPr>
          <a:xfrm>
            <a:off x="228600" y="152400"/>
            <a:ext cx="8610600" cy="1066800"/>
          </a:xfrm>
        </p:spPr>
        <p:txBody>
          <a:bodyPr/>
          <a:lstStyle/>
          <a:p>
            <a:r>
              <a:rPr lang="en-US" sz="4400" b="1" dirty="0">
                <a:solidFill>
                  <a:schemeClr val="tx1"/>
                </a:solidFill>
                <a:latin typeface="Cambria" charset="0"/>
                <a:ea typeface="Cambria" charset="0"/>
                <a:cs typeface="Cambria" charset="0"/>
              </a:rPr>
              <a:t>GRIM-Filter: Checking a Bin</a:t>
            </a:r>
          </a:p>
        </p:txBody>
      </p:sp>
      <p:sp>
        <p:nvSpPr>
          <p:cNvPr id="45" name="Content Placeholder 2"/>
          <p:cNvSpPr>
            <a:spLocks noGrp="1"/>
          </p:cNvSpPr>
          <p:nvPr>
            <p:ph idx="1"/>
          </p:nvPr>
        </p:nvSpPr>
        <p:spPr>
          <a:xfrm>
            <a:off x="228600" y="1096370"/>
            <a:ext cx="8610600" cy="541361"/>
          </a:xfrm>
        </p:spPr>
        <p:txBody>
          <a:bodyPr/>
          <a:lstStyle/>
          <a:p>
            <a:pPr marL="0" indent="0">
              <a:buNone/>
            </a:pPr>
            <a:r>
              <a:rPr lang="en-US" sz="2400" dirty="0"/>
              <a:t>How GRIM-Filter determines whether to </a:t>
            </a:r>
            <a:r>
              <a:rPr lang="en-US" sz="2400" b="1" dirty="0">
                <a:solidFill>
                  <a:srgbClr val="538234"/>
                </a:solidFill>
              </a:rPr>
              <a:t>discard</a:t>
            </a:r>
            <a:r>
              <a:rPr lang="en-US" sz="2400" dirty="0">
                <a:solidFill>
                  <a:srgbClr val="538234"/>
                </a:solidFill>
              </a:rPr>
              <a:t> </a:t>
            </a:r>
            <a:r>
              <a:rPr lang="en-US" sz="2400" dirty="0"/>
              <a:t>potential match locations in a given bin </a:t>
            </a:r>
            <a:r>
              <a:rPr lang="en-US" sz="2400" b="1" dirty="0">
                <a:solidFill>
                  <a:srgbClr val="538234"/>
                </a:solidFill>
              </a:rPr>
              <a:t>prior</a:t>
            </a:r>
            <a:r>
              <a:rPr lang="en-US" sz="2400" dirty="0">
                <a:solidFill>
                  <a:srgbClr val="538234"/>
                </a:solidFill>
              </a:rPr>
              <a:t> </a:t>
            </a:r>
            <a:r>
              <a:rPr lang="en-US" sz="2400" dirty="0"/>
              <a:t>to alignment</a:t>
            </a:r>
          </a:p>
        </p:txBody>
      </p:sp>
      <p:sp>
        <p:nvSpPr>
          <p:cNvPr id="47" name="TextBox 46"/>
          <p:cNvSpPr txBox="1"/>
          <p:nvPr/>
        </p:nvSpPr>
        <p:spPr>
          <a:xfrm>
            <a:off x="788188" y="5723975"/>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Palatino Linotype" panose="02040502050505030304" pitchFamily="18" charset="0"/>
                <a:ea typeface="Tahoma" charset="0"/>
                <a:cs typeface="Tahoma" charset="0"/>
              </a:rPr>
              <a:t>3</a:t>
            </a:r>
            <a:endParaRPr kumimoji="0" lang="en-US" sz="20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endParaRPr>
          </a:p>
        </p:txBody>
      </p:sp>
      <p:sp>
        <p:nvSpPr>
          <p:cNvPr id="48" name="TextBox 47"/>
          <p:cNvSpPr txBox="1"/>
          <p:nvPr/>
        </p:nvSpPr>
        <p:spPr>
          <a:xfrm>
            <a:off x="4034697" y="2441744"/>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2</a:t>
            </a:r>
          </a:p>
        </p:txBody>
      </p:sp>
      <p:sp>
        <p:nvSpPr>
          <p:cNvPr id="49" name="TextBox 48"/>
          <p:cNvSpPr txBox="1"/>
          <p:nvPr/>
        </p:nvSpPr>
        <p:spPr>
          <a:xfrm>
            <a:off x="5233622" y="3930668"/>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Palatino Linotype" panose="02040502050505030304" pitchFamily="18" charset="0"/>
                <a:ea typeface="Tahoma" charset="0"/>
                <a:cs typeface="Tahoma" charset="0"/>
              </a:rPr>
              <a:t>4</a:t>
            </a:r>
            <a:endParaRPr kumimoji="0" lang="en-US" sz="20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endParaRPr>
          </a:p>
        </p:txBody>
      </p:sp>
      <p:sp>
        <p:nvSpPr>
          <p:cNvPr id="50" name="TextBox 49"/>
          <p:cNvSpPr txBox="1"/>
          <p:nvPr/>
        </p:nvSpPr>
        <p:spPr>
          <a:xfrm>
            <a:off x="7128879" y="3930668"/>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Palatino Linotype" panose="02040502050505030304" pitchFamily="18" charset="0"/>
                <a:ea typeface="Tahoma" charset="0"/>
                <a:cs typeface="Tahoma" charset="0"/>
              </a:rPr>
              <a:t>5</a:t>
            </a:r>
            <a:endParaRPr kumimoji="0" lang="en-US" sz="20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endParaRPr>
          </a:p>
        </p:txBody>
      </p:sp>
      <p:grpSp>
        <p:nvGrpSpPr>
          <p:cNvPr id="10" name="Group 9"/>
          <p:cNvGrpSpPr/>
          <p:nvPr/>
        </p:nvGrpSpPr>
        <p:grpSpPr>
          <a:xfrm>
            <a:off x="4034697" y="3328004"/>
            <a:ext cx="367278" cy="2959542"/>
            <a:chOff x="4773896" y="3386943"/>
            <a:chExt cx="367278" cy="2959542"/>
          </a:xfrm>
        </p:grpSpPr>
        <p:sp>
          <p:nvSpPr>
            <p:cNvPr id="92" name="Rectangle 91"/>
            <p:cNvSpPr/>
            <p:nvPr/>
          </p:nvSpPr>
          <p:spPr>
            <a:xfrm>
              <a:off x="4773896" y="3386943"/>
              <a:ext cx="367278" cy="295954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1</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0</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1</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0</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1</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1 </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1</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0</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0</a:t>
              </a:r>
            </a:p>
          </p:txBody>
        </p:sp>
        <p:sp>
          <p:nvSpPr>
            <p:cNvPr id="8" name="Rectangle 7"/>
            <p:cNvSpPr/>
            <p:nvPr/>
          </p:nvSpPr>
          <p:spPr>
            <a:xfrm>
              <a:off x="4861809" y="5089976"/>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a:t>
              </a:r>
            </a:p>
          </p:txBody>
        </p:sp>
        <p:sp>
          <p:nvSpPr>
            <p:cNvPr id="9" name="Rectangle 8"/>
            <p:cNvSpPr/>
            <p:nvPr/>
          </p:nvSpPr>
          <p:spPr>
            <a:xfrm>
              <a:off x="4859167" y="5021490"/>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a:ln>
                    <a:noFill/>
                  </a:ln>
                  <a:solidFill>
                    <a:srgbClr val="000000"/>
                  </a:solidFill>
                  <a:effectLst/>
                  <a:uLnTx/>
                  <a:uFillTx/>
                  <a:latin typeface="Arial" panose="020B0604020202020204" pitchFamily="34" charset="0"/>
                  <a:ea typeface="ＭＳ 明朝"/>
                  <a:cs typeface="Arial" panose="020B0604020202020204" pitchFamily="34" charset="0"/>
                </a:rPr>
                <a:t>.</a:t>
              </a:r>
              <a:endPar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p:txBody>
        </p:sp>
        <p:sp>
          <p:nvSpPr>
            <p:cNvPr id="56" name="Rectangle 55"/>
            <p:cNvSpPr/>
            <p:nvPr/>
          </p:nvSpPr>
          <p:spPr>
            <a:xfrm>
              <a:off x="4859166" y="5158462"/>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a:t>
              </a:r>
            </a:p>
          </p:txBody>
        </p:sp>
        <p:sp>
          <p:nvSpPr>
            <p:cNvPr id="58" name="Rectangle 57"/>
            <p:cNvSpPr/>
            <p:nvPr/>
          </p:nvSpPr>
          <p:spPr>
            <a:xfrm>
              <a:off x="4859207" y="4114224"/>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a:t>
              </a:r>
            </a:p>
          </p:txBody>
        </p:sp>
        <p:sp>
          <p:nvSpPr>
            <p:cNvPr id="59" name="Rectangle 58"/>
            <p:cNvSpPr/>
            <p:nvPr/>
          </p:nvSpPr>
          <p:spPr>
            <a:xfrm>
              <a:off x="4856565" y="4045738"/>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a:ln>
                    <a:noFill/>
                  </a:ln>
                  <a:solidFill>
                    <a:srgbClr val="000000"/>
                  </a:solidFill>
                  <a:effectLst/>
                  <a:uLnTx/>
                  <a:uFillTx/>
                  <a:latin typeface="Arial" panose="020B0604020202020204" pitchFamily="34" charset="0"/>
                  <a:ea typeface="ＭＳ 明朝"/>
                  <a:cs typeface="Arial" panose="020B0604020202020204" pitchFamily="34" charset="0"/>
                </a:rPr>
                <a:t>.</a:t>
              </a:r>
              <a:endPar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p:txBody>
        </p:sp>
        <p:sp>
          <p:nvSpPr>
            <p:cNvPr id="60" name="Rectangle 59"/>
            <p:cNvSpPr/>
            <p:nvPr/>
          </p:nvSpPr>
          <p:spPr>
            <a:xfrm>
              <a:off x="4856564" y="4182710"/>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a:t>
              </a:r>
            </a:p>
          </p:txBody>
        </p:sp>
      </p:grpSp>
      <p:sp>
        <p:nvSpPr>
          <p:cNvPr id="62" name="TextBox 61"/>
          <p:cNvSpPr txBox="1"/>
          <p:nvPr/>
        </p:nvSpPr>
        <p:spPr>
          <a:xfrm>
            <a:off x="2263627" y="2826970"/>
            <a:ext cx="1478194"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Tahoma"/>
                <a:ea typeface="+mn-ea"/>
                <a:cs typeface="Tahoma"/>
              </a:rPr>
              <a:t>Get tokens</a:t>
            </a:r>
            <a:endParaRPr kumimoji="0" lang="en-US" sz="1600" b="1" i="0" u="none" strike="noStrike" kern="1200" cap="none" spc="0" normalizeH="0" baseline="0" noProof="0" dirty="0">
              <a:ln>
                <a:noFill/>
              </a:ln>
              <a:solidFill>
                <a:srgbClr val="0070C0"/>
              </a:solidFill>
              <a:effectLst/>
              <a:uLnTx/>
              <a:uFillTx/>
              <a:latin typeface="Tahoma"/>
              <a:ea typeface="+mn-ea"/>
              <a:cs typeface="Tahoma"/>
            </a:endParaRPr>
          </a:p>
        </p:txBody>
      </p:sp>
      <p:sp>
        <p:nvSpPr>
          <p:cNvPr id="72" name="TextBox 71"/>
          <p:cNvSpPr txBox="1"/>
          <p:nvPr/>
        </p:nvSpPr>
        <p:spPr>
          <a:xfrm>
            <a:off x="845741" y="5720610"/>
            <a:ext cx="3257963"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Tahoma"/>
                <a:ea typeface="+mn-ea"/>
                <a:cs typeface="Tahoma"/>
              </a:rPr>
              <a:t>Match tokens to </a:t>
            </a:r>
            <a:r>
              <a:rPr kumimoji="0" lang="en-US" sz="1600" b="1" i="1" u="none" strike="noStrike" kern="1200" cap="none" spc="0" normalizeH="0" baseline="0" noProof="0" dirty="0" err="1">
                <a:ln>
                  <a:noFill/>
                </a:ln>
                <a:solidFill>
                  <a:srgbClr val="0070C0"/>
                </a:solidFill>
                <a:effectLst/>
                <a:uLnTx/>
                <a:uFillTx/>
                <a:latin typeface="Tahoma"/>
                <a:ea typeface="+mn-ea"/>
                <a:cs typeface="Tahoma"/>
              </a:rPr>
              <a:t>bitvector</a:t>
            </a:r>
            <a:endParaRPr kumimoji="0" lang="en-US" sz="1600" b="1" i="0" u="none" strike="noStrike" kern="1200" cap="none" spc="0" normalizeH="0" baseline="0" noProof="0" dirty="0">
              <a:ln>
                <a:noFill/>
              </a:ln>
              <a:solidFill>
                <a:srgbClr val="0070C0"/>
              </a:solidFill>
              <a:effectLst/>
              <a:uLnTx/>
              <a:uFillTx/>
              <a:latin typeface="Tahoma"/>
              <a:ea typeface="+mn-ea"/>
              <a:cs typeface="Tahoma"/>
            </a:endParaRPr>
          </a:p>
        </p:txBody>
      </p:sp>
      <p:sp>
        <p:nvSpPr>
          <p:cNvPr id="89" name="TextBox 88"/>
          <p:cNvSpPr txBox="1"/>
          <p:nvPr/>
        </p:nvSpPr>
        <p:spPr>
          <a:xfrm>
            <a:off x="7475929" y="3928131"/>
            <a:ext cx="1090058" cy="338554"/>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Tahoma"/>
                <a:ea typeface="Tahoma" panose="020B0604030504040204" pitchFamily="34" charset="0"/>
                <a:cs typeface="Tahoma" panose="020B0604030504040204" pitchFamily="34" charset="0"/>
              </a:rPr>
              <a:t>Compare</a:t>
            </a:r>
            <a:endParaRPr kumimoji="0" lang="en-US" sz="1270" b="0" i="1" u="none" strike="noStrike" kern="1200" cap="none" spc="0" normalizeH="0" baseline="0" noProof="0" dirty="0">
              <a:ln>
                <a:noFill/>
              </a:ln>
              <a:solidFill>
                <a:srgbClr val="0070C0"/>
              </a:solidFill>
              <a:effectLst/>
              <a:uLnTx/>
              <a:uFillTx/>
              <a:latin typeface="Tahoma"/>
              <a:ea typeface="Tahoma" panose="020B0604030504040204" pitchFamily="34" charset="0"/>
              <a:cs typeface="Tahoma" panose="020B0604030504040204" pitchFamily="34" charset="0"/>
            </a:endParaRPr>
          </a:p>
        </p:txBody>
      </p:sp>
      <p:sp>
        <p:nvSpPr>
          <p:cNvPr id="55" name="Slide Number Placeholder 3"/>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rPr>
              <a:t>20</a:t>
            </a:r>
          </a:p>
        </p:txBody>
      </p:sp>
    </p:spTree>
    <p:extLst>
      <p:ext uri="{BB962C8B-B14F-4D97-AF65-F5344CB8AC3E}">
        <p14:creationId xmlns:p14="http://schemas.microsoft.com/office/powerpoint/2010/main" val="2094188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grpId="0" nodeType="clickEffect">
                                  <p:stCondLst>
                                    <p:cond delay="0"/>
                                  </p:stCondLst>
                                  <p:childTnLst>
                                    <p:animMotion origin="layout" path="M 1.94444E-6 3.7037E-6 L 1.94444E-6 0.09953 " pathEditMode="relative" rAng="0" ptsTypes="AA">
                                      <p:cBhvr>
                                        <p:cTn id="28" dur="2000" fill="hold"/>
                                        <p:tgtEl>
                                          <p:spTgt spid="82"/>
                                        </p:tgtEl>
                                        <p:attrNameLst>
                                          <p:attrName>ppt_x</p:attrName>
                                          <p:attrName>ppt_y</p:attrName>
                                        </p:attrNameLst>
                                      </p:cBhvr>
                                      <p:rCtr x="0" y="4977"/>
                                    </p:animMotion>
                                  </p:childTnLst>
                                </p:cTn>
                              </p:par>
                              <p:par>
                                <p:cTn id="29" presetID="0" presetClass="path" presetSubtype="0" accel="50000" decel="50000" fill="hold" grpId="0" nodeType="withEffect">
                                  <p:stCondLst>
                                    <p:cond delay="1000"/>
                                  </p:stCondLst>
                                  <p:childTnLst>
                                    <p:animMotion origin="layout" path="M -0.00174 0.00162 L -0.00174 0.13935 " pathEditMode="relative" ptsTypes="AA">
                                      <p:cBhvr>
                                        <p:cTn id="30" dur="1000" fill="hold"/>
                                        <p:tgtEl>
                                          <p:spTgt spid="85"/>
                                        </p:tgtEl>
                                        <p:attrNameLst>
                                          <p:attrName>ppt_x</p:attrName>
                                          <p:attrName>ppt_y</p:attrName>
                                        </p:attrNameLst>
                                      </p:cBhvr>
                                    </p:animMotion>
                                  </p:childTnLst>
                                </p:cTn>
                              </p:par>
                            </p:childTnLst>
                          </p:cTn>
                        </p:par>
                        <p:par>
                          <p:cTn id="31" fill="hold">
                            <p:stCondLst>
                              <p:cond delay="2000"/>
                            </p:stCondLst>
                            <p:childTnLst>
                              <p:par>
                                <p:cTn id="32" presetID="0" presetClass="path" presetSubtype="0" accel="50000" decel="50000" fill="hold" grpId="0" nodeType="afterEffect">
                                  <p:stCondLst>
                                    <p:cond delay="0"/>
                                  </p:stCondLst>
                                  <p:childTnLst>
                                    <p:animMotion origin="layout" path="M -0.00208 0.00139 L -0.00208 0.17454 " pathEditMode="relative" ptsTypes="AA">
                                      <p:cBhvr>
                                        <p:cTn id="33" dur="1000" fill="hold"/>
                                        <p:tgtEl>
                                          <p:spTgt spid="88"/>
                                        </p:tgtEl>
                                        <p:attrNameLst>
                                          <p:attrName>ppt_x</p:attrName>
                                          <p:attrName>ppt_y</p:attrName>
                                        </p:attrNameLst>
                                      </p:cBhvr>
                                    </p:animMotion>
                                  </p:childTnLst>
                                </p:cTn>
                              </p:par>
                              <p:par>
                                <p:cTn id="34" presetID="0" presetClass="path" presetSubtype="0" accel="50000" decel="50000" fill="hold" grpId="0" nodeType="withEffect">
                                  <p:stCondLst>
                                    <p:cond delay="1000"/>
                                  </p:stCondLst>
                                  <p:childTnLst>
                                    <p:animMotion origin="layout" path="M -0.00104 1.48148E-6 L -0.00104 0.21134 " pathEditMode="relative" ptsTypes="AA">
                                      <p:cBhvr>
                                        <p:cTn id="35" dur="1000" fill="hold"/>
                                        <p:tgtEl>
                                          <p:spTgt spid="97"/>
                                        </p:tgtEl>
                                        <p:attrNameLst>
                                          <p:attrName>ppt_x</p:attrName>
                                          <p:attrName>ppt_y</p:attrName>
                                        </p:attrNameLst>
                                      </p:cBhvr>
                                    </p:animMotion>
                                  </p:childTnLst>
                                </p:cTn>
                              </p:par>
                              <p:par>
                                <p:cTn id="36" presetID="0" presetClass="path" presetSubtype="0" accel="50000" decel="50000" fill="hold" grpId="0" nodeType="withEffect">
                                  <p:stCondLst>
                                    <p:cond delay="2000"/>
                                  </p:stCondLst>
                                  <p:childTnLst>
                                    <p:animMotion origin="layout" path="M -0.00017 -3.33333E-6 L -0.00017 0.24653 " pathEditMode="relative" ptsTypes="AA">
                                      <p:cBhvr>
                                        <p:cTn id="37" dur="1000" fill="hold"/>
                                        <p:tgtEl>
                                          <p:spTgt spid="98"/>
                                        </p:tgtEl>
                                        <p:attrNameLst>
                                          <p:attrName>ppt_x</p:attrName>
                                          <p:attrName>ppt_y</p:attrName>
                                        </p:attrNameLst>
                                      </p:cBhvr>
                                    </p:animMotion>
                                  </p:childTnLst>
                                </p:cTn>
                              </p:par>
                            </p:childTnLst>
                          </p:cTn>
                        </p:par>
                        <p:par>
                          <p:cTn id="38" fill="hold">
                            <p:stCondLst>
                              <p:cond delay="5000"/>
                            </p:stCondLst>
                            <p:childTnLst>
                              <p:par>
                                <p:cTn id="39" presetID="1" presetClass="entr" presetSubtype="0" fill="hold" grpId="0" nodeType="afterEffect">
                                  <p:stCondLst>
                                    <p:cond delay="0"/>
                                  </p:stCondLst>
                                  <p:childTnLst>
                                    <p:set>
                                      <p:cBhvr>
                                        <p:cTn id="40" dur="1" fill="hold">
                                          <p:stCondLst>
                                            <p:cond delay="0"/>
                                          </p:stCondLst>
                                        </p:cTn>
                                        <p:tgtEl>
                                          <p:spTgt spid="190"/>
                                        </p:tgtEl>
                                        <p:attrNameLst>
                                          <p:attrName>style.visibility</p:attrName>
                                        </p:attrNameLst>
                                      </p:cBhvr>
                                      <p:to>
                                        <p:strVal val="visible"/>
                                      </p:to>
                                    </p:set>
                                  </p:childTnLst>
                                </p:cTn>
                              </p:par>
                            </p:childTnLst>
                          </p:cTn>
                        </p:par>
                        <p:par>
                          <p:cTn id="41" fill="hold">
                            <p:stCondLst>
                              <p:cond delay="5000"/>
                            </p:stCondLst>
                            <p:childTnLst>
                              <p:par>
                                <p:cTn id="42" presetID="1" presetClass="entr" presetSubtype="0" fill="hold" grpId="0" nodeType="afterEffect">
                                  <p:stCondLst>
                                    <p:cond delay="0"/>
                                  </p:stCondLst>
                                  <p:childTnLst>
                                    <p:set>
                                      <p:cBhvr>
                                        <p:cTn id="43" dur="1" fill="hold">
                                          <p:stCondLst>
                                            <p:cond delay="0"/>
                                          </p:stCondLst>
                                        </p:cTn>
                                        <p:tgtEl>
                                          <p:spTgt spid="57"/>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9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48"/>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93"/>
                                        </p:tgtEl>
                                        <p:attrNameLst>
                                          <p:attrName>style.visibility</p:attrName>
                                        </p:attrNameLst>
                                      </p:cBhvr>
                                      <p:to>
                                        <p:strVal val="visible"/>
                                      </p:to>
                                    </p:set>
                                  </p:childTnLst>
                                </p:cTn>
                              </p:par>
                            </p:childTnLst>
                          </p:cTn>
                        </p:par>
                        <p:par>
                          <p:cTn id="52" fill="hold">
                            <p:stCondLst>
                              <p:cond delay="0"/>
                            </p:stCondLst>
                            <p:childTnLst>
                              <p:par>
                                <p:cTn id="53" presetID="22" presetClass="entr" presetSubtype="1" fill="hold" nodeType="afterEffect">
                                  <p:stCondLst>
                                    <p:cond delay="0"/>
                                  </p:stCondLst>
                                  <p:childTnLst>
                                    <p:set>
                                      <p:cBhvr>
                                        <p:cTn id="54" dur="1" fill="hold">
                                          <p:stCondLst>
                                            <p:cond delay="0"/>
                                          </p:stCondLst>
                                        </p:cTn>
                                        <p:tgtEl>
                                          <p:spTgt spid="91"/>
                                        </p:tgtEl>
                                        <p:attrNameLst>
                                          <p:attrName>style.visibility</p:attrName>
                                        </p:attrNameLst>
                                      </p:cBhvr>
                                      <p:to>
                                        <p:strVal val="visible"/>
                                      </p:to>
                                    </p:set>
                                    <p:animEffect transition="in" filter="wipe(up)">
                                      <p:cBhvr>
                                        <p:cTn id="55" dur="1000"/>
                                        <p:tgtEl>
                                          <p:spTgt spid="91"/>
                                        </p:tgtEl>
                                      </p:cBhvr>
                                    </p:animEffect>
                                  </p:childTnLst>
                                </p:cTn>
                              </p:par>
                              <p:par>
                                <p:cTn id="56" presetID="22" presetClass="entr" presetSubtype="1" fill="hold" nodeType="withEffect">
                                  <p:stCondLst>
                                    <p:cond delay="500"/>
                                  </p:stCondLst>
                                  <p:childTnLst>
                                    <p:set>
                                      <p:cBhvr>
                                        <p:cTn id="57" dur="1" fill="hold">
                                          <p:stCondLst>
                                            <p:cond delay="0"/>
                                          </p:stCondLst>
                                        </p:cTn>
                                        <p:tgtEl>
                                          <p:spTgt spid="10"/>
                                        </p:tgtEl>
                                        <p:attrNameLst>
                                          <p:attrName>style.visibility</p:attrName>
                                        </p:attrNameLst>
                                      </p:cBhvr>
                                      <p:to>
                                        <p:strVal val="visible"/>
                                      </p:to>
                                    </p:set>
                                    <p:animEffect transition="in" filter="wipe(up)">
                                      <p:cBhvr>
                                        <p:cTn id="58" dur="20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00"/>
                                        </p:tgtEl>
                                        <p:attrNameLst>
                                          <p:attrName>style.visibility</p:attrName>
                                        </p:attrNameLst>
                                      </p:cBhvr>
                                      <p:to>
                                        <p:strVal val="visible"/>
                                      </p:to>
                                    </p:set>
                                    <p:animEffect transition="in" filter="wipe(left)">
                                      <p:cBhvr>
                                        <p:cTn id="69" dur="1000"/>
                                        <p:tgtEl>
                                          <p:spTgt spid="100"/>
                                        </p:tgtEl>
                                      </p:cBhvr>
                                    </p:animEffect>
                                  </p:childTnLst>
                                </p:cTn>
                              </p:par>
                            </p:childTnLst>
                          </p:cTn>
                        </p:par>
                        <p:par>
                          <p:cTn id="70" fill="hold">
                            <p:stCondLst>
                              <p:cond delay="1000"/>
                            </p:stCondLst>
                            <p:childTnLst>
                              <p:par>
                                <p:cTn id="71" presetID="22" presetClass="entr" presetSubtype="8" fill="hold" nodeType="afterEffect">
                                  <p:stCondLst>
                                    <p:cond delay="0"/>
                                  </p:stCondLst>
                                  <p:childTnLst>
                                    <p:set>
                                      <p:cBhvr>
                                        <p:cTn id="72" dur="1" fill="hold">
                                          <p:stCondLst>
                                            <p:cond delay="0"/>
                                          </p:stCondLst>
                                        </p:cTn>
                                        <p:tgtEl>
                                          <p:spTgt spid="101"/>
                                        </p:tgtEl>
                                        <p:attrNameLst>
                                          <p:attrName>style.visibility</p:attrName>
                                        </p:attrNameLst>
                                      </p:cBhvr>
                                      <p:to>
                                        <p:strVal val="visible"/>
                                      </p:to>
                                    </p:set>
                                    <p:animEffect transition="in" filter="wipe(left)">
                                      <p:cBhvr>
                                        <p:cTn id="73" dur="1000"/>
                                        <p:tgtEl>
                                          <p:spTgt spid="101"/>
                                        </p:tgtEl>
                                      </p:cBhvr>
                                    </p:animEffect>
                                  </p:childTnLst>
                                </p:cTn>
                              </p:par>
                            </p:childTnLst>
                          </p:cTn>
                        </p:par>
                        <p:par>
                          <p:cTn id="74" fill="hold">
                            <p:stCondLst>
                              <p:cond delay="2000"/>
                            </p:stCondLst>
                            <p:childTnLst>
                              <p:par>
                                <p:cTn id="75" presetID="22" presetClass="entr" presetSubtype="8" fill="hold" nodeType="afterEffect">
                                  <p:stCondLst>
                                    <p:cond delay="0"/>
                                  </p:stCondLst>
                                  <p:childTnLst>
                                    <p:set>
                                      <p:cBhvr>
                                        <p:cTn id="76" dur="1" fill="hold">
                                          <p:stCondLst>
                                            <p:cond delay="0"/>
                                          </p:stCondLst>
                                        </p:cTn>
                                        <p:tgtEl>
                                          <p:spTgt spid="104"/>
                                        </p:tgtEl>
                                        <p:attrNameLst>
                                          <p:attrName>style.visibility</p:attrName>
                                        </p:attrNameLst>
                                      </p:cBhvr>
                                      <p:to>
                                        <p:strVal val="visible"/>
                                      </p:to>
                                    </p:set>
                                    <p:animEffect transition="in" filter="wipe(left)">
                                      <p:cBhvr>
                                        <p:cTn id="77" dur="1000"/>
                                        <p:tgtEl>
                                          <p:spTgt spid="104"/>
                                        </p:tgtEl>
                                      </p:cBhvr>
                                    </p:animEffect>
                                  </p:childTnLst>
                                </p:cTn>
                              </p:par>
                              <p:par>
                                <p:cTn id="78" presetID="22" presetClass="entr" presetSubtype="8" fill="hold" nodeType="withEffect">
                                  <p:stCondLst>
                                    <p:cond delay="500"/>
                                  </p:stCondLst>
                                  <p:childTnLst>
                                    <p:set>
                                      <p:cBhvr>
                                        <p:cTn id="79" dur="1" fill="hold">
                                          <p:stCondLst>
                                            <p:cond delay="0"/>
                                          </p:stCondLst>
                                        </p:cTn>
                                        <p:tgtEl>
                                          <p:spTgt spid="121"/>
                                        </p:tgtEl>
                                        <p:attrNameLst>
                                          <p:attrName>style.visibility</p:attrName>
                                        </p:attrNameLst>
                                      </p:cBhvr>
                                      <p:to>
                                        <p:strVal val="visible"/>
                                      </p:to>
                                    </p:set>
                                    <p:animEffect transition="in" filter="wipe(left)">
                                      <p:cBhvr>
                                        <p:cTn id="80" dur="1000"/>
                                        <p:tgtEl>
                                          <p:spTgt spid="121"/>
                                        </p:tgtEl>
                                      </p:cBhvr>
                                    </p:animEffect>
                                  </p:childTnLst>
                                </p:cTn>
                              </p:par>
                              <p:par>
                                <p:cTn id="81" presetID="22" presetClass="entr" presetSubtype="8" fill="hold" nodeType="withEffect">
                                  <p:stCondLst>
                                    <p:cond delay="900"/>
                                  </p:stCondLst>
                                  <p:childTnLst>
                                    <p:set>
                                      <p:cBhvr>
                                        <p:cTn id="82" dur="1" fill="hold">
                                          <p:stCondLst>
                                            <p:cond delay="0"/>
                                          </p:stCondLst>
                                        </p:cTn>
                                        <p:tgtEl>
                                          <p:spTgt spid="124"/>
                                        </p:tgtEl>
                                        <p:attrNameLst>
                                          <p:attrName>style.visibility</p:attrName>
                                        </p:attrNameLst>
                                      </p:cBhvr>
                                      <p:to>
                                        <p:strVal val="visible"/>
                                      </p:to>
                                    </p:set>
                                    <p:animEffect transition="in" filter="wipe(left)">
                                      <p:cBhvr>
                                        <p:cTn id="83" dur="1000"/>
                                        <p:tgtEl>
                                          <p:spTgt spid="124"/>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9"/>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117"/>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138"/>
                                        </p:tgtEl>
                                        <p:attrNameLst>
                                          <p:attrName>style.visibility</p:attrName>
                                        </p:attrNameLst>
                                      </p:cBhvr>
                                      <p:to>
                                        <p:strVal val="visible"/>
                                      </p:to>
                                    </p:set>
                                    <p:animEffect transition="in" filter="wipe(left)">
                                      <p:cBhvr>
                                        <p:cTn id="96" dur="1000"/>
                                        <p:tgtEl>
                                          <p:spTgt spid="138"/>
                                        </p:tgtEl>
                                      </p:cBhvr>
                                    </p:animEffect>
                                  </p:childTnLst>
                                </p:cTn>
                              </p:par>
                              <p:par>
                                <p:cTn id="97" presetID="22" presetClass="entr" presetSubtype="8" fill="hold" nodeType="withEffect">
                                  <p:stCondLst>
                                    <p:cond delay="500"/>
                                  </p:stCondLst>
                                  <p:childTnLst>
                                    <p:set>
                                      <p:cBhvr>
                                        <p:cTn id="98" dur="1" fill="hold">
                                          <p:stCondLst>
                                            <p:cond delay="0"/>
                                          </p:stCondLst>
                                        </p:cTn>
                                        <p:tgtEl>
                                          <p:spTgt spid="141"/>
                                        </p:tgtEl>
                                        <p:attrNameLst>
                                          <p:attrName>style.visibility</p:attrName>
                                        </p:attrNameLst>
                                      </p:cBhvr>
                                      <p:to>
                                        <p:strVal val="visible"/>
                                      </p:to>
                                    </p:set>
                                    <p:animEffect transition="in" filter="wipe(left)">
                                      <p:cBhvr>
                                        <p:cTn id="99" dur="1000"/>
                                        <p:tgtEl>
                                          <p:spTgt spid="141"/>
                                        </p:tgtEl>
                                      </p:cBhvr>
                                    </p:animEffect>
                                  </p:childTnLst>
                                </p:cTn>
                              </p:par>
                              <p:par>
                                <p:cTn id="100" presetID="22" presetClass="entr" presetSubtype="8" fill="hold" nodeType="withEffect">
                                  <p:stCondLst>
                                    <p:cond delay="700"/>
                                  </p:stCondLst>
                                  <p:childTnLst>
                                    <p:set>
                                      <p:cBhvr>
                                        <p:cTn id="101" dur="1" fill="hold">
                                          <p:stCondLst>
                                            <p:cond delay="0"/>
                                          </p:stCondLst>
                                        </p:cTn>
                                        <p:tgtEl>
                                          <p:spTgt spid="143"/>
                                        </p:tgtEl>
                                        <p:attrNameLst>
                                          <p:attrName>style.visibility</p:attrName>
                                        </p:attrNameLst>
                                      </p:cBhvr>
                                      <p:to>
                                        <p:strVal val="visible"/>
                                      </p:to>
                                    </p:set>
                                    <p:animEffect transition="in" filter="wipe(left)">
                                      <p:cBhvr>
                                        <p:cTn id="102" dur="1000"/>
                                        <p:tgtEl>
                                          <p:spTgt spid="143"/>
                                        </p:tgtEl>
                                      </p:cBhvr>
                                    </p:animEffect>
                                  </p:childTnLst>
                                </p:cTn>
                              </p:par>
                              <p:par>
                                <p:cTn id="103" presetID="22" presetClass="entr" presetSubtype="8" fill="hold" nodeType="withEffect">
                                  <p:stCondLst>
                                    <p:cond delay="900"/>
                                  </p:stCondLst>
                                  <p:childTnLst>
                                    <p:set>
                                      <p:cBhvr>
                                        <p:cTn id="104" dur="1" fill="hold">
                                          <p:stCondLst>
                                            <p:cond delay="0"/>
                                          </p:stCondLst>
                                        </p:cTn>
                                        <p:tgtEl>
                                          <p:spTgt spid="150"/>
                                        </p:tgtEl>
                                        <p:attrNameLst>
                                          <p:attrName>style.visibility</p:attrName>
                                        </p:attrNameLst>
                                      </p:cBhvr>
                                      <p:to>
                                        <p:strVal val="visible"/>
                                      </p:to>
                                    </p:set>
                                    <p:animEffect transition="in" filter="wipe(left)">
                                      <p:cBhvr>
                                        <p:cTn id="105" dur="1000"/>
                                        <p:tgtEl>
                                          <p:spTgt spid="150"/>
                                        </p:tgtEl>
                                      </p:cBhvr>
                                    </p:animEffect>
                                  </p:childTnLst>
                                </p:cTn>
                              </p:par>
                              <p:par>
                                <p:cTn id="106" presetID="22" presetClass="entr" presetSubtype="8" fill="hold" nodeType="withEffect">
                                  <p:stCondLst>
                                    <p:cond delay="1100"/>
                                  </p:stCondLst>
                                  <p:childTnLst>
                                    <p:set>
                                      <p:cBhvr>
                                        <p:cTn id="107" dur="1" fill="hold">
                                          <p:stCondLst>
                                            <p:cond delay="0"/>
                                          </p:stCondLst>
                                        </p:cTn>
                                        <p:tgtEl>
                                          <p:spTgt spid="145"/>
                                        </p:tgtEl>
                                        <p:attrNameLst>
                                          <p:attrName>style.visibility</p:attrName>
                                        </p:attrNameLst>
                                      </p:cBhvr>
                                      <p:to>
                                        <p:strVal val="visible"/>
                                      </p:to>
                                    </p:set>
                                    <p:animEffect transition="in" filter="wipe(left)">
                                      <p:cBhvr>
                                        <p:cTn id="108" dur="1000"/>
                                        <p:tgtEl>
                                          <p:spTgt spid="145"/>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5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8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56"/>
                                        </p:tgtEl>
                                        <p:attrNameLst>
                                          <p:attrName>style.visibility</p:attrName>
                                        </p:attrNameLst>
                                      </p:cBhvr>
                                      <p:to>
                                        <p:strVal val="visible"/>
                                      </p:to>
                                    </p:set>
                                  </p:childTnLst>
                                </p:cTn>
                              </p:par>
                            </p:childTnLst>
                          </p:cTn>
                        </p:par>
                        <p:par>
                          <p:cTn id="117" fill="hold">
                            <p:stCondLst>
                              <p:cond delay="0"/>
                            </p:stCondLst>
                            <p:childTnLst>
                              <p:par>
                                <p:cTn id="118" presetID="22" presetClass="entr" presetSubtype="8" fill="hold" nodeType="afterEffect">
                                  <p:stCondLst>
                                    <p:cond delay="0"/>
                                  </p:stCondLst>
                                  <p:childTnLst>
                                    <p:set>
                                      <p:cBhvr>
                                        <p:cTn id="119" dur="1" fill="hold">
                                          <p:stCondLst>
                                            <p:cond delay="0"/>
                                          </p:stCondLst>
                                        </p:cTn>
                                        <p:tgtEl>
                                          <p:spTgt spid="54"/>
                                        </p:tgtEl>
                                        <p:attrNameLst>
                                          <p:attrName>style.visibility</p:attrName>
                                        </p:attrNameLst>
                                      </p:cBhvr>
                                      <p:to>
                                        <p:strVal val="visible"/>
                                      </p:to>
                                    </p:set>
                                    <p:animEffect transition="in" filter="wipe(left)">
                                      <p:cBhvr>
                                        <p:cTn id="120" dur="1000"/>
                                        <p:tgtEl>
                                          <p:spTgt spid="54"/>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108"/>
                                        </p:tgtEl>
                                        <p:attrNameLst>
                                          <p:attrName>style.visibility</p:attrName>
                                        </p:attrNameLst>
                                      </p:cBhvr>
                                      <p:to>
                                        <p:strVal val="visible"/>
                                      </p:to>
                                    </p:set>
                                    <p:animEffect transition="in" filter="wipe(up)">
                                      <p:cBhvr>
                                        <p:cTn id="125" dur="1000"/>
                                        <p:tgtEl>
                                          <p:spTgt spid="108"/>
                                        </p:tgtEl>
                                      </p:cBhvr>
                                    </p:animEffect>
                                  </p:childTnLst>
                                </p:cTn>
                              </p:par>
                              <p:par>
                                <p:cTn id="126" presetID="22" presetClass="entr" presetSubtype="1" fill="hold" grpId="0" nodeType="withEffect">
                                  <p:stCondLst>
                                    <p:cond delay="0"/>
                                  </p:stCondLst>
                                  <p:childTnLst>
                                    <p:set>
                                      <p:cBhvr>
                                        <p:cTn id="127" dur="1" fill="hold">
                                          <p:stCondLst>
                                            <p:cond delay="0"/>
                                          </p:stCondLst>
                                        </p:cTn>
                                        <p:tgtEl>
                                          <p:spTgt spid="111"/>
                                        </p:tgtEl>
                                        <p:attrNameLst>
                                          <p:attrName>style.visibility</p:attrName>
                                        </p:attrNameLst>
                                      </p:cBhvr>
                                      <p:to>
                                        <p:strVal val="visible"/>
                                      </p:to>
                                    </p:set>
                                    <p:animEffect transition="in" filter="wipe(up)">
                                      <p:cBhvr>
                                        <p:cTn id="128" dur="1000"/>
                                        <p:tgtEl>
                                          <p:spTgt spid="111"/>
                                        </p:tgtEl>
                                      </p:cBhvr>
                                    </p:animEffect>
                                  </p:childTnLst>
                                </p:cTn>
                              </p:par>
                            </p:childTnLst>
                          </p:cTn>
                        </p:par>
                        <p:par>
                          <p:cTn id="129" fill="hold">
                            <p:stCondLst>
                              <p:cond delay="1000"/>
                            </p:stCondLst>
                            <p:childTnLst>
                              <p:par>
                                <p:cTn id="130" presetID="1" presetClass="entr" presetSubtype="0" fill="hold" grpId="0" nodeType="afterEffect">
                                  <p:stCondLst>
                                    <p:cond delay="0"/>
                                  </p:stCondLst>
                                  <p:childTnLst>
                                    <p:set>
                                      <p:cBhvr>
                                        <p:cTn id="131" dur="1" fill="hold">
                                          <p:stCondLst>
                                            <p:cond delay="0"/>
                                          </p:stCondLst>
                                        </p:cTn>
                                        <p:tgtEl>
                                          <p:spTgt spid="109"/>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22" presetClass="entr" presetSubtype="1" fill="hold" nodeType="clickEffect">
                                  <p:stCondLst>
                                    <p:cond delay="0"/>
                                  </p:stCondLst>
                                  <p:childTnLst>
                                    <p:set>
                                      <p:cBhvr>
                                        <p:cTn id="135" dur="1" fill="hold">
                                          <p:stCondLst>
                                            <p:cond delay="0"/>
                                          </p:stCondLst>
                                        </p:cTn>
                                        <p:tgtEl>
                                          <p:spTgt spid="167"/>
                                        </p:tgtEl>
                                        <p:attrNameLst>
                                          <p:attrName>style.visibility</p:attrName>
                                        </p:attrNameLst>
                                      </p:cBhvr>
                                      <p:to>
                                        <p:strVal val="visible"/>
                                      </p:to>
                                    </p:set>
                                    <p:animEffect transition="in" filter="wipe(up)">
                                      <p:cBhvr>
                                        <p:cTn id="136" dur="1000"/>
                                        <p:tgtEl>
                                          <p:spTgt spid="167"/>
                                        </p:tgtEl>
                                      </p:cBhvr>
                                    </p:animEffect>
                                  </p:childTnLst>
                                </p:cTn>
                              </p:par>
                              <p:par>
                                <p:cTn id="137" presetID="22" presetClass="entr" presetSubtype="1" fill="hold" grpId="0" nodeType="withEffect">
                                  <p:stCondLst>
                                    <p:cond delay="0"/>
                                  </p:stCondLst>
                                  <p:childTnLst>
                                    <p:set>
                                      <p:cBhvr>
                                        <p:cTn id="138" dur="1" fill="hold">
                                          <p:stCondLst>
                                            <p:cond delay="0"/>
                                          </p:stCondLst>
                                        </p:cTn>
                                        <p:tgtEl>
                                          <p:spTgt spid="112"/>
                                        </p:tgtEl>
                                        <p:attrNameLst>
                                          <p:attrName>style.visibility</p:attrName>
                                        </p:attrNameLst>
                                      </p:cBhvr>
                                      <p:to>
                                        <p:strVal val="visible"/>
                                      </p:to>
                                    </p:set>
                                    <p:animEffect transition="in" filter="wipe(up)">
                                      <p:cBhvr>
                                        <p:cTn id="139" dur="1000"/>
                                        <p:tgtEl>
                                          <p:spTgt spid="112"/>
                                        </p:tgtEl>
                                      </p:cBhvr>
                                    </p:animEffect>
                                  </p:childTnLst>
                                </p:cTn>
                              </p:par>
                            </p:childTnLst>
                          </p:cTn>
                        </p:par>
                        <p:par>
                          <p:cTn id="140" fill="hold">
                            <p:stCondLst>
                              <p:cond delay="1000"/>
                            </p:stCondLst>
                            <p:childTnLst>
                              <p:par>
                                <p:cTn id="141" presetID="1" presetClass="entr" presetSubtype="0" fill="hold" grpId="0" nodeType="afterEffect">
                                  <p:stCondLst>
                                    <p:cond delay="0"/>
                                  </p:stCondLst>
                                  <p:childTnLst>
                                    <p:set>
                                      <p:cBhvr>
                                        <p:cTn id="142"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8" grpId="1"/>
      <p:bldP spid="82" grpId="0"/>
      <p:bldP spid="82" grpId="1"/>
      <p:bldP spid="85" grpId="0"/>
      <p:bldP spid="85" grpId="1"/>
      <p:bldP spid="88" grpId="0"/>
      <p:bldP spid="88" grpId="1"/>
      <p:bldP spid="97" grpId="0"/>
      <p:bldP spid="97" grpId="1"/>
      <p:bldP spid="178" grpId="0"/>
      <p:bldP spid="93" grpId="0"/>
      <p:bldP spid="190" grpId="0"/>
      <p:bldP spid="110" grpId="0" animBg="1"/>
      <p:bldP spid="117" grpId="0" animBg="1"/>
      <p:bldP spid="156" grpId="0" animBg="1"/>
      <p:bldP spid="170" grpId="0"/>
      <p:bldP spid="57" grpId="0" animBg="1"/>
      <p:bldP spid="99" grpId="0"/>
      <p:bldP spid="109" grpId="0"/>
      <p:bldP spid="111" grpId="0"/>
      <p:bldP spid="112" grpId="0"/>
      <p:bldP spid="42" grpId="0"/>
      <p:bldP spid="47" grpId="0" animBg="1"/>
      <p:bldP spid="48" grpId="0" animBg="1"/>
      <p:bldP spid="49" grpId="0" animBg="1"/>
      <p:bldP spid="50" grpId="0" animBg="1"/>
      <p:bldP spid="62" grpId="0"/>
      <p:bldP spid="72" grpId="0"/>
      <p:bldP spid="8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Our Proposal: GRIM-Filter</a:t>
            </a:r>
          </a:p>
        </p:txBody>
      </p:sp>
      <p:sp>
        <p:nvSpPr>
          <p:cNvPr id="3" name="Content Placeholder 2"/>
          <p:cNvSpPr>
            <a:spLocks noGrp="1"/>
          </p:cNvSpPr>
          <p:nvPr>
            <p:ph idx="1"/>
          </p:nvPr>
        </p:nvSpPr>
        <p:spPr>
          <a:xfrm>
            <a:off x="228600" y="1261872"/>
            <a:ext cx="8610600" cy="5138928"/>
          </a:xfrm>
        </p:spPr>
        <p:txBody>
          <a:bodyPr/>
          <a:lstStyle/>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Data Structures: Bins &amp; </a:t>
            </a:r>
            <a:r>
              <a:rPr lang="en-US" sz="3600" dirty="0" err="1">
                <a:latin typeface="Cambria" charset="0"/>
                <a:ea typeface="Cambria" charset="0"/>
                <a:cs typeface="Cambria" charset="0"/>
              </a:rPr>
              <a:t>Bitvectors</a:t>
            </a:r>
            <a:endParaRPr lang="en-US" sz="3600" dirty="0">
              <a:latin typeface="Cambria" charset="0"/>
              <a:ea typeface="Cambria" charset="0"/>
              <a:cs typeface="Cambria" charset="0"/>
            </a:endParaRP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Checking a Bin</a:t>
            </a: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Integrating GRIM-Filter into a Mapper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37895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Our Proposal: GRIM-Filter</a:t>
            </a:r>
          </a:p>
        </p:txBody>
      </p:sp>
      <p:sp>
        <p:nvSpPr>
          <p:cNvPr id="3" name="Content Placeholder 2"/>
          <p:cNvSpPr>
            <a:spLocks noGrp="1"/>
          </p:cNvSpPr>
          <p:nvPr>
            <p:ph idx="1"/>
          </p:nvPr>
        </p:nvSpPr>
        <p:spPr>
          <a:xfrm>
            <a:off x="228600" y="1261872"/>
            <a:ext cx="8915400" cy="5138928"/>
          </a:xfrm>
        </p:spPr>
        <p:txBody>
          <a:bodyPr/>
          <a:lstStyle/>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Data Structures: Bins &amp; </a:t>
            </a:r>
            <a:r>
              <a:rPr lang="en-US" sz="3600" dirty="0" err="1">
                <a:latin typeface="Cambria" charset="0"/>
                <a:ea typeface="Cambria" charset="0"/>
                <a:cs typeface="Cambria" charset="0"/>
              </a:rPr>
              <a:t>Bitvectors</a:t>
            </a:r>
            <a:endParaRPr lang="en-US" sz="3600" dirty="0">
              <a:latin typeface="Cambria" charset="0"/>
              <a:ea typeface="Cambria" charset="0"/>
              <a:cs typeface="Cambria" charset="0"/>
            </a:endParaRP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Checking a Bin</a:t>
            </a:r>
          </a:p>
          <a:p>
            <a:pPr marL="742950" indent="-742950">
              <a:lnSpc>
                <a:spcPct val="150000"/>
              </a:lnSpc>
              <a:buClr>
                <a:schemeClr val="tx1"/>
              </a:buClr>
              <a:buSzPct val="77000"/>
              <a:buFont typeface="+mj-lt"/>
              <a:buAutoNum type="arabicPeriod"/>
            </a:pPr>
            <a:r>
              <a:rPr lang="en-US" sz="3600" b="1" dirty="0">
                <a:solidFill>
                  <a:srgbClr val="00B050"/>
                </a:solidFill>
                <a:latin typeface="Cambria" charset="0"/>
                <a:ea typeface="Cambria" charset="0"/>
                <a:cs typeface="Cambria" charset="0"/>
              </a:rPr>
              <a:t>Integrating GRIM-Filter into a Mapper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3093734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p:cNvSpPr>
            <a:spLocks noGrp="1"/>
          </p:cNvSpPr>
          <p:nvPr>
            <p:ph type="title"/>
          </p:nvPr>
        </p:nvSpPr>
        <p:spPr>
          <a:xfrm>
            <a:off x="228600" y="152400"/>
            <a:ext cx="8610600" cy="1066800"/>
          </a:xfrm>
        </p:spPr>
        <p:txBody>
          <a:bodyPr/>
          <a:lstStyle/>
          <a:p>
            <a:r>
              <a:rPr lang="en-US" sz="3200" b="1" dirty="0">
                <a:solidFill>
                  <a:schemeClr val="tx1"/>
                </a:solidFill>
                <a:latin typeface="Cambria" charset="0"/>
                <a:ea typeface="Cambria" charset="0"/>
                <a:cs typeface="Cambria" charset="0"/>
              </a:rPr>
              <a:t>Integrating GRIM-Filter into a Read Mapper</a:t>
            </a:r>
            <a:endParaRPr lang="en-US" sz="3200" b="1" dirty="0">
              <a:solidFill>
                <a:srgbClr val="FF0000"/>
              </a:solidFill>
              <a:latin typeface="Cambria" charset="0"/>
              <a:ea typeface="Cambria" charset="0"/>
              <a:cs typeface="Cambria" charset="0"/>
            </a:endParaRPr>
          </a:p>
        </p:txBody>
      </p:sp>
      <p:sp>
        <p:nvSpPr>
          <p:cNvPr id="67" name="Rounded Rectangle 66"/>
          <p:cNvSpPr/>
          <p:nvPr/>
        </p:nvSpPr>
        <p:spPr>
          <a:xfrm>
            <a:off x="4569612" y="1855183"/>
            <a:ext cx="3551353" cy="1295295"/>
          </a:xfrm>
          <a:prstGeom prst="roundRect">
            <a:avLst>
              <a:gd name="adj" fmla="val 11551"/>
            </a:avLst>
          </a:prstGeom>
          <a:solidFill>
            <a:srgbClr val="EFF6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C9900"/>
                </a:solidFill>
                <a:effectLst/>
                <a:uLnTx/>
                <a:uFillTx/>
                <a:latin typeface="Tahoma"/>
                <a:ea typeface="+mn-ea"/>
                <a:cs typeface="+mn-cs"/>
              </a:rPr>
              <a:t>GRIM-Filter:</a:t>
            </a:r>
            <a:br>
              <a:rPr kumimoji="0" lang="en-US" sz="2000" b="1" i="0" u="none" strike="noStrike" kern="1200" cap="none" spc="0" normalizeH="0" baseline="0" noProof="0" dirty="0">
                <a:ln>
                  <a:noFill/>
                </a:ln>
                <a:solidFill>
                  <a:srgbClr val="CC9900"/>
                </a:solidFill>
                <a:effectLst/>
                <a:uLnTx/>
                <a:uFillTx/>
                <a:latin typeface="Tahoma"/>
                <a:ea typeface="+mn-ea"/>
                <a:cs typeface="+mn-cs"/>
              </a:rPr>
            </a:br>
            <a:r>
              <a:rPr kumimoji="0" lang="en-US" sz="2000" b="0" i="0" u="none" strike="noStrike" kern="1200" cap="none" spc="0" normalizeH="0" baseline="0" noProof="0" dirty="0">
                <a:ln>
                  <a:noFill/>
                </a:ln>
                <a:solidFill>
                  <a:srgbClr val="CC9900"/>
                </a:solidFill>
                <a:effectLst/>
                <a:uLnTx/>
                <a:uFillTx/>
                <a:latin typeface="Tahoma"/>
                <a:ea typeface="+mn-ea"/>
                <a:cs typeface="+mn-cs"/>
              </a:rPr>
              <a:t>Seed Location Checker</a:t>
            </a:r>
          </a:p>
        </p:txBody>
      </p:sp>
      <p:grpSp>
        <p:nvGrpSpPr>
          <p:cNvPr id="153" name="Group 152"/>
          <p:cNvGrpSpPr/>
          <p:nvPr/>
        </p:nvGrpSpPr>
        <p:grpSpPr>
          <a:xfrm>
            <a:off x="4716997" y="2533583"/>
            <a:ext cx="3191677" cy="595931"/>
            <a:chOff x="909473" y="3238443"/>
            <a:chExt cx="3191677" cy="595931"/>
          </a:xfrm>
        </p:grpSpPr>
        <p:sp>
          <p:nvSpPr>
            <p:cNvPr id="154" name="Rectangle 153"/>
            <p:cNvSpPr/>
            <p:nvPr/>
          </p:nvSpPr>
          <p:spPr>
            <a:xfrm>
              <a:off x="953568" y="3463945"/>
              <a:ext cx="3100088" cy="326150"/>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000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0     0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endParaRPr kumimoji="0" lang="en-US" sz="1600" b="0" i="0" u="none" strike="noStrike" kern="0" cap="none" spc="2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5" name="TextBox 154"/>
            <p:cNvSpPr txBox="1"/>
            <p:nvPr/>
          </p:nvSpPr>
          <p:spPr>
            <a:xfrm>
              <a:off x="2265474" y="324959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156" name="TextBox 155"/>
            <p:cNvSpPr txBox="1"/>
            <p:nvPr/>
          </p:nvSpPr>
          <p:spPr>
            <a:xfrm>
              <a:off x="3502310" y="324959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157" name="TextBox 156"/>
            <p:cNvSpPr txBox="1"/>
            <p:nvPr/>
          </p:nvSpPr>
          <p:spPr>
            <a:xfrm>
              <a:off x="909473" y="3238443"/>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grpSp>
      <p:sp>
        <p:nvSpPr>
          <p:cNvPr id="68" name="Rectangle 67"/>
          <p:cNvSpPr/>
          <p:nvPr/>
        </p:nvSpPr>
        <p:spPr>
          <a:xfrm>
            <a:off x="6849979" y="2776327"/>
            <a:ext cx="128337" cy="299747"/>
          </a:xfrm>
          <a:prstGeom prst="rect">
            <a:avLst/>
          </a:prstGeom>
          <a:solidFill>
            <a:schemeClr val="accent2">
              <a:lumMod val="40000"/>
              <a:lumOff val="60000"/>
              <a:alpha val="7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ahoma"/>
              <a:ea typeface="+mn-ea"/>
              <a:cs typeface="Tahoma"/>
            </a:endParaRPr>
          </a:p>
        </p:txBody>
      </p:sp>
      <p:sp>
        <p:nvSpPr>
          <p:cNvPr id="69" name="Rectangle 68"/>
          <p:cNvSpPr/>
          <p:nvPr/>
        </p:nvSpPr>
        <p:spPr>
          <a:xfrm>
            <a:off x="5892595" y="2771274"/>
            <a:ext cx="115174" cy="306545"/>
          </a:xfrm>
          <a:prstGeom prst="rect">
            <a:avLst/>
          </a:prstGeom>
          <a:solidFill>
            <a:schemeClr val="accent6">
              <a:lumMod val="40000"/>
              <a:lumOff val="60000"/>
              <a:alpha val="72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ahoma"/>
              <a:ea typeface="+mn-ea"/>
              <a:cs typeface="Tahoma"/>
            </a:endParaRPr>
          </a:p>
        </p:txBody>
      </p:sp>
      <p:sp>
        <p:nvSpPr>
          <p:cNvPr id="70" name="Rectangle 69"/>
          <p:cNvSpPr/>
          <p:nvPr/>
        </p:nvSpPr>
        <p:spPr>
          <a:xfrm>
            <a:off x="5197642" y="2771274"/>
            <a:ext cx="124326" cy="300789"/>
          </a:xfrm>
          <a:prstGeom prst="rect">
            <a:avLst/>
          </a:prstGeom>
          <a:solidFill>
            <a:schemeClr val="accent4">
              <a:lumMod val="40000"/>
              <a:lumOff val="60000"/>
              <a:alpha val="7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ahoma"/>
              <a:ea typeface="+mn-ea"/>
              <a:cs typeface="Tahoma"/>
            </a:endParaRPr>
          </a:p>
        </p:txBody>
      </p:sp>
      <p:grpSp>
        <p:nvGrpSpPr>
          <p:cNvPr id="76" name="Group 75"/>
          <p:cNvGrpSpPr/>
          <p:nvPr/>
        </p:nvGrpSpPr>
        <p:grpSpPr>
          <a:xfrm>
            <a:off x="220033" y="1501587"/>
            <a:ext cx="3291793" cy="584775"/>
            <a:chOff x="963803" y="441215"/>
            <a:chExt cx="3291793" cy="584775"/>
          </a:xfrm>
        </p:grpSpPr>
        <p:sp>
          <p:nvSpPr>
            <p:cNvPr id="77" name="Rectangle 76"/>
            <p:cNvSpPr/>
            <p:nvPr/>
          </p:nvSpPr>
          <p:spPr>
            <a:xfrm>
              <a:off x="963803" y="672951"/>
              <a:ext cx="3291793" cy="32069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GAACTTGCGAG</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Wingdings"/>
                  <a:cs typeface="Arial" panose="020B0604020202020204" pitchFamily="34" charset="0"/>
                  <a:sym typeface="Wingdings"/>
                </a:rPr>
                <a:t>     </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GTATT </a:t>
              </a:r>
              <a:endPar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p:txBody>
        </p:sp>
        <p:sp>
          <p:nvSpPr>
            <p:cNvPr id="78" name="TextBox 77"/>
            <p:cNvSpPr txBox="1"/>
            <p:nvPr/>
          </p:nvSpPr>
          <p:spPr>
            <a:xfrm>
              <a:off x="2848822" y="441215"/>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grpSp>
      <p:sp>
        <p:nvSpPr>
          <p:cNvPr id="79" name="TextBox 78"/>
          <p:cNvSpPr txBox="1"/>
          <p:nvPr/>
        </p:nvSpPr>
        <p:spPr>
          <a:xfrm>
            <a:off x="93484" y="1391800"/>
            <a:ext cx="353432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Tahoma"/>
                <a:ea typeface="+mn-ea"/>
                <a:cs typeface="Tahoma"/>
              </a:rPr>
              <a:t>INPUT</a:t>
            </a:r>
            <a:r>
              <a:rPr kumimoji="0" lang="en-US" sz="1800" b="1" i="0" u="none" strike="noStrike" kern="1200" cap="none" spc="0" normalizeH="0" baseline="0" noProof="0" dirty="0">
                <a:ln>
                  <a:noFill/>
                </a:ln>
                <a:solidFill>
                  <a:srgbClr val="000000"/>
                </a:solidFill>
                <a:effectLst/>
                <a:uLnTx/>
                <a:uFillTx/>
                <a:latin typeface="Tahoma"/>
                <a:ea typeface="+mn-ea"/>
                <a:cs typeface="Tahoma"/>
              </a:rPr>
              <a:t>: Read Sequence</a:t>
            </a:r>
          </a:p>
        </p:txBody>
      </p:sp>
      <p:sp>
        <p:nvSpPr>
          <p:cNvPr id="80" name="Rounded Rectangle 79"/>
          <p:cNvSpPr/>
          <p:nvPr/>
        </p:nvSpPr>
        <p:spPr>
          <a:xfrm>
            <a:off x="348504" y="2379616"/>
            <a:ext cx="3024279" cy="1557830"/>
          </a:xfrm>
          <a:prstGeom prst="roundRect">
            <a:avLst>
              <a:gd name="adj" fmla="val 11077"/>
            </a:avLst>
          </a:prstGeom>
          <a:solidFill>
            <a:srgbClr val="D0E6F4"/>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ahoma"/>
                <a:ea typeface="+mn-ea"/>
                <a:cs typeface="+mn-cs"/>
              </a:rPr>
              <a:t>GRIM-Filter: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Tahoma"/>
                <a:ea typeface="+mn-ea"/>
                <a:cs typeface="+mn-cs"/>
              </a:rPr>
              <a:t>Filter Bitmask Generator</a:t>
            </a:r>
          </a:p>
        </p:txBody>
      </p:sp>
      <p:sp>
        <p:nvSpPr>
          <p:cNvPr id="81" name="TextBox 80"/>
          <p:cNvSpPr txBox="1"/>
          <p:nvPr/>
        </p:nvSpPr>
        <p:spPr>
          <a:xfrm>
            <a:off x="-172430" y="4548148"/>
            <a:ext cx="3988237"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Tahoma"/>
                <a:ea typeface="+mn-ea"/>
                <a:cs typeface="Tahoma"/>
              </a:rPr>
              <a:t>Seed Location Filter Bitmask</a:t>
            </a:r>
          </a:p>
        </p:txBody>
      </p:sp>
      <p:grpSp>
        <p:nvGrpSpPr>
          <p:cNvPr id="82" name="Group 81"/>
          <p:cNvGrpSpPr/>
          <p:nvPr/>
        </p:nvGrpSpPr>
        <p:grpSpPr>
          <a:xfrm>
            <a:off x="228600" y="4004071"/>
            <a:ext cx="3191677" cy="595931"/>
            <a:chOff x="909473" y="3238443"/>
            <a:chExt cx="3191677" cy="595931"/>
          </a:xfrm>
        </p:grpSpPr>
        <p:sp>
          <p:nvSpPr>
            <p:cNvPr id="83" name="Rectangle 82"/>
            <p:cNvSpPr/>
            <p:nvPr/>
          </p:nvSpPr>
          <p:spPr>
            <a:xfrm>
              <a:off x="953568" y="3463945"/>
              <a:ext cx="3100088" cy="326150"/>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000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0     0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endParaRPr kumimoji="0" lang="en-US" sz="1600" b="0" i="0" u="none" strike="noStrike" kern="0" cap="none" spc="2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4" name="TextBox 83"/>
            <p:cNvSpPr txBox="1"/>
            <p:nvPr/>
          </p:nvSpPr>
          <p:spPr>
            <a:xfrm>
              <a:off x="2265474" y="324959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85" name="TextBox 84"/>
            <p:cNvSpPr txBox="1"/>
            <p:nvPr/>
          </p:nvSpPr>
          <p:spPr>
            <a:xfrm>
              <a:off x="3502310" y="324959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86" name="TextBox 85"/>
            <p:cNvSpPr txBox="1"/>
            <p:nvPr/>
          </p:nvSpPr>
          <p:spPr>
            <a:xfrm>
              <a:off x="909473" y="3238443"/>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grpSp>
      <p:cxnSp>
        <p:nvCxnSpPr>
          <p:cNvPr id="87" name="Straight Arrow Connector 86"/>
          <p:cNvCxnSpPr>
            <a:stCxn id="77" idx="2"/>
            <a:endCxn id="80" idx="0"/>
          </p:cNvCxnSpPr>
          <p:nvPr/>
        </p:nvCxnSpPr>
        <p:spPr>
          <a:xfrm flipH="1">
            <a:off x="1860644" y="2054014"/>
            <a:ext cx="5286" cy="325602"/>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80" idx="2"/>
          </p:cNvCxnSpPr>
          <p:nvPr/>
        </p:nvCxnSpPr>
        <p:spPr>
          <a:xfrm flipH="1">
            <a:off x="1854200" y="3937446"/>
            <a:ext cx="6444" cy="304354"/>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89" name="Rounded Rectangle 88"/>
          <p:cNvSpPr/>
          <p:nvPr/>
        </p:nvSpPr>
        <p:spPr>
          <a:xfrm>
            <a:off x="4778052" y="1308514"/>
            <a:ext cx="1006879" cy="320441"/>
          </a:xfrm>
          <a:prstGeom prst="roundRect">
            <a:avLst>
              <a:gd name="adj" fmla="val 31301"/>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020128</a:t>
            </a:r>
          </a:p>
        </p:txBody>
      </p:sp>
      <p:sp>
        <p:nvSpPr>
          <p:cNvPr id="90" name="Rounded Rectangle 89"/>
          <p:cNvSpPr/>
          <p:nvPr/>
        </p:nvSpPr>
        <p:spPr>
          <a:xfrm>
            <a:off x="6172543" y="1308514"/>
            <a:ext cx="1006879" cy="320441"/>
          </a:xfrm>
          <a:prstGeom prst="roundRect">
            <a:avLst>
              <a:gd name="adj" fmla="val 31301"/>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020131</a:t>
            </a:r>
          </a:p>
        </p:txBody>
      </p:sp>
      <p:sp>
        <p:nvSpPr>
          <p:cNvPr id="91" name="Rounded Rectangle 90"/>
          <p:cNvSpPr/>
          <p:nvPr/>
        </p:nvSpPr>
        <p:spPr>
          <a:xfrm>
            <a:off x="7590024" y="1310617"/>
            <a:ext cx="1006879" cy="320441"/>
          </a:xfrm>
          <a:prstGeom prst="roundRect">
            <a:avLst>
              <a:gd name="adj" fmla="val 31301"/>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414415</a:t>
            </a:r>
            <a:endParaRPr kumimoji="0" lang="en-US" sz="1800" b="1" i="0" u="none" strike="noStrike" kern="1200" cap="none" spc="0" normalizeH="0" baseline="0" noProof="0" dirty="0">
              <a:ln>
                <a:noFill/>
              </a:ln>
              <a:solidFill>
                <a:srgbClr val="000000"/>
              </a:solidFill>
              <a:effectLst/>
              <a:uLnTx/>
              <a:uFillTx/>
              <a:latin typeface="Tahoma"/>
              <a:ea typeface="+mn-ea"/>
              <a:cs typeface="+mn-cs"/>
            </a:endParaRPr>
          </a:p>
        </p:txBody>
      </p:sp>
      <p:cxnSp>
        <p:nvCxnSpPr>
          <p:cNvPr id="92" name="Straight Arrow Connector 91"/>
          <p:cNvCxnSpPr>
            <a:stCxn id="89" idx="2"/>
          </p:cNvCxnSpPr>
          <p:nvPr/>
        </p:nvCxnSpPr>
        <p:spPr>
          <a:xfrm flipH="1">
            <a:off x="5265269" y="1628955"/>
            <a:ext cx="16223" cy="1118726"/>
          </a:xfrm>
          <a:prstGeom prst="straightConnector1">
            <a:avLst/>
          </a:prstGeom>
          <a:ln w="38100">
            <a:solidFill>
              <a:srgbClr val="FFC000"/>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H="1">
            <a:off x="5960252" y="1626454"/>
            <a:ext cx="706669" cy="1155637"/>
          </a:xfrm>
          <a:prstGeom prst="straightConnector1">
            <a:avLst/>
          </a:prstGeom>
          <a:ln w="38100">
            <a:solidFill>
              <a:schemeClr val="accent6"/>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endCxn id="68" idx="0"/>
          </p:cNvCxnSpPr>
          <p:nvPr/>
        </p:nvCxnSpPr>
        <p:spPr>
          <a:xfrm flipH="1">
            <a:off x="6914148" y="1627263"/>
            <a:ext cx="1191447" cy="1149064"/>
          </a:xfrm>
          <a:prstGeom prst="straightConnector1">
            <a:avLst/>
          </a:prstGeom>
          <a:ln w="38100">
            <a:solidFill>
              <a:schemeClr val="accent2"/>
            </a:solidFill>
            <a:prstDash val="sysDot"/>
            <a:tailEnd type="stealth" w="lg" len="lg"/>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4253862" y="108973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96" name="TextBox 95"/>
          <p:cNvSpPr txBox="1"/>
          <p:nvPr/>
        </p:nvSpPr>
        <p:spPr>
          <a:xfrm>
            <a:off x="5684543" y="108973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97" name="TextBox 96"/>
          <p:cNvSpPr txBox="1"/>
          <p:nvPr/>
        </p:nvSpPr>
        <p:spPr>
          <a:xfrm>
            <a:off x="6770174" y="1089739"/>
            <a:ext cx="12151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98" name="TextBox 97"/>
          <p:cNvSpPr txBox="1"/>
          <p:nvPr/>
        </p:nvSpPr>
        <p:spPr>
          <a:xfrm>
            <a:off x="8528615" y="110408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cxnSp>
        <p:nvCxnSpPr>
          <p:cNvPr id="100" name="Straight Arrow Connector 99"/>
          <p:cNvCxnSpPr/>
          <p:nvPr/>
        </p:nvCxnSpPr>
        <p:spPr>
          <a:xfrm>
            <a:off x="5250597" y="3090220"/>
            <a:ext cx="0" cy="617686"/>
          </a:xfrm>
          <a:prstGeom prst="straightConnector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7052166" y="2414227"/>
            <a:ext cx="86522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5742A">
                    <a:lumMod val="75000"/>
                  </a:srgbClr>
                </a:solidFill>
                <a:effectLst/>
                <a:uLnTx/>
                <a:uFillTx/>
                <a:latin typeface="Tahoma"/>
                <a:ea typeface="+mn-ea"/>
                <a:cs typeface="Tahoma"/>
              </a:rPr>
              <a:t>KEEP</a:t>
            </a:r>
            <a:endParaRPr kumimoji="0" lang="en-US" sz="2000" b="0" i="1" u="none" strike="noStrike" kern="1200" cap="none" spc="0" normalizeH="0" baseline="0" noProof="0" dirty="0">
              <a:ln>
                <a:noFill/>
              </a:ln>
              <a:solidFill>
                <a:srgbClr val="35742A">
                  <a:lumMod val="75000"/>
                </a:srgbClr>
              </a:solidFill>
              <a:effectLst/>
              <a:uLnTx/>
              <a:uFillTx/>
              <a:latin typeface="Tahoma"/>
              <a:ea typeface="+mn-ea"/>
              <a:cs typeface="Tahoma"/>
            </a:endParaRPr>
          </a:p>
        </p:txBody>
      </p:sp>
      <p:grpSp>
        <p:nvGrpSpPr>
          <p:cNvPr id="102" name="Group 101"/>
          <p:cNvGrpSpPr/>
          <p:nvPr/>
        </p:nvGrpSpPr>
        <p:grpSpPr>
          <a:xfrm>
            <a:off x="5945759" y="3064959"/>
            <a:ext cx="972249" cy="1028545"/>
            <a:chOff x="9377879" y="2431554"/>
            <a:chExt cx="972249" cy="1357143"/>
          </a:xfrm>
        </p:grpSpPr>
        <p:cxnSp>
          <p:nvCxnSpPr>
            <p:cNvPr id="103" name="Straight Arrow Connector 102"/>
            <p:cNvCxnSpPr/>
            <p:nvPr/>
          </p:nvCxnSpPr>
          <p:spPr>
            <a:xfrm>
              <a:off x="10342406" y="2431554"/>
              <a:ext cx="7722" cy="1353384"/>
            </a:xfrm>
            <a:prstGeom prst="straightConnector1">
              <a:avLst/>
            </a:prstGeom>
            <a:ln w="381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H="1">
              <a:off x="9377879" y="2434923"/>
              <a:ext cx="2520" cy="1353774"/>
            </a:xfrm>
            <a:prstGeom prst="straightConnector1">
              <a:avLst/>
            </a:prstGeom>
            <a:ln w="381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05" name="TextBox 104"/>
          <p:cNvSpPr txBox="1"/>
          <p:nvPr/>
        </p:nvSpPr>
        <p:spPr>
          <a:xfrm>
            <a:off x="5083718" y="3441975"/>
            <a:ext cx="350649"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Tahoma"/>
                <a:ea typeface="+mn-ea"/>
                <a:cs typeface="Tahoma"/>
              </a:rPr>
              <a:t>x</a:t>
            </a:r>
          </a:p>
        </p:txBody>
      </p:sp>
      <p:sp>
        <p:nvSpPr>
          <p:cNvPr id="106" name="TextBox 105"/>
          <p:cNvSpPr txBox="1"/>
          <p:nvPr/>
        </p:nvSpPr>
        <p:spPr>
          <a:xfrm>
            <a:off x="4154073" y="3093728"/>
            <a:ext cx="1131884"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Tahoma"/>
                <a:ea typeface="+mn-ea"/>
                <a:cs typeface="Tahoma"/>
              </a:rPr>
              <a:t>DISCARD</a:t>
            </a:r>
          </a:p>
        </p:txBody>
      </p:sp>
      <p:sp>
        <p:nvSpPr>
          <p:cNvPr id="107" name="TextBox 106"/>
          <p:cNvSpPr txBox="1"/>
          <p:nvPr/>
        </p:nvSpPr>
        <p:spPr>
          <a:xfrm>
            <a:off x="5973150" y="2406193"/>
            <a:ext cx="86522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5742A">
                    <a:lumMod val="75000"/>
                  </a:srgbClr>
                </a:solidFill>
                <a:effectLst/>
                <a:uLnTx/>
                <a:uFillTx/>
                <a:latin typeface="Tahoma"/>
                <a:ea typeface="+mn-ea"/>
                <a:cs typeface="Tahoma"/>
              </a:rPr>
              <a:t>KEEP</a:t>
            </a:r>
          </a:p>
        </p:txBody>
      </p:sp>
      <p:sp>
        <p:nvSpPr>
          <p:cNvPr id="108" name="TextBox 107"/>
          <p:cNvSpPr txBox="1"/>
          <p:nvPr/>
        </p:nvSpPr>
        <p:spPr>
          <a:xfrm>
            <a:off x="4198069" y="898551"/>
            <a:ext cx="523519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Tahoma"/>
                <a:ea typeface="+mn-ea"/>
                <a:cs typeface="Tahoma"/>
              </a:rPr>
              <a:t>INPUT</a:t>
            </a:r>
            <a:r>
              <a:rPr kumimoji="0" lang="en-US" sz="1800" b="1" i="0" u="none" strike="noStrike" kern="1200" cap="none" spc="0" normalizeH="0" baseline="0" noProof="0" dirty="0">
                <a:ln>
                  <a:noFill/>
                </a:ln>
                <a:solidFill>
                  <a:srgbClr val="000000"/>
                </a:solidFill>
                <a:effectLst/>
                <a:uLnTx/>
                <a:uFillTx/>
                <a:latin typeface="Tahoma"/>
                <a:ea typeface="+mn-ea"/>
                <a:cs typeface="Tahoma"/>
              </a:rPr>
              <a:t>: All Potential Seed Locations</a:t>
            </a:r>
          </a:p>
        </p:txBody>
      </p:sp>
      <p:sp>
        <p:nvSpPr>
          <p:cNvPr id="109" name="Rounded Rectangle 108"/>
          <p:cNvSpPr/>
          <p:nvPr/>
        </p:nvSpPr>
        <p:spPr>
          <a:xfrm>
            <a:off x="2666519" y="5417690"/>
            <a:ext cx="6299681" cy="816123"/>
          </a:xfrm>
          <a:prstGeom prst="roundRect">
            <a:avLst>
              <a:gd name="adj" fmla="val 14960"/>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tab pos="1371600" algn="ctr"/>
              </a:tabLst>
              <a:defRPr/>
            </a:pPr>
            <a:r>
              <a:rPr kumimoji="0" lang="en-US" sz="2000" b="1" i="0" u="none" strike="noStrike" kern="1200" cap="none" spc="0" normalizeH="0" baseline="0" noProof="0" dirty="0">
                <a:ln>
                  <a:noFill/>
                </a:ln>
                <a:solidFill>
                  <a:srgbClr val="3B812F">
                    <a:lumMod val="75000"/>
                  </a:srgbClr>
                </a:solidFill>
                <a:effectLst/>
                <a:uLnTx/>
                <a:uFillTx/>
                <a:latin typeface="Tahoma"/>
                <a:ea typeface="+mn-ea"/>
                <a:cs typeface="+mn-cs"/>
              </a:rPr>
              <a:t>	Read Mapper:</a:t>
            </a:r>
            <a:br>
              <a:rPr kumimoji="0" lang="en-US" sz="2000" b="1" i="0" u="none" strike="noStrike" kern="1200" cap="none" spc="0" normalizeH="0" baseline="0" noProof="0" dirty="0">
                <a:ln>
                  <a:noFill/>
                </a:ln>
                <a:solidFill>
                  <a:srgbClr val="3B812F">
                    <a:lumMod val="75000"/>
                  </a:srgbClr>
                </a:solidFill>
                <a:effectLst/>
                <a:uLnTx/>
                <a:uFillTx/>
                <a:latin typeface="Tahoma"/>
                <a:ea typeface="+mn-ea"/>
                <a:cs typeface="+mn-cs"/>
              </a:rPr>
            </a:br>
            <a:r>
              <a:rPr kumimoji="0" lang="en-US" sz="2000" b="1" i="0" u="none" strike="noStrike" kern="1200" cap="none" spc="0" normalizeH="0" baseline="0" noProof="0" dirty="0">
                <a:ln>
                  <a:noFill/>
                </a:ln>
                <a:solidFill>
                  <a:srgbClr val="3B812F">
                    <a:lumMod val="75000"/>
                  </a:srgbClr>
                </a:solidFill>
                <a:effectLst/>
                <a:uLnTx/>
                <a:uFillTx/>
                <a:latin typeface="Tahoma"/>
                <a:ea typeface="+mn-ea"/>
                <a:cs typeface="+mn-cs"/>
              </a:rPr>
              <a:t>	</a:t>
            </a:r>
            <a:r>
              <a:rPr kumimoji="0" lang="en-US" sz="2000" b="0" i="0" u="none" strike="noStrike" kern="1200" cap="none" spc="0" normalizeH="0" baseline="0" noProof="0" dirty="0">
                <a:ln>
                  <a:noFill/>
                </a:ln>
                <a:solidFill>
                  <a:srgbClr val="3B812F">
                    <a:lumMod val="75000"/>
                  </a:srgbClr>
                </a:solidFill>
                <a:effectLst/>
                <a:uLnTx/>
                <a:uFillTx/>
                <a:latin typeface="Tahoma"/>
                <a:ea typeface="+mn-ea"/>
                <a:cs typeface="+mn-cs"/>
              </a:rPr>
              <a:t>Sequence Alignment</a:t>
            </a:r>
          </a:p>
        </p:txBody>
      </p:sp>
      <p:sp>
        <p:nvSpPr>
          <p:cNvPr id="110" name="Rectangle 109"/>
          <p:cNvSpPr/>
          <p:nvPr/>
        </p:nvSpPr>
        <p:spPr>
          <a:xfrm>
            <a:off x="4058274" y="4093504"/>
            <a:ext cx="4470342" cy="593714"/>
          </a:xfrm>
          <a:prstGeom prst="rect">
            <a:avLst/>
          </a:prstGeom>
          <a:solidFill>
            <a:schemeClr val="bg1">
              <a:lumMod val="9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ahoma"/>
                <a:ea typeface="+mn-ea"/>
                <a:cs typeface="Tahoma"/>
              </a:rPr>
              <a:t>  Reference Segment Storage</a:t>
            </a:r>
          </a:p>
        </p:txBody>
      </p:sp>
      <p:sp>
        <p:nvSpPr>
          <p:cNvPr id="111" name="Rectangle 110"/>
          <p:cNvSpPr/>
          <p:nvPr/>
        </p:nvSpPr>
        <p:spPr>
          <a:xfrm>
            <a:off x="5503344" y="5461557"/>
            <a:ext cx="3085811" cy="632421"/>
          </a:xfrm>
          <a:prstGeom prst="rect">
            <a:avLst/>
          </a:prstGeom>
          <a:solidFill>
            <a:schemeClr val="accent2">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ahoma"/>
                <a:ea typeface="+mn-ea"/>
                <a:cs typeface="Tahoma"/>
              </a:rPr>
              <a:t>Edit-Distance Calculation</a:t>
            </a:r>
          </a:p>
        </p:txBody>
      </p:sp>
      <p:sp>
        <p:nvSpPr>
          <p:cNvPr id="112" name="TextBox 111"/>
          <p:cNvSpPr txBox="1"/>
          <p:nvPr/>
        </p:nvSpPr>
        <p:spPr>
          <a:xfrm>
            <a:off x="5010735" y="4698156"/>
            <a:ext cx="1076233" cy="757130"/>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Tahoma"/>
                <a:ea typeface="+mn-ea"/>
                <a:cs typeface="Tahoma"/>
              </a:rPr>
              <a:t>reference segment</a:t>
            </a:r>
            <a:br>
              <a:rPr kumimoji="0" lang="en-US" sz="1800" b="0" i="1" u="none" strike="noStrike" kern="1200" cap="none" spc="0" normalizeH="0" baseline="0" noProof="0" dirty="0">
                <a:ln>
                  <a:noFill/>
                </a:ln>
                <a:solidFill>
                  <a:srgbClr val="000000"/>
                </a:solidFill>
                <a:effectLst/>
                <a:uLnTx/>
                <a:uFillTx/>
                <a:latin typeface="Tahoma"/>
                <a:ea typeface="+mn-ea"/>
                <a:cs typeface="Tahoma"/>
              </a:rPr>
            </a:br>
            <a:r>
              <a:rPr kumimoji="0" lang="en-US" sz="1800" b="0" i="1" u="none" strike="noStrike" kern="1200" cap="none" spc="0" normalizeH="0" baseline="0" noProof="0" dirty="0">
                <a:ln>
                  <a:noFill/>
                </a:ln>
                <a:solidFill>
                  <a:srgbClr val="000000"/>
                </a:solidFill>
                <a:effectLst/>
                <a:uLnTx/>
                <a:uFillTx/>
                <a:latin typeface="Tahoma"/>
                <a:ea typeface="+mn-ea"/>
                <a:cs typeface="Tahoma"/>
              </a:rPr>
              <a:t>@ 020131</a:t>
            </a:r>
          </a:p>
        </p:txBody>
      </p:sp>
      <p:sp>
        <p:nvSpPr>
          <p:cNvPr id="113" name="TextBox 112"/>
          <p:cNvSpPr txBox="1"/>
          <p:nvPr/>
        </p:nvSpPr>
        <p:spPr>
          <a:xfrm>
            <a:off x="7761477" y="4698156"/>
            <a:ext cx="1076233" cy="757130"/>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Tahoma"/>
                <a:ea typeface="+mn-ea"/>
                <a:cs typeface="Tahoma"/>
              </a:rPr>
              <a:t>reference segment</a:t>
            </a:r>
            <a:br>
              <a:rPr kumimoji="0" lang="en-US" sz="1800" b="0" i="1" u="none" strike="noStrike" kern="1200" cap="none" spc="0" normalizeH="0" baseline="0" noProof="0" dirty="0">
                <a:ln>
                  <a:noFill/>
                </a:ln>
                <a:solidFill>
                  <a:srgbClr val="000000"/>
                </a:solidFill>
                <a:effectLst/>
                <a:uLnTx/>
                <a:uFillTx/>
                <a:latin typeface="Tahoma"/>
                <a:ea typeface="+mn-ea"/>
                <a:cs typeface="Tahoma"/>
              </a:rPr>
            </a:br>
            <a:r>
              <a:rPr kumimoji="0" lang="en-US" sz="1800" b="0" i="1" u="none" strike="noStrike" kern="1200" cap="none" spc="0" normalizeH="0" baseline="0" noProof="0" dirty="0">
                <a:ln>
                  <a:noFill/>
                </a:ln>
                <a:solidFill>
                  <a:srgbClr val="000000"/>
                </a:solidFill>
                <a:effectLst/>
                <a:uLnTx/>
                <a:uFillTx/>
                <a:latin typeface="Tahoma"/>
                <a:ea typeface="+mn-ea"/>
                <a:cs typeface="Tahoma"/>
              </a:rPr>
              <a:t>@ 414415</a:t>
            </a:r>
          </a:p>
        </p:txBody>
      </p:sp>
      <p:grpSp>
        <p:nvGrpSpPr>
          <p:cNvPr id="114" name="Group 113"/>
          <p:cNvGrpSpPr/>
          <p:nvPr/>
        </p:nvGrpSpPr>
        <p:grpSpPr>
          <a:xfrm>
            <a:off x="6190265" y="4679210"/>
            <a:ext cx="1490603" cy="782347"/>
            <a:chOff x="9376185" y="4053381"/>
            <a:chExt cx="1490603" cy="1383683"/>
          </a:xfrm>
        </p:grpSpPr>
        <p:cxnSp>
          <p:nvCxnSpPr>
            <p:cNvPr id="116" name="Straight Arrow Connector 115"/>
            <p:cNvCxnSpPr/>
            <p:nvPr/>
          </p:nvCxnSpPr>
          <p:spPr>
            <a:xfrm flipH="1">
              <a:off x="9376185" y="4056448"/>
              <a:ext cx="2520" cy="137697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H="1">
              <a:off x="10380105" y="4053381"/>
              <a:ext cx="2520" cy="137697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flipH="1">
              <a:off x="10864268" y="4060089"/>
              <a:ext cx="2520" cy="137697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19" name="TextBox 118"/>
          <p:cNvSpPr txBox="1"/>
          <p:nvPr/>
        </p:nvSpPr>
        <p:spPr>
          <a:xfrm>
            <a:off x="6224168" y="4742184"/>
            <a:ext cx="9386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 . .</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121" name="Rectangle 120"/>
          <p:cNvSpPr/>
          <p:nvPr/>
        </p:nvSpPr>
        <p:spPr>
          <a:xfrm>
            <a:off x="5006264" y="6411644"/>
            <a:ext cx="3823960" cy="433306"/>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Tahoma"/>
                <a:ea typeface="+mn-ea"/>
                <a:cs typeface="Tahoma"/>
              </a:rPr>
              <a:t>OUTPUT</a:t>
            </a:r>
            <a:r>
              <a:rPr kumimoji="0" lang="en-US" sz="2000" b="1" i="0" u="none" strike="noStrike" kern="1200" cap="none" spc="0" normalizeH="0" baseline="0" noProof="0" dirty="0">
                <a:ln>
                  <a:noFill/>
                </a:ln>
                <a:solidFill>
                  <a:srgbClr val="000000"/>
                </a:solidFill>
                <a:effectLst/>
                <a:uLnTx/>
                <a:uFillTx/>
                <a:latin typeface="Tahoma"/>
                <a:ea typeface="+mn-ea"/>
                <a:cs typeface="Tahoma"/>
              </a:rPr>
              <a:t>: Correct Mappings</a:t>
            </a:r>
          </a:p>
        </p:txBody>
      </p:sp>
      <p:cxnSp>
        <p:nvCxnSpPr>
          <p:cNvPr id="122" name="Straight Arrow Connector 121"/>
          <p:cNvCxnSpPr/>
          <p:nvPr/>
        </p:nvCxnSpPr>
        <p:spPr>
          <a:xfrm>
            <a:off x="7091736" y="6078958"/>
            <a:ext cx="3934" cy="37244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461680" y="2510100"/>
            <a:ext cx="365760" cy="36576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1</a:t>
            </a:r>
          </a:p>
        </p:txBody>
      </p:sp>
      <p:sp>
        <p:nvSpPr>
          <p:cNvPr id="124" name="TextBox 123"/>
          <p:cNvSpPr txBox="1"/>
          <p:nvPr/>
        </p:nvSpPr>
        <p:spPr>
          <a:xfrm>
            <a:off x="4663393" y="1964621"/>
            <a:ext cx="365760" cy="36576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2</a:t>
            </a:r>
          </a:p>
        </p:txBody>
      </p:sp>
      <p:sp>
        <p:nvSpPr>
          <p:cNvPr id="126" name="TextBox 125"/>
          <p:cNvSpPr txBox="1"/>
          <p:nvPr/>
        </p:nvSpPr>
        <p:spPr>
          <a:xfrm>
            <a:off x="2731229" y="5490922"/>
            <a:ext cx="365760" cy="36576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4</a:t>
            </a:r>
          </a:p>
        </p:txBody>
      </p:sp>
      <p:cxnSp>
        <p:nvCxnSpPr>
          <p:cNvPr id="127" name="Curved Connector 126"/>
          <p:cNvCxnSpPr/>
          <p:nvPr/>
        </p:nvCxnSpPr>
        <p:spPr>
          <a:xfrm rot="10800000" flipV="1">
            <a:off x="3308588" y="1543118"/>
            <a:ext cx="1075637" cy="1043752"/>
          </a:xfrm>
          <a:prstGeom prst="curvedConnector3">
            <a:avLst>
              <a:gd name="adj1" fmla="val 50000"/>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163" name="TextBox 162"/>
          <p:cNvSpPr txBox="1"/>
          <p:nvPr/>
        </p:nvSpPr>
        <p:spPr>
          <a:xfrm>
            <a:off x="4130791" y="4200909"/>
            <a:ext cx="365760" cy="36576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3</a:t>
            </a:r>
          </a:p>
        </p:txBody>
      </p:sp>
    </p:spTree>
    <p:extLst>
      <p:ext uri="{BB962C8B-B14F-4D97-AF65-F5344CB8AC3E}">
        <p14:creationId xmlns:p14="http://schemas.microsoft.com/office/powerpoint/2010/main" val="913569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up)">
                                      <p:cBhvr>
                                        <p:cTn id="7" dur="1000"/>
                                        <p:tgtEl>
                                          <p:spTgt spid="87"/>
                                        </p:tgtEl>
                                      </p:cBhvr>
                                    </p:animEffect>
                                  </p:childTnLst>
                                </p:cTn>
                              </p:par>
                              <p:par>
                                <p:cTn id="8" presetID="22" presetClass="entr" presetSubtype="2" fill="hold" nodeType="withEffect">
                                  <p:stCondLst>
                                    <p:cond delay="0"/>
                                  </p:stCondLst>
                                  <p:childTnLst>
                                    <p:set>
                                      <p:cBhvr>
                                        <p:cTn id="9" dur="1" fill="hold">
                                          <p:stCondLst>
                                            <p:cond delay="0"/>
                                          </p:stCondLst>
                                        </p:cTn>
                                        <p:tgtEl>
                                          <p:spTgt spid="127"/>
                                        </p:tgtEl>
                                        <p:attrNameLst>
                                          <p:attrName>style.visibility</p:attrName>
                                        </p:attrNameLst>
                                      </p:cBhvr>
                                      <p:to>
                                        <p:strVal val="visible"/>
                                      </p:to>
                                    </p:set>
                                    <p:animEffect transition="in" filter="wipe(right)">
                                      <p:cBhvr>
                                        <p:cTn id="10" dur="1000"/>
                                        <p:tgtEl>
                                          <p:spTgt spid="127"/>
                                        </p:tgtEl>
                                      </p:cBhvr>
                                    </p:animEffect>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88"/>
                                        </p:tgtEl>
                                        <p:attrNameLst>
                                          <p:attrName>style.visibility</p:attrName>
                                        </p:attrNameLst>
                                      </p:cBhvr>
                                      <p:to>
                                        <p:strVal val="visible"/>
                                      </p:to>
                                    </p:set>
                                    <p:animEffect transition="in" filter="wipe(up)">
                                      <p:cBhvr>
                                        <p:cTn id="14" dur="1000"/>
                                        <p:tgtEl>
                                          <p:spTgt spid="88"/>
                                        </p:tgtEl>
                                      </p:cBhvr>
                                    </p:animEffec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8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0.0033 0.00996 L 0.48889 -0.21365 " pathEditMode="relative" rAng="0" ptsTypes="AA">
                                      <p:cBhvr>
                                        <p:cTn id="23" dur="2000" fill="hold"/>
                                        <p:tgtEl>
                                          <p:spTgt spid="82"/>
                                        </p:tgtEl>
                                        <p:attrNameLst>
                                          <p:attrName>ppt_x</p:attrName>
                                          <p:attrName>ppt_y</p:attrName>
                                        </p:attrNameLst>
                                      </p:cBhvr>
                                      <p:rCtr x="24271" y="-11181"/>
                                    </p:animMotion>
                                  </p:childTnLst>
                                </p:cTn>
                              </p:par>
                              <p:par>
                                <p:cTn id="24" presetID="1" presetClass="entr" presetSubtype="0"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24"/>
                                        </p:tgtEl>
                                        <p:attrNameLst>
                                          <p:attrName>style.visibility</p:attrName>
                                        </p:attrNameLst>
                                      </p:cBhvr>
                                      <p:to>
                                        <p:strVal val="visible"/>
                                      </p:to>
                                    </p:set>
                                  </p:childTnLst>
                                </p:cTn>
                              </p:par>
                            </p:childTnLst>
                          </p:cTn>
                        </p:par>
                        <p:par>
                          <p:cTn id="28" fill="hold">
                            <p:stCondLst>
                              <p:cond delay="2000"/>
                            </p:stCondLst>
                            <p:childTnLst>
                              <p:par>
                                <p:cTn id="29" presetID="1" presetClass="exit" presetSubtype="0" fill="hold" nodeType="afterEffect">
                                  <p:stCondLst>
                                    <p:cond delay="0"/>
                                  </p:stCondLst>
                                  <p:childTnLst>
                                    <p:set>
                                      <p:cBhvr>
                                        <p:cTn id="30" dur="1" fill="hold">
                                          <p:stCondLst>
                                            <p:cond delay="0"/>
                                          </p:stCondLst>
                                        </p:cTn>
                                        <p:tgtEl>
                                          <p:spTgt spid="8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wipe(up)">
                                      <p:cBhvr>
                                        <p:cTn id="37" dur="1000"/>
                                        <p:tgtEl>
                                          <p:spTgt spid="92"/>
                                        </p:tgtEl>
                                      </p:cBhvr>
                                    </p:animEffect>
                                  </p:childTnLst>
                                </p:cTn>
                              </p:par>
                              <p:par>
                                <p:cTn id="38" presetID="22" presetClass="entr" presetSubtype="1" fill="hold" nodeType="withEffect">
                                  <p:stCondLst>
                                    <p:cond delay="0"/>
                                  </p:stCondLst>
                                  <p:childTnLst>
                                    <p:set>
                                      <p:cBhvr>
                                        <p:cTn id="39" dur="1" fill="hold">
                                          <p:stCondLst>
                                            <p:cond delay="0"/>
                                          </p:stCondLst>
                                        </p:cTn>
                                        <p:tgtEl>
                                          <p:spTgt spid="93"/>
                                        </p:tgtEl>
                                        <p:attrNameLst>
                                          <p:attrName>style.visibility</p:attrName>
                                        </p:attrNameLst>
                                      </p:cBhvr>
                                      <p:to>
                                        <p:strVal val="visible"/>
                                      </p:to>
                                    </p:set>
                                    <p:animEffect transition="in" filter="wipe(up)">
                                      <p:cBhvr>
                                        <p:cTn id="40" dur="1000"/>
                                        <p:tgtEl>
                                          <p:spTgt spid="93"/>
                                        </p:tgtEl>
                                      </p:cBhvr>
                                    </p:animEffect>
                                  </p:childTnLst>
                                </p:cTn>
                              </p:par>
                              <p:par>
                                <p:cTn id="41" presetID="22" presetClass="entr" presetSubtype="1" fill="hold" nodeType="withEffect">
                                  <p:stCondLst>
                                    <p:cond delay="0"/>
                                  </p:stCondLst>
                                  <p:childTnLst>
                                    <p:set>
                                      <p:cBhvr>
                                        <p:cTn id="42" dur="1" fill="hold">
                                          <p:stCondLst>
                                            <p:cond delay="0"/>
                                          </p:stCondLst>
                                        </p:cTn>
                                        <p:tgtEl>
                                          <p:spTgt spid="94"/>
                                        </p:tgtEl>
                                        <p:attrNameLst>
                                          <p:attrName>style.visibility</p:attrName>
                                        </p:attrNameLst>
                                      </p:cBhvr>
                                      <p:to>
                                        <p:strVal val="visible"/>
                                      </p:to>
                                    </p:set>
                                    <p:animEffect transition="in" filter="wipe(up)">
                                      <p:cBhvr>
                                        <p:cTn id="43" dur="1000"/>
                                        <p:tgtEl>
                                          <p:spTgt spid="94"/>
                                        </p:tgtEl>
                                      </p:cBhvr>
                                    </p:animEffect>
                                  </p:childTnLst>
                                </p:cTn>
                              </p:par>
                            </p:childTnLst>
                          </p:cTn>
                        </p:par>
                        <p:par>
                          <p:cTn id="44" fill="hold">
                            <p:stCondLst>
                              <p:cond delay="1000"/>
                            </p:stCondLst>
                            <p:childTnLst>
                              <p:par>
                                <p:cTn id="45" presetID="1" presetClass="entr" presetSubtype="0" fill="hold" grpId="0" nodeType="after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100"/>
                                        </p:tgtEl>
                                        <p:attrNameLst>
                                          <p:attrName>style.visibility</p:attrName>
                                        </p:attrNameLst>
                                      </p:cBhvr>
                                      <p:to>
                                        <p:strVal val="visible"/>
                                      </p:to>
                                    </p:set>
                                    <p:animEffect transition="in" filter="wipe(up)">
                                      <p:cBhvr>
                                        <p:cTn id="61" dur="1000"/>
                                        <p:tgtEl>
                                          <p:spTgt spid="100"/>
                                        </p:tgtEl>
                                      </p:cBhvr>
                                    </p:animEffect>
                                  </p:childTnLst>
                                </p:cTn>
                              </p:par>
                              <p:par>
                                <p:cTn id="62" presetID="22" presetClass="entr" presetSubtype="1" fill="hold" nodeType="withEffect">
                                  <p:stCondLst>
                                    <p:cond delay="0"/>
                                  </p:stCondLst>
                                  <p:childTnLst>
                                    <p:set>
                                      <p:cBhvr>
                                        <p:cTn id="63" dur="1" fill="hold">
                                          <p:stCondLst>
                                            <p:cond delay="0"/>
                                          </p:stCondLst>
                                        </p:cTn>
                                        <p:tgtEl>
                                          <p:spTgt spid="102"/>
                                        </p:tgtEl>
                                        <p:attrNameLst>
                                          <p:attrName>style.visibility</p:attrName>
                                        </p:attrNameLst>
                                      </p:cBhvr>
                                      <p:to>
                                        <p:strVal val="visible"/>
                                      </p:to>
                                    </p:set>
                                    <p:animEffect transition="in" filter="wipe(up)">
                                      <p:cBhvr>
                                        <p:cTn id="64" dur="1000"/>
                                        <p:tgtEl>
                                          <p:spTgt spid="102"/>
                                        </p:tgtEl>
                                      </p:cBhvr>
                                    </p:animEffect>
                                  </p:childTnLst>
                                </p:cTn>
                              </p:par>
                              <p:par>
                                <p:cTn id="65" presetID="1" presetClass="entr" presetSubtype="0" fill="hold" grpId="0" nodeType="withEffect">
                                  <p:stCondLst>
                                    <p:cond delay="0"/>
                                  </p:stCondLst>
                                  <p:childTnLst>
                                    <p:set>
                                      <p:cBhvr>
                                        <p:cTn id="66" dur="1" fill="hold">
                                          <p:stCondLst>
                                            <p:cond delay="0"/>
                                          </p:stCondLst>
                                        </p:cTn>
                                        <p:tgtEl>
                                          <p:spTgt spid="11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63"/>
                                        </p:tgtEl>
                                        <p:attrNameLst>
                                          <p:attrName>style.visibility</p:attrName>
                                        </p:attrNameLst>
                                      </p:cBhvr>
                                      <p:to>
                                        <p:strVal val="visible"/>
                                      </p:to>
                                    </p:set>
                                  </p:childTnLst>
                                </p:cTn>
                              </p:par>
                            </p:childTnLst>
                          </p:cTn>
                        </p:par>
                        <p:par>
                          <p:cTn id="69" fill="hold">
                            <p:stCondLst>
                              <p:cond delay="1000"/>
                            </p:stCondLst>
                            <p:childTnLst>
                              <p:par>
                                <p:cTn id="70" presetID="1" presetClass="entr" presetSubtype="0" fill="hold" grpId="0" nodeType="afterEffect">
                                  <p:stCondLst>
                                    <p:cond delay="0"/>
                                  </p:stCondLst>
                                  <p:childTnLst>
                                    <p:set>
                                      <p:cBhvr>
                                        <p:cTn id="71" dur="1" fill="hold">
                                          <p:stCondLst>
                                            <p:cond delay="0"/>
                                          </p:stCondLst>
                                        </p:cTn>
                                        <p:tgtEl>
                                          <p:spTgt spid="105"/>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114"/>
                                        </p:tgtEl>
                                        <p:attrNameLst>
                                          <p:attrName>style.visibility</p:attrName>
                                        </p:attrNameLst>
                                      </p:cBhvr>
                                      <p:to>
                                        <p:strVal val="visible"/>
                                      </p:to>
                                    </p:set>
                                    <p:animEffect transition="in" filter="wipe(up)">
                                      <p:cBhvr>
                                        <p:cTn id="76" dur="1000"/>
                                        <p:tgtEl>
                                          <p:spTgt spid="114"/>
                                        </p:tgtEl>
                                      </p:cBhvr>
                                    </p:animEffect>
                                  </p:childTnLst>
                                </p:cTn>
                              </p:par>
                              <p:par>
                                <p:cTn id="77" presetID="1" presetClass="entr" presetSubtype="0" fill="hold" grpId="0" nodeType="withEffect">
                                  <p:stCondLst>
                                    <p:cond delay="0"/>
                                  </p:stCondLst>
                                  <p:childTnLst>
                                    <p:set>
                                      <p:cBhvr>
                                        <p:cTn id="78" dur="1" fill="hold">
                                          <p:stCondLst>
                                            <p:cond delay="0"/>
                                          </p:stCondLst>
                                        </p:cTn>
                                        <p:tgtEl>
                                          <p:spTgt spid="11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2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122"/>
                                        </p:tgtEl>
                                        <p:attrNameLst>
                                          <p:attrName>style.visibility</p:attrName>
                                        </p:attrNameLst>
                                      </p:cBhvr>
                                      <p:to>
                                        <p:strVal val="visible"/>
                                      </p:to>
                                    </p:set>
                                    <p:animEffect transition="in" filter="wipe(up)">
                                      <p:cBhvr>
                                        <p:cTn id="93" dur="1000"/>
                                        <p:tgtEl>
                                          <p:spTgt spid="122"/>
                                        </p:tgtEl>
                                      </p:cBhvr>
                                    </p:animEffect>
                                  </p:childTnLst>
                                </p:cTn>
                              </p:par>
                            </p:childTnLst>
                          </p:cTn>
                        </p:par>
                        <p:par>
                          <p:cTn id="94" fill="hold">
                            <p:stCondLst>
                              <p:cond delay="1000"/>
                            </p:stCondLst>
                            <p:childTnLst>
                              <p:par>
                                <p:cTn id="95" presetID="1" presetClass="entr" presetSubtype="0" fill="hold" grpId="0" nodeType="afterEffect">
                                  <p:stCondLst>
                                    <p:cond delay="0"/>
                                  </p:stCondLst>
                                  <p:childTnLst>
                                    <p:set>
                                      <p:cBhvr>
                                        <p:cTn id="96"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81" grpId="0"/>
      <p:bldP spid="101" grpId="0"/>
      <p:bldP spid="105" grpId="0"/>
      <p:bldP spid="106" grpId="0"/>
      <p:bldP spid="107" grpId="0"/>
      <p:bldP spid="109" grpId="0" animBg="1"/>
      <p:bldP spid="110" grpId="0" animBg="1"/>
      <p:bldP spid="111" grpId="0" animBg="1"/>
      <p:bldP spid="112" grpId="0"/>
      <p:bldP spid="113" grpId="0"/>
      <p:bldP spid="119" grpId="0"/>
      <p:bldP spid="121" grpId="0"/>
      <p:bldP spid="124" grpId="0" animBg="1"/>
      <p:bldP spid="126" grpId="0" animBg="1"/>
      <p:bldP spid="16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b="1" dirty="0">
                <a:solidFill>
                  <a:schemeClr val="tx1"/>
                </a:solidFill>
                <a:latin typeface="Cambria" charset="0"/>
                <a:ea typeface="Cambria" charset="0"/>
                <a:cs typeface="Cambria" charset="0"/>
              </a:rPr>
              <a:t>Key Properties of GRIM-Filter</a:t>
            </a:r>
          </a:p>
        </p:txBody>
      </p:sp>
      <p:sp>
        <p:nvSpPr>
          <p:cNvPr id="3" name="Content Placeholder 2"/>
          <p:cNvSpPr>
            <a:spLocks noGrp="1"/>
          </p:cNvSpPr>
          <p:nvPr>
            <p:ph idx="1"/>
          </p:nvPr>
        </p:nvSpPr>
        <p:spPr>
          <a:xfrm>
            <a:off x="228600" y="1014408"/>
            <a:ext cx="8610600" cy="4876800"/>
          </a:xfrm>
        </p:spPr>
        <p:txBody>
          <a:bodyPr/>
          <a:lstStyle/>
          <a:p>
            <a:pPr marL="457200" indent="-457200">
              <a:buSzPct val="100000"/>
              <a:buFont typeface="+mj-lt"/>
              <a:buAutoNum type="arabicPeriod"/>
            </a:pPr>
            <a:r>
              <a:rPr lang="en-US" sz="2400" b="1" dirty="0">
                <a:solidFill>
                  <a:srgbClr val="0070C0"/>
                </a:solidFill>
              </a:rPr>
              <a:t>Simple Operations</a:t>
            </a:r>
            <a:r>
              <a:rPr lang="en-US" sz="2400" b="1" dirty="0"/>
              <a:t>:</a:t>
            </a:r>
            <a:r>
              <a:rPr lang="en-US" sz="2400" dirty="0"/>
              <a:t> </a:t>
            </a:r>
          </a:p>
          <a:p>
            <a:pPr lvl="1"/>
            <a:r>
              <a:rPr lang="en-US" sz="2250" dirty="0"/>
              <a:t>To check a given bin, find the </a:t>
            </a:r>
            <a:r>
              <a:rPr lang="en-US" sz="2250" b="1" dirty="0">
                <a:solidFill>
                  <a:srgbClr val="7030A0"/>
                </a:solidFill>
              </a:rPr>
              <a:t>sum</a:t>
            </a:r>
            <a:r>
              <a:rPr lang="en-US" sz="2250" dirty="0">
                <a:solidFill>
                  <a:srgbClr val="7030A0"/>
                </a:solidFill>
              </a:rPr>
              <a:t> </a:t>
            </a:r>
            <a:r>
              <a:rPr lang="en-US" sz="2250" dirty="0"/>
              <a:t>of all bits corresponding to each token in the read</a:t>
            </a:r>
          </a:p>
          <a:p>
            <a:pPr lvl="1"/>
            <a:r>
              <a:rPr lang="en-US" sz="2250" b="1" dirty="0">
                <a:solidFill>
                  <a:srgbClr val="7030A0"/>
                </a:solidFill>
              </a:rPr>
              <a:t>Compare</a:t>
            </a:r>
            <a:r>
              <a:rPr lang="en-US" sz="2250" dirty="0">
                <a:solidFill>
                  <a:srgbClr val="7030A0"/>
                </a:solidFill>
              </a:rPr>
              <a:t> </a:t>
            </a:r>
            <a:r>
              <a:rPr lang="en-US" sz="2250" dirty="0"/>
              <a:t>against threshold to determine whether to align</a:t>
            </a:r>
          </a:p>
          <a:p>
            <a:pPr lvl="1"/>
            <a:endParaRPr lang="en-US" sz="2250" dirty="0"/>
          </a:p>
          <a:p>
            <a:pPr marL="457200" indent="-457200">
              <a:buSzPct val="100000"/>
              <a:buFont typeface="+mj-lt"/>
              <a:buAutoNum type="arabicPeriod"/>
            </a:pPr>
            <a:r>
              <a:rPr lang="en-US" sz="2500" b="1" dirty="0">
                <a:solidFill>
                  <a:srgbClr val="0070C0"/>
                </a:solidFill>
              </a:rPr>
              <a:t>Highly Parallel</a:t>
            </a:r>
            <a:r>
              <a:rPr lang="en-US" sz="2500" b="1" dirty="0"/>
              <a:t>: </a:t>
            </a:r>
            <a:r>
              <a:rPr lang="en-US" sz="2500" dirty="0"/>
              <a:t>Each bin is operated on independently and there are many many bins</a:t>
            </a:r>
          </a:p>
          <a:p>
            <a:pPr marL="702469" lvl="1" indent="-457200">
              <a:buSzPct val="100000"/>
              <a:buFont typeface="+mj-lt"/>
              <a:buAutoNum type="arabicPeriod"/>
            </a:pPr>
            <a:endParaRPr lang="en-US" sz="2350" dirty="0"/>
          </a:p>
          <a:p>
            <a:pPr marL="457200" indent="-457200">
              <a:buSzPct val="100000"/>
              <a:buFont typeface="+mj-lt"/>
              <a:buAutoNum type="arabicPeriod"/>
            </a:pPr>
            <a:r>
              <a:rPr lang="en-US" sz="2400" b="1" dirty="0">
                <a:solidFill>
                  <a:srgbClr val="0070C0"/>
                </a:solidFill>
              </a:rPr>
              <a:t>Memory Bound</a:t>
            </a:r>
            <a:r>
              <a:rPr lang="en-US" sz="2400" b="1" dirty="0"/>
              <a:t>:</a:t>
            </a:r>
            <a:r>
              <a:rPr lang="en-US" sz="2400" dirty="0"/>
              <a:t> Given the frequent accesses to the large </a:t>
            </a:r>
            <a:r>
              <a:rPr lang="en-US" sz="2400" dirty="0" err="1"/>
              <a:t>bitvectors</a:t>
            </a:r>
            <a:r>
              <a:rPr lang="en-US" sz="2400" dirty="0"/>
              <a:t>, we find that GRIM-Filter is memory bound</a:t>
            </a:r>
          </a:p>
          <a:p>
            <a:endParaRPr lang="en-US" sz="2400" dirty="0"/>
          </a:p>
          <a:p>
            <a:pPr marL="0" indent="0" algn="ctr">
              <a:buNone/>
            </a:pPr>
            <a:r>
              <a:rPr lang="en-US" sz="2400" b="1" dirty="0">
                <a:solidFill>
                  <a:srgbClr val="7030A0"/>
                </a:solidFill>
              </a:rPr>
              <a:t>These properties together make GRIM-Filter                 a good algorithm to be run in 3D-Stacked DRAM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527812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3D-Stacked Memory</a:t>
            </a:r>
          </a:p>
        </p:txBody>
      </p:sp>
      <p:sp>
        <p:nvSpPr>
          <p:cNvPr id="3" name="Content Placeholder 2"/>
          <p:cNvSpPr>
            <a:spLocks noGrp="1"/>
          </p:cNvSpPr>
          <p:nvPr>
            <p:ph idx="1"/>
          </p:nvPr>
        </p:nvSpPr>
        <p:spPr>
          <a:xfrm>
            <a:off x="228600" y="3846808"/>
            <a:ext cx="8610600" cy="2401594"/>
          </a:xfrm>
        </p:spPr>
        <p:txBody>
          <a:bodyPr/>
          <a:lstStyle/>
          <a:p>
            <a:r>
              <a:rPr lang="en-US" sz="2400" dirty="0"/>
              <a:t>3D-Stacked DRAM architecture has </a:t>
            </a:r>
            <a:r>
              <a:rPr lang="en-US" sz="2400" b="1" dirty="0">
                <a:solidFill>
                  <a:srgbClr val="0070C0"/>
                </a:solidFill>
              </a:rPr>
              <a:t>extremely high bandwidth </a:t>
            </a:r>
            <a:r>
              <a:rPr lang="en-US" sz="2400" dirty="0"/>
              <a:t>as well as a stacked customizable logic layer</a:t>
            </a:r>
          </a:p>
          <a:p>
            <a:pPr lvl="1"/>
            <a:r>
              <a:rPr lang="en-US" sz="2250" dirty="0"/>
              <a:t>Logic Layer enables </a:t>
            </a:r>
            <a:r>
              <a:rPr lang="en-US" sz="2250" b="1" dirty="0">
                <a:solidFill>
                  <a:srgbClr val="7030A0"/>
                </a:solidFill>
              </a:rPr>
              <a:t>Processing-in-Memory</a:t>
            </a:r>
            <a:r>
              <a:rPr lang="en-US" sz="2250" dirty="0"/>
              <a:t>, via high-bandwidth low-latency access to DRAM layers</a:t>
            </a:r>
          </a:p>
          <a:p>
            <a:pPr lvl="1"/>
            <a:r>
              <a:rPr lang="en-US" sz="2250" dirty="0"/>
              <a:t>Embed GRIM-Filter operations into </a:t>
            </a:r>
            <a:r>
              <a:rPr lang="en-US" sz="2250" b="1" dirty="0">
                <a:solidFill>
                  <a:srgbClr val="538234"/>
                </a:solidFill>
              </a:rPr>
              <a:t>DRAM logic layer </a:t>
            </a:r>
            <a:r>
              <a:rPr lang="en-US" sz="2250" dirty="0"/>
              <a:t>and appropriately distribute </a:t>
            </a:r>
            <a:r>
              <a:rPr lang="en-US" sz="2250" dirty="0" err="1"/>
              <a:t>bitvectors</a:t>
            </a:r>
            <a:r>
              <a:rPr lang="en-US" sz="2250" dirty="0"/>
              <a:t> throughout memory</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32132"/>
            <a:ext cx="8839200" cy="2374900"/>
          </a:xfrm>
          <a:prstGeom prst="rect">
            <a:avLst/>
          </a:prstGeom>
        </p:spPr>
      </p:pic>
      <p:sp>
        <p:nvSpPr>
          <p:cNvPr id="6" name="TextBox 5"/>
          <p:cNvSpPr txBox="1"/>
          <p:nvPr/>
        </p:nvSpPr>
        <p:spPr>
          <a:xfrm>
            <a:off x="15621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Memory Array</a:t>
            </a:r>
          </a:p>
        </p:txBody>
      </p:sp>
      <p:sp>
        <p:nvSpPr>
          <p:cNvPr id="7" name="TextBox 6"/>
          <p:cNvSpPr txBox="1"/>
          <p:nvPr/>
        </p:nvSpPr>
        <p:spPr>
          <a:xfrm>
            <a:off x="66929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Customized Logic</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grpSp>
        <p:nvGrpSpPr>
          <p:cNvPr id="14" name="Group 13"/>
          <p:cNvGrpSpPr/>
          <p:nvPr/>
        </p:nvGrpSpPr>
        <p:grpSpPr>
          <a:xfrm>
            <a:off x="3570129" y="2743070"/>
            <a:ext cx="2267712" cy="438912"/>
            <a:chOff x="8036485" y="3390822"/>
            <a:chExt cx="2267712" cy="438912"/>
          </a:xfrm>
          <a:solidFill>
            <a:srgbClr val="EBF3E0"/>
          </a:solidFill>
        </p:grpSpPr>
        <p:sp>
          <p:nvSpPr>
            <p:cNvPr id="15" name="Parallelogram 14"/>
            <p:cNvSpPr/>
            <p:nvPr/>
          </p:nvSpPr>
          <p:spPr>
            <a:xfrm>
              <a:off x="8037220"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6" name="Parallelogram 15"/>
            <p:cNvSpPr/>
            <p:nvPr/>
          </p:nvSpPr>
          <p:spPr>
            <a:xfrm>
              <a:off x="8174284"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7" name="Parallelogram 16"/>
            <p:cNvSpPr/>
            <p:nvPr/>
          </p:nvSpPr>
          <p:spPr>
            <a:xfrm>
              <a:off x="8313443"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Parallelogram 17"/>
            <p:cNvSpPr/>
            <p:nvPr/>
          </p:nvSpPr>
          <p:spPr>
            <a:xfrm>
              <a:off x="8449689"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9" name="Parallelogram 18"/>
            <p:cNvSpPr/>
            <p:nvPr/>
          </p:nvSpPr>
          <p:spPr>
            <a:xfrm>
              <a:off x="8465843"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0" name="Parallelogram 19"/>
            <p:cNvSpPr/>
            <p:nvPr/>
          </p:nvSpPr>
          <p:spPr>
            <a:xfrm>
              <a:off x="8602907"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1" name="Parallelogram 20"/>
            <p:cNvSpPr/>
            <p:nvPr/>
          </p:nvSpPr>
          <p:spPr>
            <a:xfrm>
              <a:off x="8742066"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2" name="Parallelogram 21"/>
            <p:cNvSpPr/>
            <p:nvPr/>
          </p:nvSpPr>
          <p:spPr>
            <a:xfrm>
              <a:off x="8878178"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3" name="Parallelogram 22"/>
            <p:cNvSpPr/>
            <p:nvPr/>
          </p:nvSpPr>
          <p:spPr>
            <a:xfrm>
              <a:off x="8892163"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4" name="Parallelogram 23"/>
            <p:cNvSpPr/>
            <p:nvPr/>
          </p:nvSpPr>
          <p:spPr>
            <a:xfrm>
              <a:off x="9029227"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5" name="Parallelogram 24"/>
            <p:cNvSpPr/>
            <p:nvPr/>
          </p:nvSpPr>
          <p:spPr>
            <a:xfrm>
              <a:off x="9168386"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6" name="Parallelogram 25"/>
            <p:cNvSpPr/>
            <p:nvPr/>
          </p:nvSpPr>
          <p:spPr>
            <a:xfrm>
              <a:off x="9304498"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7" name="Parallelogram 26"/>
            <p:cNvSpPr/>
            <p:nvPr/>
          </p:nvSpPr>
          <p:spPr>
            <a:xfrm>
              <a:off x="9457850"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8" name="Parallelogram 27"/>
            <p:cNvSpPr/>
            <p:nvPr/>
          </p:nvSpPr>
          <p:spPr>
            <a:xfrm>
              <a:off x="9597009"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Parallelogram 28"/>
            <p:cNvSpPr/>
            <p:nvPr/>
          </p:nvSpPr>
          <p:spPr>
            <a:xfrm>
              <a:off x="9733121"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0" name="Parallelogram 29"/>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1" name="Parallelogram 30"/>
            <p:cNvSpPr/>
            <p:nvPr/>
          </p:nvSpPr>
          <p:spPr>
            <a:xfrm>
              <a:off x="9327094" y="3727862"/>
              <a:ext cx="537972" cy="88762"/>
            </a:xfrm>
            <a:prstGeom prst="parallelogram">
              <a:avLst>
                <a:gd name="adj" fmla="val 126110"/>
              </a:avLst>
            </a:prstGeom>
            <a:solidFill>
              <a:srgbClr val="EAF3E0"/>
            </a:solidFill>
            <a:ln w="12700">
              <a:solidFill>
                <a:srgbClr val="D1EC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grpSp>
      <p:cxnSp>
        <p:nvCxnSpPr>
          <p:cNvPr id="32" name="Straight Connector 31"/>
          <p:cNvCxnSpPr/>
          <p:nvPr/>
        </p:nvCxnSpPr>
        <p:spPr>
          <a:xfrm>
            <a:off x="4251272" y="1979797"/>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101407" y="152216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129267" y="1537489"/>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3572788" y="2449800"/>
            <a:ext cx="2267712" cy="438912"/>
            <a:chOff x="8036485" y="3390822"/>
            <a:chExt cx="2267712" cy="438912"/>
          </a:xfrm>
          <a:solidFill>
            <a:schemeClr val="bg1">
              <a:lumMod val="95000"/>
            </a:schemeClr>
          </a:solidFill>
        </p:grpSpPr>
        <p:sp>
          <p:nvSpPr>
            <p:cNvPr id="36" name="Parallelogram 35"/>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7" name="Parallelogram 36"/>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8" name="Parallelogram 37"/>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9" name="Parallelogram 38"/>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0" name="Parallelogram 39"/>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1" name="Parallelogram 40"/>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2" name="Parallelogram 41"/>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3" name="Parallelogram 42"/>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4" name="Parallelogram 43"/>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5" name="Parallelogram 44"/>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7" name="Parallelogram 46"/>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0" name="Parallelogram 49"/>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1" name="Parallelogram 50"/>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2" name="Parallelogram 51"/>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3" name="Parallelogram 52"/>
            <p:cNvSpPr/>
            <p:nvPr/>
          </p:nvSpPr>
          <p:spPr>
            <a:xfrm>
              <a:off x="9320786" y="3720006"/>
              <a:ext cx="555683" cy="96618"/>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4" name="Parallelogram 53"/>
            <p:cNvSpPr/>
            <p:nvPr/>
          </p:nvSpPr>
          <p:spPr>
            <a:xfrm>
              <a:off x="8449689" y="3393281"/>
              <a:ext cx="566928" cy="109728"/>
            </a:xfrm>
            <a:prstGeom prst="parallelogram">
              <a:avLst>
                <a:gd name="adj" fmla="val 126110"/>
              </a:avLst>
            </a:prstGeom>
            <a:solidFill>
              <a:schemeClr val="bg1">
                <a:lumMod val="9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5" name="Parallelogram 54"/>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grpSp>
      <p:cxnSp>
        <p:nvCxnSpPr>
          <p:cNvPr id="56" name="Straight Connector 55"/>
          <p:cNvCxnSpPr/>
          <p:nvPr/>
        </p:nvCxnSpPr>
        <p:spPr>
          <a:xfrm>
            <a:off x="4759820" y="152216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729806" y="1885741"/>
            <a:ext cx="0" cy="1165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439256" y="152216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3563769" y="1848883"/>
            <a:ext cx="2267712" cy="438912"/>
            <a:chOff x="8036485" y="3390822"/>
            <a:chExt cx="2267712" cy="438912"/>
          </a:xfrm>
          <a:solidFill>
            <a:schemeClr val="bg1">
              <a:lumMod val="95000"/>
            </a:schemeClr>
          </a:solidFill>
        </p:grpSpPr>
        <p:sp>
          <p:nvSpPr>
            <p:cNvPr id="60" name="Parallelogram 59"/>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1" name="Parallelogram 60"/>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2" name="Parallelogram 61"/>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3" name="Parallelogram 62"/>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4" name="Parallelogram 63"/>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5" name="Parallelogram 64"/>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6" name="Parallelogram 65"/>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7" name="Parallelogram 66"/>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8" name="Parallelogram 67"/>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9" name="Parallelogram 68"/>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0" name="Parallelogram 69"/>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1" name="Parallelogram 70"/>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2" name="Parallelogram 71"/>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3" name="Parallelogram 72"/>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4" name="Parallelogram 73"/>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5" name="Parallelogram 74"/>
            <p:cNvSpPr/>
            <p:nvPr/>
          </p:nvSpPr>
          <p:spPr>
            <a:xfrm>
              <a:off x="9320786" y="3722627"/>
              <a:ext cx="550640" cy="90216"/>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6" name="Parallelogram 75"/>
            <p:cNvSpPr/>
            <p:nvPr/>
          </p:nvSpPr>
          <p:spPr>
            <a:xfrm>
              <a:off x="8449689" y="3393281"/>
              <a:ext cx="566928" cy="109728"/>
            </a:xfrm>
            <a:prstGeom prst="parallelogram">
              <a:avLst>
                <a:gd name="adj" fmla="val 126110"/>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grpSp>
      <p:cxnSp>
        <p:nvCxnSpPr>
          <p:cNvPr id="77" name="Straight Connector 76"/>
          <p:cNvCxnSpPr/>
          <p:nvPr/>
        </p:nvCxnSpPr>
        <p:spPr>
          <a:xfrm>
            <a:off x="3570181" y="1965599"/>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940014" y="1975124"/>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355173" y="1975124"/>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801862" y="1975124"/>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5259062" y="1975124"/>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5596695" y="1703121"/>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5726773" y="1612517"/>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5827325" y="152216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063245" y="2274263"/>
            <a:ext cx="421" cy="480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4246177" y="2274263"/>
            <a:ext cx="2337" cy="29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439256" y="2318522"/>
            <a:ext cx="0" cy="4365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4759820" y="2401585"/>
            <a:ext cx="0" cy="353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590100" y="2279773"/>
            <a:ext cx="0" cy="291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4860738" y="2274263"/>
            <a:ext cx="516" cy="29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101407" y="2274263"/>
            <a:ext cx="0" cy="480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101407" y="2895922"/>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759820" y="2895922"/>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439256" y="2895922"/>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063245" y="2895922"/>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5101407" y="1975124"/>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860738" y="1979203"/>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95195" y="1980366"/>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063245" y="1979203"/>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4374315" y="1219200"/>
            <a:ext cx="155135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lumMod val="75000"/>
                    <a:lumOff val="25000"/>
                  </a:srgbClr>
                </a:solidFill>
                <a:effectLst/>
                <a:uLnTx/>
                <a:uFillTx/>
                <a:latin typeface="Calibri" charset="0"/>
                <a:ea typeface="Calibri" charset="0"/>
                <a:cs typeface="Calibri" charset="0"/>
              </a:rPr>
              <a:t>DRAM Layers</a:t>
            </a:r>
          </a:p>
        </p:txBody>
      </p:sp>
      <p:sp>
        <p:nvSpPr>
          <p:cNvPr id="101" name="TextBox 100"/>
          <p:cNvSpPr txBox="1"/>
          <p:nvPr/>
        </p:nvSpPr>
        <p:spPr>
          <a:xfrm>
            <a:off x="3452157" y="3113565"/>
            <a:ext cx="14783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538234"/>
                </a:solidFill>
                <a:effectLst/>
                <a:uLnTx/>
                <a:uFillTx/>
                <a:latin typeface="Calibri" charset="0"/>
                <a:ea typeface="Calibri" charset="0"/>
                <a:cs typeface="Calibri" charset="0"/>
              </a:rPr>
              <a:t>Logic Layer</a:t>
            </a:r>
          </a:p>
        </p:txBody>
      </p:sp>
      <p:sp>
        <p:nvSpPr>
          <p:cNvPr id="102" name="TextBox 101"/>
          <p:cNvSpPr txBox="1"/>
          <p:nvPr/>
        </p:nvSpPr>
        <p:spPr>
          <a:xfrm>
            <a:off x="6178439" y="1990294"/>
            <a:ext cx="523532" cy="369332"/>
          </a:xfrm>
          <a:prstGeom prst="rect">
            <a:avLst/>
          </a:prstGeom>
          <a:noFill/>
        </p:spPr>
        <p:txBody>
          <a:bodyPr wrap="non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lumMod val="50000"/>
                    <a:lumOff val="50000"/>
                  </a:srgbClr>
                </a:solidFill>
                <a:effectLst/>
                <a:uLnTx/>
                <a:uFillTx/>
                <a:latin typeface="Calibri" charset="0"/>
                <a:ea typeface="Calibri" charset="0"/>
                <a:cs typeface="Calibri" charset="0"/>
              </a:rPr>
              <a:t>TSVs</a:t>
            </a:r>
          </a:p>
        </p:txBody>
      </p:sp>
      <p:cxnSp>
        <p:nvCxnSpPr>
          <p:cNvPr id="103" name="Straight Arrow Connector 102"/>
          <p:cNvCxnSpPr>
            <a:stCxn id="60" idx="1"/>
          </p:cNvCxnSpPr>
          <p:nvPr/>
        </p:nvCxnSpPr>
        <p:spPr>
          <a:xfrm flipH="1">
            <a:off x="5840500" y="2174960"/>
            <a:ext cx="337939" cy="0"/>
          </a:xfrm>
          <a:prstGeom prst="straightConnector1">
            <a:avLst/>
          </a:prstGeom>
          <a:ln w="15875">
            <a:solidFill>
              <a:schemeClr val="bg1">
                <a:lumMod val="50000"/>
              </a:schemeClr>
            </a:solidFill>
            <a:prstDash val="sysDot"/>
            <a:tailEnd type="stealth"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60" idx="1"/>
          </p:cNvCxnSpPr>
          <p:nvPr/>
        </p:nvCxnSpPr>
        <p:spPr>
          <a:xfrm flipH="1">
            <a:off x="5726775" y="2174960"/>
            <a:ext cx="451664" cy="155970"/>
          </a:xfrm>
          <a:prstGeom prst="straightConnector1">
            <a:avLst/>
          </a:prstGeom>
          <a:ln w="15875">
            <a:solidFill>
              <a:schemeClr val="bg1">
                <a:lumMod val="50000"/>
              </a:schemeClr>
            </a:solidFill>
            <a:prstDash val="sysDot"/>
            <a:tailEnd type="stealth" w="med" len="lg"/>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3568767" y="1523978"/>
            <a:ext cx="2267712" cy="438912"/>
            <a:chOff x="8036485" y="3390822"/>
            <a:chExt cx="2267712" cy="438912"/>
          </a:xfrm>
          <a:solidFill>
            <a:schemeClr val="bg1">
              <a:lumMod val="95000"/>
            </a:schemeClr>
          </a:solidFill>
        </p:grpSpPr>
        <p:sp>
          <p:nvSpPr>
            <p:cNvPr id="106" name="Parallelogram 105"/>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7" name="Parallelogram 106"/>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8" name="Parallelogram 107"/>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9" name="Parallelogram 108"/>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0" name="Parallelogram 109"/>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1" name="Parallelogram 110"/>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2" name="Parallelogram 111"/>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3" name="Parallelogram 112"/>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4" name="Parallelogram 113"/>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5" name="Parallelogram 114"/>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6" name="Parallelogram 115"/>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7" name="Parallelogram 116"/>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8" name="Parallelogram 117"/>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9" name="Parallelogram 118"/>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20" name="Parallelogram 119"/>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21" name="Parallelogram 120"/>
            <p:cNvSpPr/>
            <p:nvPr/>
          </p:nvSpPr>
          <p:spPr>
            <a:xfrm>
              <a:off x="9320786" y="3721982"/>
              <a:ext cx="554661" cy="97305"/>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22" name="Parallelogram 121"/>
            <p:cNvSpPr/>
            <p:nvPr/>
          </p:nvSpPr>
          <p:spPr>
            <a:xfrm>
              <a:off x="8460845" y="3397123"/>
              <a:ext cx="555772" cy="105886"/>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grpSp>
    </p:spTree>
    <p:extLst>
      <p:ext uri="{BB962C8B-B14F-4D97-AF65-F5344CB8AC3E}">
        <p14:creationId xmlns:p14="http://schemas.microsoft.com/office/powerpoint/2010/main" val="11726191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1000"/>
                                        <p:tgtEl>
                                          <p:spTgt spid="32"/>
                                        </p:tgtEl>
                                      </p:cBhvr>
                                    </p:animEffect>
                                  </p:childTnLst>
                                </p:cTn>
                              </p:par>
                              <p:par>
                                <p:cTn id="22" presetID="22" presetClass="entr" presetSubtype="1"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up)">
                                      <p:cBhvr>
                                        <p:cTn id="24" dur="1000"/>
                                        <p:tgtEl>
                                          <p:spTgt spid="33"/>
                                        </p:tgtEl>
                                      </p:cBhvr>
                                    </p:animEffect>
                                  </p:childTnLst>
                                </p:cTn>
                              </p:par>
                              <p:par>
                                <p:cTn id="25" presetID="22" presetClass="entr" presetSubtype="1"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up)">
                                      <p:cBhvr>
                                        <p:cTn id="27" dur="1000"/>
                                        <p:tgtEl>
                                          <p:spTgt spid="34"/>
                                        </p:tgtEl>
                                      </p:cBhvr>
                                    </p:animEffect>
                                  </p:childTnLst>
                                </p:cTn>
                              </p:par>
                              <p:par>
                                <p:cTn id="28" presetID="22" presetClass="entr" presetSubtype="1"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1000"/>
                                        <p:tgtEl>
                                          <p:spTgt spid="56"/>
                                        </p:tgtEl>
                                      </p:cBhvr>
                                    </p:animEffect>
                                  </p:childTnLst>
                                </p:cTn>
                              </p:par>
                              <p:par>
                                <p:cTn id="31" presetID="22" presetClass="entr" presetSubtype="1"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wipe(up)">
                                      <p:cBhvr>
                                        <p:cTn id="33" dur="1000"/>
                                        <p:tgtEl>
                                          <p:spTgt spid="57"/>
                                        </p:tgtEl>
                                      </p:cBhvr>
                                    </p:animEffect>
                                  </p:childTnLst>
                                </p:cTn>
                              </p:par>
                              <p:par>
                                <p:cTn id="34" presetID="22" presetClass="entr" presetSubtype="1" fill="hold"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wipe(up)">
                                      <p:cBhvr>
                                        <p:cTn id="36" dur="1000"/>
                                        <p:tgtEl>
                                          <p:spTgt spid="58"/>
                                        </p:tgtEl>
                                      </p:cBhvr>
                                    </p:animEffect>
                                  </p:childTnLst>
                                </p:cTn>
                              </p:par>
                              <p:par>
                                <p:cTn id="37" presetID="22" presetClass="entr" presetSubtype="1"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wipe(up)">
                                      <p:cBhvr>
                                        <p:cTn id="39" dur="1000"/>
                                        <p:tgtEl>
                                          <p:spTgt spid="77"/>
                                        </p:tgtEl>
                                      </p:cBhvr>
                                    </p:animEffect>
                                  </p:childTnLst>
                                </p:cTn>
                              </p:par>
                              <p:par>
                                <p:cTn id="40" presetID="22" presetClass="entr" presetSubtype="1" fill="hold" nodeType="with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wipe(up)">
                                      <p:cBhvr>
                                        <p:cTn id="42" dur="1000"/>
                                        <p:tgtEl>
                                          <p:spTgt spid="78"/>
                                        </p:tgtEl>
                                      </p:cBhvr>
                                    </p:animEffect>
                                  </p:childTnLst>
                                </p:cTn>
                              </p:par>
                              <p:par>
                                <p:cTn id="43" presetID="22" presetClass="entr" presetSubtype="1" fill="hold" nodeType="withEffect">
                                  <p:stCondLst>
                                    <p:cond delay="0"/>
                                  </p:stCondLst>
                                  <p:childTnLst>
                                    <p:set>
                                      <p:cBhvr>
                                        <p:cTn id="44" dur="1" fill="hold">
                                          <p:stCondLst>
                                            <p:cond delay="0"/>
                                          </p:stCondLst>
                                        </p:cTn>
                                        <p:tgtEl>
                                          <p:spTgt spid="79"/>
                                        </p:tgtEl>
                                        <p:attrNameLst>
                                          <p:attrName>style.visibility</p:attrName>
                                        </p:attrNameLst>
                                      </p:cBhvr>
                                      <p:to>
                                        <p:strVal val="visible"/>
                                      </p:to>
                                    </p:set>
                                    <p:animEffect transition="in" filter="wipe(up)">
                                      <p:cBhvr>
                                        <p:cTn id="45" dur="1000"/>
                                        <p:tgtEl>
                                          <p:spTgt spid="79"/>
                                        </p:tgtEl>
                                      </p:cBhvr>
                                    </p:animEffect>
                                  </p:childTnLst>
                                </p:cTn>
                              </p:par>
                              <p:par>
                                <p:cTn id="46" presetID="22" presetClass="entr" presetSubtype="1" fill="hold" nodeType="withEffect">
                                  <p:stCondLst>
                                    <p:cond delay="0"/>
                                  </p:stCondLst>
                                  <p:childTnLst>
                                    <p:set>
                                      <p:cBhvr>
                                        <p:cTn id="47" dur="1" fill="hold">
                                          <p:stCondLst>
                                            <p:cond delay="0"/>
                                          </p:stCondLst>
                                        </p:cTn>
                                        <p:tgtEl>
                                          <p:spTgt spid="80"/>
                                        </p:tgtEl>
                                        <p:attrNameLst>
                                          <p:attrName>style.visibility</p:attrName>
                                        </p:attrNameLst>
                                      </p:cBhvr>
                                      <p:to>
                                        <p:strVal val="visible"/>
                                      </p:to>
                                    </p:set>
                                    <p:animEffect transition="in" filter="wipe(up)">
                                      <p:cBhvr>
                                        <p:cTn id="48" dur="1000"/>
                                        <p:tgtEl>
                                          <p:spTgt spid="80"/>
                                        </p:tgtEl>
                                      </p:cBhvr>
                                    </p:animEffect>
                                  </p:childTnLst>
                                </p:cTn>
                              </p:par>
                              <p:par>
                                <p:cTn id="49" presetID="22" presetClass="entr" presetSubtype="1" fill="hold" nodeType="withEffect">
                                  <p:stCondLst>
                                    <p:cond delay="0"/>
                                  </p:stCondLst>
                                  <p:childTnLst>
                                    <p:set>
                                      <p:cBhvr>
                                        <p:cTn id="50" dur="1" fill="hold">
                                          <p:stCondLst>
                                            <p:cond delay="0"/>
                                          </p:stCondLst>
                                        </p:cTn>
                                        <p:tgtEl>
                                          <p:spTgt spid="81"/>
                                        </p:tgtEl>
                                        <p:attrNameLst>
                                          <p:attrName>style.visibility</p:attrName>
                                        </p:attrNameLst>
                                      </p:cBhvr>
                                      <p:to>
                                        <p:strVal val="visible"/>
                                      </p:to>
                                    </p:set>
                                    <p:animEffect transition="in" filter="wipe(up)">
                                      <p:cBhvr>
                                        <p:cTn id="51" dur="1000"/>
                                        <p:tgtEl>
                                          <p:spTgt spid="81"/>
                                        </p:tgtEl>
                                      </p:cBhvr>
                                    </p:animEffect>
                                  </p:childTnLst>
                                </p:cTn>
                              </p:par>
                              <p:par>
                                <p:cTn id="52" presetID="22" presetClass="entr" presetSubtype="1" fill="hold" nodeType="withEffect">
                                  <p:stCondLst>
                                    <p:cond delay="0"/>
                                  </p:stCondLst>
                                  <p:childTnLst>
                                    <p:set>
                                      <p:cBhvr>
                                        <p:cTn id="53" dur="1" fill="hold">
                                          <p:stCondLst>
                                            <p:cond delay="0"/>
                                          </p:stCondLst>
                                        </p:cTn>
                                        <p:tgtEl>
                                          <p:spTgt spid="82"/>
                                        </p:tgtEl>
                                        <p:attrNameLst>
                                          <p:attrName>style.visibility</p:attrName>
                                        </p:attrNameLst>
                                      </p:cBhvr>
                                      <p:to>
                                        <p:strVal val="visible"/>
                                      </p:to>
                                    </p:set>
                                    <p:animEffect transition="in" filter="wipe(up)">
                                      <p:cBhvr>
                                        <p:cTn id="54" dur="1000"/>
                                        <p:tgtEl>
                                          <p:spTgt spid="82"/>
                                        </p:tgtEl>
                                      </p:cBhvr>
                                    </p:animEffect>
                                  </p:childTnLst>
                                </p:cTn>
                              </p:par>
                              <p:par>
                                <p:cTn id="55" presetID="22" presetClass="entr" presetSubtype="1" fill="hold" nodeType="withEffect">
                                  <p:stCondLst>
                                    <p:cond delay="0"/>
                                  </p:stCondLst>
                                  <p:childTnLst>
                                    <p:set>
                                      <p:cBhvr>
                                        <p:cTn id="56" dur="1" fill="hold">
                                          <p:stCondLst>
                                            <p:cond delay="0"/>
                                          </p:stCondLst>
                                        </p:cTn>
                                        <p:tgtEl>
                                          <p:spTgt spid="83"/>
                                        </p:tgtEl>
                                        <p:attrNameLst>
                                          <p:attrName>style.visibility</p:attrName>
                                        </p:attrNameLst>
                                      </p:cBhvr>
                                      <p:to>
                                        <p:strVal val="visible"/>
                                      </p:to>
                                    </p:set>
                                    <p:animEffect transition="in" filter="wipe(up)">
                                      <p:cBhvr>
                                        <p:cTn id="57" dur="1000"/>
                                        <p:tgtEl>
                                          <p:spTgt spid="83"/>
                                        </p:tgtEl>
                                      </p:cBhvr>
                                    </p:animEffect>
                                  </p:childTnLst>
                                </p:cTn>
                              </p:par>
                              <p:par>
                                <p:cTn id="58" presetID="22" presetClass="entr" presetSubtype="1" fill="hold" nodeType="withEffect">
                                  <p:stCondLst>
                                    <p:cond delay="0"/>
                                  </p:stCondLst>
                                  <p:childTnLst>
                                    <p:set>
                                      <p:cBhvr>
                                        <p:cTn id="59" dur="1" fill="hold">
                                          <p:stCondLst>
                                            <p:cond delay="0"/>
                                          </p:stCondLst>
                                        </p:cTn>
                                        <p:tgtEl>
                                          <p:spTgt spid="84"/>
                                        </p:tgtEl>
                                        <p:attrNameLst>
                                          <p:attrName>style.visibility</p:attrName>
                                        </p:attrNameLst>
                                      </p:cBhvr>
                                      <p:to>
                                        <p:strVal val="visible"/>
                                      </p:to>
                                    </p:set>
                                    <p:animEffect transition="in" filter="wipe(up)">
                                      <p:cBhvr>
                                        <p:cTn id="60" dur="1000"/>
                                        <p:tgtEl>
                                          <p:spTgt spid="84"/>
                                        </p:tgtEl>
                                      </p:cBhvr>
                                    </p:animEffect>
                                  </p:childTnLst>
                                </p:cTn>
                              </p:par>
                              <p:par>
                                <p:cTn id="61" presetID="22" presetClass="entr" presetSubtype="1" fill="hold" nodeType="withEffect">
                                  <p:stCondLst>
                                    <p:cond delay="0"/>
                                  </p:stCondLst>
                                  <p:childTnLst>
                                    <p:set>
                                      <p:cBhvr>
                                        <p:cTn id="62" dur="1" fill="hold">
                                          <p:stCondLst>
                                            <p:cond delay="0"/>
                                          </p:stCondLst>
                                        </p:cTn>
                                        <p:tgtEl>
                                          <p:spTgt spid="85"/>
                                        </p:tgtEl>
                                        <p:attrNameLst>
                                          <p:attrName>style.visibility</p:attrName>
                                        </p:attrNameLst>
                                      </p:cBhvr>
                                      <p:to>
                                        <p:strVal val="visible"/>
                                      </p:to>
                                    </p:set>
                                    <p:animEffect transition="in" filter="wipe(up)">
                                      <p:cBhvr>
                                        <p:cTn id="63" dur="1000"/>
                                        <p:tgtEl>
                                          <p:spTgt spid="85"/>
                                        </p:tgtEl>
                                      </p:cBhvr>
                                    </p:animEffect>
                                  </p:childTnLst>
                                </p:cTn>
                              </p:par>
                              <p:par>
                                <p:cTn id="64" presetID="22" presetClass="entr" presetSubtype="1" fill="hold" nodeType="withEffect">
                                  <p:stCondLst>
                                    <p:cond delay="0"/>
                                  </p:stCondLst>
                                  <p:childTnLst>
                                    <p:set>
                                      <p:cBhvr>
                                        <p:cTn id="65" dur="1" fill="hold">
                                          <p:stCondLst>
                                            <p:cond delay="0"/>
                                          </p:stCondLst>
                                        </p:cTn>
                                        <p:tgtEl>
                                          <p:spTgt spid="86"/>
                                        </p:tgtEl>
                                        <p:attrNameLst>
                                          <p:attrName>style.visibility</p:attrName>
                                        </p:attrNameLst>
                                      </p:cBhvr>
                                      <p:to>
                                        <p:strVal val="visible"/>
                                      </p:to>
                                    </p:set>
                                    <p:animEffect transition="in" filter="wipe(up)">
                                      <p:cBhvr>
                                        <p:cTn id="66" dur="1000"/>
                                        <p:tgtEl>
                                          <p:spTgt spid="86"/>
                                        </p:tgtEl>
                                      </p:cBhvr>
                                    </p:animEffect>
                                  </p:childTnLst>
                                </p:cTn>
                              </p:par>
                              <p:par>
                                <p:cTn id="67" presetID="22" presetClass="entr" presetSubtype="1" fill="hold" nodeType="withEffect">
                                  <p:stCondLst>
                                    <p:cond delay="0"/>
                                  </p:stCondLst>
                                  <p:childTnLst>
                                    <p:set>
                                      <p:cBhvr>
                                        <p:cTn id="68" dur="1" fill="hold">
                                          <p:stCondLst>
                                            <p:cond delay="0"/>
                                          </p:stCondLst>
                                        </p:cTn>
                                        <p:tgtEl>
                                          <p:spTgt spid="87"/>
                                        </p:tgtEl>
                                        <p:attrNameLst>
                                          <p:attrName>style.visibility</p:attrName>
                                        </p:attrNameLst>
                                      </p:cBhvr>
                                      <p:to>
                                        <p:strVal val="visible"/>
                                      </p:to>
                                    </p:set>
                                    <p:animEffect transition="in" filter="wipe(up)">
                                      <p:cBhvr>
                                        <p:cTn id="69" dur="1000"/>
                                        <p:tgtEl>
                                          <p:spTgt spid="87"/>
                                        </p:tgtEl>
                                      </p:cBhvr>
                                    </p:animEffect>
                                  </p:childTnLst>
                                </p:cTn>
                              </p:par>
                              <p:par>
                                <p:cTn id="70" presetID="22" presetClass="entr" presetSubtype="1" fill="hold" nodeType="withEffect">
                                  <p:stCondLst>
                                    <p:cond delay="0"/>
                                  </p:stCondLst>
                                  <p:childTnLst>
                                    <p:set>
                                      <p:cBhvr>
                                        <p:cTn id="71" dur="1" fill="hold">
                                          <p:stCondLst>
                                            <p:cond delay="0"/>
                                          </p:stCondLst>
                                        </p:cTn>
                                        <p:tgtEl>
                                          <p:spTgt spid="88"/>
                                        </p:tgtEl>
                                        <p:attrNameLst>
                                          <p:attrName>style.visibility</p:attrName>
                                        </p:attrNameLst>
                                      </p:cBhvr>
                                      <p:to>
                                        <p:strVal val="visible"/>
                                      </p:to>
                                    </p:set>
                                    <p:animEffect transition="in" filter="wipe(up)">
                                      <p:cBhvr>
                                        <p:cTn id="72" dur="1000"/>
                                        <p:tgtEl>
                                          <p:spTgt spid="88"/>
                                        </p:tgtEl>
                                      </p:cBhvr>
                                    </p:animEffect>
                                  </p:childTnLst>
                                </p:cTn>
                              </p:par>
                              <p:par>
                                <p:cTn id="73" presetID="22" presetClass="entr" presetSubtype="1" fill="hold" nodeType="withEffect">
                                  <p:stCondLst>
                                    <p:cond delay="0"/>
                                  </p:stCondLst>
                                  <p:childTnLst>
                                    <p:set>
                                      <p:cBhvr>
                                        <p:cTn id="74" dur="1" fill="hold">
                                          <p:stCondLst>
                                            <p:cond delay="0"/>
                                          </p:stCondLst>
                                        </p:cTn>
                                        <p:tgtEl>
                                          <p:spTgt spid="89"/>
                                        </p:tgtEl>
                                        <p:attrNameLst>
                                          <p:attrName>style.visibility</p:attrName>
                                        </p:attrNameLst>
                                      </p:cBhvr>
                                      <p:to>
                                        <p:strVal val="visible"/>
                                      </p:to>
                                    </p:set>
                                    <p:animEffect transition="in" filter="wipe(up)">
                                      <p:cBhvr>
                                        <p:cTn id="75" dur="1000"/>
                                        <p:tgtEl>
                                          <p:spTgt spid="89"/>
                                        </p:tgtEl>
                                      </p:cBhvr>
                                    </p:animEffect>
                                  </p:childTnLst>
                                </p:cTn>
                              </p:par>
                              <p:par>
                                <p:cTn id="76" presetID="22" presetClass="entr" presetSubtype="1" fill="hold" nodeType="withEffect">
                                  <p:stCondLst>
                                    <p:cond delay="0"/>
                                  </p:stCondLst>
                                  <p:childTnLst>
                                    <p:set>
                                      <p:cBhvr>
                                        <p:cTn id="77" dur="1" fill="hold">
                                          <p:stCondLst>
                                            <p:cond delay="0"/>
                                          </p:stCondLst>
                                        </p:cTn>
                                        <p:tgtEl>
                                          <p:spTgt spid="90"/>
                                        </p:tgtEl>
                                        <p:attrNameLst>
                                          <p:attrName>style.visibility</p:attrName>
                                        </p:attrNameLst>
                                      </p:cBhvr>
                                      <p:to>
                                        <p:strVal val="visible"/>
                                      </p:to>
                                    </p:set>
                                    <p:animEffect transition="in" filter="wipe(up)">
                                      <p:cBhvr>
                                        <p:cTn id="78" dur="1000"/>
                                        <p:tgtEl>
                                          <p:spTgt spid="90"/>
                                        </p:tgtEl>
                                      </p:cBhvr>
                                    </p:animEffect>
                                  </p:childTnLst>
                                </p:cTn>
                              </p:par>
                              <p:par>
                                <p:cTn id="79" presetID="22" presetClass="entr" presetSubtype="1" fill="hold" nodeType="withEffect">
                                  <p:stCondLst>
                                    <p:cond delay="0"/>
                                  </p:stCondLst>
                                  <p:childTnLst>
                                    <p:set>
                                      <p:cBhvr>
                                        <p:cTn id="80" dur="1" fill="hold">
                                          <p:stCondLst>
                                            <p:cond delay="0"/>
                                          </p:stCondLst>
                                        </p:cTn>
                                        <p:tgtEl>
                                          <p:spTgt spid="91"/>
                                        </p:tgtEl>
                                        <p:attrNameLst>
                                          <p:attrName>style.visibility</p:attrName>
                                        </p:attrNameLst>
                                      </p:cBhvr>
                                      <p:to>
                                        <p:strVal val="visible"/>
                                      </p:to>
                                    </p:set>
                                    <p:animEffect transition="in" filter="wipe(up)">
                                      <p:cBhvr>
                                        <p:cTn id="81" dur="1000"/>
                                        <p:tgtEl>
                                          <p:spTgt spid="91"/>
                                        </p:tgtEl>
                                      </p:cBhvr>
                                    </p:animEffect>
                                  </p:childTnLst>
                                </p:cTn>
                              </p:par>
                              <p:par>
                                <p:cTn id="82" presetID="22" presetClass="entr" presetSubtype="1" fill="hold" nodeType="withEffect">
                                  <p:stCondLst>
                                    <p:cond delay="0"/>
                                  </p:stCondLst>
                                  <p:childTnLst>
                                    <p:set>
                                      <p:cBhvr>
                                        <p:cTn id="83" dur="1" fill="hold">
                                          <p:stCondLst>
                                            <p:cond delay="0"/>
                                          </p:stCondLst>
                                        </p:cTn>
                                        <p:tgtEl>
                                          <p:spTgt spid="92"/>
                                        </p:tgtEl>
                                        <p:attrNameLst>
                                          <p:attrName>style.visibility</p:attrName>
                                        </p:attrNameLst>
                                      </p:cBhvr>
                                      <p:to>
                                        <p:strVal val="visible"/>
                                      </p:to>
                                    </p:set>
                                    <p:animEffect transition="in" filter="wipe(up)">
                                      <p:cBhvr>
                                        <p:cTn id="84" dur="1000"/>
                                        <p:tgtEl>
                                          <p:spTgt spid="92"/>
                                        </p:tgtEl>
                                      </p:cBhvr>
                                    </p:animEffect>
                                  </p:childTnLst>
                                </p:cTn>
                              </p:par>
                              <p:par>
                                <p:cTn id="85" presetID="22" presetClass="entr" presetSubtype="1" fill="hold" nodeType="withEffect">
                                  <p:stCondLst>
                                    <p:cond delay="0"/>
                                  </p:stCondLst>
                                  <p:childTnLst>
                                    <p:set>
                                      <p:cBhvr>
                                        <p:cTn id="86" dur="1" fill="hold">
                                          <p:stCondLst>
                                            <p:cond delay="0"/>
                                          </p:stCondLst>
                                        </p:cTn>
                                        <p:tgtEl>
                                          <p:spTgt spid="93"/>
                                        </p:tgtEl>
                                        <p:attrNameLst>
                                          <p:attrName>style.visibility</p:attrName>
                                        </p:attrNameLst>
                                      </p:cBhvr>
                                      <p:to>
                                        <p:strVal val="visible"/>
                                      </p:to>
                                    </p:set>
                                    <p:animEffect transition="in" filter="wipe(up)">
                                      <p:cBhvr>
                                        <p:cTn id="87" dur="1000"/>
                                        <p:tgtEl>
                                          <p:spTgt spid="93"/>
                                        </p:tgtEl>
                                      </p:cBhvr>
                                    </p:animEffect>
                                  </p:childTnLst>
                                </p:cTn>
                              </p:par>
                              <p:par>
                                <p:cTn id="88" presetID="22" presetClass="entr" presetSubtype="1" fill="hold" nodeType="withEffect">
                                  <p:stCondLst>
                                    <p:cond delay="0"/>
                                  </p:stCondLst>
                                  <p:childTnLst>
                                    <p:set>
                                      <p:cBhvr>
                                        <p:cTn id="89" dur="1" fill="hold">
                                          <p:stCondLst>
                                            <p:cond delay="0"/>
                                          </p:stCondLst>
                                        </p:cTn>
                                        <p:tgtEl>
                                          <p:spTgt spid="94"/>
                                        </p:tgtEl>
                                        <p:attrNameLst>
                                          <p:attrName>style.visibility</p:attrName>
                                        </p:attrNameLst>
                                      </p:cBhvr>
                                      <p:to>
                                        <p:strVal val="visible"/>
                                      </p:to>
                                    </p:set>
                                    <p:animEffect transition="in" filter="wipe(up)">
                                      <p:cBhvr>
                                        <p:cTn id="90" dur="1000"/>
                                        <p:tgtEl>
                                          <p:spTgt spid="94"/>
                                        </p:tgtEl>
                                      </p:cBhvr>
                                    </p:animEffect>
                                  </p:childTnLst>
                                </p:cTn>
                              </p:par>
                              <p:par>
                                <p:cTn id="91" presetID="22" presetClass="entr" presetSubtype="1" fill="hold" nodeType="withEffect">
                                  <p:stCondLst>
                                    <p:cond delay="0"/>
                                  </p:stCondLst>
                                  <p:childTnLst>
                                    <p:set>
                                      <p:cBhvr>
                                        <p:cTn id="92" dur="1" fill="hold">
                                          <p:stCondLst>
                                            <p:cond delay="0"/>
                                          </p:stCondLst>
                                        </p:cTn>
                                        <p:tgtEl>
                                          <p:spTgt spid="95"/>
                                        </p:tgtEl>
                                        <p:attrNameLst>
                                          <p:attrName>style.visibility</p:attrName>
                                        </p:attrNameLst>
                                      </p:cBhvr>
                                      <p:to>
                                        <p:strVal val="visible"/>
                                      </p:to>
                                    </p:set>
                                    <p:animEffect transition="in" filter="wipe(up)">
                                      <p:cBhvr>
                                        <p:cTn id="93" dur="1000"/>
                                        <p:tgtEl>
                                          <p:spTgt spid="95"/>
                                        </p:tgtEl>
                                      </p:cBhvr>
                                    </p:animEffect>
                                  </p:childTnLst>
                                </p:cTn>
                              </p:par>
                              <p:par>
                                <p:cTn id="94" presetID="22" presetClass="entr" presetSubtype="1" fill="hold" nodeType="withEffect">
                                  <p:stCondLst>
                                    <p:cond delay="0"/>
                                  </p:stCondLst>
                                  <p:childTnLst>
                                    <p:set>
                                      <p:cBhvr>
                                        <p:cTn id="95" dur="1" fill="hold">
                                          <p:stCondLst>
                                            <p:cond delay="0"/>
                                          </p:stCondLst>
                                        </p:cTn>
                                        <p:tgtEl>
                                          <p:spTgt spid="96"/>
                                        </p:tgtEl>
                                        <p:attrNameLst>
                                          <p:attrName>style.visibility</p:attrName>
                                        </p:attrNameLst>
                                      </p:cBhvr>
                                      <p:to>
                                        <p:strVal val="visible"/>
                                      </p:to>
                                    </p:set>
                                    <p:animEffect transition="in" filter="wipe(up)">
                                      <p:cBhvr>
                                        <p:cTn id="96" dur="1000"/>
                                        <p:tgtEl>
                                          <p:spTgt spid="96"/>
                                        </p:tgtEl>
                                      </p:cBhvr>
                                    </p:animEffect>
                                  </p:childTnLst>
                                </p:cTn>
                              </p:par>
                              <p:par>
                                <p:cTn id="97" presetID="22" presetClass="entr" presetSubtype="1" fill="hold" nodeType="withEffect">
                                  <p:stCondLst>
                                    <p:cond delay="0"/>
                                  </p:stCondLst>
                                  <p:childTnLst>
                                    <p:set>
                                      <p:cBhvr>
                                        <p:cTn id="98" dur="1" fill="hold">
                                          <p:stCondLst>
                                            <p:cond delay="0"/>
                                          </p:stCondLst>
                                        </p:cTn>
                                        <p:tgtEl>
                                          <p:spTgt spid="97"/>
                                        </p:tgtEl>
                                        <p:attrNameLst>
                                          <p:attrName>style.visibility</p:attrName>
                                        </p:attrNameLst>
                                      </p:cBhvr>
                                      <p:to>
                                        <p:strVal val="visible"/>
                                      </p:to>
                                    </p:set>
                                    <p:animEffect transition="in" filter="wipe(up)">
                                      <p:cBhvr>
                                        <p:cTn id="99" dur="1000"/>
                                        <p:tgtEl>
                                          <p:spTgt spid="97"/>
                                        </p:tgtEl>
                                      </p:cBhvr>
                                    </p:animEffect>
                                  </p:childTnLst>
                                </p:cTn>
                              </p:par>
                              <p:par>
                                <p:cTn id="100" presetID="22" presetClass="entr" presetSubtype="1" fill="hold" nodeType="withEffect">
                                  <p:stCondLst>
                                    <p:cond delay="0"/>
                                  </p:stCondLst>
                                  <p:childTnLst>
                                    <p:set>
                                      <p:cBhvr>
                                        <p:cTn id="101" dur="1" fill="hold">
                                          <p:stCondLst>
                                            <p:cond delay="0"/>
                                          </p:stCondLst>
                                        </p:cTn>
                                        <p:tgtEl>
                                          <p:spTgt spid="98"/>
                                        </p:tgtEl>
                                        <p:attrNameLst>
                                          <p:attrName>style.visibility</p:attrName>
                                        </p:attrNameLst>
                                      </p:cBhvr>
                                      <p:to>
                                        <p:strVal val="visible"/>
                                      </p:to>
                                    </p:set>
                                    <p:animEffect transition="in" filter="wipe(up)">
                                      <p:cBhvr>
                                        <p:cTn id="102" dur="1000"/>
                                        <p:tgtEl>
                                          <p:spTgt spid="98"/>
                                        </p:tgtEl>
                                      </p:cBhvr>
                                    </p:animEffect>
                                  </p:childTnLst>
                                </p:cTn>
                              </p:par>
                              <p:par>
                                <p:cTn id="103" presetID="22" presetClass="entr" presetSubtype="1" fill="hold" nodeType="withEffect">
                                  <p:stCondLst>
                                    <p:cond delay="0"/>
                                  </p:stCondLst>
                                  <p:childTnLst>
                                    <p:set>
                                      <p:cBhvr>
                                        <p:cTn id="104" dur="1" fill="hold">
                                          <p:stCondLst>
                                            <p:cond delay="0"/>
                                          </p:stCondLst>
                                        </p:cTn>
                                        <p:tgtEl>
                                          <p:spTgt spid="99"/>
                                        </p:tgtEl>
                                        <p:attrNameLst>
                                          <p:attrName>style.visibility</p:attrName>
                                        </p:attrNameLst>
                                      </p:cBhvr>
                                      <p:to>
                                        <p:strVal val="visible"/>
                                      </p:to>
                                    </p:set>
                                    <p:animEffect transition="in" filter="wipe(up)">
                                      <p:cBhvr>
                                        <p:cTn id="105" dur="1000"/>
                                        <p:tgtEl>
                                          <p:spTgt spid="99"/>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104"/>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103"/>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102"/>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14"/>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101"/>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0" grpId="0"/>
      <p:bldP spid="101" grpId="0"/>
      <p:bldP spid="10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098800" y="1382408"/>
            <a:ext cx="3454400" cy="2184400"/>
          </a:xfrm>
          <a:prstGeom prst="rect">
            <a:avLst/>
          </a:prstGeom>
        </p:spPr>
      </p:pic>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3D-Stacked Memory</a:t>
            </a:r>
          </a:p>
        </p:txBody>
      </p:sp>
      <p:sp>
        <p:nvSpPr>
          <p:cNvPr id="3" name="Content Placeholder 2"/>
          <p:cNvSpPr>
            <a:spLocks noGrp="1"/>
          </p:cNvSpPr>
          <p:nvPr>
            <p:ph idx="1"/>
          </p:nvPr>
        </p:nvSpPr>
        <p:spPr>
          <a:xfrm>
            <a:off x="228600" y="3846808"/>
            <a:ext cx="8610600" cy="2401594"/>
          </a:xfrm>
        </p:spPr>
        <p:txBody>
          <a:bodyPr/>
          <a:lstStyle/>
          <a:p>
            <a:r>
              <a:rPr lang="en-US" sz="2400" dirty="0">
                <a:solidFill>
                  <a:schemeClr val="bg1">
                    <a:lumMod val="65000"/>
                  </a:schemeClr>
                </a:solidFill>
              </a:rPr>
              <a:t>3D-Stacked DRAM architecture has </a:t>
            </a:r>
            <a:r>
              <a:rPr lang="en-US" sz="2400" b="1" dirty="0">
                <a:solidFill>
                  <a:schemeClr val="bg1">
                    <a:lumMod val="65000"/>
                  </a:schemeClr>
                </a:solidFill>
              </a:rPr>
              <a:t>extremely high bandwidth </a:t>
            </a:r>
            <a:r>
              <a:rPr lang="en-US" sz="2400" dirty="0">
                <a:solidFill>
                  <a:schemeClr val="bg1">
                    <a:lumMod val="65000"/>
                  </a:schemeClr>
                </a:solidFill>
              </a:rPr>
              <a:t>as well as a stacked customizable logic layer</a:t>
            </a:r>
          </a:p>
          <a:p>
            <a:pPr lvl="1"/>
            <a:r>
              <a:rPr lang="en-US" sz="2250" dirty="0">
                <a:solidFill>
                  <a:schemeClr val="bg1">
                    <a:lumMod val="65000"/>
                  </a:schemeClr>
                </a:solidFill>
              </a:rPr>
              <a:t>Logic Layer enables Processing in Memory, offloading computation to this layer and alleviating the memory bus</a:t>
            </a:r>
          </a:p>
          <a:p>
            <a:pPr lvl="1"/>
            <a:r>
              <a:rPr lang="en-US" sz="2250" dirty="0">
                <a:solidFill>
                  <a:schemeClr val="bg1">
                    <a:lumMod val="65000"/>
                  </a:schemeClr>
                </a:solidFill>
              </a:rPr>
              <a:t>Embed GRIM-Filter operations into DRAM logic layer and appropriately distribute </a:t>
            </a:r>
            <a:r>
              <a:rPr lang="en-US" sz="2250" dirty="0" err="1">
                <a:solidFill>
                  <a:schemeClr val="bg1">
                    <a:lumMod val="65000"/>
                  </a:schemeClr>
                </a:solidFill>
              </a:rPr>
              <a:t>bitvectors</a:t>
            </a:r>
            <a:r>
              <a:rPr lang="en-US" sz="2250" dirty="0">
                <a:solidFill>
                  <a:schemeClr val="bg1">
                    <a:lumMod val="65000"/>
                  </a:schemeClr>
                </a:solidFill>
              </a:rPr>
              <a:t> throughout memory</a:t>
            </a:r>
          </a:p>
          <a:p>
            <a:endParaRPr lang="en-US" dirty="0">
              <a:solidFill>
                <a:schemeClr val="bg1">
                  <a:lumMod val="65000"/>
                </a:schemeClr>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532132"/>
            <a:ext cx="8839200" cy="2374900"/>
          </a:xfrm>
          <a:prstGeom prst="rect">
            <a:avLst/>
          </a:prstGeom>
        </p:spPr>
      </p:pic>
      <p:sp>
        <p:nvSpPr>
          <p:cNvPr id="6" name="TextBox 5"/>
          <p:cNvSpPr txBox="1"/>
          <p:nvPr/>
        </p:nvSpPr>
        <p:spPr>
          <a:xfrm>
            <a:off x="15621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Memory Array</a:t>
            </a:r>
          </a:p>
        </p:txBody>
      </p:sp>
      <p:sp>
        <p:nvSpPr>
          <p:cNvPr id="7" name="TextBox 6"/>
          <p:cNvSpPr txBox="1"/>
          <p:nvPr/>
        </p:nvSpPr>
        <p:spPr>
          <a:xfrm>
            <a:off x="66929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Customized Logic</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6" name="Rectangle 45"/>
          <p:cNvSpPr/>
          <p:nvPr/>
        </p:nvSpPr>
        <p:spPr>
          <a:xfrm>
            <a:off x="4067655" y="6303532"/>
            <a:ext cx="5601507"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Tahoma"/>
                <a:ea typeface="+mn-ea"/>
                <a:cs typeface="+mn-cs"/>
              </a:rPr>
              <a:t>http://i1-news.softpedia-static.com/images/news2/Micron-and-Samsung-Join-Force-to-Create-Next-Gen-Hybrid-Memory-2.png</a:t>
            </a:r>
          </a:p>
        </p:txBody>
      </p:sp>
      <p:pic>
        <p:nvPicPr>
          <p:cNvPr id="43" name="Picture 42"/>
          <p:cNvPicPr>
            <a:picLocks noChangeAspect="1"/>
          </p:cNvPicPr>
          <p:nvPr/>
        </p:nvPicPr>
        <p:blipFill>
          <a:blip r:embed="rId5"/>
          <a:stretch>
            <a:fillRect/>
          </a:stretch>
        </p:blipFill>
        <p:spPr>
          <a:xfrm>
            <a:off x="2512409" y="1382408"/>
            <a:ext cx="6606751" cy="4806100"/>
          </a:xfrm>
          <a:prstGeom prst="rect">
            <a:avLst/>
          </a:prstGeom>
        </p:spPr>
      </p:pic>
    </p:spTree>
    <p:extLst>
      <p:ext uri="{BB962C8B-B14F-4D97-AF65-F5344CB8AC3E}">
        <p14:creationId xmlns:p14="http://schemas.microsoft.com/office/powerpoint/2010/main" val="254593730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098800" y="1382408"/>
            <a:ext cx="3454400" cy="2184400"/>
          </a:xfrm>
          <a:prstGeom prst="rect">
            <a:avLst/>
          </a:prstGeom>
        </p:spPr>
      </p:pic>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3D-Stacked Memory</a:t>
            </a:r>
          </a:p>
        </p:txBody>
      </p:sp>
      <p:sp>
        <p:nvSpPr>
          <p:cNvPr id="3" name="Content Placeholder 2"/>
          <p:cNvSpPr>
            <a:spLocks noGrp="1"/>
          </p:cNvSpPr>
          <p:nvPr>
            <p:ph idx="1"/>
          </p:nvPr>
        </p:nvSpPr>
        <p:spPr>
          <a:xfrm>
            <a:off x="228600" y="3846808"/>
            <a:ext cx="8610600" cy="2401594"/>
          </a:xfrm>
        </p:spPr>
        <p:txBody>
          <a:bodyPr/>
          <a:lstStyle/>
          <a:p>
            <a:r>
              <a:rPr lang="en-US" sz="2400" dirty="0">
                <a:solidFill>
                  <a:schemeClr val="bg1">
                    <a:lumMod val="65000"/>
                  </a:schemeClr>
                </a:solidFill>
              </a:rPr>
              <a:t>3D-stacked DRAM architecture has </a:t>
            </a:r>
            <a:r>
              <a:rPr lang="en-US" sz="2400" b="1" dirty="0">
                <a:solidFill>
                  <a:schemeClr val="bg1">
                    <a:lumMod val="65000"/>
                  </a:schemeClr>
                </a:solidFill>
              </a:rPr>
              <a:t>extremely high bandwidth </a:t>
            </a:r>
            <a:r>
              <a:rPr lang="en-US" sz="2400" dirty="0">
                <a:solidFill>
                  <a:schemeClr val="bg1">
                    <a:lumMod val="65000"/>
                  </a:schemeClr>
                </a:solidFill>
              </a:rPr>
              <a:t>as well as a stacked customizable logic layer</a:t>
            </a:r>
          </a:p>
          <a:p>
            <a:pPr lvl="1"/>
            <a:r>
              <a:rPr lang="en-US" sz="2250" dirty="0">
                <a:solidFill>
                  <a:schemeClr val="bg1">
                    <a:lumMod val="65000"/>
                  </a:schemeClr>
                </a:solidFill>
              </a:rPr>
              <a:t>Logic Layer enables Processing in Memory, offloading computation to this layer and alleviating the memory bus</a:t>
            </a:r>
          </a:p>
          <a:p>
            <a:pPr lvl="1"/>
            <a:r>
              <a:rPr lang="en-US" sz="2250" dirty="0">
                <a:solidFill>
                  <a:schemeClr val="bg1">
                    <a:lumMod val="65000"/>
                  </a:schemeClr>
                </a:solidFill>
              </a:rPr>
              <a:t>Embed GRIM-Filter operations into DRAM logic layer and appropriately distribute </a:t>
            </a:r>
            <a:r>
              <a:rPr lang="en-US" sz="2250" dirty="0" err="1">
                <a:solidFill>
                  <a:schemeClr val="bg1">
                    <a:lumMod val="65000"/>
                  </a:schemeClr>
                </a:solidFill>
              </a:rPr>
              <a:t>bitvectors</a:t>
            </a:r>
            <a:r>
              <a:rPr lang="en-US" sz="2250" dirty="0">
                <a:solidFill>
                  <a:schemeClr val="bg1">
                    <a:lumMod val="65000"/>
                  </a:schemeClr>
                </a:solidFill>
              </a:rPr>
              <a:t> throughout memory</a:t>
            </a:r>
          </a:p>
          <a:p>
            <a:endParaRPr lang="en-US" dirty="0">
              <a:solidFill>
                <a:schemeClr val="bg1">
                  <a:lumMod val="65000"/>
                </a:schemeClr>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532132"/>
            <a:ext cx="8839200" cy="2374900"/>
          </a:xfrm>
          <a:prstGeom prst="rect">
            <a:avLst/>
          </a:prstGeom>
        </p:spPr>
      </p:pic>
      <p:sp>
        <p:nvSpPr>
          <p:cNvPr id="6" name="TextBox 5"/>
          <p:cNvSpPr txBox="1"/>
          <p:nvPr/>
        </p:nvSpPr>
        <p:spPr>
          <a:xfrm>
            <a:off x="15621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Memory Array</a:t>
            </a:r>
          </a:p>
        </p:txBody>
      </p:sp>
      <p:sp>
        <p:nvSpPr>
          <p:cNvPr id="7" name="TextBox 6"/>
          <p:cNvSpPr txBox="1"/>
          <p:nvPr/>
        </p:nvSpPr>
        <p:spPr>
          <a:xfrm>
            <a:off x="66929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Customized Logic</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6" name="Rectangle 45"/>
          <p:cNvSpPr/>
          <p:nvPr/>
        </p:nvSpPr>
        <p:spPr>
          <a:xfrm>
            <a:off x="4018051" y="6340958"/>
            <a:ext cx="5601507"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Tahoma"/>
                <a:ea typeface="+mn-ea"/>
                <a:cs typeface="+mn-cs"/>
              </a:rPr>
              <a:t>http://i1-news.softpedia-static.com/images/news2/Micron-and-Samsung-Join-Force-to-Create-Next-Gen-Hybrid-Memory-2.png</a:t>
            </a:r>
          </a:p>
        </p:txBody>
      </p:sp>
      <p:sp>
        <p:nvSpPr>
          <p:cNvPr id="49" name="Rectangle 48"/>
          <p:cNvSpPr/>
          <p:nvPr/>
        </p:nvSpPr>
        <p:spPr>
          <a:xfrm>
            <a:off x="226409" y="6142208"/>
            <a:ext cx="4572000" cy="27699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http://</a:t>
            </a:r>
            <a:r>
              <a:rPr kumimoji="0" lang="en-US" sz="1200" b="0" i="0" u="none" strike="noStrike" kern="1200" cap="none" spc="0" normalizeH="0" baseline="0" noProof="0" dirty="0" err="1">
                <a:ln>
                  <a:noFill/>
                </a:ln>
                <a:solidFill>
                  <a:srgbClr val="000000"/>
                </a:solidFill>
                <a:effectLst/>
                <a:uLnTx/>
                <a:uFillTx/>
                <a:latin typeface="Tahoma"/>
                <a:ea typeface="+mn-ea"/>
                <a:cs typeface="+mn-cs"/>
              </a:rPr>
              <a:t>images.anandtech.com</a:t>
            </a:r>
            <a:r>
              <a:rPr kumimoji="0" lang="en-US" sz="1200" b="0" i="0" u="none" strike="noStrike" kern="1200" cap="none" spc="0" normalizeH="0" baseline="0" noProof="0" dirty="0">
                <a:ln>
                  <a:noFill/>
                </a:ln>
                <a:solidFill>
                  <a:srgbClr val="000000"/>
                </a:solidFill>
                <a:effectLst/>
                <a:uLnTx/>
                <a:uFillTx/>
                <a:latin typeface="Tahoma"/>
                <a:ea typeface="+mn-ea"/>
                <a:cs typeface="+mn-cs"/>
              </a:rPr>
              <a:t>/</a:t>
            </a:r>
            <a:r>
              <a:rPr kumimoji="0" lang="en-US" sz="1200" b="0" i="0" u="none" strike="noStrike" kern="1200" cap="none" spc="0" normalizeH="0" baseline="0" noProof="0" dirty="0" err="1">
                <a:ln>
                  <a:noFill/>
                </a:ln>
                <a:solidFill>
                  <a:srgbClr val="000000"/>
                </a:solidFill>
                <a:effectLst/>
                <a:uLnTx/>
                <a:uFillTx/>
                <a:latin typeface="Tahoma"/>
                <a:ea typeface="+mn-ea"/>
                <a:cs typeface="+mn-cs"/>
              </a:rPr>
              <a:t>doci</a:t>
            </a:r>
            <a:r>
              <a:rPr kumimoji="0" lang="en-US" sz="1200" b="0" i="0" u="none" strike="noStrike" kern="1200" cap="none" spc="0" normalizeH="0" baseline="0" noProof="0" dirty="0">
                <a:ln>
                  <a:noFill/>
                </a:ln>
                <a:solidFill>
                  <a:srgbClr val="000000"/>
                </a:solidFill>
                <a:effectLst/>
                <a:uLnTx/>
                <a:uFillTx/>
                <a:latin typeface="Tahoma"/>
                <a:ea typeface="+mn-ea"/>
                <a:cs typeface="+mn-cs"/>
              </a:rPr>
              <a:t>/9266/HBMCar_678x452.jpg</a:t>
            </a:r>
          </a:p>
        </p:txBody>
      </p:sp>
      <p:pic>
        <p:nvPicPr>
          <p:cNvPr id="43" name="Picture 42"/>
          <p:cNvPicPr>
            <a:picLocks noChangeAspect="1"/>
          </p:cNvPicPr>
          <p:nvPr/>
        </p:nvPicPr>
        <p:blipFill>
          <a:blip r:embed="rId5"/>
          <a:stretch>
            <a:fillRect/>
          </a:stretch>
        </p:blipFill>
        <p:spPr>
          <a:xfrm>
            <a:off x="2512409" y="1382408"/>
            <a:ext cx="6606751" cy="4768674"/>
          </a:xfrm>
          <a:prstGeom prst="rect">
            <a:avLst/>
          </a:prstGeom>
        </p:spPr>
      </p:pic>
      <p:pic>
        <p:nvPicPr>
          <p:cNvPr id="45" name="Picture 44"/>
          <p:cNvPicPr>
            <a:picLocks noChangeAspect="1"/>
          </p:cNvPicPr>
          <p:nvPr/>
        </p:nvPicPr>
        <p:blipFill>
          <a:blip r:embed="rId6"/>
          <a:stretch>
            <a:fillRect/>
          </a:stretch>
        </p:blipFill>
        <p:spPr>
          <a:xfrm>
            <a:off x="228600" y="942936"/>
            <a:ext cx="5587185" cy="5199272"/>
          </a:xfrm>
          <a:prstGeom prst="rect">
            <a:avLst/>
          </a:prstGeom>
        </p:spPr>
      </p:pic>
    </p:spTree>
    <p:extLst>
      <p:ext uri="{BB962C8B-B14F-4D97-AF65-F5344CB8AC3E}">
        <p14:creationId xmlns:p14="http://schemas.microsoft.com/office/powerpoint/2010/main" val="233534226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chemeClr val="tx1"/>
                </a:solidFill>
                <a:latin typeface="Cambria" charset="0"/>
                <a:ea typeface="Cambria" charset="0"/>
                <a:cs typeface="Cambria" charset="0"/>
              </a:rPr>
              <a:t>GRIM-Filter in 3D-Stacked DRAM</a:t>
            </a:r>
          </a:p>
        </p:txBody>
      </p:sp>
      <p:sp>
        <p:nvSpPr>
          <p:cNvPr id="3" name="Content Placeholder 2"/>
          <p:cNvSpPr>
            <a:spLocks noGrp="1"/>
          </p:cNvSpPr>
          <p:nvPr>
            <p:ph idx="1"/>
          </p:nvPr>
        </p:nvSpPr>
        <p:spPr>
          <a:xfrm>
            <a:off x="228600" y="4286933"/>
            <a:ext cx="8610600" cy="2264876"/>
          </a:xfrm>
        </p:spPr>
        <p:txBody>
          <a:bodyPr/>
          <a:lstStyle/>
          <a:p>
            <a:r>
              <a:rPr lang="en-US" sz="2400" dirty="0"/>
              <a:t>Each DRAM layer is organized as an array of </a:t>
            </a:r>
            <a:r>
              <a:rPr lang="en-US" sz="2400" b="1" dirty="0">
                <a:solidFill>
                  <a:srgbClr val="0070C0"/>
                </a:solidFill>
              </a:rPr>
              <a:t>banks</a:t>
            </a:r>
          </a:p>
          <a:p>
            <a:pPr lvl="1"/>
            <a:r>
              <a:rPr lang="en-US" sz="2250" dirty="0"/>
              <a:t>A</a:t>
            </a:r>
            <a:r>
              <a:rPr lang="en-US" sz="2250" b="1" dirty="0">
                <a:solidFill>
                  <a:srgbClr val="0070C0"/>
                </a:solidFill>
              </a:rPr>
              <a:t> bank </a:t>
            </a:r>
            <a:r>
              <a:rPr lang="en-US" sz="2250" dirty="0"/>
              <a:t>is an array of cells with a row buffer to transfer data</a:t>
            </a:r>
          </a:p>
          <a:p>
            <a:pPr lvl="2"/>
            <a:endParaRPr lang="en-US" sz="2250" dirty="0"/>
          </a:p>
          <a:p>
            <a:r>
              <a:rPr lang="en-US" sz="2400" dirty="0"/>
              <a:t>The layout of </a:t>
            </a:r>
            <a:r>
              <a:rPr lang="en-US" sz="2400" dirty="0" err="1"/>
              <a:t>bitvectors</a:t>
            </a:r>
            <a:r>
              <a:rPr lang="en-US" sz="2400" dirty="0"/>
              <a:t> in a bank enables filtering many bins in parallel</a:t>
            </a:r>
          </a:p>
          <a:p>
            <a:endParaRPr lang="en-US" sz="2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445" name="Picture 444"/>
          <p:cNvPicPr>
            <a:picLocks noChangeAspect="1"/>
          </p:cNvPicPr>
          <p:nvPr/>
        </p:nvPicPr>
        <p:blipFill rotWithShape="1">
          <a:blip r:embed="rId3"/>
          <a:srcRect l="22839"/>
          <a:stretch/>
        </p:blipFill>
        <p:spPr>
          <a:xfrm>
            <a:off x="2548328" y="1219200"/>
            <a:ext cx="5448518" cy="2768600"/>
          </a:xfrm>
          <a:prstGeom prst="rect">
            <a:avLst/>
          </a:prstGeom>
        </p:spPr>
      </p:pic>
      <p:pic>
        <p:nvPicPr>
          <p:cNvPr id="446" name="Picture 445"/>
          <p:cNvPicPr>
            <a:picLocks noChangeAspect="1"/>
          </p:cNvPicPr>
          <p:nvPr/>
        </p:nvPicPr>
        <p:blipFill>
          <a:blip r:embed="rId4"/>
          <a:stretch>
            <a:fillRect/>
          </a:stretch>
        </p:blipFill>
        <p:spPr>
          <a:xfrm>
            <a:off x="919553" y="1171691"/>
            <a:ext cx="7082446" cy="2820218"/>
          </a:xfrm>
          <a:prstGeom prst="rect">
            <a:avLst/>
          </a:prstGeom>
        </p:spPr>
      </p:pic>
    </p:spTree>
    <p:extLst>
      <p:ext uri="{BB962C8B-B14F-4D97-AF65-F5344CB8AC3E}">
        <p14:creationId xmlns:p14="http://schemas.microsoft.com/office/powerpoint/2010/main" val="21590780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chemeClr val="tx1"/>
                </a:solidFill>
                <a:latin typeface="Cambria" charset="0"/>
                <a:ea typeface="Cambria" charset="0"/>
                <a:cs typeface="Cambria" charset="0"/>
              </a:rPr>
              <a:t>GRIM-Filter in 3D-Stacked DRAM</a:t>
            </a:r>
          </a:p>
        </p:txBody>
      </p:sp>
      <p:sp>
        <p:nvSpPr>
          <p:cNvPr id="3" name="Content Placeholder 2"/>
          <p:cNvSpPr>
            <a:spLocks noGrp="1"/>
          </p:cNvSpPr>
          <p:nvPr>
            <p:ph idx="1"/>
          </p:nvPr>
        </p:nvSpPr>
        <p:spPr>
          <a:xfrm>
            <a:off x="228598" y="4072950"/>
            <a:ext cx="8610600" cy="1592262"/>
          </a:xfrm>
        </p:spPr>
        <p:txBody>
          <a:bodyPr/>
          <a:lstStyle/>
          <a:p>
            <a:r>
              <a:rPr lang="en-US" sz="2400" dirty="0"/>
              <a:t>Customized logic for accumulation and comparison </a:t>
            </a:r>
            <a:br>
              <a:rPr lang="en-US" sz="2400" dirty="0"/>
            </a:br>
            <a:r>
              <a:rPr lang="en-US" sz="2400" dirty="0"/>
              <a:t>per genome segment</a:t>
            </a:r>
          </a:p>
          <a:p>
            <a:pPr lvl="1"/>
            <a:r>
              <a:rPr lang="en-US" sz="2250" dirty="0"/>
              <a:t>Low area overhead, simple implementation</a:t>
            </a:r>
          </a:p>
          <a:p>
            <a:pPr lvl="1"/>
            <a:r>
              <a:rPr lang="en-US" sz="2250" dirty="0"/>
              <a:t>For HBM2, we use 4096 </a:t>
            </a:r>
            <a:r>
              <a:rPr lang="en-US" sz="2250" dirty="0" err="1"/>
              <a:t>incrementer</a:t>
            </a:r>
            <a:r>
              <a:rPr lang="en-US" sz="2250" dirty="0"/>
              <a:t> LUTs, 7-bit counters, and comparators in logic layer</a:t>
            </a:r>
          </a:p>
          <a:p>
            <a:pPr marL="258365" lvl="1" indent="0">
              <a:buNone/>
            </a:pPr>
            <a:endParaRPr lang="en-US" sz="4800" b="1" dirty="0">
              <a:solidFill>
                <a:srgbClr val="FF0000"/>
              </a:solidFill>
            </a:endParaRPr>
          </a:p>
          <a:p>
            <a:pPr lvl="1"/>
            <a:endParaRPr lang="en-US" sz="2250" dirty="0"/>
          </a:p>
          <a:p>
            <a:endParaRPr lang="en-US" sz="2000" dirty="0"/>
          </a:p>
          <a:p>
            <a:pPr lvl="1"/>
            <a:endParaRPr lang="en-US" sz="225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1108909" y="886860"/>
            <a:ext cx="6849979" cy="3108670"/>
          </a:xfrm>
          <a:prstGeom prst="rect">
            <a:avLst/>
          </a:prstGeom>
        </p:spPr>
      </p:pic>
      <p:sp>
        <p:nvSpPr>
          <p:cNvPr id="7" name="Rectangle 6"/>
          <p:cNvSpPr/>
          <p:nvPr/>
        </p:nvSpPr>
        <p:spPr>
          <a:xfrm>
            <a:off x="1686804" y="6281256"/>
            <a:ext cx="56941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Tahoma"/>
                <a:ea typeface="+mn-ea"/>
                <a:cs typeface="+mn-cs"/>
              </a:rPr>
              <a:t>Details are in [Kim+, BMC Genomics 2018]</a:t>
            </a:r>
          </a:p>
        </p:txBody>
      </p:sp>
    </p:spTree>
    <p:extLst>
      <p:ext uri="{BB962C8B-B14F-4D97-AF65-F5344CB8AC3E}">
        <p14:creationId xmlns:p14="http://schemas.microsoft.com/office/powerpoint/2010/main" val="3447738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Untangling Yarn Balls &amp; DNA Sequencing</a:t>
            </a:r>
          </a:p>
        </p:txBody>
      </p:sp>
      <p:sp>
        <p:nvSpPr>
          <p:cNvPr id="3" name="Slide Number Placeholder 2"/>
          <p:cNvSpPr>
            <a:spLocks noGrp="1"/>
          </p:cNvSpPr>
          <p:nvPr>
            <p:ph type="sldNum" sz="quarter" idx="11"/>
          </p:nvPr>
        </p:nvSpPr>
        <p:spPr/>
        <p:txBody>
          <a:bodyPr/>
          <a:lstStyle/>
          <a:p>
            <a:fld id="{018A7077-2B78-4FB5-8F56-24239751AEF0}" type="slidenum">
              <a:rPr lang="en-US" altLang="en-US" smtClean="0">
                <a:solidFill>
                  <a:prstClr val="black"/>
                </a:solidFill>
              </a:rPr>
              <a:pPr/>
              <a:t>8</a:t>
            </a:fld>
            <a:endParaRPr lang="en-US" altLang="en-US">
              <a:solidFill>
                <a:prstClr val="black"/>
              </a:solidFill>
            </a:endParaRPr>
          </a:p>
        </p:txBody>
      </p:sp>
      <p:pic>
        <p:nvPicPr>
          <p:cNvPr id="37890"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1299" b="1299"/>
          <a:stretch/>
        </p:blipFill>
        <p:spPr bwMode="auto">
          <a:xfrm>
            <a:off x="880066" y="1005800"/>
            <a:ext cx="7251138"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92041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Methodology</a:t>
            </a:r>
          </a:p>
        </p:txBody>
      </p:sp>
      <p:sp>
        <p:nvSpPr>
          <p:cNvPr id="3" name="Content Placeholder 2"/>
          <p:cNvSpPr>
            <a:spLocks noGrp="1"/>
          </p:cNvSpPr>
          <p:nvPr>
            <p:ph idx="1"/>
          </p:nvPr>
        </p:nvSpPr>
        <p:spPr>
          <a:xfrm>
            <a:off x="228600" y="930442"/>
            <a:ext cx="8610600" cy="5165558"/>
          </a:xfrm>
        </p:spPr>
        <p:txBody>
          <a:bodyPr/>
          <a:lstStyle/>
          <a:p>
            <a:r>
              <a:rPr lang="en-US" sz="2400" dirty="0"/>
              <a:t>Performance simulated using an in-house 3D-Stacked DRAM simulator</a:t>
            </a:r>
          </a:p>
          <a:p>
            <a:endParaRPr lang="en-US" sz="1050" dirty="0"/>
          </a:p>
          <a:p>
            <a:r>
              <a:rPr lang="en-US" sz="2400" dirty="0"/>
              <a:t>Evaluate 10 real read data sets</a:t>
            </a:r>
            <a:r>
              <a:rPr lang="en-US" sz="2400" b="1" dirty="0">
                <a:solidFill>
                  <a:srgbClr val="C00000"/>
                </a:solidFill>
              </a:rPr>
              <a:t> </a:t>
            </a:r>
            <a:r>
              <a:rPr lang="en-US" sz="2400" dirty="0"/>
              <a:t>(From the 1000 Genomes Project)</a:t>
            </a:r>
          </a:p>
          <a:p>
            <a:pPr lvl="1"/>
            <a:r>
              <a:rPr lang="en-US" sz="2250" dirty="0"/>
              <a:t>Each data set consists of 4 million reads of length 100</a:t>
            </a:r>
          </a:p>
          <a:p>
            <a:pPr lvl="1"/>
            <a:endParaRPr lang="en-US" sz="1200" dirty="0"/>
          </a:p>
          <a:p>
            <a:r>
              <a:rPr lang="en-US" sz="2400" dirty="0"/>
              <a:t>Evaluate two key metrics</a:t>
            </a:r>
          </a:p>
          <a:p>
            <a:pPr lvl="1"/>
            <a:r>
              <a:rPr lang="en-US" sz="2100" dirty="0"/>
              <a:t>Performance</a:t>
            </a:r>
          </a:p>
          <a:p>
            <a:pPr lvl="1"/>
            <a:r>
              <a:rPr lang="en-US" sz="2250" dirty="0"/>
              <a:t>False negative rate</a:t>
            </a:r>
          </a:p>
          <a:p>
            <a:pPr lvl="2">
              <a:buSzPct val="100000"/>
              <a:buFont typeface="Wingdings" charset="2"/>
              <a:buChar char="§"/>
            </a:pPr>
            <a:r>
              <a:rPr lang="en-US" sz="1850" dirty="0"/>
              <a:t>The fraction of locations that pass the filter but result in a mismatch</a:t>
            </a:r>
          </a:p>
          <a:p>
            <a:pPr lvl="2">
              <a:buSzPct val="100000"/>
              <a:buFont typeface="Wingdings" charset="2"/>
              <a:buChar char="§"/>
            </a:pPr>
            <a:endParaRPr lang="en-US" sz="1100" dirty="0"/>
          </a:p>
          <a:p>
            <a:pPr marL="257175" lvl="1" indent="-257175">
              <a:buClr>
                <a:schemeClr val="accent1"/>
              </a:buClr>
              <a:buSzPct val="125000"/>
              <a:buFont typeface="Wingdings" charset="2"/>
              <a:buChar char="§"/>
            </a:pPr>
            <a:r>
              <a:rPr lang="en-US" sz="2400" dirty="0"/>
              <a:t>Compare against a state-of-the-art filter, </a:t>
            </a:r>
            <a:r>
              <a:rPr lang="en-US" sz="2400" dirty="0" err="1"/>
              <a:t>FastHASH</a:t>
            </a:r>
            <a:r>
              <a:rPr lang="en-US" sz="2400" dirty="0"/>
              <a:t> </a:t>
            </a:r>
            <a:r>
              <a:rPr lang="en-US" sz="1600" b="1" dirty="0">
                <a:solidFill>
                  <a:srgbClr val="4E6229"/>
                </a:solidFill>
              </a:rPr>
              <a:t>[Xin+, BMC Genomics 2013] </a:t>
            </a:r>
            <a:r>
              <a:rPr lang="en-US" sz="2400" dirty="0"/>
              <a:t>when using </a:t>
            </a:r>
            <a:r>
              <a:rPr lang="en-US" sz="2400" dirty="0" err="1"/>
              <a:t>mrFAST</a:t>
            </a:r>
            <a:r>
              <a:rPr lang="en-US" sz="2400" dirty="0"/>
              <a:t>, but </a:t>
            </a:r>
            <a:r>
              <a:rPr lang="en-US" sz="2400" b="1" dirty="0">
                <a:solidFill>
                  <a:srgbClr val="7030A0"/>
                </a:solidFill>
              </a:rPr>
              <a:t>GRIM-Filter can be used with ANY read mapper</a:t>
            </a:r>
            <a:endParaRPr lang="en-US" sz="1600" b="1" dirty="0">
              <a:solidFill>
                <a:srgbClr val="7030A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6427012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5745639"/>
            <a:ext cx="9144000" cy="682776"/>
          </a:xfrm>
          <a:prstGeom prst="rect">
            <a:avLst/>
          </a:prstGeom>
          <a:solidFill>
            <a:schemeClr val="accent1">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Rectangle 23"/>
          <p:cNvSpPr/>
          <p:nvPr/>
        </p:nvSpPr>
        <p:spPr>
          <a:xfrm>
            <a:off x="0" y="4551360"/>
            <a:ext cx="9144000" cy="1175797"/>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GRIM-Filter Performance</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7" name="TextBox 16"/>
          <p:cNvSpPr txBox="1"/>
          <p:nvPr/>
        </p:nvSpPr>
        <p:spPr>
          <a:xfrm>
            <a:off x="1773732" y="5144537"/>
            <a:ext cx="5520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Tahoma"/>
                <a:ea typeface="+mn-ea"/>
                <a:cs typeface="+mn-cs"/>
              </a:rPr>
              <a:t>2.1x average performance benefit</a:t>
            </a:r>
          </a:p>
        </p:txBody>
      </p:sp>
      <p:sp>
        <p:nvSpPr>
          <p:cNvPr id="20" name="TextBox 19"/>
          <p:cNvSpPr txBox="1"/>
          <p:nvPr/>
        </p:nvSpPr>
        <p:spPr>
          <a:xfrm>
            <a:off x="550264" y="4624762"/>
            <a:ext cx="8288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mn-ea"/>
                <a:cs typeface="+mn-cs"/>
              </a:rPr>
              <a:t>1.8x-3.7x performance benefit across real data sets</a:t>
            </a:r>
          </a:p>
        </p:txBody>
      </p:sp>
      <p:sp>
        <p:nvSpPr>
          <p:cNvPr id="23" name="Content Placeholder 2"/>
          <p:cNvSpPr>
            <a:spLocks noGrp="1"/>
          </p:cNvSpPr>
          <p:nvPr>
            <p:ph idx="1"/>
          </p:nvPr>
        </p:nvSpPr>
        <p:spPr>
          <a:xfrm>
            <a:off x="389429" y="3260175"/>
            <a:ext cx="8610600" cy="1737231"/>
          </a:xfrm>
        </p:spPr>
        <p:txBody>
          <a:bodyPr/>
          <a:lstStyle/>
          <a:p>
            <a:endParaRPr lang="en-US" sz="2400" dirty="0"/>
          </a:p>
          <a:p>
            <a:pPr marL="0" indent="0">
              <a:buNone/>
            </a:pPr>
            <a:endParaRPr lang="en-US" sz="2400" dirty="0"/>
          </a:p>
        </p:txBody>
      </p:sp>
      <p:graphicFrame>
        <p:nvGraphicFramePr>
          <p:cNvPr id="12" name="Chart 11"/>
          <p:cNvGraphicFramePr>
            <a:graphicFrameLocks/>
          </p:cNvGraphicFramePr>
          <p:nvPr>
            <p:extLst/>
          </p:nvPr>
        </p:nvGraphicFramePr>
        <p:xfrm>
          <a:off x="550264" y="1829167"/>
          <a:ext cx="6373059" cy="2643469"/>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7267662" y="2752041"/>
            <a:ext cx="116089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ahoma"/>
                <a:ea typeface="+mn-ea"/>
                <a:cs typeface="+mn-cs"/>
              </a:rPr>
              <a:t>e</a:t>
            </a:r>
            <a:r>
              <a:rPr kumimoji="0" lang="en-US" sz="1800" b="1" i="0" u="none" strike="noStrike" kern="1200" cap="none" spc="0" normalizeH="0" baseline="0" noProof="0" dirty="0">
                <a:ln>
                  <a:noFill/>
                </a:ln>
                <a:solidFill>
                  <a:srgbClr val="000000"/>
                </a:solidFill>
                <a:effectLst/>
                <a:uLnTx/>
                <a:uFillTx/>
                <a:latin typeface="Tahoma"/>
                <a:ea typeface="+mn-ea"/>
                <a:cs typeface="+mn-cs"/>
              </a:rPr>
              <a:t> = 0.05</a:t>
            </a:r>
            <a:endParaRPr kumimoji="0" lang="en-US" sz="1800" b="0" i="1" u="none" strike="noStrike" kern="1200" cap="none" spc="0" normalizeH="0" baseline="0" noProof="0" dirty="0">
              <a:ln>
                <a:noFill/>
              </a:ln>
              <a:solidFill>
                <a:srgbClr val="000000"/>
              </a:solidFill>
              <a:effectLst/>
              <a:uLnTx/>
              <a:uFillTx/>
              <a:latin typeface="Tahoma"/>
              <a:ea typeface="+mn-ea"/>
              <a:cs typeface="+mn-cs"/>
            </a:endParaRPr>
          </a:p>
        </p:txBody>
      </p:sp>
      <p:sp>
        <p:nvSpPr>
          <p:cNvPr id="14" name="TextBox 13"/>
          <p:cNvSpPr txBox="1"/>
          <p:nvPr/>
        </p:nvSpPr>
        <p:spPr>
          <a:xfrm>
            <a:off x="6696192" y="2171193"/>
            <a:ext cx="230383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rPr>
              <a:t>Sequence Alignment</a:t>
            </a:r>
            <a:br>
              <a:rPr kumimoji="0" lang="en-US" sz="1600" b="1" i="0" u="none" strike="noStrike" kern="1200" cap="none" spc="0" normalizeH="0" baseline="0" noProof="0" dirty="0">
                <a:ln>
                  <a:noFill/>
                </a:ln>
                <a:solidFill>
                  <a:srgbClr val="000000"/>
                </a:solidFill>
                <a:effectLst/>
                <a:uLnTx/>
                <a:uFillTx/>
                <a:latin typeface="Tahoma"/>
                <a:ea typeface="+mn-ea"/>
                <a:cs typeface="+mn-cs"/>
              </a:rPr>
            </a:br>
            <a:r>
              <a:rPr kumimoji="0" lang="en-US" sz="1600" b="1" i="0" u="none" strike="noStrike" kern="1200" cap="none" spc="0" normalizeH="0" baseline="0" noProof="0" dirty="0">
                <a:ln>
                  <a:noFill/>
                </a:ln>
                <a:solidFill>
                  <a:srgbClr val="000000"/>
                </a:solidFill>
                <a:effectLst/>
                <a:uLnTx/>
                <a:uFillTx/>
                <a:latin typeface="Tahoma"/>
                <a:ea typeface="+mn-ea"/>
                <a:cs typeface="+mn-cs"/>
              </a:rPr>
              <a:t>Error Tolerance </a:t>
            </a:r>
            <a:r>
              <a:rPr kumimoji="0" lang="en-US" sz="1600" b="0" i="0" u="none" strike="noStrike" kern="1200" cap="none" spc="0" normalizeH="0" baseline="0" noProof="0" dirty="0">
                <a:ln>
                  <a:noFill/>
                </a:ln>
                <a:solidFill>
                  <a:srgbClr val="000000"/>
                </a:solidFill>
                <a:effectLst/>
                <a:uLnTx/>
                <a:uFillTx/>
                <a:latin typeface="Tahoma"/>
                <a:ea typeface="+mn-ea"/>
                <a:cs typeface="+mn-cs"/>
              </a:rPr>
              <a:t>(</a:t>
            </a:r>
            <a:r>
              <a:rPr kumimoji="0" lang="en-US" sz="1600" b="0" i="1" u="none" strike="noStrike" kern="1200" cap="none" spc="0" normalizeH="0" baseline="0" noProof="0" dirty="0">
                <a:ln>
                  <a:noFill/>
                </a:ln>
                <a:solidFill>
                  <a:srgbClr val="000000"/>
                </a:solidFill>
                <a:effectLst/>
                <a:uLnTx/>
                <a:uFillTx/>
                <a:latin typeface="Tahoma"/>
                <a:ea typeface="+mn-ea"/>
                <a:cs typeface="+mn-cs"/>
              </a:rPr>
              <a:t>e</a:t>
            </a:r>
            <a:r>
              <a:rPr kumimoji="0" lang="en-US" sz="1600" b="0" i="0" u="none" strike="noStrike" kern="1200" cap="none" spc="0" normalizeH="0" baseline="0" noProof="0" dirty="0">
                <a:ln>
                  <a:noFill/>
                </a:ln>
                <a:solidFill>
                  <a:srgbClr val="000000"/>
                </a:solidFill>
                <a:effectLst/>
                <a:uLnTx/>
                <a:uFillTx/>
                <a:latin typeface="Tahoma"/>
                <a:ea typeface="+mn-ea"/>
                <a:cs typeface="+mn-cs"/>
              </a:rPr>
              <a:t>)</a:t>
            </a:r>
          </a:p>
        </p:txBody>
      </p:sp>
      <p:sp>
        <p:nvSpPr>
          <p:cNvPr id="16" name="TextBox 15"/>
          <p:cNvSpPr txBox="1"/>
          <p:nvPr/>
        </p:nvSpPr>
        <p:spPr>
          <a:xfrm rot="16200000">
            <a:off x="-1143057" y="2852139"/>
            <a:ext cx="28151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a:ea typeface="+mn-ea"/>
                <a:cs typeface="+mn-cs"/>
              </a:rPr>
              <a:t>Time </a:t>
            </a:r>
            <a:r>
              <a:rPr kumimoji="0" lang="en-US" sz="2000" b="0" i="0" u="none" strike="noStrike" kern="1200" cap="none" spc="0" normalizeH="0" baseline="0" noProof="0" dirty="0">
                <a:ln>
                  <a:noFill/>
                </a:ln>
                <a:solidFill>
                  <a:srgbClr val="000000"/>
                </a:solidFill>
                <a:effectLst/>
                <a:uLnTx/>
                <a:uFillTx/>
                <a:latin typeface="Tahoma"/>
                <a:ea typeface="+mn-ea"/>
                <a:cs typeface="+mn-cs"/>
              </a:rPr>
              <a:t>(×1000 seconds)</a:t>
            </a:r>
          </a:p>
        </p:txBody>
      </p:sp>
      <p:sp>
        <p:nvSpPr>
          <p:cNvPr id="19" name="Rectangle 18"/>
          <p:cNvSpPr/>
          <p:nvPr/>
        </p:nvSpPr>
        <p:spPr>
          <a:xfrm>
            <a:off x="1773732" y="1479997"/>
            <a:ext cx="638628" cy="19681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TextBox 20"/>
          <p:cNvSpPr txBox="1"/>
          <p:nvPr/>
        </p:nvSpPr>
        <p:spPr>
          <a:xfrm>
            <a:off x="2418520" y="1401725"/>
            <a:ext cx="170674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FastHASH</a:t>
            </a:r>
            <a:r>
              <a:rPr kumimoji="0" lang="en-US" sz="1800" b="0" i="0" u="none" strike="noStrike" kern="1200" cap="none" spc="0" normalizeH="0" baseline="0" noProof="0" dirty="0">
                <a:ln>
                  <a:noFill/>
                </a:ln>
                <a:solidFill>
                  <a:srgbClr val="000000"/>
                </a:solidFill>
                <a:effectLst/>
                <a:uLnTx/>
                <a:uFillTx/>
                <a:latin typeface="Tahoma"/>
                <a:ea typeface="+mn-ea"/>
                <a:cs typeface="+mn-cs"/>
              </a:rPr>
              <a:t> filter</a:t>
            </a:r>
          </a:p>
        </p:txBody>
      </p:sp>
      <p:sp>
        <p:nvSpPr>
          <p:cNvPr id="22" name="Rectangle 21"/>
          <p:cNvSpPr/>
          <p:nvPr/>
        </p:nvSpPr>
        <p:spPr>
          <a:xfrm>
            <a:off x="4575813" y="1479997"/>
            <a:ext cx="638628" cy="196817"/>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6" name="TextBox 25"/>
          <p:cNvSpPr txBox="1"/>
          <p:nvPr/>
        </p:nvSpPr>
        <p:spPr>
          <a:xfrm>
            <a:off x="5219660" y="1401725"/>
            <a:ext cx="13374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GRIM-Filter</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27" name="TextBox 26"/>
          <p:cNvSpPr txBox="1"/>
          <p:nvPr/>
        </p:nvSpPr>
        <p:spPr>
          <a:xfrm>
            <a:off x="1773732" y="964505"/>
            <a:ext cx="48856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Benchmarks and their Execution Times</a:t>
            </a:r>
          </a:p>
        </p:txBody>
      </p:sp>
      <p:sp>
        <p:nvSpPr>
          <p:cNvPr id="25" name="TextBox 24"/>
          <p:cNvSpPr txBox="1"/>
          <p:nvPr/>
        </p:nvSpPr>
        <p:spPr>
          <a:xfrm>
            <a:off x="11372" y="5904146"/>
            <a:ext cx="91326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a:ea typeface="+mn-ea"/>
                <a:cs typeface="+mn-cs"/>
              </a:rPr>
              <a:t>GRIM-Filter gets performance due to its hardware-software co-design</a:t>
            </a:r>
          </a:p>
        </p:txBody>
      </p:sp>
    </p:spTree>
    <p:extLst>
      <p:ext uri="{BB962C8B-B14F-4D97-AF65-F5344CB8AC3E}">
        <p14:creationId xmlns:p14="http://schemas.microsoft.com/office/powerpoint/2010/main" val="3505217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17" grpId="0"/>
      <p:bldP spid="20" grpId="0"/>
      <p:bldP spid="2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537063"/>
            <a:ext cx="9144000" cy="1175797"/>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 name="Title 1"/>
          <p:cNvSpPr>
            <a:spLocks noGrp="1"/>
          </p:cNvSpPr>
          <p:nvPr>
            <p:ph type="title"/>
          </p:nvPr>
        </p:nvSpPr>
        <p:spPr/>
        <p:txBody>
          <a:bodyPr/>
          <a:lstStyle/>
          <a:p>
            <a:r>
              <a:rPr lang="en-US" sz="4000" b="1" dirty="0">
                <a:solidFill>
                  <a:schemeClr val="tx1"/>
                </a:solidFill>
                <a:latin typeface="Cambria" charset="0"/>
                <a:ea typeface="Cambria" charset="0"/>
                <a:cs typeface="Cambria" charset="0"/>
              </a:rPr>
              <a:t>GRIM-Filter False Negative Rate</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9" name="TextBox 18"/>
          <p:cNvSpPr txBox="1"/>
          <p:nvPr/>
        </p:nvSpPr>
        <p:spPr>
          <a:xfrm>
            <a:off x="1107951" y="5098795"/>
            <a:ext cx="72700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Tahoma"/>
                <a:ea typeface="+mn-ea"/>
                <a:cs typeface="+mn-cs"/>
              </a:rPr>
              <a:t>6.0x average reduction in False Negative Rate</a:t>
            </a:r>
          </a:p>
        </p:txBody>
      </p:sp>
      <p:sp>
        <p:nvSpPr>
          <p:cNvPr id="20" name="TextBox 19"/>
          <p:cNvSpPr txBox="1"/>
          <p:nvPr/>
        </p:nvSpPr>
        <p:spPr>
          <a:xfrm>
            <a:off x="228600" y="4610465"/>
            <a:ext cx="8915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mn-ea"/>
                <a:cs typeface="+mn-cs"/>
              </a:rPr>
              <a:t>5.6x-6.4x False Negative reduction across real data sets</a:t>
            </a:r>
          </a:p>
        </p:txBody>
      </p:sp>
      <p:sp>
        <p:nvSpPr>
          <p:cNvPr id="11" name="TextBox 10"/>
          <p:cNvSpPr txBox="1"/>
          <p:nvPr/>
        </p:nvSpPr>
        <p:spPr>
          <a:xfrm rot="16200000">
            <a:off x="-1103391" y="2843973"/>
            <a:ext cx="274626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a:ea typeface="+mn-ea"/>
                <a:cs typeface="+mn-cs"/>
              </a:rPr>
              <a:t>False Negative Rate</a:t>
            </a:r>
            <a:endParaRPr kumimoji="0" lang="en-US" sz="2000" b="0" i="0" u="none" strike="noStrike" kern="1200" cap="none" spc="0" normalizeH="0" baseline="0" noProof="0" dirty="0">
              <a:ln>
                <a:noFill/>
              </a:ln>
              <a:solidFill>
                <a:srgbClr val="000000"/>
              </a:solidFill>
              <a:effectLst/>
              <a:uLnTx/>
              <a:uFillTx/>
              <a:latin typeface="Tahoma"/>
              <a:ea typeface="+mn-ea"/>
              <a:cs typeface="+mn-cs"/>
            </a:endParaRPr>
          </a:p>
        </p:txBody>
      </p:sp>
      <p:sp>
        <p:nvSpPr>
          <p:cNvPr id="14" name="TextBox 13"/>
          <p:cNvSpPr txBox="1"/>
          <p:nvPr/>
        </p:nvSpPr>
        <p:spPr>
          <a:xfrm>
            <a:off x="7320300" y="2721732"/>
            <a:ext cx="116089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ahoma"/>
                <a:ea typeface="+mn-ea"/>
                <a:cs typeface="+mn-cs"/>
              </a:rPr>
              <a:t>e</a:t>
            </a:r>
            <a:r>
              <a:rPr kumimoji="0" lang="en-US" sz="1800" b="1" i="0" u="none" strike="noStrike" kern="1200" cap="none" spc="0" normalizeH="0" baseline="0" noProof="0" dirty="0">
                <a:ln>
                  <a:noFill/>
                </a:ln>
                <a:solidFill>
                  <a:srgbClr val="000000"/>
                </a:solidFill>
                <a:effectLst/>
                <a:uLnTx/>
                <a:uFillTx/>
                <a:latin typeface="Tahoma"/>
                <a:ea typeface="+mn-ea"/>
                <a:cs typeface="+mn-cs"/>
              </a:rPr>
              <a:t> = 0.05</a:t>
            </a:r>
            <a:endParaRPr kumimoji="0" lang="en-US" sz="1800" b="0" i="1" u="none" strike="noStrike" kern="1200" cap="none" spc="0" normalizeH="0" baseline="0" noProof="0" dirty="0">
              <a:ln>
                <a:noFill/>
              </a:ln>
              <a:solidFill>
                <a:srgbClr val="000000"/>
              </a:solidFill>
              <a:effectLst/>
              <a:uLnTx/>
              <a:uFillTx/>
              <a:latin typeface="Tahoma"/>
              <a:ea typeface="+mn-ea"/>
              <a:cs typeface="+mn-cs"/>
            </a:endParaRPr>
          </a:p>
        </p:txBody>
      </p:sp>
      <p:sp>
        <p:nvSpPr>
          <p:cNvPr id="15" name="Rectangle 14"/>
          <p:cNvSpPr/>
          <p:nvPr/>
        </p:nvSpPr>
        <p:spPr>
          <a:xfrm>
            <a:off x="1626478" y="1502728"/>
            <a:ext cx="638628" cy="19681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TextBox 16"/>
          <p:cNvSpPr txBox="1"/>
          <p:nvPr/>
        </p:nvSpPr>
        <p:spPr>
          <a:xfrm>
            <a:off x="2265106" y="1421732"/>
            <a:ext cx="170674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FastHASH</a:t>
            </a:r>
            <a:r>
              <a:rPr kumimoji="0" lang="en-US" sz="1800" b="0" i="0" u="none" strike="noStrike" kern="1200" cap="none" spc="0" normalizeH="0" baseline="0" noProof="0" dirty="0">
                <a:ln>
                  <a:noFill/>
                </a:ln>
                <a:solidFill>
                  <a:srgbClr val="000000"/>
                </a:solidFill>
                <a:effectLst/>
                <a:uLnTx/>
                <a:uFillTx/>
                <a:latin typeface="Tahoma"/>
                <a:ea typeface="+mn-ea"/>
                <a:cs typeface="+mn-cs"/>
              </a:rPr>
              <a:t> filter</a:t>
            </a:r>
          </a:p>
        </p:txBody>
      </p:sp>
      <p:sp>
        <p:nvSpPr>
          <p:cNvPr id="21" name="Rectangle 20"/>
          <p:cNvSpPr/>
          <p:nvPr/>
        </p:nvSpPr>
        <p:spPr>
          <a:xfrm>
            <a:off x="4428559" y="1502728"/>
            <a:ext cx="638628" cy="196817"/>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TextBox 21"/>
          <p:cNvSpPr txBox="1"/>
          <p:nvPr/>
        </p:nvSpPr>
        <p:spPr>
          <a:xfrm>
            <a:off x="5072406" y="1424456"/>
            <a:ext cx="13374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GRIM-Filter</a:t>
            </a:r>
          </a:p>
        </p:txBody>
      </p:sp>
      <p:graphicFrame>
        <p:nvGraphicFramePr>
          <p:cNvPr id="24" name="Chart 23"/>
          <p:cNvGraphicFramePr>
            <a:graphicFrameLocks/>
          </p:cNvGraphicFramePr>
          <p:nvPr>
            <p:extLst/>
          </p:nvPr>
        </p:nvGraphicFramePr>
        <p:xfrm>
          <a:off x="609600" y="1844713"/>
          <a:ext cx="6318127" cy="2609099"/>
        </p:xfrm>
        <a:graphic>
          <a:graphicData uri="http://schemas.openxmlformats.org/drawingml/2006/chart">
            <c:chart xmlns:c="http://schemas.openxmlformats.org/drawingml/2006/chart" xmlns:r="http://schemas.openxmlformats.org/officeDocument/2006/relationships" r:id="rId3"/>
          </a:graphicData>
        </a:graphic>
      </p:graphicFrame>
      <p:pic>
        <p:nvPicPr>
          <p:cNvPr id="25" name="Picture 24"/>
          <p:cNvPicPr>
            <a:picLocks noChangeAspect="1"/>
          </p:cNvPicPr>
          <p:nvPr/>
        </p:nvPicPr>
        <p:blipFill>
          <a:blip r:embed="rId4"/>
          <a:stretch>
            <a:fillRect/>
          </a:stretch>
        </p:blipFill>
        <p:spPr>
          <a:xfrm>
            <a:off x="609600" y="3777745"/>
            <a:ext cx="6203398" cy="622300"/>
          </a:xfrm>
          <a:prstGeom prst="rect">
            <a:avLst/>
          </a:prstGeom>
        </p:spPr>
      </p:pic>
      <p:sp>
        <p:nvSpPr>
          <p:cNvPr id="26" name="TextBox 25"/>
          <p:cNvSpPr txBox="1"/>
          <p:nvPr/>
        </p:nvSpPr>
        <p:spPr>
          <a:xfrm>
            <a:off x="1579409" y="1000843"/>
            <a:ext cx="50372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Benchmarks and their False Negative Rates</a:t>
            </a:r>
          </a:p>
        </p:txBody>
      </p:sp>
      <p:sp>
        <p:nvSpPr>
          <p:cNvPr id="13" name="TextBox 12"/>
          <p:cNvSpPr txBox="1"/>
          <p:nvPr/>
        </p:nvSpPr>
        <p:spPr>
          <a:xfrm>
            <a:off x="6748830" y="2069823"/>
            <a:ext cx="230383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rPr>
              <a:t>Sequence Alignment</a:t>
            </a:r>
            <a:br>
              <a:rPr kumimoji="0" lang="en-US" sz="1600" b="1" i="0" u="none" strike="noStrike" kern="1200" cap="none" spc="0" normalizeH="0" baseline="0" noProof="0" dirty="0">
                <a:ln>
                  <a:noFill/>
                </a:ln>
                <a:solidFill>
                  <a:srgbClr val="000000"/>
                </a:solidFill>
                <a:effectLst/>
                <a:uLnTx/>
                <a:uFillTx/>
                <a:latin typeface="Tahoma"/>
                <a:ea typeface="+mn-ea"/>
                <a:cs typeface="+mn-cs"/>
              </a:rPr>
            </a:br>
            <a:r>
              <a:rPr kumimoji="0" lang="en-US" sz="1600" b="1" i="0" u="none" strike="noStrike" kern="1200" cap="none" spc="0" normalizeH="0" baseline="0" noProof="0" dirty="0">
                <a:ln>
                  <a:noFill/>
                </a:ln>
                <a:solidFill>
                  <a:srgbClr val="000000"/>
                </a:solidFill>
                <a:effectLst/>
                <a:uLnTx/>
                <a:uFillTx/>
                <a:latin typeface="Tahoma"/>
                <a:ea typeface="+mn-ea"/>
                <a:cs typeface="+mn-cs"/>
              </a:rPr>
              <a:t>Error Tolerance </a:t>
            </a:r>
            <a:r>
              <a:rPr kumimoji="0" lang="en-US" sz="1600" b="0" i="0" u="none" strike="noStrike" kern="1200" cap="none" spc="0" normalizeH="0" baseline="0" noProof="0" dirty="0">
                <a:ln>
                  <a:noFill/>
                </a:ln>
                <a:solidFill>
                  <a:srgbClr val="000000"/>
                </a:solidFill>
                <a:effectLst/>
                <a:uLnTx/>
                <a:uFillTx/>
                <a:latin typeface="Tahoma"/>
                <a:ea typeface="+mn-ea"/>
                <a:cs typeface="+mn-cs"/>
              </a:rPr>
              <a:t>(</a:t>
            </a:r>
            <a:r>
              <a:rPr kumimoji="0" lang="en-US" sz="1600" b="0" i="1" u="none" strike="noStrike" kern="1200" cap="none" spc="0" normalizeH="0" baseline="0" noProof="0" dirty="0">
                <a:ln>
                  <a:noFill/>
                </a:ln>
                <a:solidFill>
                  <a:srgbClr val="000000"/>
                </a:solidFill>
                <a:effectLst/>
                <a:uLnTx/>
                <a:uFillTx/>
                <a:latin typeface="Tahoma"/>
                <a:ea typeface="+mn-ea"/>
                <a:cs typeface="+mn-cs"/>
              </a:rPr>
              <a:t>e</a:t>
            </a:r>
            <a:r>
              <a:rPr kumimoji="0" lang="en-US" sz="1600" b="0" i="0" u="none" strike="noStrike" kern="1200" cap="none" spc="0" normalizeH="0" baseline="0" noProof="0" dirty="0">
                <a:ln>
                  <a:noFill/>
                </a:ln>
                <a:solidFill>
                  <a:srgbClr val="000000"/>
                </a:solidFill>
                <a:effectLst/>
                <a:uLnTx/>
                <a:uFillTx/>
                <a:latin typeface="Tahoma"/>
                <a:ea typeface="+mn-ea"/>
                <a:cs typeface="+mn-cs"/>
              </a:rPr>
              <a:t>)</a:t>
            </a:r>
          </a:p>
        </p:txBody>
      </p:sp>
      <p:sp>
        <p:nvSpPr>
          <p:cNvPr id="23" name="Rectangle 22"/>
          <p:cNvSpPr/>
          <p:nvPr/>
        </p:nvSpPr>
        <p:spPr>
          <a:xfrm>
            <a:off x="0" y="5745639"/>
            <a:ext cx="9144000" cy="682776"/>
          </a:xfrm>
          <a:prstGeom prst="rect">
            <a:avLst/>
          </a:prstGeom>
          <a:solidFill>
            <a:schemeClr val="accent1">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TextBox 26"/>
          <p:cNvSpPr txBox="1"/>
          <p:nvPr/>
        </p:nvSpPr>
        <p:spPr>
          <a:xfrm>
            <a:off x="195641" y="5915297"/>
            <a:ext cx="87527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a:ea typeface="+mn-ea"/>
                <a:cs typeface="+mn-cs"/>
              </a:rPr>
              <a:t>GRIM-Filter utilizes more information available in the read to filter</a:t>
            </a:r>
          </a:p>
        </p:txBody>
      </p:sp>
    </p:spTree>
    <p:extLst>
      <p:ext uri="{BB962C8B-B14F-4D97-AF65-F5344CB8AC3E}">
        <p14:creationId xmlns:p14="http://schemas.microsoft.com/office/powerpoint/2010/main" val="17869347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p:bldP spid="20" grpId="0"/>
      <p:bldP spid="23" grpId="0" animBg="1"/>
      <p:bldP spid="2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More on GRIM-Filter</a:t>
            </a:r>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i="1" dirty="0"/>
              <a:t>to appear in </a:t>
            </a: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5"/>
          <a:stretch>
            <a:fillRect/>
          </a:stretch>
        </p:blipFill>
        <p:spPr>
          <a:xfrm>
            <a:off x="0" y="3717032"/>
            <a:ext cx="9144000" cy="2441643"/>
          </a:xfrm>
          <a:prstGeom prst="rect">
            <a:avLst/>
          </a:prstGeom>
        </p:spPr>
      </p:pic>
    </p:spTree>
    <p:extLst>
      <p:ext uri="{BB962C8B-B14F-4D97-AF65-F5344CB8AC3E}">
        <p14:creationId xmlns:p14="http://schemas.microsoft.com/office/powerpoint/2010/main" val="1605018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t>Processing in Memory</a:t>
            </a:r>
          </a:p>
          <a:p>
            <a:pPr lvl="1"/>
            <a:endParaRPr lang="en-US" dirty="0"/>
          </a:p>
          <a:p>
            <a:r>
              <a:rPr lang="en-US" dirty="0">
                <a:solidFill>
                  <a:srgbClr val="0000FF"/>
                </a:solidFill>
              </a:rPr>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2138775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Recall: High-Throughput Sequencing</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003340F8-3A8B-834C-91D5-9FD30DDFF056}"/>
              </a:ext>
            </a:extLst>
          </p:cNvPr>
          <p:cNvSpPr>
            <a:spLocks noGrp="1"/>
          </p:cNvSpPr>
          <p:nvPr>
            <p:ph idx="1"/>
          </p:nvPr>
        </p:nvSpPr>
        <p:spPr>
          <a:xfrm>
            <a:off x="228600" y="908720"/>
            <a:ext cx="8610600" cy="5638800"/>
          </a:xfr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indent="-342900" eaLnBrk="0" fontAlgn="base" hangingPunct="0">
              <a:spcBef>
                <a:spcPts val="0"/>
              </a:spcBef>
              <a:spcAft>
                <a:spcPct val="0"/>
              </a:spcAft>
              <a:buClr>
                <a:schemeClr val="accent1"/>
              </a:buClr>
              <a:buSzPct val="65000"/>
              <a:buFont typeface="Wingdings" pitchFamily="2" charset="2"/>
              <a:buChar char="n"/>
            </a:pPr>
            <a:r>
              <a:rPr lang="en-US" dirty="0"/>
              <a:t>Massively parallel sequencing technology</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Illumina, Roche 454, Ion Torrent, SOLID…</a:t>
            </a:r>
          </a:p>
          <a:p>
            <a:pPr marL="669925" lvl="1" indent="-325438" eaLnBrk="0" fontAlgn="base" hangingPunct="0">
              <a:spcBef>
                <a:spcPts val="0"/>
              </a:spcBef>
              <a:spcAft>
                <a:spcPct val="0"/>
              </a:spcAft>
              <a:buClr>
                <a:schemeClr val="accent2"/>
              </a:buClr>
              <a:buSzPct val="60000"/>
              <a:buFont typeface="Wingdings" pitchFamily="2" charset="2"/>
              <a:buChar char="q"/>
            </a:pPr>
            <a:endPar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marL="342900" indent="-342900" eaLnBrk="0" fontAlgn="base" hangingPunct="0">
              <a:spcBef>
                <a:spcPts val="0"/>
              </a:spcBef>
              <a:spcAft>
                <a:spcPct val="0"/>
              </a:spcAft>
              <a:buClr>
                <a:schemeClr val="accent1"/>
              </a:buClr>
              <a:buSzPct val="65000"/>
              <a:buFont typeface="Wingdings" pitchFamily="2" charset="2"/>
              <a:buChar char="n"/>
            </a:pPr>
            <a:r>
              <a:rPr lang="en-US" dirty="0">
                <a:latin typeface="Tahoma" panose="020B0604030504040204" pitchFamily="34" charset="0"/>
                <a:ea typeface="Tahoma" panose="020B0604030504040204" pitchFamily="34" charset="0"/>
                <a:cs typeface="Tahoma" panose="020B0604030504040204" pitchFamily="34" charset="0"/>
              </a:rPr>
              <a:t>Small DNA fragments are first amplified and then sequenced in parallel, leading to</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High throughput</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High speed</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Low cost </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Short reads</a:t>
            </a:r>
          </a:p>
          <a:p>
            <a:pPr marL="1022350" lvl="2" indent="-350838" eaLnBrk="0" fontAlgn="base" hangingPunct="0">
              <a:spcBef>
                <a:spcPts val="0"/>
              </a:spcBef>
              <a:spcAft>
                <a:spcPct val="0"/>
              </a:spcAft>
              <a:buClr>
                <a:schemeClr val="accent1"/>
              </a:buClr>
              <a:buSzPct val="65000"/>
              <a:buFont typeface="Wingdings" pitchFamily="2" charset="2"/>
              <a:buChar char="n"/>
            </a:pPr>
            <a:r>
              <a:rPr lang="en-US" sz="1800" dirty="0">
                <a:latin typeface="Tahoma" panose="020B0604030504040204" pitchFamily="34" charset="0"/>
                <a:ea typeface="Tahoma" panose="020B0604030504040204" pitchFamily="34" charset="0"/>
                <a:cs typeface="Tahoma" panose="020B0604030504040204" pitchFamily="34" charset="0"/>
              </a:rPr>
              <a:t>Amplification step limits the read length since too short or too long fragments are not amplified well.</a:t>
            </a:r>
          </a:p>
          <a:p>
            <a:pPr marL="1022350" lvl="2" indent="-350838" eaLnBrk="0" fontAlgn="base" hangingPunct="0">
              <a:spcBef>
                <a:spcPts val="0"/>
              </a:spcBef>
              <a:spcAft>
                <a:spcPct val="0"/>
              </a:spcAft>
              <a:buClr>
                <a:schemeClr val="accent1"/>
              </a:buClr>
              <a:buSzPct val="65000"/>
              <a:buFont typeface="Wingdings" pitchFamily="2" charset="2"/>
              <a:buChar char="n"/>
            </a:pPr>
            <a:endParaRPr lang="en-US" sz="1800" dirty="0">
              <a:latin typeface="Tahoma" panose="020B0604030504040204" pitchFamily="34" charset="0"/>
              <a:ea typeface="Tahoma" panose="020B0604030504040204" pitchFamily="34" charset="0"/>
              <a:cs typeface="Tahoma" panose="020B0604030504040204" pitchFamily="34" charset="0"/>
            </a:endParaRPr>
          </a:p>
          <a:p>
            <a:pPr marL="342900" indent="-342900" eaLnBrk="0" fontAlgn="base" hangingPunct="0">
              <a:spcBef>
                <a:spcPts val="0"/>
              </a:spcBef>
              <a:spcAft>
                <a:spcPct val="0"/>
              </a:spcAft>
              <a:buClr>
                <a:schemeClr val="accent1"/>
              </a:buClr>
              <a:buSzPct val="65000"/>
              <a:buFont typeface="Wingdings" pitchFamily="2" charset="2"/>
              <a:buChar char="n"/>
            </a:pPr>
            <a:r>
              <a:rPr lang="en-US" sz="2000" dirty="0">
                <a:latin typeface="Tahoma" panose="020B0604030504040204" pitchFamily="34" charset="0"/>
                <a:ea typeface="Tahoma" panose="020B0604030504040204" pitchFamily="34" charset="0"/>
                <a:cs typeface="Tahoma" panose="020B0604030504040204" pitchFamily="34" charset="0"/>
              </a:rPr>
              <a:t>Sequencing is done by either reading optical signals as each base is added, or by detecting hydrogen ions instead of light, leading to:</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Low error rates (relatively)</a:t>
            </a:r>
          </a:p>
          <a:p>
            <a:pPr lvl="1">
              <a:spcBef>
                <a:spcPts val="0"/>
              </a:spcBef>
            </a:pPr>
            <a:r>
              <a:rPr lang="en-US" sz="2000" kern="1200" dirty="0">
                <a:solidFill>
                  <a:srgbClr val="FF0000"/>
                </a:solidFill>
              </a:rPr>
              <a:t>Reads lack information </a:t>
            </a:r>
            <a:r>
              <a:rPr lang="en-US" sz="2000" kern="1200" dirty="0"/>
              <a:t>about their order and which part of genome they are originated from</a:t>
            </a:r>
            <a:endPar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8489813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latin typeface="Garamond" panose="02020404030301010803" pitchFamily="18" charset="0"/>
              </a:rPr>
              <a:t>Nanopore Sequencing Technology</a:t>
            </a:r>
            <a:endParaRPr lang="en-US" dirty="0"/>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Content Placeholder 2">
            <a:extLst>
              <a:ext uri="{FF2B5EF4-FFF2-40B4-BE49-F238E27FC236}">
                <a16:creationId xmlns:a16="http://schemas.microsoft.com/office/drawing/2014/main" id="{871E0F44-2E1B-7E4B-823E-A95FEA1672A6}"/>
              </a:ext>
            </a:extLst>
          </p:cNvPr>
          <p:cNvSpPr>
            <a:spLocks noGrp="1"/>
          </p:cNvSpPr>
          <p:nvPr>
            <p:ph idx="1"/>
          </p:nvPr>
        </p:nvSpPr>
        <p:spPr>
          <a:xfrm>
            <a:off x="228600" y="980728"/>
            <a:ext cx="8915400" cy="4876800"/>
          </a:xfrm>
        </p:spPr>
        <p:txBody>
          <a:bodyPr>
            <a:normAutofit/>
          </a:bodyPr>
          <a:lstStyle/>
          <a:p>
            <a:pPr>
              <a:spcBef>
                <a:spcPts val="0"/>
              </a:spcBef>
            </a:pPr>
            <a:r>
              <a:rPr lang="en-US" sz="2600" b="1" dirty="0"/>
              <a:t>Nanopore sequencing </a:t>
            </a:r>
            <a:r>
              <a:rPr lang="en-US" sz="2600" dirty="0"/>
              <a:t>is an emerging and a promising single-molecule DNA sequencing technology</a:t>
            </a:r>
          </a:p>
          <a:p>
            <a:pPr lvl="1">
              <a:spcBef>
                <a:spcPts val="0"/>
              </a:spcBef>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No amplification </a:t>
            </a: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rPr>
              <a:t>→ Less limit on read length → Longer read length</a:t>
            </a:r>
          </a:p>
          <a:p>
            <a:pPr lvl="1">
              <a:spcBef>
                <a:spcPts val="0"/>
              </a:spcBef>
            </a:pPr>
            <a:endParaRPr lang="en-US" sz="18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lvl="1">
              <a:spcBef>
                <a:spcPts val="0"/>
              </a:spcBef>
            </a:pPr>
            <a:endParaRPr lang="en-US" sz="18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lvl="1">
              <a:spcBef>
                <a:spcPts val="0"/>
              </a:spcBef>
            </a:pPr>
            <a:endParaRPr lang="en-US" sz="18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a:spcBef>
                <a:spcPts val="0"/>
              </a:spcBef>
            </a:pPr>
            <a:r>
              <a:rPr lang="en-US" sz="2600" dirty="0"/>
              <a:t>First nanopore sequencing device, </a:t>
            </a:r>
            <a:r>
              <a:rPr lang="en-US" sz="2600" b="1" dirty="0"/>
              <a:t>MinION</a:t>
            </a:r>
            <a:r>
              <a:rPr lang="en-US" sz="2600" dirty="0"/>
              <a:t>, made commercially available by </a:t>
            </a:r>
            <a:r>
              <a:rPr lang="en-US" sz="2600" b="1" dirty="0"/>
              <a:t>Oxford Nanopore Technologies</a:t>
            </a:r>
            <a:r>
              <a:rPr lang="en-US" sz="2600" dirty="0"/>
              <a:t> (ONT) in </a:t>
            </a:r>
            <a:r>
              <a:rPr lang="en-US" sz="2600" b="1" dirty="0"/>
              <a:t>May 2014. </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Inexpensive </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Long read length (&gt; 882K </a:t>
            </a:r>
            <a:r>
              <a:rPr lang="en-US" sz="2400" dirty="0" err="1">
                <a:solidFill>
                  <a:srgbClr val="0000FF"/>
                </a:solidFill>
                <a:latin typeface="Tahoma" panose="020B0604030504040204" pitchFamily="34" charset="0"/>
                <a:ea typeface="Tahoma" panose="020B0604030504040204" pitchFamily="34" charset="0"/>
                <a:cs typeface="Tahoma" panose="020B0604030504040204" pitchFamily="34" charset="0"/>
              </a:rPr>
              <a:t>bp</a:t>
            </a: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Portable: Pocket-sized</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Produces data in real-time</a:t>
            </a:r>
          </a:p>
          <a:p>
            <a:pPr>
              <a:spcBef>
                <a:spcPts val="0"/>
              </a:spcBef>
            </a:pPr>
            <a:endParaRPr lang="en-US" sz="2000" b="1" dirty="0"/>
          </a:p>
          <a:p>
            <a:pPr marL="0" indent="0">
              <a:spcBef>
                <a:spcPts val="0"/>
              </a:spcBef>
              <a:buNone/>
            </a:pPr>
            <a:endParaRPr lang="en-US" sz="2000" dirty="0"/>
          </a:p>
        </p:txBody>
      </p:sp>
    </p:spTree>
    <p:extLst>
      <p:ext uri="{BB962C8B-B14F-4D97-AF65-F5344CB8AC3E}">
        <p14:creationId xmlns:p14="http://schemas.microsoft.com/office/powerpoint/2010/main" val="1596362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latin typeface="Garamond" panose="02020404030301010803" pitchFamily="18" charset="0"/>
              </a:rPr>
              <a:t>Nanopore Sequencing Technology</a:t>
            </a:r>
            <a:endParaRPr lang="en-US" dirty="0"/>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Content Placeholder 2">
            <a:extLst>
              <a:ext uri="{FF2B5EF4-FFF2-40B4-BE49-F238E27FC236}">
                <a16:creationId xmlns:a16="http://schemas.microsoft.com/office/drawing/2014/main" id="{871E0F44-2E1B-7E4B-823E-A95FEA1672A6}"/>
              </a:ext>
            </a:extLst>
          </p:cNvPr>
          <p:cNvSpPr>
            <a:spLocks noGrp="1"/>
          </p:cNvSpPr>
          <p:nvPr>
            <p:ph idx="1"/>
          </p:nvPr>
        </p:nvSpPr>
        <p:spPr>
          <a:xfrm>
            <a:off x="228600" y="980728"/>
            <a:ext cx="8915400" cy="4876800"/>
          </a:xfrm>
        </p:spPr>
        <p:txBody>
          <a:bodyPr>
            <a:normAutofit/>
          </a:bodyPr>
          <a:lstStyle/>
          <a:p>
            <a:pPr>
              <a:spcBef>
                <a:spcPts val="0"/>
              </a:spcBef>
            </a:pPr>
            <a:r>
              <a:rPr lang="en-US" sz="2600" b="1" dirty="0"/>
              <a:t>Nanopore sequencing </a:t>
            </a:r>
            <a:r>
              <a:rPr lang="en-US" sz="2600" dirty="0"/>
              <a:t>is an emerging and a promising single-molecule DNA sequencing technology</a:t>
            </a:r>
          </a:p>
          <a:p>
            <a:pPr lvl="1">
              <a:spcBef>
                <a:spcPts val="0"/>
              </a:spcBef>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No amplification </a:t>
            </a: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rPr>
              <a:t>→ Less limit on read length → Longer read length</a:t>
            </a:r>
          </a:p>
          <a:p>
            <a:pPr lvl="1">
              <a:spcBef>
                <a:spcPts val="0"/>
              </a:spcBef>
            </a:pPr>
            <a:endParaRPr lang="en-US" sz="18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lvl="1">
              <a:spcBef>
                <a:spcPts val="0"/>
              </a:spcBef>
            </a:pPr>
            <a:endParaRPr lang="en-US" sz="18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lvl="1">
              <a:spcBef>
                <a:spcPts val="0"/>
              </a:spcBef>
            </a:pPr>
            <a:endParaRPr lang="en-US" sz="18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a:spcBef>
                <a:spcPts val="0"/>
              </a:spcBef>
            </a:pPr>
            <a:r>
              <a:rPr lang="en-US" sz="2600" dirty="0"/>
              <a:t>First nanopore sequencing device, </a:t>
            </a:r>
            <a:r>
              <a:rPr lang="en-US" sz="2600" b="1" dirty="0"/>
              <a:t>MinION</a:t>
            </a:r>
            <a:r>
              <a:rPr lang="en-US" sz="2600" dirty="0"/>
              <a:t>, made commercially available by </a:t>
            </a:r>
            <a:r>
              <a:rPr lang="en-US" sz="2600" b="1" dirty="0"/>
              <a:t>Oxford Nanopore Technologies</a:t>
            </a:r>
            <a:r>
              <a:rPr lang="en-US" sz="2600" dirty="0"/>
              <a:t> (ONT) in </a:t>
            </a:r>
            <a:r>
              <a:rPr lang="en-US" sz="2600" b="1" dirty="0"/>
              <a:t>May 2014. </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Inexpensive </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Long read length (&gt; 882K </a:t>
            </a:r>
            <a:r>
              <a:rPr lang="en-US" sz="2400" dirty="0" err="1">
                <a:solidFill>
                  <a:srgbClr val="0000FF"/>
                </a:solidFill>
                <a:latin typeface="Tahoma" panose="020B0604030504040204" pitchFamily="34" charset="0"/>
                <a:ea typeface="Tahoma" panose="020B0604030504040204" pitchFamily="34" charset="0"/>
                <a:cs typeface="Tahoma" panose="020B0604030504040204" pitchFamily="34" charset="0"/>
              </a:rPr>
              <a:t>bp</a:t>
            </a: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Portable: Pocket-sized</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Produces data in real-time</a:t>
            </a:r>
          </a:p>
          <a:p>
            <a:pPr>
              <a:spcBef>
                <a:spcPts val="0"/>
              </a:spcBef>
            </a:pPr>
            <a:endParaRPr lang="en-US" sz="2000" b="1" dirty="0"/>
          </a:p>
          <a:p>
            <a:pPr marL="0" indent="0">
              <a:spcBef>
                <a:spcPts val="0"/>
              </a:spcBef>
              <a:buNone/>
            </a:pPr>
            <a:endParaRPr lang="en-US" sz="2000" dirty="0"/>
          </a:p>
        </p:txBody>
      </p:sp>
      <p:pic>
        <p:nvPicPr>
          <p:cNvPr id="5" name="Picture 4">
            <a:extLst>
              <a:ext uri="{FF2B5EF4-FFF2-40B4-BE49-F238E27FC236}">
                <a16:creationId xmlns:a16="http://schemas.microsoft.com/office/drawing/2014/main" id="{108D106B-394D-304D-84BD-466BD25B1CF1}"/>
              </a:ext>
            </a:extLst>
          </p:cNvPr>
          <p:cNvPicPr>
            <a:picLocks noChangeAspect="1"/>
          </p:cNvPicPr>
          <p:nvPr/>
        </p:nvPicPr>
        <p:blipFill>
          <a:blip r:embed="rId3"/>
          <a:stretch>
            <a:fillRect/>
          </a:stretch>
        </p:blipFill>
        <p:spPr>
          <a:xfrm>
            <a:off x="272757" y="836712"/>
            <a:ext cx="4413543" cy="2123066"/>
          </a:xfrm>
          <a:prstGeom prst="rect">
            <a:avLst/>
          </a:prstGeom>
        </p:spPr>
      </p:pic>
      <p:pic>
        <p:nvPicPr>
          <p:cNvPr id="6" name="Picture 5">
            <a:extLst>
              <a:ext uri="{FF2B5EF4-FFF2-40B4-BE49-F238E27FC236}">
                <a16:creationId xmlns:a16="http://schemas.microsoft.com/office/drawing/2014/main" id="{6F8A0685-0350-2343-8697-512936388114}"/>
              </a:ext>
            </a:extLst>
          </p:cNvPr>
          <p:cNvPicPr>
            <a:picLocks noChangeAspect="1"/>
          </p:cNvPicPr>
          <p:nvPr/>
        </p:nvPicPr>
        <p:blipFill>
          <a:blip r:embed="rId4"/>
          <a:stretch>
            <a:fillRect/>
          </a:stretch>
        </p:blipFill>
        <p:spPr>
          <a:xfrm>
            <a:off x="4587688" y="4489813"/>
            <a:ext cx="4546848" cy="1982425"/>
          </a:xfrm>
          <a:prstGeom prst="rect">
            <a:avLst/>
          </a:prstGeom>
        </p:spPr>
      </p:pic>
    </p:spTree>
    <p:extLst>
      <p:ext uri="{BB962C8B-B14F-4D97-AF65-F5344CB8AC3E}">
        <p14:creationId xmlns:p14="http://schemas.microsoft.com/office/powerpoint/2010/main" val="35271679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latin typeface="Garamond" panose="02020404030301010803" pitchFamily="18" charset="0"/>
              </a:rPr>
              <a:t>Nanopore Sequencing</a:t>
            </a:r>
            <a:endParaRPr lang="en-US" dirty="0"/>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Content Placeholder 2">
            <a:extLst>
              <a:ext uri="{FF2B5EF4-FFF2-40B4-BE49-F238E27FC236}">
                <a16:creationId xmlns:a16="http://schemas.microsoft.com/office/drawing/2014/main" id="{871E0F44-2E1B-7E4B-823E-A95FEA1672A6}"/>
              </a:ext>
            </a:extLst>
          </p:cNvPr>
          <p:cNvSpPr>
            <a:spLocks noGrp="1"/>
          </p:cNvSpPr>
          <p:nvPr>
            <p:ph idx="1"/>
          </p:nvPr>
        </p:nvSpPr>
        <p:spPr>
          <a:xfrm>
            <a:off x="228600" y="4384848"/>
            <a:ext cx="8915400" cy="1924472"/>
          </a:xfrm>
        </p:spPr>
        <p:txBody>
          <a:bodyPr>
            <a:normAutofit/>
          </a:bodyPr>
          <a:lstStyle/>
          <a:p>
            <a:pPr>
              <a:spcBef>
                <a:spcPts val="0"/>
              </a:spcBef>
            </a:pPr>
            <a:r>
              <a:rPr lang="en-US" sz="2000" b="1" dirty="0"/>
              <a:t>Nanopore</a:t>
            </a:r>
            <a:r>
              <a:rPr lang="en-US" sz="2000" dirty="0"/>
              <a:t> is a </a:t>
            </a:r>
            <a:r>
              <a:rPr lang="en-US" sz="2000" dirty="0" err="1"/>
              <a:t>nano</a:t>
            </a:r>
            <a:r>
              <a:rPr lang="en-US" sz="2000" dirty="0"/>
              <a:t>-scale hole</a:t>
            </a:r>
          </a:p>
          <a:p>
            <a:pPr>
              <a:spcBef>
                <a:spcPts val="0"/>
              </a:spcBef>
            </a:pPr>
            <a:r>
              <a:rPr lang="en-US" sz="2000" dirty="0"/>
              <a:t>In nanopore sequencers, an </a:t>
            </a:r>
            <a:r>
              <a:rPr lang="en-US" sz="2000" b="1" dirty="0"/>
              <a:t>ionic current</a:t>
            </a:r>
            <a:r>
              <a:rPr lang="en-US" sz="2000" dirty="0"/>
              <a:t> passes through the </a:t>
            </a:r>
            <a:r>
              <a:rPr lang="en-US" sz="2000" dirty="0" err="1"/>
              <a:t>nanopores</a:t>
            </a:r>
            <a:endParaRPr lang="en-US" sz="2000" dirty="0"/>
          </a:p>
          <a:p>
            <a:pPr>
              <a:spcBef>
                <a:spcPts val="0"/>
              </a:spcBef>
            </a:pPr>
            <a:r>
              <a:rPr lang="en-US" sz="2000" dirty="0"/>
              <a:t>When the DNA strand passes through the nanopore, the sequencer measures the the </a:t>
            </a:r>
            <a:r>
              <a:rPr lang="en-US" sz="2000" b="1" dirty="0"/>
              <a:t>change in current</a:t>
            </a:r>
            <a:endParaRPr lang="en-US" sz="2000" dirty="0"/>
          </a:p>
          <a:p>
            <a:pPr>
              <a:spcBef>
                <a:spcPts val="0"/>
              </a:spcBef>
            </a:pPr>
            <a:r>
              <a:rPr lang="en-US" sz="2000" dirty="0"/>
              <a:t>This change is used to identify the bases in the strand with the help of </a:t>
            </a:r>
            <a:r>
              <a:rPr lang="en-US" sz="2000" b="1" dirty="0"/>
              <a:t>different electrochemical structures </a:t>
            </a:r>
            <a:r>
              <a:rPr lang="en-US" sz="2000" dirty="0"/>
              <a:t>of the different bases</a:t>
            </a:r>
          </a:p>
          <a:p>
            <a:pPr>
              <a:spcBef>
                <a:spcPts val="0"/>
              </a:spcBef>
            </a:pPr>
            <a:endParaRPr lang="en-US" sz="2000" dirty="0"/>
          </a:p>
          <a:p>
            <a:pPr algn="just">
              <a:spcBef>
                <a:spcPts val="0"/>
              </a:spcBef>
              <a:buFont typeface="Courier New" panose="02070309020205020404" pitchFamily="49" charset="0"/>
              <a:buChar char="o"/>
            </a:pPr>
            <a:endParaRPr lang="en-US" sz="2000" dirty="0"/>
          </a:p>
          <a:p>
            <a:pPr marL="0" indent="0">
              <a:spcBef>
                <a:spcPts val="0"/>
              </a:spcBef>
              <a:buNone/>
            </a:pPr>
            <a:endParaRPr lang="en-US" sz="2000" dirty="0"/>
          </a:p>
        </p:txBody>
      </p:sp>
      <p:pic>
        <p:nvPicPr>
          <p:cNvPr id="6" name="Picture 5">
            <a:extLst>
              <a:ext uri="{FF2B5EF4-FFF2-40B4-BE49-F238E27FC236}">
                <a16:creationId xmlns:a16="http://schemas.microsoft.com/office/drawing/2014/main" id="{6A76A677-BDB8-D444-B7AF-8F6B3567A7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219200"/>
            <a:ext cx="6865710" cy="3012602"/>
          </a:xfrm>
          <a:prstGeom prst="rect">
            <a:avLst/>
          </a:prstGeom>
        </p:spPr>
      </p:pic>
    </p:spTree>
    <p:extLst>
      <p:ext uri="{BB962C8B-B14F-4D97-AF65-F5344CB8AC3E}">
        <p14:creationId xmlns:p14="http://schemas.microsoft.com/office/powerpoint/2010/main" val="117883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latin typeface="Garamond" panose="02020404030301010803" pitchFamily="18" charset="0"/>
              </a:rPr>
              <a:t>Advantages of Nanopore Sequencing</a:t>
            </a:r>
            <a:endParaRPr lang="en-US" dirty="0"/>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74620222-6FCA-AE47-A574-9DA83B97BA6D}"/>
              </a:ext>
            </a:extLst>
          </p:cNvPr>
          <p:cNvSpPr>
            <a:spLocks noGrp="1"/>
          </p:cNvSpPr>
          <p:nvPr>
            <p:ph idx="1"/>
          </p:nvPr>
        </p:nvSpPr>
        <p:spPr>
          <a:xfrm>
            <a:off x="228600" y="1371600"/>
            <a:ext cx="8610600" cy="4876800"/>
          </a:xfrm>
        </p:spPr>
        <p:txBody>
          <a:bodyPr>
            <a:normAutofit/>
          </a:bodyPr>
          <a:lstStyle/>
          <a:p>
            <a:pPr marL="0" indent="0">
              <a:spcBef>
                <a:spcPts val="0"/>
              </a:spcBef>
              <a:buNone/>
            </a:pPr>
            <a:r>
              <a:rPr lang="en-US" dirty="0" err="1"/>
              <a:t>Nanopores</a:t>
            </a:r>
            <a:r>
              <a:rPr lang="en-US" dirty="0"/>
              <a:t>: </a:t>
            </a:r>
          </a:p>
          <a:p>
            <a:pPr marL="0" indent="0">
              <a:spcBef>
                <a:spcPts val="0"/>
              </a:spcBef>
              <a:buNone/>
            </a:pPr>
            <a:endParaRPr lang="en-US" dirty="0"/>
          </a:p>
          <a:p>
            <a:pPr>
              <a:spcBef>
                <a:spcPts val="0"/>
              </a:spcBef>
            </a:pPr>
            <a:r>
              <a:rPr lang="en-US" dirty="0"/>
              <a:t>Do </a:t>
            </a:r>
            <a:r>
              <a:rPr lang="en-US" i="1" dirty="0"/>
              <a:t>not</a:t>
            </a:r>
            <a:r>
              <a:rPr lang="en-US" dirty="0"/>
              <a:t> require any labeling of the DNA or nucleotide for detection during sequencing</a:t>
            </a:r>
          </a:p>
          <a:p>
            <a:pPr>
              <a:spcBef>
                <a:spcPts val="0"/>
              </a:spcBef>
            </a:pPr>
            <a:endParaRPr lang="en-US" dirty="0"/>
          </a:p>
          <a:p>
            <a:pPr>
              <a:spcBef>
                <a:spcPts val="0"/>
              </a:spcBef>
            </a:pPr>
            <a:r>
              <a:rPr lang="en-US" dirty="0"/>
              <a:t>Rely on the electronic or chemical structure of the different nucleotides for identification </a:t>
            </a:r>
          </a:p>
          <a:p>
            <a:pPr>
              <a:spcBef>
                <a:spcPts val="0"/>
              </a:spcBef>
            </a:pPr>
            <a:endParaRPr lang="en-US" dirty="0"/>
          </a:p>
          <a:p>
            <a:pPr>
              <a:spcBef>
                <a:spcPts val="0"/>
              </a:spcBef>
            </a:pPr>
            <a:r>
              <a:rPr lang="en-US" dirty="0"/>
              <a:t>Allow sequencing </a:t>
            </a:r>
            <a:r>
              <a:rPr lang="en-US" dirty="0">
                <a:solidFill>
                  <a:srgbClr val="0000FF"/>
                </a:solidFill>
              </a:rPr>
              <a:t>very long reads</a:t>
            </a:r>
            <a:r>
              <a:rPr lang="en-US" dirty="0"/>
              <a:t>, and </a:t>
            </a:r>
          </a:p>
          <a:p>
            <a:pPr>
              <a:spcBef>
                <a:spcPts val="0"/>
              </a:spcBef>
            </a:pPr>
            <a:endParaRPr lang="en-US" dirty="0"/>
          </a:p>
          <a:p>
            <a:pPr>
              <a:spcBef>
                <a:spcPts val="0"/>
              </a:spcBef>
            </a:pPr>
            <a:r>
              <a:rPr lang="en-US" dirty="0"/>
              <a:t>Provide </a:t>
            </a:r>
            <a:r>
              <a:rPr lang="en-US" dirty="0">
                <a:solidFill>
                  <a:srgbClr val="0000FF"/>
                </a:solidFill>
              </a:rPr>
              <a:t>portability, low cost, </a:t>
            </a:r>
            <a:r>
              <a:rPr lang="en-US" dirty="0"/>
              <a:t>and </a:t>
            </a:r>
            <a:r>
              <a:rPr lang="en-US" dirty="0">
                <a:solidFill>
                  <a:srgbClr val="0000FF"/>
                </a:solidFill>
              </a:rPr>
              <a:t>high throughput</a:t>
            </a:r>
            <a:r>
              <a:rPr lang="en-US" dirty="0"/>
              <a:t>. </a:t>
            </a:r>
          </a:p>
          <a:p>
            <a:pPr>
              <a:spcBef>
                <a:spcPts val="0"/>
              </a:spcBef>
            </a:pPr>
            <a:endParaRPr lang="en-US" sz="3600" dirty="0"/>
          </a:p>
        </p:txBody>
      </p:sp>
    </p:spTree>
    <p:extLst>
      <p:ext uri="{BB962C8B-B14F-4D97-AF65-F5344CB8AC3E}">
        <p14:creationId xmlns:p14="http://schemas.microsoft.com/office/powerpoint/2010/main" val="35095387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249120" y="84249"/>
            <a:ext cx="3422880" cy="391721"/>
          </a:xfrm>
          <a:prstGeom prst="rect">
            <a:avLst/>
          </a:prstGeom>
          <a:noFill/>
          <a:ln w="9525">
            <a:noFill/>
            <a:round/>
            <a:headEnd/>
            <a:tailEnd/>
          </a:ln>
        </p:spPr>
        <p:txBody>
          <a:bodyPr wrap="none" lIns="81639" tIns="60086"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000" dirty="0">
                <a:solidFill>
                  <a:schemeClr val="accent2"/>
                </a:solidFill>
                <a:latin typeface="+mj-lt"/>
              </a:rPr>
              <a:t>Genome Sequencers</a:t>
            </a:r>
          </a:p>
        </p:txBody>
      </p:sp>
      <p:pic>
        <p:nvPicPr>
          <p:cNvPr id="4099" name="Picture 2"/>
          <p:cNvPicPr>
            <a:picLocks noChangeAspect="1" noChangeArrowheads="1"/>
          </p:cNvPicPr>
          <p:nvPr/>
        </p:nvPicPr>
        <p:blipFill>
          <a:blip r:embed="rId3" cstate="print"/>
          <a:srcRect/>
          <a:stretch>
            <a:fillRect/>
          </a:stretch>
        </p:blipFill>
        <p:spPr bwMode="auto">
          <a:xfrm>
            <a:off x="96481" y="829527"/>
            <a:ext cx="1562400" cy="1525121"/>
          </a:xfrm>
          <a:prstGeom prst="rect">
            <a:avLst/>
          </a:prstGeom>
          <a:noFill/>
          <a:ln w="9525">
            <a:noFill/>
            <a:round/>
            <a:headEnd/>
            <a:tailEnd/>
          </a:ln>
        </p:spPr>
      </p:pic>
      <p:pic>
        <p:nvPicPr>
          <p:cNvPr id="4100" name="Picture 3"/>
          <p:cNvPicPr>
            <a:picLocks noChangeAspect="1" noChangeArrowheads="1"/>
          </p:cNvPicPr>
          <p:nvPr/>
        </p:nvPicPr>
        <p:blipFill>
          <a:blip r:embed="rId4" cstate="print"/>
          <a:srcRect/>
          <a:stretch>
            <a:fillRect/>
          </a:stretch>
        </p:blipFill>
        <p:spPr bwMode="auto">
          <a:xfrm>
            <a:off x="83520" y="2737728"/>
            <a:ext cx="2404800" cy="1908200"/>
          </a:xfrm>
          <a:prstGeom prst="rect">
            <a:avLst/>
          </a:prstGeom>
          <a:noFill/>
          <a:ln w="9525">
            <a:noFill/>
            <a:round/>
            <a:headEnd/>
            <a:tailEnd/>
          </a:ln>
        </p:spPr>
      </p:pic>
      <p:pic>
        <p:nvPicPr>
          <p:cNvPr id="4101" name="Picture 4"/>
          <p:cNvPicPr>
            <a:picLocks noChangeAspect="1" noChangeArrowheads="1"/>
          </p:cNvPicPr>
          <p:nvPr/>
        </p:nvPicPr>
        <p:blipFill>
          <a:blip r:embed="rId5" cstate="print"/>
          <a:srcRect/>
          <a:stretch>
            <a:fillRect/>
          </a:stretch>
        </p:blipFill>
        <p:spPr bwMode="auto">
          <a:xfrm>
            <a:off x="1658880" y="829528"/>
            <a:ext cx="2737440" cy="1742583"/>
          </a:xfrm>
          <a:prstGeom prst="rect">
            <a:avLst/>
          </a:prstGeom>
          <a:noFill/>
          <a:ln w="9525">
            <a:noFill/>
            <a:round/>
            <a:headEnd/>
            <a:tailEnd/>
          </a:ln>
        </p:spPr>
      </p:pic>
      <p:pic>
        <p:nvPicPr>
          <p:cNvPr id="4102" name="Picture 5"/>
          <p:cNvPicPr>
            <a:picLocks noChangeAspect="1" noChangeArrowheads="1"/>
          </p:cNvPicPr>
          <p:nvPr/>
        </p:nvPicPr>
        <p:blipFill>
          <a:blip r:embed="rId6" cstate="print"/>
          <a:srcRect/>
          <a:stretch>
            <a:fillRect/>
          </a:stretch>
        </p:blipFill>
        <p:spPr bwMode="auto">
          <a:xfrm>
            <a:off x="282240" y="4977162"/>
            <a:ext cx="1791360" cy="1412789"/>
          </a:xfrm>
          <a:prstGeom prst="rect">
            <a:avLst/>
          </a:prstGeom>
          <a:noFill/>
          <a:ln w="9525">
            <a:noFill/>
            <a:round/>
            <a:headEnd/>
            <a:tailEnd/>
          </a:ln>
        </p:spPr>
      </p:pic>
      <p:pic>
        <p:nvPicPr>
          <p:cNvPr id="4103" name="Picture 6"/>
          <p:cNvPicPr>
            <a:picLocks noChangeAspect="1" noChangeArrowheads="1"/>
          </p:cNvPicPr>
          <p:nvPr/>
        </p:nvPicPr>
        <p:blipFill>
          <a:blip r:embed="rId7" cstate="print"/>
          <a:srcRect/>
          <a:stretch>
            <a:fillRect/>
          </a:stretch>
        </p:blipFill>
        <p:spPr bwMode="auto">
          <a:xfrm>
            <a:off x="2488320" y="4977163"/>
            <a:ext cx="2322720" cy="1575525"/>
          </a:xfrm>
          <a:prstGeom prst="rect">
            <a:avLst/>
          </a:prstGeom>
          <a:noFill/>
          <a:ln w="9525">
            <a:noFill/>
            <a:round/>
            <a:headEnd/>
            <a:tailEnd/>
          </a:ln>
        </p:spPr>
      </p:pic>
      <p:pic>
        <p:nvPicPr>
          <p:cNvPr id="4104" name="Picture 7"/>
          <p:cNvPicPr>
            <a:picLocks noChangeAspect="1" noChangeArrowheads="1"/>
          </p:cNvPicPr>
          <p:nvPr/>
        </p:nvPicPr>
        <p:blipFill>
          <a:blip r:embed="rId8" cstate="print"/>
          <a:srcRect/>
          <a:stretch>
            <a:fillRect/>
          </a:stretch>
        </p:blipFill>
        <p:spPr bwMode="auto">
          <a:xfrm>
            <a:off x="5044320" y="362918"/>
            <a:ext cx="1658880" cy="1908201"/>
          </a:xfrm>
          <a:prstGeom prst="rect">
            <a:avLst/>
          </a:prstGeom>
          <a:noFill/>
          <a:ln w="9525">
            <a:noFill/>
            <a:round/>
            <a:headEnd/>
            <a:tailEnd/>
          </a:ln>
        </p:spPr>
      </p:pic>
      <p:pic>
        <p:nvPicPr>
          <p:cNvPr id="4105" name="Picture 8"/>
          <p:cNvPicPr>
            <a:picLocks noChangeAspect="1" noChangeArrowheads="1"/>
          </p:cNvPicPr>
          <p:nvPr/>
        </p:nvPicPr>
        <p:blipFill>
          <a:blip r:embed="rId9" cstate="print"/>
          <a:srcRect/>
          <a:stretch>
            <a:fillRect/>
          </a:stretch>
        </p:blipFill>
        <p:spPr bwMode="auto">
          <a:xfrm>
            <a:off x="5136481" y="2239436"/>
            <a:ext cx="2080800" cy="1523680"/>
          </a:xfrm>
          <a:prstGeom prst="rect">
            <a:avLst/>
          </a:prstGeom>
          <a:noFill/>
          <a:ln w="9525">
            <a:noFill/>
            <a:round/>
            <a:headEnd/>
            <a:tailEnd/>
          </a:ln>
        </p:spPr>
      </p:pic>
      <p:pic>
        <p:nvPicPr>
          <p:cNvPr id="4106" name="Picture 9"/>
          <p:cNvPicPr>
            <a:picLocks noChangeAspect="1" noChangeArrowheads="1"/>
          </p:cNvPicPr>
          <p:nvPr/>
        </p:nvPicPr>
        <p:blipFill>
          <a:blip r:embed="rId10" cstate="print"/>
          <a:srcRect l="50665"/>
          <a:stretch>
            <a:fillRect/>
          </a:stretch>
        </p:blipFill>
        <p:spPr bwMode="auto">
          <a:xfrm>
            <a:off x="5209920" y="4369436"/>
            <a:ext cx="2774830" cy="1387561"/>
          </a:xfrm>
          <a:prstGeom prst="rect">
            <a:avLst/>
          </a:prstGeom>
          <a:noFill/>
          <a:ln w="9525">
            <a:noFill/>
            <a:round/>
            <a:headEnd/>
            <a:tailEnd/>
          </a:ln>
        </p:spPr>
      </p:pic>
      <p:pic>
        <p:nvPicPr>
          <p:cNvPr id="4107" name="Picture 10"/>
          <p:cNvPicPr>
            <a:picLocks noChangeAspect="1" noChangeArrowheads="1"/>
          </p:cNvPicPr>
          <p:nvPr/>
        </p:nvPicPr>
        <p:blipFill>
          <a:blip r:embed="rId11" cstate="print"/>
          <a:srcRect/>
          <a:stretch>
            <a:fillRect/>
          </a:stretch>
        </p:blipFill>
        <p:spPr bwMode="auto">
          <a:xfrm>
            <a:off x="2656801" y="2969592"/>
            <a:ext cx="2237760" cy="1676336"/>
          </a:xfrm>
          <a:prstGeom prst="rect">
            <a:avLst/>
          </a:prstGeom>
          <a:noFill/>
          <a:ln w="9525">
            <a:noFill/>
            <a:round/>
            <a:headEnd/>
            <a:tailEnd/>
          </a:ln>
        </p:spPr>
      </p:pic>
      <p:pic>
        <p:nvPicPr>
          <p:cNvPr id="4108" name="Picture 11"/>
          <p:cNvPicPr>
            <a:picLocks noChangeAspect="1" noChangeArrowheads="1"/>
          </p:cNvPicPr>
          <p:nvPr/>
        </p:nvPicPr>
        <p:blipFill>
          <a:blip r:embed="rId12" cstate="print"/>
          <a:srcRect l="24799" r="24799"/>
          <a:stretch>
            <a:fillRect/>
          </a:stretch>
        </p:blipFill>
        <p:spPr bwMode="auto">
          <a:xfrm>
            <a:off x="7290720" y="110181"/>
            <a:ext cx="1569600" cy="1659054"/>
          </a:xfrm>
          <a:prstGeom prst="rect">
            <a:avLst/>
          </a:prstGeom>
          <a:noFill/>
          <a:ln w="9525">
            <a:noFill/>
            <a:round/>
            <a:headEnd/>
            <a:tailEnd/>
          </a:ln>
        </p:spPr>
      </p:pic>
      <p:sp>
        <p:nvSpPr>
          <p:cNvPr id="4109" name="Text Box 12"/>
          <p:cNvSpPr txBox="1">
            <a:spLocks noChangeArrowheads="1"/>
          </p:cNvSpPr>
          <p:nvPr/>
        </p:nvSpPr>
        <p:spPr bwMode="auto">
          <a:xfrm>
            <a:off x="5292080" y="6309320"/>
            <a:ext cx="3732480" cy="663910"/>
          </a:xfrm>
          <a:prstGeom prst="rect">
            <a:avLst/>
          </a:prstGeom>
          <a:noFill/>
          <a:ln w="9525">
            <a:noFill/>
            <a:round/>
            <a:headEnd/>
            <a:tailEnd/>
          </a:ln>
        </p:spPr>
        <p:txBody>
          <a:bodyPr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b="1" dirty="0">
                <a:solidFill>
                  <a:srgbClr val="FF0000"/>
                </a:solidFill>
                <a:latin typeface="Calibri" pitchFamily="34" charset="0"/>
              </a:rPr>
              <a:t>… and more! All produce data with different properties.</a:t>
            </a:r>
          </a:p>
        </p:txBody>
      </p:sp>
      <p:sp>
        <p:nvSpPr>
          <p:cNvPr id="4110" name="Text Box 13"/>
          <p:cNvSpPr txBox="1">
            <a:spLocks noChangeArrowheads="1"/>
          </p:cNvSpPr>
          <p:nvPr/>
        </p:nvSpPr>
        <p:spPr bwMode="auto">
          <a:xfrm>
            <a:off x="249120" y="2354648"/>
            <a:ext cx="1163520" cy="312512"/>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Roche/454</a:t>
            </a:r>
          </a:p>
        </p:txBody>
      </p:sp>
      <p:sp>
        <p:nvSpPr>
          <p:cNvPr id="4111" name="Text Box 14"/>
          <p:cNvSpPr txBox="1">
            <a:spLocks noChangeArrowheads="1"/>
          </p:cNvSpPr>
          <p:nvPr/>
        </p:nvSpPr>
        <p:spPr bwMode="auto">
          <a:xfrm>
            <a:off x="83520" y="4562399"/>
            <a:ext cx="195552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Illumina HiSeq2000</a:t>
            </a:r>
          </a:p>
        </p:txBody>
      </p:sp>
      <p:sp>
        <p:nvSpPr>
          <p:cNvPr id="4112" name="Text Box 15"/>
          <p:cNvSpPr txBox="1">
            <a:spLocks noChangeArrowheads="1"/>
          </p:cNvSpPr>
          <p:nvPr/>
        </p:nvSpPr>
        <p:spPr bwMode="auto">
          <a:xfrm>
            <a:off x="1331640" y="6381328"/>
            <a:ext cx="170784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400" dirty="0">
                <a:solidFill>
                  <a:srgbClr val="000000"/>
                </a:solidFill>
                <a:latin typeface="Calibri" pitchFamily="34" charset="0"/>
              </a:rPr>
              <a:t>Ion Torrent PGM</a:t>
            </a:r>
          </a:p>
        </p:txBody>
      </p:sp>
      <p:sp>
        <p:nvSpPr>
          <p:cNvPr id="4113" name="Text Box 16"/>
          <p:cNvSpPr txBox="1">
            <a:spLocks noChangeArrowheads="1"/>
          </p:cNvSpPr>
          <p:nvPr/>
        </p:nvSpPr>
        <p:spPr bwMode="auto">
          <a:xfrm>
            <a:off x="2488320" y="6545488"/>
            <a:ext cx="1844640" cy="312512"/>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Ion Torrent Proton</a:t>
            </a:r>
          </a:p>
        </p:txBody>
      </p:sp>
      <p:sp>
        <p:nvSpPr>
          <p:cNvPr id="4114" name="Text Box 17"/>
          <p:cNvSpPr txBox="1">
            <a:spLocks noChangeArrowheads="1"/>
          </p:cNvSpPr>
          <p:nvPr/>
        </p:nvSpPr>
        <p:spPr bwMode="auto">
          <a:xfrm>
            <a:off x="2707200" y="2341686"/>
            <a:ext cx="110736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AB </a:t>
            </a:r>
            <a:r>
              <a:rPr lang="en-US" dirty="0" err="1">
                <a:solidFill>
                  <a:srgbClr val="000000"/>
                </a:solidFill>
                <a:latin typeface="Calibri" pitchFamily="34" charset="0"/>
              </a:rPr>
              <a:t>SOLiD</a:t>
            </a:r>
            <a:endParaRPr lang="en-US" dirty="0">
              <a:solidFill>
                <a:srgbClr val="000000"/>
              </a:solidFill>
              <a:latin typeface="Calibri" pitchFamily="34" charset="0"/>
            </a:endParaRPr>
          </a:p>
        </p:txBody>
      </p:sp>
      <p:sp>
        <p:nvSpPr>
          <p:cNvPr id="4115" name="Text Box 18"/>
          <p:cNvSpPr txBox="1">
            <a:spLocks noChangeArrowheads="1"/>
          </p:cNvSpPr>
          <p:nvPr/>
        </p:nvSpPr>
        <p:spPr bwMode="auto">
          <a:xfrm>
            <a:off x="5292080" y="5817917"/>
            <a:ext cx="256896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Oxford </a:t>
            </a:r>
            <a:r>
              <a:rPr lang="en-US" dirty="0" err="1">
                <a:solidFill>
                  <a:srgbClr val="000000"/>
                </a:solidFill>
                <a:latin typeface="Calibri" pitchFamily="34" charset="0"/>
              </a:rPr>
              <a:t>Nanopore</a:t>
            </a:r>
            <a:r>
              <a:rPr lang="en-US" dirty="0">
                <a:solidFill>
                  <a:srgbClr val="000000"/>
                </a:solidFill>
                <a:latin typeface="Calibri" pitchFamily="34" charset="0"/>
              </a:rPr>
              <a:t> </a:t>
            </a:r>
            <a:r>
              <a:rPr lang="en-US" dirty="0" err="1">
                <a:solidFill>
                  <a:srgbClr val="000000"/>
                </a:solidFill>
                <a:latin typeface="Calibri" pitchFamily="34" charset="0"/>
              </a:rPr>
              <a:t>GridION</a:t>
            </a:r>
            <a:endParaRPr lang="en-US" dirty="0">
              <a:solidFill>
                <a:srgbClr val="000000"/>
              </a:solidFill>
              <a:latin typeface="Calibri" pitchFamily="34" charset="0"/>
            </a:endParaRPr>
          </a:p>
        </p:txBody>
      </p:sp>
      <p:sp>
        <p:nvSpPr>
          <p:cNvPr id="4116" name="Text Box 19"/>
          <p:cNvSpPr txBox="1">
            <a:spLocks noChangeArrowheads="1"/>
          </p:cNvSpPr>
          <p:nvPr/>
        </p:nvSpPr>
        <p:spPr bwMode="auto">
          <a:xfrm>
            <a:off x="5225760" y="3763116"/>
            <a:ext cx="2511360" cy="312512"/>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Oxford </a:t>
            </a:r>
            <a:r>
              <a:rPr lang="en-US" dirty="0" err="1">
                <a:solidFill>
                  <a:srgbClr val="000000"/>
                </a:solidFill>
                <a:latin typeface="Calibri" pitchFamily="34" charset="0"/>
              </a:rPr>
              <a:t>Nanopore</a:t>
            </a:r>
            <a:r>
              <a:rPr lang="en-US" dirty="0">
                <a:solidFill>
                  <a:srgbClr val="000000"/>
                </a:solidFill>
                <a:latin typeface="Calibri" pitchFamily="34" charset="0"/>
              </a:rPr>
              <a:t> </a:t>
            </a:r>
            <a:r>
              <a:rPr lang="en-US" dirty="0" err="1">
                <a:solidFill>
                  <a:srgbClr val="000000"/>
                </a:solidFill>
                <a:latin typeface="Calibri" pitchFamily="34" charset="0"/>
              </a:rPr>
              <a:t>MinION</a:t>
            </a:r>
            <a:endParaRPr lang="en-US" dirty="0">
              <a:solidFill>
                <a:srgbClr val="000000"/>
              </a:solidFill>
              <a:latin typeface="Calibri" pitchFamily="34" charset="0"/>
            </a:endParaRPr>
          </a:p>
        </p:txBody>
      </p:sp>
      <p:sp>
        <p:nvSpPr>
          <p:cNvPr id="4117" name="Text Box 20"/>
          <p:cNvSpPr txBox="1">
            <a:spLocks noChangeArrowheads="1"/>
          </p:cNvSpPr>
          <p:nvPr/>
        </p:nvSpPr>
        <p:spPr bwMode="auto">
          <a:xfrm>
            <a:off x="7584767" y="1772816"/>
            <a:ext cx="1095840" cy="544377"/>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Complete</a:t>
            </a: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Genomics</a:t>
            </a:r>
          </a:p>
        </p:txBody>
      </p:sp>
      <p:sp>
        <p:nvSpPr>
          <p:cNvPr id="4118" name="Text Box 21"/>
          <p:cNvSpPr txBox="1">
            <a:spLocks noChangeArrowheads="1"/>
          </p:cNvSpPr>
          <p:nvPr/>
        </p:nvSpPr>
        <p:spPr bwMode="auto">
          <a:xfrm>
            <a:off x="5169600" y="1792989"/>
            <a:ext cx="1520640" cy="312512"/>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Illumina </a:t>
            </a:r>
            <a:r>
              <a:rPr lang="en-US" dirty="0" err="1">
                <a:solidFill>
                  <a:srgbClr val="000000"/>
                </a:solidFill>
                <a:latin typeface="Calibri" pitchFamily="34" charset="0"/>
              </a:rPr>
              <a:t>MiSeq</a:t>
            </a:r>
            <a:endParaRPr lang="en-US" dirty="0">
              <a:solidFill>
                <a:srgbClr val="000000"/>
              </a:solidFill>
              <a:latin typeface="Calibri" pitchFamily="34" charset="0"/>
            </a:endParaRPr>
          </a:p>
        </p:txBody>
      </p:sp>
      <p:sp>
        <p:nvSpPr>
          <p:cNvPr id="4119" name="Text Box 22"/>
          <p:cNvSpPr txBox="1">
            <a:spLocks noChangeArrowheads="1"/>
          </p:cNvSpPr>
          <p:nvPr/>
        </p:nvSpPr>
        <p:spPr bwMode="auto">
          <a:xfrm>
            <a:off x="2586240" y="4645928"/>
            <a:ext cx="228096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Pacific Biosciences RS</a:t>
            </a:r>
          </a:p>
        </p:txBody>
      </p:sp>
      <p:pic>
        <p:nvPicPr>
          <p:cNvPr id="2" name="Picture 1">
            <a:extLst>
              <a:ext uri="{FF2B5EF4-FFF2-40B4-BE49-F238E27FC236}">
                <a16:creationId xmlns:a16="http://schemas.microsoft.com/office/drawing/2014/main" id="{5286926F-A2D7-D54A-9679-98991FADA789}"/>
              </a:ext>
            </a:extLst>
          </p:cNvPr>
          <p:cNvPicPr>
            <a:picLocks noChangeAspect="1"/>
          </p:cNvPicPr>
          <p:nvPr/>
        </p:nvPicPr>
        <p:blipFill>
          <a:blip r:embed="rId13"/>
          <a:stretch>
            <a:fillRect/>
          </a:stretch>
        </p:blipFill>
        <p:spPr>
          <a:xfrm>
            <a:off x="7907854" y="2420888"/>
            <a:ext cx="1066800" cy="1993900"/>
          </a:xfrm>
          <a:prstGeom prst="rect">
            <a:avLst/>
          </a:prstGeom>
        </p:spPr>
      </p:pic>
      <p:sp>
        <p:nvSpPr>
          <p:cNvPr id="25" name="Text Box 14">
            <a:extLst>
              <a:ext uri="{FF2B5EF4-FFF2-40B4-BE49-F238E27FC236}">
                <a16:creationId xmlns:a16="http://schemas.microsoft.com/office/drawing/2014/main" id="{2CACA9BA-5821-1048-8CBA-9D82E07E5188}"/>
              </a:ext>
            </a:extLst>
          </p:cNvPr>
          <p:cNvSpPr txBox="1">
            <a:spLocks noChangeArrowheads="1"/>
          </p:cNvSpPr>
          <p:nvPr/>
        </p:nvSpPr>
        <p:spPr bwMode="auto">
          <a:xfrm>
            <a:off x="8030881" y="4379366"/>
            <a:ext cx="195552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Illumina </a:t>
            </a: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err="1">
                <a:solidFill>
                  <a:srgbClr val="000000"/>
                </a:solidFill>
                <a:latin typeface="Calibri" pitchFamily="34" charset="0"/>
              </a:rPr>
              <a:t>NovaSeq</a:t>
            </a:r>
            <a:endParaRPr lang="en-US" dirty="0">
              <a:solidFill>
                <a:srgbClr val="000000"/>
              </a:solidFill>
              <a:latin typeface="Calibri" pitchFamily="34" charset="0"/>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6000</a:t>
            </a:r>
          </a:p>
        </p:txBody>
      </p:sp>
    </p:spTree>
    <p:extLst>
      <p:ext uri="{BB962C8B-B14F-4D97-AF65-F5344CB8AC3E}">
        <p14:creationId xmlns:p14="http://schemas.microsoft.com/office/powerpoint/2010/main" val="41120855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of Nanopore Sequencing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Content Placeholder 2">
            <a:extLst>
              <a:ext uri="{FF2B5EF4-FFF2-40B4-BE49-F238E27FC236}">
                <a16:creationId xmlns:a16="http://schemas.microsoft.com/office/drawing/2014/main" id="{7A9CC186-8924-504D-B9BF-C50A9C895CA2}"/>
              </a:ext>
            </a:extLst>
          </p:cNvPr>
          <p:cNvSpPr>
            <a:spLocks noGrp="1"/>
          </p:cNvSpPr>
          <p:nvPr>
            <p:ph idx="1"/>
          </p:nvPr>
        </p:nvSpPr>
        <p:spPr>
          <a:xfrm>
            <a:off x="228600" y="1371600"/>
            <a:ext cx="8610600" cy="4876800"/>
          </a:xfrm>
        </p:spPr>
        <p:txBody>
          <a:bodyPr>
            <a:normAutofit/>
          </a:bodyPr>
          <a:lstStyle/>
          <a:p>
            <a:r>
              <a:rPr lang="en-US" dirty="0"/>
              <a:t>One major drawback: </a:t>
            </a:r>
            <a:r>
              <a:rPr lang="en-US" dirty="0">
                <a:solidFill>
                  <a:srgbClr val="FF0000"/>
                </a:solidFill>
              </a:rPr>
              <a:t>high error rates </a:t>
            </a:r>
          </a:p>
          <a:p>
            <a:endParaRPr lang="en-US" dirty="0"/>
          </a:p>
          <a:p>
            <a:r>
              <a:rPr lang="en-US" dirty="0"/>
              <a:t>Nanopore sequence analysis tools have a critical role to:</a:t>
            </a:r>
          </a:p>
          <a:p>
            <a:pPr lvl="1"/>
            <a:r>
              <a:rPr lang="en-US" dirty="0">
                <a:solidFill>
                  <a:srgbClr val="0000FF"/>
                </a:solidFill>
              </a:rPr>
              <a:t>overcome high error rates </a:t>
            </a:r>
          </a:p>
          <a:p>
            <a:pPr lvl="1"/>
            <a:r>
              <a:rPr lang="en-US" dirty="0"/>
              <a:t>take better advantage of the technology </a:t>
            </a:r>
          </a:p>
          <a:p>
            <a:endParaRPr lang="en-US" dirty="0"/>
          </a:p>
          <a:p>
            <a:r>
              <a:rPr lang="en-US" dirty="0">
                <a:solidFill>
                  <a:srgbClr val="0000FF"/>
                </a:solidFill>
              </a:rPr>
              <a:t>Faster tools </a:t>
            </a:r>
            <a:r>
              <a:rPr lang="en-US" dirty="0"/>
              <a:t>are critically needed to: </a:t>
            </a:r>
          </a:p>
          <a:p>
            <a:pPr lvl="1">
              <a:spcBef>
                <a:spcPts val="0"/>
              </a:spcBef>
            </a:pPr>
            <a:r>
              <a:rPr lang="en-US" dirty="0">
                <a:latin typeface="Tahoma" panose="020B0604030504040204" pitchFamily="34" charset="0"/>
                <a:ea typeface="Tahoma" panose="020B0604030504040204" pitchFamily="34" charset="0"/>
                <a:cs typeface="Tahoma" panose="020B0604030504040204" pitchFamily="34" charset="0"/>
              </a:rPr>
              <a:t>Take better advantage of the </a:t>
            </a:r>
            <a:r>
              <a:rPr lang="en-US" dirty="0">
                <a:solidFill>
                  <a:srgbClr val="0000FF"/>
                </a:solidFill>
                <a:latin typeface="Tahoma" panose="020B0604030504040204" pitchFamily="34" charset="0"/>
                <a:ea typeface="Tahoma" panose="020B0604030504040204" pitchFamily="34" charset="0"/>
                <a:cs typeface="Tahoma" panose="020B0604030504040204" pitchFamily="34" charset="0"/>
              </a:rPr>
              <a:t>real-time data production</a:t>
            </a:r>
            <a:r>
              <a:rPr lang="en-US" dirty="0">
                <a:latin typeface="Tahoma" panose="020B0604030504040204" pitchFamily="34" charset="0"/>
                <a:ea typeface="Tahoma" panose="020B0604030504040204" pitchFamily="34" charset="0"/>
                <a:cs typeface="Tahoma" panose="020B0604030504040204" pitchFamily="34" charset="0"/>
              </a:rPr>
              <a:t> capability of MinION</a:t>
            </a:r>
          </a:p>
          <a:p>
            <a:pPr lvl="1">
              <a:spcBef>
                <a:spcPts val="0"/>
              </a:spcBef>
            </a:pPr>
            <a:r>
              <a:rPr lang="en-US" dirty="0">
                <a:latin typeface="Tahoma" panose="020B0604030504040204" pitchFamily="34" charset="0"/>
                <a:ea typeface="Tahoma" panose="020B0604030504040204" pitchFamily="34" charset="0"/>
                <a:cs typeface="Tahoma" panose="020B0604030504040204" pitchFamily="34" charset="0"/>
              </a:rPr>
              <a:t>Enable </a:t>
            </a:r>
            <a:r>
              <a:rPr lang="en-US" dirty="0">
                <a:solidFill>
                  <a:srgbClr val="0000FF"/>
                </a:solidFill>
                <a:latin typeface="Tahoma" panose="020B0604030504040204" pitchFamily="34" charset="0"/>
                <a:ea typeface="Tahoma" panose="020B0604030504040204" pitchFamily="34" charset="0"/>
                <a:cs typeface="Tahoma" panose="020B0604030504040204" pitchFamily="34" charset="0"/>
              </a:rPr>
              <a:t>fast, real-time data analysis</a:t>
            </a:r>
          </a:p>
          <a:p>
            <a:endParaRPr lang="en-US" dirty="0"/>
          </a:p>
          <a:p>
            <a:endParaRPr lang="en-US" dirty="0"/>
          </a:p>
        </p:txBody>
      </p:sp>
    </p:spTree>
    <p:extLst>
      <p:ext uri="{BB962C8B-B14F-4D97-AF65-F5344CB8AC3E}">
        <p14:creationId xmlns:p14="http://schemas.microsoft.com/office/powerpoint/2010/main" val="29914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51912" cy="1066800"/>
          </a:xfrm>
        </p:spPr>
        <p:txBody>
          <a:bodyPr/>
          <a:lstStyle/>
          <a:p>
            <a:r>
              <a:rPr lang="en-US" dirty="0" err="1"/>
              <a:t>Nanopore</a:t>
            </a:r>
            <a:r>
              <a:rPr lang="en-US" dirty="0"/>
              <a:t> Genome Assembly Pipeline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E5936927-1B6F-4A4C-B5AD-52390DB79E20}"/>
              </a:ext>
            </a:extLst>
          </p:cNvPr>
          <p:cNvPicPr>
            <a:picLocks noChangeAspect="1"/>
          </p:cNvPicPr>
          <p:nvPr/>
        </p:nvPicPr>
        <p:blipFill>
          <a:blip r:embed="rId2"/>
          <a:stretch>
            <a:fillRect/>
          </a:stretch>
        </p:blipFill>
        <p:spPr>
          <a:xfrm>
            <a:off x="683568" y="976890"/>
            <a:ext cx="7851772" cy="5476445"/>
          </a:xfrm>
          <a:prstGeom prst="rect">
            <a:avLst/>
          </a:prstGeom>
        </p:spPr>
      </p:pic>
      <p:sp>
        <p:nvSpPr>
          <p:cNvPr id="3" name="TextBox 2">
            <a:extLst>
              <a:ext uri="{FF2B5EF4-FFF2-40B4-BE49-F238E27FC236}">
                <a16:creationId xmlns:a16="http://schemas.microsoft.com/office/drawing/2014/main" id="{9DEDF4F9-AC11-CE40-96CF-BFA639F16628}"/>
              </a:ext>
            </a:extLst>
          </p:cNvPr>
          <p:cNvSpPr txBox="1"/>
          <p:nvPr/>
        </p:nvSpPr>
        <p:spPr>
          <a:xfrm>
            <a:off x="1863509" y="6156593"/>
            <a:ext cx="73170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6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rPr>
              <a:t>Assembly</a:t>
            </a:r>
            <a:r>
              <a:rPr kumimoji="0" lang="en-US" sz="1600" b="0" i="0" u="none" strike="noStrike" kern="1200" cap="none" spc="0" normalizeH="0" baseline="0" noProof="0" dirty="0">
                <a:ln>
                  <a:noFill/>
                </a:ln>
                <a:solidFill>
                  <a:srgbClr val="000000"/>
                </a:solidFill>
                <a:effectLst/>
                <a:uLnTx/>
                <a:uFillTx/>
                <a:latin typeface="Tahoma"/>
                <a:ea typeface="+mn-ea"/>
                <a:cs typeface="+mn-cs"/>
              </a:rPr>
              <a:t>”  to appear in Briefings in Bioinformatics, 2018.</a:t>
            </a:r>
          </a:p>
        </p:txBody>
      </p:sp>
    </p:spTree>
    <p:extLst>
      <p:ext uri="{BB962C8B-B14F-4D97-AF65-F5344CB8AC3E}">
        <p14:creationId xmlns:p14="http://schemas.microsoft.com/office/powerpoint/2010/main" val="1863612491"/>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Nanopore</a:t>
            </a:r>
            <a:r>
              <a:rPr lang="en-US" dirty="0"/>
              <a:t> Sequencing &amp; Tools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to appear in Briefings in Bioinformatics, 2018.</a:t>
            </a:r>
          </a:p>
          <a:p>
            <a:r>
              <a:rPr lang="en-US" dirty="0"/>
              <a:t>[</a:t>
            </a:r>
            <a:r>
              <a:rPr lang="en-US" dirty="0">
                <a:hlinkClick r:id="rId2"/>
              </a:rPr>
              <a:t>Preliminary arxiv.org version</a:t>
            </a:r>
            <a:r>
              <a:rPr lang="en-US" dirty="0"/>
              <a:t>]</a:t>
            </a:r>
          </a:p>
          <a:p>
            <a:br>
              <a:rPr lang="en-US" dirty="0"/>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6" name="Picture 5">
            <a:extLst>
              <a:ext uri="{FF2B5EF4-FFF2-40B4-BE49-F238E27FC236}">
                <a16:creationId xmlns:a16="http://schemas.microsoft.com/office/drawing/2014/main" id="{92B12C4C-07D5-5E4C-AE79-F12F586819ED}"/>
              </a:ext>
            </a:extLst>
          </p:cNvPr>
          <p:cNvPicPr>
            <a:picLocks noChangeAspect="1"/>
          </p:cNvPicPr>
          <p:nvPr/>
        </p:nvPicPr>
        <p:blipFill>
          <a:blip r:embed="rId3"/>
          <a:stretch>
            <a:fillRect/>
          </a:stretch>
        </p:blipFill>
        <p:spPr>
          <a:xfrm>
            <a:off x="336100" y="1412776"/>
            <a:ext cx="8545101" cy="2989640"/>
          </a:xfrm>
          <a:prstGeom prst="rect">
            <a:avLst/>
          </a:prstGeom>
        </p:spPr>
      </p:pic>
    </p:spTree>
    <p:extLst>
      <p:ext uri="{BB962C8B-B14F-4D97-AF65-F5344CB8AC3E}">
        <p14:creationId xmlns:p14="http://schemas.microsoft.com/office/powerpoint/2010/main" val="197229654"/>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521024177"/>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FEDF-EF5F-2343-9008-0C2639C7F008}"/>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E6DEF487-252E-3F42-9947-AC1AA9333552}"/>
              </a:ext>
            </a:extLst>
          </p:cNvPr>
          <p:cNvSpPr>
            <a:spLocks noGrp="1"/>
          </p:cNvSpPr>
          <p:nvPr>
            <p:ph idx="1"/>
          </p:nvPr>
        </p:nvSpPr>
        <p:spPr>
          <a:xfrm>
            <a:off x="228600" y="1052736"/>
            <a:ext cx="8915400" cy="5029200"/>
          </a:xfrm>
        </p:spPr>
        <p:txBody>
          <a:bodyPr/>
          <a:lstStyle/>
          <a:p>
            <a:r>
              <a:rPr lang="en-US" dirty="0">
                <a:solidFill>
                  <a:srgbClr val="0000FF"/>
                </a:solidFill>
              </a:rPr>
              <a:t>System design for bioinformatics </a:t>
            </a:r>
            <a:r>
              <a:rPr lang="en-US" dirty="0"/>
              <a:t>is a critical problem</a:t>
            </a:r>
          </a:p>
          <a:p>
            <a:pPr lvl="1"/>
            <a:r>
              <a:rPr lang="en-US" dirty="0"/>
              <a:t>It has large scientific, medical, societal, personal implications</a:t>
            </a:r>
          </a:p>
          <a:p>
            <a:endParaRPr lang="en-US" dirty="0"/>
          </a:p>
          <a:p>
            <a:r>
              <a:rPr lang="en-US" dirty="0"/>
              <a:t>This talk is about accelerating </a:t>
            </a:r>
            <a:r>
              <a:rPr lang="en-US" dirty="0">
                <a:solidFill>
                  <a:srgbClr val="0000FF"/>
                </a:solidFill>
              </a:rPr>
              <a:t>a key step in bioinformatics</a:t>
            </a:r>
            <a:r>
              <a:rPr lang="en-US" dirty="0"/>
              <a:t>: </a:t>
            </a:r>
            <a:r>
              <a:rPr lang="en-US" dirty="0">
                <a:solidFill>
                  <a:srgbClr val="FF0000"/>
                </a:solidFill>
              </a:rPr>
              <a:t>genome sequence analysis</a:t>
            </a:r>
          </a:p>
          <a:p>
            <a:pPr lvl="1"/>
            <a:r>
              <a:rPr lang="en-US" dirty="0"/>
              <a:t>In particular, </a:t>
            </a:r>
            <a:r>
              <a:rPr lang="en-US" dirty="0">
                <a:solidFill>
                  <a:srgbClr val="FF0000"/>
                </a:solidFill>
              </a:rPr>
              <a:t>read mapping</a:t>
            </a:r>
          </a:p>
          <a:p>
            <a:pPr marL="0" indent="0">
              <a:buNone/>
            </a:pPr>
            <a:endParaRPr lang="en-US" dirty="0"/>
          </a:p>
          <a:p>
            <a:r>
              <a:rPr lang="en-US" dirty="0"/>
              <a:t>We covered various </a:t>
            </a:r>
            <a:r>
              <a:rPr lang="en-US" dirty="0">
                <a:solidFill>
                  <a:srgbClr val="0000FF"/>
                </a:solidFill>
              </a:rPr>
              <a:t>recent ideas to accelerate read mapping</a:t>
            </a:r>
          </a:p>
          <a:p>
            <a:pPr lvl="1"/>
            <a:r>
              <a:rPr lang="en-US" dirty="0"/>
              <a:t>My personal journey since September 2006</a:t>
            </a:r>
          </a:p>
          <a:p>
            <a:pPr lvl="1"/>
            <a:endParaRPr lang="en-US" dirty="0"/>
          </a:p>
          <a:p>
            <a:r>
              <a:rPr lang="en-US" b="1" dirty="0">
                <a:solidFill>
                  <a:srgbClr val="1A5712"/>
                </a:solidFill>
              </a:rPr>
              <a:t>Many future opportunities exist</a:t>
            </a:r>
          </a:p>
          <a:p>
            <a:pPr lvl="1"/>
            <a:r>
              <a:rPr lang="en-US" b="1" dirty="0">
                <a:solidFill>
                  <a:srgbClr val="FF0000"/>
                </a:solidFill>
              </a:rPr>
              <a:t>Especially with new sequencing technologies</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0D852A5-EE62-484B-A021-ACAA12743B7A}"/>
              </a:ext>
            </a:extLst>
          </p:cNvPr>
          <p:cNvSpPr>
            <a:spLocks noGrp="1"/>
          </p:cNvSpPr>
          <p:nvPr>
            <p:ph type="sldNum" sz="quarter" idx="11"/>
          </p:nvPr>
        </p:nvSpPr>
        <p:spPr/>
        <p:txBody>
          <a:bodyPr/>
          <a:lstStyle/>
          <a:p>
            <a:fld id="{323594FA-E141-4234-AE05-360401972BE7}" type="slidenum">
              <a:rPr lang="en-US" altLang="en-US" smtClean="0"/>
              <a:pPr/>
              <a:t>94</a:t>
            </a:fld>
            <a:endParaRPr lang="en-US" altLang="en-US"/>
          </a:p>
        </p:txBody>
      </p:sp>
    </p:spTree>
    <p:extLst>
      <p:ext uri="{BB962C8B-B14F-4D97-AF65-F5344CB8AC3E}">
        <p14:creationId xmlns:p14="http://schemas.microsoft.com/office/powerpoint/2010/main" val="9511265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401E3-2F62-154B-ACB8-47E5315A685B}"/>
              </a:ext>
            </a:extLst>
          </p:cNvPr>
          <p:cNvSpPr>
            <a:spLocks noGrp="1"/>
          </p:cNvSpPr>
          <p:nvPr>
            <p:ph type="title"/>
          </p:nvPr>
        </p:nvSpPr>
        <p:spPr/>
        <p:txBody>
          <a:bodyPr/>
          <a:lstStyle/>
          <a:p>
            <a:r>
              <a:rPr lang="en-US" dirty="0"/>
              <a:t>Acknowledgments</a:t>
            </a:r>
          </a:p>
        </p:txBody>
      </p:sp>
      <p:sp>
        <p:nvSpPr>
          <p:cNvPr id="3" name="Content Placeholder 2">
            <a:extLst>
              <a:ext uri="{FF2B5EF4-FFF2-40B4-BE49-F238E27FC236}">
                <a16:creationId xmlns:a16="http://schemas.microsoft.com/office/drawing/2014/main" id="{9AC9D91C-98FE-7848-863F-C5E1EEB5C2E2}"/>
              </a:ext>
            </a:extLst>
          </p:cNvPr>
          <p:cNvSpPr>
            <a:spLocks noGrp="1"/>
          </p:cNvSpPr>
          <p:nvPr>
            <p:ph idx="1"/>
          </p:nvPr>
        </p:nvSpPr>
        <p:spPr/>
        <p:txBody>
          <a:bodyPr/>
          <a:lstStyle/>
          <a:p>
            <a:r>
              <a:rPr lang="en-US" dirty="0"/>
              <a:t>Prof. Can Alkan, </a:t>
            </a:r>
            <a:r>
              <a:rPr lang="en-US" dirty="0" err="1"/>
              <a:t>Bilkent</a:t>
            </a:r>
            <a:r>
              <a:rPr lang="en-US" dirty="0"/>
              <a:t> University</a:t>
            </a:r>
          </a:p>
          <a:p>
            <a:endParaRPr lang="en-US" dirty="0"/>
          </a:p>
          <a:p>
            <a:r>
              <a:rPr lang="en-US" dirty="0"/>
              <a:t>Many students</a:t>
            </a:r>
          </a:p>
          <a:p>
            <a:pPr lvl="1"/>
            <a:r>
              <a:rPr lang="en-US" dirty="0"/>
              <a:t>Mohammed </a:t>
            </a:r>
            <a:r>
              <a:rPr lang="en-US" dirty="0" err="1"/>
              <a:t>Alser</a:t>
            </a:r>
            <a:r>
              <a:rPr lang="en-US" dirty="0"/>
              <a:t>, </a:t>
            </a:r>
            <a:r>
              <a:rPr lang="en-US" dirty="0" err="1"/>
              <a:t>Damla</a:t>
            </a:r>
            <a:r>
              <a:rPr lang="en-US" dirty="0"/>
              <a:t> </a:t>
            </a:r>
            <a:r>
              <a:rPr lang="en-US" dirty="0" err="1"/>
              <a:t>Senol</a:t>
            </a:r>
            <a:r>
              <a:rPr lang="en-US" dirty="0"/>
              <a:t> Cali, </a:t>
            </a:r>
            <a:r>
              <a:rPr lang="en-US" dirty="0" err="1"/>
              <a:t>Jeremie</a:t>
            </a:r>
            <a:r>
              <a:rPr lang="en-US" dirty="0"/>
              <a:t> Kim</a:t>
            </a:r>
          </a:p>
          <a:p>
            <a:pPr lvl="1"/>
            <a:r>
              <a:rPr lang="en-US" dirty="0"/>
              <a:t>Hasan Hassan</a:t>
            </a:r>
          </a:p>
          <a:p>
            <a:pPr lvl="1"/>
            <a:r>
              <a:rPr lang="en-US" dirty="0" err="1"/>
              <a:t>Hongyi</a:t>
            </a:r>
            <a:r>
              <a:rPr lang="en-US" dirty="0"/>
              <a:t> Xin</a:t>
            </a:r>
          </a:p>
          <a:p>
            <a:pPr lvl="1"/>
            <a:r>
              <a:rPr lang="en-US" dirty="0"/>
              <a:t>…</a:t>
            </a:r>
          </a:p>
        </p:txBody>
      </p:sp>
      <p:sp>
        <p:nvSpPr>
          <p:cNvPr id="4" name="Slide Number Placeholder 3">
            <a:extLst>
              <a:ext uri="{FF2B5EF4-FFF2-40B4-BE49-F238E27FC236}">
                <a16:creationId xmlns:a16="http://schemas.microsoft.com/office/drawing/2014/main" id="{AF38E21C-F2EA-F046-8446-E33A8B3C1579}"/>
              </a:ext>
            </a:extLst>
          </p:cNvPr>
          <p:cNvSpPr>
            <a:spLocks noGrp="1"/>
          </p:cNvSpPr>
          <p:nvPr>
            <p:ph type="sldNum" sz="quarter" idx="11"/>
          </p:nvPr>
        </p:nvSpPr>
        <p:spPr/>
        <p:txBody>
          <a:bodyPr/>
          <a:lstStyle/>
          <a:p>
            <a:fld id="{323594FA-E141-4234-AE05-360401972BE7}" type="slidenum">
              <a:rPr lang="en-US" altLang="en-US" smtClean="0"/>
              <a:pPr/>
              <a:t>95</a:t>
            </a:fld>
            <a:endParaRPr lang="en-US" altLang="en-US"/>
          </a:p>
        </p:txBody>
      </p:sp>
    </p:spTree>
    <p:extLst>
      <p:ext uri="{BB962C8B-B14F-4D97-AF65-F5344CB8AC3E}">
        <p14:creationId xmlns:p14="http://schemas.microsoft.com/office/powerpoint/2010/main" val="289806708"/>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January 24, 2018</a:t>
            </a:r>
          </a:p>
          <a:p>
            <a:r>
              <a:rPr lang="en-US" sz="2200" dirty="0"/>
              <a:t>AACBB Keynote, Vienna</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p:cNvSpPr>
            <a:spLocks noGrp="1"/>
          </p:cNvSpPr>
          <p:nvPr>
            <p:ph type="ctrTitle"/>
          </p:nvPr>
        </p:nvSpPr>
        <p:spPr>
          <a:xfrm>
            <a:off x="395536" y="1484784"/>
            <a:ext cx="8382000" cy="2201416"/>
          </a:xfrm>
        </p:spPr>
        <p:txBody>
          <a:bodyPr>
            <a:normAutofit/>
          </a:bodyPr>
          <a:lstStyle/>
          <a:p>
            <a:pPr algn="ctr"/>
            <a:r>
              <a:rPr lang="en-US" sz="5000" dirty="0"/>
              <a:t>Accelerating Genome Analysis</a:t>
            </a:r>
            <a:br>
              <a:rPr lang="en-US" sz="4400" dirty="0"/>
            </a:br>
            <a:br>
              <a:rPr lang="en-US" sz="800" dirty="0"/>
            </a:br>
            <a:r>
              <a:rPr lang="en-US" sz="4000" dirty="0">
                <a:solidFill>
                  <a:srgbClr val="FF0000"/>
                </a:solidFill>
              </a:rPr>
              <a:t>A Primer on an Ongoing Journey</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698786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High-Throughput Sequencing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8194B6AA-3C68-9047-8AF8-88B08B1C5A4A}"/>
              </a:ext>
            </a:extLst>
          </p:cNvPr>
          <p:cNvPicPr>
            <a:picLocks noChangeAspect="1"/>
          </p:cNvPicPr>
          <p:nvPr/>
        </p:nvPicPr>
        <p:blipFill>
          <a:blip r:embed="rId3"/>
          <a:stretch>
            <a:fillRect/>
          </a:stretch>
        </p:blipFill>
        <p:spPr>
          <a:xfrm>
            <a:off x="127000" y="1024596"/>
            <a:ext cx="8890000" cy="2413000"/>
          </a:xfrm>
          <a:prstGeom prst="rect">
            <a:avLst/>
          </a:prstGeom>
        </p:spPr>
      </p:pic>
      <p:pic>
        <p:nvPicPr>
          <p:cNvPr id="8" name="Picture 7">
            <a:extLst>
              <a:ext uri="{FF2B5EF4-FFF2-40B4-BE49-F238E27FC236}">
                <a16:creationId xmlns:a16="http://schemas.microsoft.com/office/drawing/2014/main" id="{DB481A00-800C-1A4A-9D97-4E7330C73DB3}"/>
              </a:ext>
            </a:extLst>
          </p:cNvPr>
          <p:cNvPicPr>
            <a:picLocks noChangeAspect="1"/>
          </p:cNvPicPr>
          <p:nvPr/>
        </p:nvPicPr>
        <p:blipFill>
          <a:blip r:embed="rId4"/>
          <a:stretch>
            <a:fillRect/>
          </a:stretch>
        </p:blipFill>
        <p:spPr>
          <a:xfrm>
            <a:off x="845918" y="3437596"/>
            <a:ext cx="7452164" cy="3041700"/>
          </a:xfrm>
          <a:prstGeom prst="rect">
            <a:avLst/>
          </a:prstGeom>
        </p:spPr>
      </p:pic>
    </p:spTree>
    <p:extLst>
      <p:ext uri="{BB962C8B-B14F-4D97-AF65-F5344CB8AC3E}">
        <p14:creationId xmlns:p14="http://schemas.microsoft.com/office/powerpoint/2010/main" val="3752042632"/>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Nanopore Sequencing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Content Placeholder 2">
            <a:extLst>
              <a:ext uri="{FF2B5EF4-FFF2-40B4-BE49-F238E27FC236}">
                <a16:creationId xmlns:a16="http://schemas.microsoft.com/office/drawing/2014/main" id="{769178E2-9953-C14E-A46E-1C9271E03EC3}"/>
              </a:ext>
            </a:extLst>
          </p:cNvPr>
          <p:cNvSpPr>
            <a:spLocks noGrp="1"/>
          </p:cNvSpPr>
          <p:nvPr>
            <p:ph idx="1"/>
          </p:nvPr>
        </p:nvSpPr>
        <p:spPr>
          <a:xfrm>
            <a:off x="228600" y="1371600"/>
            <a:ext cx="8610600" cy="4876800"/>
          </a:xfrm>
        </p:spPr>
        <p:txBody>
          <a:bodyPr>
            <a:normAutofit/>
          </a:bodyPr>
          <a:lstStyle/>
          <a:p>
            <a:r>
              <a:rPr lang="en-US" sz="2400" b="1" dirty="0">
                <a:solidFill>
                  <a:srgbClr val="0000FF"/>
                </a:solidFill>
              </a:rPr>
              <a:t>Basecalling</a:t>
            </a:r>
            <a:r>
              <a:rPr lang="en-US" sz="2400" dirty="0"/>
              <a:t> translates the raw signal output of the nanopore sequencer into bases (A, C, G, T) to generate DNA reads. </a:t>
            </a:r>
          </a:p>
          <a:p>
            <a:pPr lvl="1">
              <a:spcBef>
                <a:spcPts val="0"/>
              </a:spcBef>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1) The raw current signal is divided into discrete blocks (events). </a:t>
            </a:r>
          </a:p>
          <a:p>
            <a:pPr lvl="1">
              <a:spcBef>
                <a:spcPts val="0"/>
              </a:spcBef>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2) Each event is decoded into a most-likely set of bases. </a:t>
            </a:r>
          </a:p>
          <a:p>
            <a:pPr lvl="1"/>
            <a:endParaRPr lang="en-US" dirty="0"/>
          </a:p>
          <a:p>
            <a:r>
              <a:rPr lang="en-US" sz="2400" b="1" dirty="0">
                <a:solidFill>
                  <a:srgbClr val="FF0000"/>
                </a:solidFill>
              </a:rPr>
              <a:t>Deletions</a:t>
            </a:r>
            <a:r>
              <a:rPr lang="en-US" sz="2400" i="1" dirty="0"/>
              <a:t> </a:t>
            </a:r>
            <a:r>
              <a:rPr lang="en-US" sz="2400" dirty="0"/>
              <a:t>are</a:t>
            </a:r>
            <a:r>
              <a:rPr lang="en-US" sz="2400" i="1" dirty="0"/>
              <a:t> </a:t>
            </a:r>
            <a:r>
              <a:rPr lang="en-US" sz="2400" dirty="0"/>
              <a:t>the dominant error of nanopore sequencing.</a:t>
            </a:r>
          </a:p>
          <a:p>
            <a:pPr lvl="1"/>
            <a:r>
              <a:rPr lang="en-US" dirty="0"/>
              <a:t>In the ideal case, each consecutive event should differ by one base. However, in practice, this is not the case because of the </a:t>
            </a:r>
            <a:r>
              <a:rPr lang="en-US" dirty="0">
                <a:solidFill>
                  <a:srgbClr val="FF0000"/>
                </a:solidFill>
              </a:rPr>
              <a:t>non-stable speed of the translocation</a:t>
            </a:r>
            <a:r>
              <a:rPr lang="en-US" dirty="0"/>
              <a:t>.</a:t>
            </a:r>
          </a:p>
          <a:p>
            <a:pPr lvl="1"/>
            <a:r>
              <a:rPr lang="en-US" dirty="0"/>
              <a:t>Determining the correct length of the </a:t>
            </a:r>
            <a:r>
              <a:rPr lang="en-US" dirty="0">
                <a:solidFill>
                  <a:srgbClr val="FF0000"/>
                </a:solidFill>
              </a:rPr>
              <a:t>homopolymers</a:t>
            </a:r>
            <a:r>
              <a:rPr lang="en-US" dirty="0"/>
              <a:t> (</a:t>
            </a:r>
            <a:r>
              <a:rPr lang="en-US" i="1" dirty="0"/>
              <a:t>i</a:t>
            </a:r>
            <a:r>
              <a:rPr lang="en-US" dirty="0"/>
              <a:t>.</a:t>
            </a:r>
            <a:r>
              <a:rPr lang="en-US" i="1" dirty="0"/>
              <a:t>e</a:t>
            </a:r>
            <a:r>
              <a:rPr lang="en-US" dirty="0"/>
              <a:t>., repeating stretches of one kind of base, </a:t>
            </a:r>
            <a:r>
              <a:rPr lang="en-US" i="1" dirty="0"/>
              <a:t>e</a:t>
            </a:r>
            <a:r>
              <a:rPr lang="en-US" dirty="0"/>
              <a:t>.</a:t>
            </a:r>
            <a:r>
              <a:rPr lang="en-US" i="1" dirty="0"/>
              <a:t>g</a:t>
            </a:r>
            <a:r>
              <a:rPr lang="en-US" dirty="0"/>
              <a:t>., AAAAAAA) is challenging.</a:t>
            </a:r>
          </a:p>
          <a:p>
            <a:pPr marL="0" indent="0">
              <a:buNone/>
            </a:pPr>
            <a:endParaRPr lang="en-US" sz="2400" dirty="0"/>
          </a:p>
        </p:txBody>
      </p:sp>
    </p:spTree>
    <p:extLst>
      <p:ext uri="{BB962C8B-B14F-4D97-AF65-F5344CB8AC3E}">
        <p14:creationId xmlns:p14="http://schemas.microsoft.com/office/powerpoint/2010/main" val="25523424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2313" y="2996952"/>
            <a:ext cx="7772400" cy="2772023"/>
          </a:xfrm>
        </p:spPr>
        <p:txBody>
          <a:bodyPr/>
          <a:lstStyle/>
          <a:p>
            <a:r>
              <a:rPr lang="en-US" b="0" cap="none" dirty="0"/>
              <a:t>The Importance of Genome Analysis?</a:t>
            </a:r>
            <a:br>
              <a:rPr lang="en-US" b="0" cap="none" dirty="0"/>
            </a:br>
            <a:r>
              <a:rPr lang="en-US" sz="2000" b="0" cap="none" dirty="0">
                <a:solidFill>
                  <a:schemeClr val="tx1"/>
                </a:solidFill>
                <a:latin typeface="+mn-lt"/>
                <a:ea typeface="+mn-ea"/>
                <a:cs typeface="+mn-cs"/>
              </a:rPr>
              <a:t>Helps, for example, to answer the following 3 questions:</a:t>
            </a:r>
          </a:p>
        </p:txBody>
      </p:sp>
      <p:sp>
        <p:nvSpPr>
          <p:cNvPr id="2" name="Slide Number Placeholder 1"/>
          <p:cNvSpPr>
            <a:spLocks noGrp="1"/>
          </p:cNvSpPr>
          <p:nvPr>
            <p:ph type="sldNum" sz="quarter" idx="11"/>
          </p:nvPr>
        </p:nvSpPr>
        <p:spPr/>
        <p:txBody>
          <a:bodyPr/>
          <a:lstStyle/>
          <a:p>
            <a:fld id="{6E86574E-FA2E-425B-A84C-39F9592E9ECB}" type="slidenum">
              <a:rPr lang="en-US" altLang="en-US" smtClean="0"/>
              <a:pPr/>
              <a:t>99</a:t>
            </a:fld>
            <a:endParaRPr lang="en-US" altLang="en-US"/>
          </a:p>
        </p:txBody>
      </p:sp>
    </p:spTree>
    <p:extLst>
      <p:ext uri="{BB962C8B-B14F-4D97-AF65-F5344CB8AC3E}">
        <p14:creationId xmlns:p14="http://schemas.microsoft.com/office/powerpoint/2010/main" val="3360261529"/>
      </p:ext>
    </p:extLst>
  </p:cSld>
  <p:clrMapOvr>
    <a:masterClrMapping/>
  </p:clrMapOvr>
  <p:transition/>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utlu_memory-scaling_memcon13_talk (1).pptx" id="{1D09C5EE-DC30-4F85-84AA-519B89166748}" vid="{5DED0AF8-637D-490F-B56E-C8CE9BE1B1E6}"/>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186088</TotalTime>
  <Words>11135</Words>
  <Application>Microsoft Macintosh PowerPoint</Application>
  <PresentationFormat>On-screen Show (4:3)</PresentationFormat>
  <Paragraphs>2059</Paragraphs>
  <Slides>112</Slides>
  <Notes>64</Notes>
  <HiddenSlides>1</HiddenSlides>
  <MMClips>0</MMClips>
  <ScaleCrop>false</ScaleCrop>
  <HeadingPairs>
    <vt:vector size="8" baseType="variant">
      <vt:variant>
        <vt:lpstr>Fonts Used</vt:lpstr>
      </vt:variant>
      <vt:variant>
        <vt:i4>24</vt:i4>
      </vt:variant>
      <vt:variant>
        <vt:lpstr>Theme</vt:lpstr>
      </vt:variant>
      <vt:variant>
        <vt:i4>39</vt:i4>
      </vt:variant>
      <vt:variant>
        <vt:lpstr>Embedded OLE Servers</vt:lpstr>
      </vt:variant>
      <vt:variant>
        <vt:i4>1</vt:i4>
      </vt:variant>
      <vt:variant>
        <vt:lpstr>Slide Titles</vt:lpstr>
      </vt:variant>
      <vt:variant>
        <vt:i4>112</vt:i4>
      </vt:variant>
    </vt:vector>
  </HeadingPairs>
  <TitlesOfParts>
    <vt:vector size="176" baseType="lpstr">
      <vt:lpstr>Meiryo</vt:lpstr>
      <vt:lpstr>ＭＳ 明朝</vt:lpstr>
      <vt:lpstr>ＭＳ 明朝</vt:lpstr>
      <vt:lpstr>ＭＳ Ｐゴシック</vt:lpstr>
      <vt:lpstr>나눔고딕</vt:lpstr>
      <vt:lpstr>新細明體</vt:lpstr>
      <vt:lpstr>Aparajita</vt:lpstr>
      <vt:lpstr>Arial</vt:lpstr>
      <vt:lpstr>Arial Black</vt:lpstr>
      <vt:lpstr>Calibri</vt:lpstr>
      <vt:lpstr>Cambria</vt:lpstr>
      <vt:lpstr>Cambria Math</vt:lpstr>
      <vt:lpstr>Consolas</vt:lpstr>
      <vt:lpstr>Courier New</vt:lpstr>
      <vt:lpstr>Droid Sans Fallback</vt:lpstr>
      <vt:lpstr>europa</vt:lpstr>
      <vt:lpstr>FreeSans</vt:lpstr>
      <vt:lpstr>Garamond</vt:lpstr>
      <vt:lpstr>Liberation Serif</vt:lpstr>
      <vt:lpstr>Palatino Linotype</vt:lpstr>
      <vt:lpstr>Tahoma</vt:lpstr>
      <vt:lpstr>Times New Roman</vt:lpstr>
      <vt:lpstr>Wingdings</vt:lpstr>
      <vt:lpstr>Zapf Dingbats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1_safari</vt:lpstr>
      <vt:lpstr>8_Office Theme</vt:lpstr>
      <vt:lpstr>Visio</vt:lpstr>
      <vt:lpstr>Accelerating Genome Analysis  A Primer on an Ongoing Journey</vt:lpstr>
      <vt:lpstr>Overview</vt:lpstr>
      <vt:lpstr>Agenda</vt:lpstr>
      <vt:lpstr>What Is a Genome Made Of?</vt:lpstr>
      <vt:lpstr>The Central Dogma of Molecular Biology</vt:lpstr>
      <vt:lpstr>DNA Under Electron Microscope</vt:lpstr>
      <vt:lpstr>DNA Sequencing</vt:lpstr>
      <vt:lpstr>Untangling Yarn Balls &amp; DNA Sequencing</vt:lpstr>
      <vt:lpstr>PowerPoint Presentation</vt:lpstr>
      <vt:lpstr>The Genomic Era</vt:lpstr>
      <vt:lpstr>The Genomic Era (continued)</vt:lpstr>
      <vt:lpstr>High-Throughput Sequencing (HTS) </vt:lpstr>
      <vt:lpstr>High-Throughput Sequencing (HTS) </vt:lpstr>
      <vt:lpstr>High-Throughput Sequencing</vt:lpstr>
      <vt:lpstr>PowerPoint Presentation</vt:lpstr>
      <vt:lpstr>PowerPoint Presentation</vt:lpstr>
      <vt:lpstr>The Read Mapping Bottleneck</vt:lpstr>
      <vt:lpstr>Read Mapping Execution Time Breakdown </vt:lpstr>
      <vt:lpstr>Read Mapping</vt:lpstr>
      <vt:lpstr>Challenges in Read Mapping</vt:lpstr>
      <vt:lpstr>Read Alignment/Verification</vt:lpstr>
      <vt:lpstr>Agenda</vt:lpstr>
      <vt:lpstr>Read Mapping Algorithms: Two Styles</vt:lpstr>
      <vt:lpstr>Hash Table Based Read Mappers</vt:lpstr>
      <vt:lpstr>Hash Table-Based Mappers [Alkan+ Nature Gen’09]</vt:lpstr>
      <vt:lpstr>Hash Table Based Read Mappers</vt:lpstr>
      <vt:lpstr>Hash Table-Based Mappers [Alkan+ Nature Gen’09]</vt:lpstr>
      <vt:lpstr>Advantages of Hash Table Based Mappers</vt:lpstr>
      <vt:lpstr>Problem and Goal</vt:lpstr>
      <vt:lpstr>Agenda</vt:lpstr>
      <vt:lpstr>Reducing the Cost of Verification</vt:lpstr>
      <vt:lpstr>Key Observations [Xin+, BMC Genomics 2013]</vt:lpstr>
      <vt:lpstr>FastHASH Mechanisms [Xin+, BMC Genomics 2013]</vt:lpstr>
      <vt:lpstr>Adjacency Filtering (AF)</vt:lpstr>
      <vt:lpstr>Adjacency Filtering (AF)</vt:lpstr>
      <vt:lpstr>FastHASH Mechanisms [Xin+, BMC Genomics 2013]</vt:lpstr>
      <vt:lpstr>Cheap K-mer Selection (CKS)</vt:lpstr>
      <vt:lpstr>Cheap K-mer Selection</vt:lpstr>
      <vt:lpstr>Methodology</vt:lpstr>
      <vt:lpstr>FastHASH Speedup</vt:lpstr>
      <vt:lpstr>Analysis</vt:lpstr>
      <vt:lpstr>FastHASH Conclusion</vt:lpstr>
      <vt:lpstr>More on FastHASH</vt:lpstr>
      <vt:lpstr>Agenda</vt:lpstr>
      <vt:lpstr>An Example: Shifted Hamming Distance</vt:lpstr>
      <vt:lpstr>Shifted Hamming Distance</vt:lpstr>
      <vt:lpstr>New Bottleneck: Filtering (Pre-Alignment) </vt:lpstr>
      <vt:lpstr>Agenda</vt:lpstr>
      <vt:lpstr>Location Filtering</vt:lpstr>
      <vt:lpstr>Ideal Filtering Algorithm </vt:lpstr>
      <vt:lpstr>Alignment vs. Pre-alignment (Filtering)</vt:lpstr>
      <vt:lpstr>PowerPoint Presentation</vt:lpstr>
      <vt:lpstr>GateKeeper Walkthrough</vt:lpstr>
      <vt:lpstr>GateKeeper Walkthrough (cont’d)</vt:lpstr>
      <vt:lpstr>GateKeeper Accelerator Architecture</vt:lpstr>
      <vt:lpstr>GateKeeper vs. SHD</vt:lpstr>
      <vt:lpstr>GateKeeper: Speed &amp; Accuracy Results</vt:lpstr>
      <vt:lpstr>Conclusions</vt:lpstr>
      <vt:lpstr>More on GateKeeper</vt:lpstr>
      <vt:lpstr>Next Talk: MAGNET</vt:lpstr>
      <vt:lpstr>Agenda</vt:lpstr>
      <vt:lpstr>Read Mapping &amp; Filtering</vt:lpstr>
      <vt:lpstr>Hash Tables in Read Mapping</vt:lpstr>
      <vt:lpstr>Read Mapping &amp; Filtering in Memory</vt:lpstr>
      <vt:lpstr>Our Proposal: GRIM-Filter</vt:lpstr>
      <vt:lpstr>GRIM-Filter: Bins</vt:lpstr>
      <vt:lpstr>GRIM-Filter: Bitvectors</vt:lpstr>
      <vt:lpstr>GRIM-Filter: Bitvectors</vt:lpstr>
      <vt:lpstr>Our Proposal: GRIM-Filter</vt:lpstr>
      <vt:lpstr>GRIM-Filter: Checking a Bin</vt:lpstr>
      <vt:lpstr>Our Proposal: GRIM-Filter</vt:lpstr>
      <vt:lpstr>Our Proposal: GRIM-Filter</vt:lpstr>
      <vt:lpstr>Integrating GRIM-Filter into a Read Mapper</vt:lpstr>
      <vt:lpstr>Key Properties of GRIM-Filter</vt:lpstr>
      <vt:lpstr>3D-Stacked Memory</vt:lpstr>
      <vt:lpstr>3D-Stacked Memory</vt:lpstr>
      <vt:lpstr>3D-Stacked Memory</vt:lpstr>
      <vt:lpstr>GRIM-Filter in 3D-Stacked DRAM</vt:lpstr>
      <vt:lpstr>GRIM-Filter in 3D-Stacked DRAM</vt:lpstr>
      <vt:lpstr>Methodology</vt:lpstr>
      <vt:lpstr>GRIM-Filter Performance</vt:lpstr>
      <vt:lpstr>GRIM-Filter False Negative Rate</vt:lpstr>
      <vt:lpstr>More on GRIM-Filter</vt:lpstr>
      <vt:lpstr>Agenda</vt:lpstr>
      <vt:lpstr>Recall: High-Throughput Sequencing</vt:lpstr>
      <vt:lpstr>Nanopore Sequencing Technology</vt:lpstr>
      <vt:lpstr>Nanopore Sequencing Technology</vt:lpstr>
      <vt:lpstr>Nanopore Sequencing</vt:lpstr>
      <vt:lpstr>Advantages of Nanopore Sequencing</vt:lpstr>
      <vt:lpstr>Challenges of Nanopore Sequencing</vt:lpstr>
      <vt:lpstr>Nanopore Genome Assembly Pipeline</vt:lpstr>
      <vt:lpstr>More on Nanopore Sequencing &amp; Tools</vt:lpstr>
      <vt:lpstr>Agenda</vt:lpstr>
      <vt:lpstr>Conclusion</vt:lpstr>
      <vt:lpstr>Acknowledgments</vt:lpstr>
      <vt:lpstr>Accelerating Genome Analysis  A Primer on an Ongoing Journey</vt:lpstr>
      <vt:lpstr>High-Throughput Sequencing</vt:lpstr>
      <vt:lpstr>Nanopore Sequencing</vt:lpstr>
      <vt:lpstr>The Importance of Genome Analysis? Helps, for example, to answer the following 3 questions:</vt:lpstr>
      <vt:lpstr>PowerPoint Presentation</vt:lpstr>
      <vt:lpstr>PowerPoint Presentation</vt:lpstr>
      <vt:lpstr>CODIS: Combined DNA Index System </vt:lpstr>
      <vt:lpstr>PowerPoint Presentation</vt:lpstr>
      <vt:lpstr>Phylogenetic tree</vt:lpstr>
      <vt:lpstr>The genetic similarity between species</vt:lpstr>
      <vt:lpstr>Human and Mouse Genetic Similarities</vt:lpstr>
      <vt:lpstr>PowerPoint Presentation</vt:lpstr>
      <vt:lpstr>Analyzing the problem</vt:lpstr>
      <vt:lpstr>Read Mapping</vt:lpstr>
      <vt:lpstr>Key Observations:</vt:lpstr>
      <vt:lpstr>Read Mappers Timeline</vt:lpstr>
      <vt:lpstr>Filters, Alignment, and Mappers</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2752</cp:revision>
  <cp:lastPrinted>2017-09-14T13:39:03Z</cp:lastPrinted>
  <dcterms:created xsi:type="dcterms:W3CDTF">2010-10-08T20:41:54Z</dcterms:created>
  <dcterms:modified xsi:type="dcterms:W3CDTF">2018-02-24T10:04:34Z</dcterms:modified>
</cp:coreProperties>
</file>