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theme/themeOverride2.xml" ContentType="application/vnd.openxmlformats-officedocument.themeOverride+xml"/>
  <Override PartName="/ppt/charts/chart8.xml" ContentType="application/vnd.openxmlformats-officedocument.drawingml.chart+xml"/>
  <Override PartName="/ppt/theme/themeOverride3.xml" ContentType="application/vnd.openxmlformats-officedocument.themeOverride+xml"/>
  <Override PartName="/ppt/charts/chart9.xml" ContentType="application/vnd.openxmlformats-officedocument.drawingml.chart+xml"/>
  <Override PartName="/ppt/theme/themeOverride4.xml" ContentType="application/vnd.openxmlformats-officedocument.themeOverride+xml"/>
  <Override PartName="/ppt/charts/chart10.xml" ContentType="application/vnd.openxmlformats-officedocument.drawingml.chart+xml"/>
  <Override PartName="/ppt/theme/themeOverride5.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8076" r:id="rId35"/>
    <p:sldMasterId id="2147488139" r:id="rId36"/>
    <p:sldMasterId id="2147488151" r:id="rId37"/>
    <p:sldMasterId id="2147488163" r:id="rId38"/>
    <p:sldMasterId id="2147488175" r:id="rId39"/>
    <p:sldMasterId id="2147488187" r:id="rId40"/>
    <p:sldMasterId id="2147488200" r:id="rId41"/>
  </p:sldMasterIdLst>
  <p:notesMasterIdLst>
    <p:notesMasterId r:id="rId178"/>
  </p:notesMasterIdLst>
  <p:handoutMasterIdLst>
    <p:handoutMasterId r:id="rId179"/>
  </p:handoutMasterIdLst>
  <p:sldIdLst>
    <p:sldId id="4681" r:id="rId42"/>
    <p:sldId id="4434" r:id="rId43"/>
    <p:sldId id="4433" r:id="rId44"/>
    <p:sldId id="4441" r:id="rId45"/>
    <p:sldId id="4442" r:id="rId46"/>
    <p:sldId id="4438" r:id="rId47"/>
    <p:sldId id="4443" r:id="rId48"/>
    <p:sldId id="4439" r:id="rId49"/>
    <p:sldId id="4444" r:id="rId50"/>
    <p:sldId id="4456" r:id="rId51"/>
    <p:sldId id="4457" r:id="rId52"/>
    <p:sldId id="4445" r:id="rId53"/>
    <p:sldId id="4658" r:id="rId54"/>
    <p:sldId id="4654" r:id="rId55"/>
    <p:sldId id="4436" r:id="rId56"/>
    <p:sldId id="4675" r:id="rId57"/>
    <p:sldId id="4676" r:id="rId58"/>
    <p:sldId id="4677" r:id="rId59"/>
    <p:sldId id="4437" r:id="rId60"/>
    <p:sldId id="4449" r:id="rId61"/>
    <p:sldId id="4610" r:id="rId62"/>
    <p:sldId id="4478" r:id="rId63"/>
    <p:sldId id="4479" r:id="rId64"/>
    <p:sldId id="4572" r:id="rId65"/>
    <p:sldId id="4664" r:id="rId66"/>
    <p:sldId id="4507" r:id="rId67"/>
    <p:sldId id="4573" r:id="rId68"/>
    <p:sldId id="4510" r:id="rId69"/>
    <p:sldId id="4481" r:id="rId70"/>
    <p:sldId id="4511" r:id="rId71"/>
    <p:sldId id="4483" r:id="rId72"/>
    <p:sldId id="4484" r:id="rId73"/>
    <p:sldId id="4486" r:id="rId74"/>
    <p:sldId id="4691" r:id="rId75"/>
    <p:sldId id="4508" r:id="rId76"/>
    <p:sldId id="4487" r:id="rId77"/>
    <p:sldId id="4489" r:id="rId78"/>
    <p:sldId id="4491" r:id="rId79"/>
    <p:sldId id="4492" r:id="rId80"/>
    <p:sldId id="4493" r:id="rId81"/>
    <p:sldId id="4494" r:id="rId82"/>
    <p:sldId id="4495" r:id="rId83"/>
    <p:sldId id="4496" r:id="rId84"/>
    <p:sldId id="4498" r:id="rId85"/>
    <p:sldId id="4499" r:id="rId86"/>
    <p:sldId id="4500" r:id="rId87"/>
    <p:sldId id="4503" r:id="rId88"/>
    <p:sldId id="4512" r:id="rId89"/>
    <p:sldId id="4513" r:id="rId90"/>
    <p:sldId id="4514" r:id="rId91"/>
    <p:sldId id="4577" r:id="rId92"/>
    <p:sldId id="4665" r:id="rId93"/>
    <p:sldId id="4666" r:id="rId94"/>
    <p:sldId id="4667" r:id="rId95"/>
    <p:sldId id="4669" r:id="rId96"/>
    <p:sldId id="4670" r:id="rId97"/>
    <p:sldId id="4578" r:id="rId98"/>
    <p:sldId id="4509" r:id="rId99"/>
    <p:sldId id="4606" r:id="rId100"/>
    <p:sldId id="4575" r:id="rId101"/>
    <p:sldId id="4576" r:id="rId102"/>
    <p:sldId id="4524" r:id="rId103"/>
    <p:sldId id="4611" r:id="rId104"/>
    <p:sldId id="4612" r:id="rId105"/>
    <p:sldId id="4649" r:id="rId106"/>
    <p:sldId id="4614" r:id="rId107"/>
    <p:sldId id="4651" r:id="rId108"/>
    <p:sldId id="4618" r:id="rId109"/>
    <p:sldId id="4534" r:id="rId110"/>
    <p:sldId id="4659" r:id="rId111"/>
    <p:sldId id="4692" r:id="rId112"/>
    <p:sldId id="4533" r:id="rId113"/>
    <p:sldId id="4607" r:id="rId114"/>
    <p:sldId id="4535" r:id="rId115"/>
    <p:sldId id="4650" r:id="rId116"/>
    <p:sldId id="4536" r:id="rId117"/>
    <p:sldId id="4537" r:id="rId118"/>
    <p:sldId id="4538" r:id="rId119"/>
    <p:sldId id="4539" r:id="rId120"/>
    <p:sldId id="4540" r:id="rId121"/>
    <p:sldId id="4541" r:id="rId122"/>
    <p:sldId id="4542" r:id="rId123"/>
    <p:sldId id="4543" r:id="rId124"/>
    <p:sldId id="4544" r:id="rId125"/>
    <p:sldId id="4545" r:id="rId126"/>
    <p:sldId id="4273" r:id="rId127"/>
    <p:sldId id="3763" r:id="rId128"/>
    <p:sldId id="4546" r:id="rId129"/>
    <p:sldId id="4547" r:id="rId130"/>
    <p:sldId id="4548" r:id="rId131"/>
    <p:sldId id="4549" r:id="rId132"/>
    <p:sldId id="4550" r:id="rId133"/>
    <p:sldId id="4551" r:id="rId134"/>
    <p:sldId id="4552" r:id="rId135"/>
    <p:sldId id="4553" r:id="rId136"/>
    <p:sldId id="4619" r:id="rId137"/>
    <p:sldId id="4420" r:id="rId138"/>
    <p:sldId id="3765" r:id="rId139"/>
    <p:sldId id="3766" r:id="rId140"/>
    <p:sldId id="3767" r:id="rId141"/>
    <p:sldId id="3878" r:id="rId142"/>
    <p:sldId id="3879" r:id="rId143"/>
    <p:sldId id="3880" r:id="rId144"/>
    <p:sldId id="3881" r:id="rId145"/>
    <p:sldId id="3768" r:id="rId146"/>
    <p:sldId id="3769" r:id="rId147"/>
    <p:sldId id="3770" r:id="rId148"/>
    <p:sldId id="3771" r:id="rId149"/>
    <p:sldId id="3882" r:id="rId150"/>
    <p:sldId id="3772" r:id="rId151"/>
    <p:sldId id="3773" r:id="rId152"/>
    <p:sldId id="4554" r:id="rId153"/>
    <p:sldId id="4660" r:id="rId154"/>
    <p:sldId id="4639" r:id="rId155"/>
    <p:sldId id="4656" r:id="rId156"/>
    <p:sldId id="4640" r:id="rId157"/>
    <p:sldId id="4641" r:id="rId158"/>
    <p:sldId id="4642" r:id="rId159"/>
    <p:sldId id="4661" r:id="rId160"/>
    <p:sldId id="4684" r:id="rId161"/>
    <p:sldId id="4683" r:id="rId162"/>
    <p:sldId id="4685" r:id="rId163"/>
    <p:sldId id="4643" r:id="rId164"/>
    <p:sldId id="4574" r:id="rId165"/>
    <p:sldId id="4609" r:id="rId166"/>
    <p:sldId id="4644" r:id="rId167"/>
    <p:sldId id="4682" r:id="rId168"/>
    <p:sldId id="4653" r:id="rId169"/>
    <p:sldId id="4636" r:id="rId170"/>
    <p:sldId id="4671" r:id="rId171"/>
    <p:sldId id="4672" r:id="rId172"/>
    <p:sldId id="4673" r:id="rId173"/>
    <p:sldId id="4674" r:id="rId174"/>
    <p:sldId id="4680" r:id="rId175"/>
    <p:sldId id="4678" r:id="rId176"/>
    <p:sldId id="4679" r:id="rId17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A5712"/>
    <a:srgbClr val="0000FF"/>
    <a:srgbClr val="0432FF"/>
    <a:srgbClr val="FF00C4"/>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55" autoAdjust="0"/>
    <p:restoredTop sz="93199" autoAdjust="0"/>
  </p:normalViewPr>
  <p:slideViewPr>
    <p:cSldViewPr>
      <p:cViewPr varScale="1">
        <p:scale>
          <a:sx n="93" d="100"/>
          <a:sy n="93" d="100"/>
        </p:scale>
        <p:origin x="101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6.xml"/><Relationship Id="rId21" Type="http://schemas.openxmlformats.org/officeDocument/2006/relationships/slideMaster" Target="slideMasters/slideMaster21.xml"/><Relationship Id="rId42" Type="http://schemas.openxmlformats.org/officeDocument/2006/relationships/slide" Target="slides/slide1.xml"/><Relationship Id="rId63" Type="http://schemas.openxmlformats.org/officeDocument/2006/relationships/slide" Target="slides/slide22.xml"/><Relationship Id="rId84" Type="http://schemas.openxmlformats.org/officeDocument/2006/relationships/slide" Target="slides/slide43.xml"/><Relationship Id="rId138" Type="http://schemas.openxmlformats.org/officeDocument/2006/relationships/slide" Target="slides/slide97.xml"/><Relationship Id="rId159" Type="http://schemas.openxmlformats.org/officeDocument/2006/relationships/slide" Target="slides/slide118.xml"/><Relationship Id="rId170" Type="http://schemas.openxmlformats.org/officeDocument/2006/relationships/slide" Target="slides/slide129.xml"/><Relationship Id="rId107" Type="http://schemas.openxmlformats.org/officeDocument/2006/relationships/slide" Target="slides/slide6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2.xml"/><Relationship Id="rId74" Type="http://schemas.openxmlformats.org/officeDocument/2006/relationships/slide" Target="slides/slide33.xml"/><Relationship Id="rId128" Type="http://schemas.openxmlformats.org/officeDocument/2006/relationships/slide" Target="slides/slide87.xml"/><Relationship Id="rId149" Type="http://schemas.openxmlformats.org/officeDocument/2006/relationships/slide" Target="slides/slide108.xml"/><Relationship Id="rId5" Type="http://schemas.openxmlformats.org/officeDocument/2006/relationships/slideMaster" Target="slideMasters/slideMaster5.xml"/><Relationship Id="rId95" Type="http://schemas.openxmlformats.org/officeDocument/2006/relationships/slide" Target="slides/slide54.xml"/><Relationship Id="rId160" Type="http://schemas.openxmlformats.org/officeDocument/2006/relationships/slide" Target="slides/slide119.xml"/><Relationship Id="rId181" Type="http://schemas.openxmlformats.org/officeDocument/2006/relationships/viewProps" Target="viewProps.xml"/><Relationship Id="rId22" Type="http://schemas.openxmlformats.org/officeDocument/2006/relationships/slideMaster" Target="slideMasters/slideMaster22.xml"/><Relationship Id="rId43" Type="http://schemas.openxmlformats.org/officeDocument/2006/relationships/slide" Target="slides/slide2.xml"/><Relationship Id="rId64" Type="http://schemas.openxmlformats.org/officeDocument/2006/relationships/slide" Target="slides/slide23.xml"/><Relationship Id="rId118" Type="http://schemas.openxmlformats.org/officeDocument/2006/relationships/slide" Target="slides/slide77.xml"/><Relationship Id="rId139" Type="http://schemas.openxmlformats.org/officeDocument/2006/relationships/slide" Target="slides/slide98.xml"/><Relationship Id="rId85" Type="http://schemas.openxmlformats.org/officeDocument/2006/relationships/slide" Target="slides/slide44.xml"/><Relationship Id="rId150" Type="http://schemas.openxmlformats.org/officeDocument/2006/relationships/slide" Target="slides/slide109.xml"/><Relationship Id="rId171" Type="http://schemas.openxmlformats.org/officeDocument/2006/relationships/slide" Target="slides/slide130.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7.xml"/><Relationship Id="rId129" Type="http://schemas.openxmlformats.org/officeDocument/2006/relationships/slide" Target="slides/slide88.xml"/><Relationship Id="rId54" Type="http://schemas.openxmlformats.org/officeDocument/2006/relationships/slide" Target="slides/slide13.xml"/><Relationship Id="rId75" Type="http://schemas.openxmlformats.org/officeDocument/2006/relationships/slide" Target="slides/slide34.xml"/><Relationship Id="rId96" Type="http://schemas.openxmlformats.org/officeDocument/2006/relationships/slide" Target="slides/slide55.xml"/><Relationship Id="rId140" Type="http://schemas.openxmlformats.org/officeDocument/2006/relationships/slide" Target="slides/slide99.xml"/><Relationship Id="rId161" Type="http://schemas.openxmlformats.org/officeDocument/2006/relationships/slide" Target="slides/slide120.xml"/><Relationship Id="rId182" Type="http://schemas.openxmlformats.org/officeDocument/2006/relationships/theme" Target="theme/theme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8.xml"/><Relationship Id="rId44" Type="http://schemas.openxmlformats.org/officeDocument/2006/relationships/slide" Target="slides/slide3.xml"/><Relationship Id="rId60" Type="http://schemas.openxmlformats.org/officeDocument/2006/relationships/slide" Target="slides/slide19.xml"/><Relationship Id="rId65" Type="http://schemas.openxmlformats.org/officeDocument/2006/relationships/slide" Target="slides/slide24.xml"/><Relationship Id="rId81" Type="http://schemas.openxmlformats.org/officeDocument/2006/relationships/slide" Target="slides/slide40.xml"/><Relationship Id="rId86" Type="http://schemas.openxmlformats.org/officeDocument/2006/relationships/slide" Target="slides/slide45.xml"/><Relationship Id="rId130" Type="http://schemas.openxmlformats.org/officeDocument/2006/relationships/slide" Target="slides/slide89.xml"/><Relationship Id="rId135" Type="http://schemas.openxmlformats.org/officeDocument/2006/relationships/slide" Target="slides/slide94.xml"/><Relationship Id="rId151" Type="http://schemas.openxmlformats.org/officeDocument/2006/relationships/slide" Target="slides/slide110.xml"/><Relationship Id="rId156" Type="http://schemas.openxmlformats.org/officeDocument/2006/relationships/slide" Target="slides/slide115.xml"/><Relationship Id="rId177" Type="http://schemas.openxmlformats.org/officeDocument/2006/relationships/slide" Target="slides/slide136.xml"/><Relationship Id="rId172" Type="http://schemas.openxmlformats.org/officeDocument/2006/relationships/slide" Target="slides/slide13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8.xml"/><Relationship Id="rId34" Type="http://schemas.openxmlformats.org/officeDocument/2006/relationships/slideMaster" Target="slideMasters/slideMaster34.xml"/><Relationship Id="rId50" Type="http://schemas.openxmlformats.org/officeDocument/2006/relationships/slide" Target="slides/slide9.xml"/><Relationship Id="rId55" Type="http://schemas.openxmlformats.org/officeDocument/2006/relationships/slide" Target="slides/slide14.xml"/><Relationship Id="rId76" Type="http://schemas.openxmlformats.org/officeDocument/2006/relationships/slide" Target="slides/slide35.xml"/><Relationship Id="rId97" Type="http://schemas.openxmlformats.org/officeDocument/2006/relationships/slide" Target="slides/slide56.xml"/><Relationship Id="rId104" Type="http://schemas.openxmlformats.org/officeDocument/2006/relationships/slide" Target="slides/slide63.xml"/><Relationship Id="rId120" Type="http://schemas.openxmlformats.org/officeDocument/2006/relationships/slide" Target="slides/slide79.xml"/><Relationship Id="rId125" Type="http://schemas.openxmlformats.org/officeDocument/2006/relationships/slide" Target="slides/slide84.xml"/><Relationship Id="rId141" Type="http://schemas.openxmlformats.org/officeDocument/2006/relationships/slide" Target="slides/slide100.xml"/><Relationship Id="rId146" Type="http://schemas.openxmlformats.org/officeDocument/2006/relationships/slide" Target="slides/slide105.xml"/><Relationship Id="rId167" Type="http://schemas.openxmlformats.org/officeDocument/2006/relationships/slide" Target="slides/slide126.xml"/><Relationship Id="rId7" Type="http://schemas.openxmlformats.org/officeDocument/2006/relationships/slideMaster" Target="slideMasters/slideMaster7.xml"/><Relationship Id="rId71" Type="http://schemas.openxmlformats.org/officeDocument/2006/relationships/slide" Target="slides/slide30.xml"/><Relationship Id="rId92" Type="http://schemas.openxmlformats.org/officeDocument/2006/relationships/slide" Target="slides/slide51.xml"/><Relationship Id="rId162" Type="http://schemas.openxmlformats.org/officeDocument/2006/relationships/slide" Target="slides/slide121.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15" Type="http://schemas.openxmlformats.org/officeDocument/2006/relationships/slide" Target="slides/slide74.xml"/><Relationship Id="rId131" Type="http://schemas.openxmlformats.org/officeDocument/2006/relationships/slide" Target="slides/slide90.xml"/><Relationship Id="rId136" Type="http://schemas.openxmlformats.org/officeDocument/2006/relationships/slide" Target="slides/slide95.xml"/><Relationship Id="rId157" Type="http://schemas.openxmlformats.org/officeDocument/2006/relationships/slide" Target="slides/slide116.xml"/><Relationship Id="rId178" Type="http://schemas.openxmlformats.org/officeDocument/2006/relationships/notesMaster" Target="notesMasters/notesMaster1.xml"/><Relationship Id="rId61" Type="http://schemas.openxmlformats.org/officeDocument/2006/relationships/slide" Target="slides/slide20.xml"/><Relationship Id="rId82" Type="http://schemas.openxmlformats.org/officeDocument/2006/relationships/slide" Target="slides/slide41.xml"/><Relationship Id="rId152" Type="http://schemas.openxmlformats.org/officeDocument/2006/relationships/slide" Target="slides/slide111.xml"/><Relationship Id="rId173" Type="http://schemas.openxmlformats.org/officeDocument/2006/relationships/slide" Target="slides/slide13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105" Type="http://schemas.openxmlformats.org/officeDocument/2006/relationships/slide" Target="slides/slide64.xml"/><Relationship Id="rId126" Type="http://schemas.openxmlformats.org/officeDocument/2006/relationships/slide" Target="slides/slide85.xml"/><Relationship Id="rId147" Type="http://schemas.openxmlformats.org/officeDocument/2006/relationships/slide" Target="slides/slide106.xml"/><Relationship Id="rId168" Type="http://schemas.openxmlformats.org/officeDocument/2006/relationships/slide" Target="slides/slide127.xml"/><Relationship Id="rId8" Type="http://schemas.openxmlformats.org/officeDocument/2006/relationships/slideMaster" Target="slideMasters/slideMaster8.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98" Type="http://schemas.openxmlformats.org/officeDocument/2006/relationships/slide" Target="slides/slide57.xml"/><Relationship Id="rId121" Type="http://schemas.openxmlformats.org/officeDocument/2006/relationships/slide" Target="slides/slide80.xml"/><Relationship Id="rId142" Type="http://schemas.openxmlformats.org/officeDocument/2006/relationships/slide" Target="slides/slide101.xml"/><Relationship Id="rId163" Type="http://schemas.openxmlformats.org/officeDocument/2006/relationships/slide" Target="slides/slide12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5.xml"/><Relationship Id="rId67" Type="http://schemas.openxmlformats.org/officeDocument/2006/relationships/slide" Target="slides/slide26.xml"/><Relationship Id="rId116" Type="http://schemas.openxmlformats.org/officeDocument/2006/relationships/slide" Target="slides/slide75.xml"/><Relationship Id="rId137" Type="http://schemas.openxmlformats.org/officeDocument/2006/relationships/slide" Target="slides/slide96.xml"/><Relationship Id="rId158" Type="http://schemas.openxmlformats.org/officeDocument/2006/relationships/slide" Target="slides/slide11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3" Type="http://schemas.openxmlformats.org/officeDocument/2006/relationships/slide" Target="slides/slide112.xml"/><Relationship Id="rId174" Type="http://schemas.openxmlformats.org/officeDocument/2006/relationships/slide" Target="slides/slide133.xml"/><Relationship Id="rId179" Type="http://schemas.openxmlformats.org/officeDocument/2006/relationships/handoutMaster" Target="handoutMasters/handout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6.xml"/><Relationship Id="rId106" Type="http://schemas.openxmlformats.org/officeDocument/2006/relationships/slide" Target="slides/slide65.xml"/><Relationship Id="rId127"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1.xml"/><Relationship Id="rId73" Type="http://schemas.openxmlformats.org/officeDocument/2006/relationships/slide" Target="slides/slide32.xml"/><Relationship Id="rId78" Type="http://schemas.openxmlformats.org/officeDocument/2006/relationships/slide" Target="slides/slide37.xml"/><Relationship Id="rId94" Type="http://schemas.openxmlformats.org/officeDocument/2006/relationships/slide" Target="slides/slide53.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slide" Target="slides/slide102.xml"/><Relationship Id="rId148" Type="http://schemas.openxmlformats.org/officeDocument/2006/relationships/slide" Target="slides/slide107.xml"/><Relationship Id="rId164" Type="http://schemas.openxmlformats.org/officeDocument/2006/relationships/slide" Target="slides/slide123.xml"/><Relationship Id="rId169" Type="http://schemas.openxmlformats.org/officeDocument/2006/relationships/slide" Target="slides/slide12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presProps" Target="presProps.xml"/><Relationship Id="rId26" Type="http://schemas.openxmlformats.org/officeDocument/2006/relationships/slideMaster" Target="slideMasters/slideMaster26.xml"/><Relationship Id="rId47" Type="http://schemas.openxmlformats.org/officeDocument/2006/relationships/slide" Target="slides/slide6.xml"/><Relationship Id="rId68" Type="http://schemas.openxmlformats.org/officeDocument/2006/relationships/slide" Target="slides/slide27.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54" Type="http://schemas.openxmlformats.org/officeDocument/2006/relationships/slide" Target="slides/slide113.xml"/><Relationship Id="rId175" Type="http://schemas.openxmlformats.org/officeDocument/2006/relationships/slide" Target="slides/slide134.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7.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44" Type="http://schemas.openxmlformats.org/officeDocument/2006/relationships/slide" Target="slides/slide103.xml"/><Relationship Id="rId90" Type="http://schemas.openxmlformats.org/officeDocument/2006/relationships/slide" Target="slides/slide49.xml"/><Relationship Id="rId165" Type="http://schemas.openxmlformats.org/officeDocument/2006/relationships/slide" Target="slides/slide124.xml"/><Relationship Id="rId27" Type="http://schemas.openxmlformats.org/officeDocument/2006/relationships/slideMaster" Target="slideMasters/slideMaster27.xml"/><Relationship Id="rId48" Type="http://schemas.openxmlformats.org/officeDocument/2006/relationships/slide" Target="slides/slide7.xml"/><Relationship Id="rId69" Type="http://schemas.openxmlformats.org/officeDocument/2006/relationships/slide" Target="slides/slide28.xml"/><Relationship Id="rId113" Type="http://schemas.openxmlformats.org/officeDocument/2006/relationships/slide" Target="slides/slide72.xml"/><Relationship Id="rId134" Type="http://schemas.openxmlformats.org/officeDocument/2006/relationships/slide" Target="slides/slide93.xml"/><Relationship Id="rId80" Type="http://schemas.openxmlformats.org/officeDocument/2006/relationships/slide" Target="slides/slide39.xml"/><Relationship Id="rId155" Type="http://schemas.openxmlformats.org/officeDocument/2006/relationships/slide" Target="slides/slide114.xml"/><Relationship Id="rId176" Type="http://schemas.openxmlformats.org/officeDocument/2006/relationships/slide" Target="slides/slide13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24" Type="http://schemas.openxmlformats.org/officeDocument/2006/relationships/slide" Target="slides/slide83.xml"/><Relationship Id="rId70" Type="http://schemas.openxmlformats.org/officeDocument/2006/relationships/slide" Target="slides/slide29.xml"/><Relationship Id="rId91" Type="http://schemas.openxmlformats.org/officeDocument/2006/relationships/slide" Target="slides/slide50.xml"/><Relationship Id="rId145" Type="http://schemas.openxmlformats.org/officeDocument/2006/relationships/slide" Target="slides/slide104.xml"/><Relationship Id="rId166" Type="http://schemas.openxmlformats.org/officeDocument/2006/relationships/slide" Target="slides/slide125.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8.xml"/><Relationship Id="rId114"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SERCS\Desktop\GateKeeper%2029-9-2015\Second_Submission_to_Bioinformatics_Jan2017\mrfast_with_GateKeep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augata\Documents\Postdoc\Papers\Drafts\2017ISMB-GRIM\executiontime.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augata\Documents\Postdoc\Papers\Drafts\2017ISMB-GRIM\plots\EvalPlo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Sheet1!$G$10</c:f>
              <c:strCache>
                <c:ptCount val="1"/>
                <c:pt idx="0">
                  <c:v>Time (sec)</c:v>
                </c:pt>
              </c:strCache>
            </c:strRef>
          </c:tx>
          <c:explosion val="9"/>
          <c:dPt>
            <c:idx val="0"/>
            <c:bubble3D val="0"/>
            <c:explosion val="1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79D6-8947-9815-7E66E0D801FD}"/>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79D6-8947-9815-7E66E0D801FD}"/>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79D6-8947-9815-7E66E0D801FD}"/>
              </c:ext>
            </c:extLst>
          </c:dPt>
          <c:dLbls>
            <c:dLbl>
              <c:idx val="0"/>
              <c:layout>
                <c:manualLayout>
                  <c:x val="0.24651926105454391"/>
                  <c:y val="-1.445507159528165E-2"/>
                </c:manualLayout>
              </c:layout>
              <c:showLegendKey val="0"/>
              <c:showVal val="0"/>
              <c:showCatName val="1"/>
              <c:showSerName val="0"/>
              <c:showPercent val="1"/>
              <c:showBubbleSize val="0"/>
              <c:extLst>
                <c:ext xmlns:c15="http://schemas.microsoft.com/office/drawing/2012/chart" uri="{CE6537A1-D6FC-4f65-9D91-7224C49458BB}">
                  <c15:layout>
                    <c:manualLayout>
                      <c:w val="0.33105479002624666"/>
                      <c:h val="0.27180553156225196"/>
                    </c:manualLayout>
                  </c15:layout>
                </c:ext>
                <c:ext xmlns:c16="http://schemas.microsoft.com/office/drawing/2014/chart" uri="{C3380CC4-5D6E-409C-BE32-E72D297353CC}">
                  <c16:uniqueId val="{00000001-79D6-8947-9815-7E66E0D801FD}"/>
                </c:ext>
              </c:extLst>
            </c:dLbl>
            <c:dLbl>
              <c:idx val="1"/>
              <c:layout>
                <c:manualLayout>
                  <c:x val="3.4744676597371467E-2"/>
                  <c:y val="-1.593116874924743E-2"/>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r>
                      <a:rPr lang="en-US" b="1" dirty="0">
                        <a:solidFill>
                          <a:schemeClr val="bg1"/>
                        </a:solidFill>
                        <a:effectLst/>
                      </a:rPr>
                      <a:t>Read Verification
</a:t>
                    </a:r>
                    <a:fld id="{ACE13563-F57D-4797-B37A-2A9786FDDB9F}" type="PERCENTAGE">
                      <a:rPr lang="en-US" b="1">
                        <a:solidFill>
                          <a:schemeClr val="bg1"/>
                        </a:solidFill>
                        <a:effectLst/>
                      </a:rPr>
                      <a:pPr>
                        <a:defRPr>
                          <a:solidFill>
                            <a:schemeClr val="bg1"/>
                          </a:solidFill>
                        </a:defRPr>
                      </a:pPr>
                      <a:t>[PERCENTAGE]</a:t>
                    </a:fld>
                    <a:endParaRPr lang="en-US" b="1" dirty="0">
                      <a:solidFill>
                        <a:schemeClr val="bg1"/>
                      </a:solidFill>
                      <a:effectLst/>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836459038472998"/>
                      <c:h val="0.22658673723929512"/>
                    </c:manualLayout>
                  </c15:layout>
                  <c15:dlblFieldTable/>
                  <c15:showDataLabelsRange val="0"/>
                </c:ext>
                <c:ext xmlns:c16="http://schemas.microsoft.com/office/drawing/2014/chart" uri="{C3380CC4-5D6E-409C-BE32-E72D297353CC}">
                  <c16:uniqueId val="{00000003-79D6-8947-9815-7E66E0D801FD}"/>
                </c:ext>
              </c:extLst>
            </c:dLbl>
            <c:dLbl>
              <c:idx val="2"/>
              <c:layout>
                <c:manualLayout>
                  <c:x val="-0.18850453686134078"/>
                  <c:y val="-4.8881807572985901E-2"/>
                </c:manualLayout>
              </c:layout>
              <c:showLegendKey val="0"/>
              <c:showVal val="0"/>
              <c:showCatName val="1"/>
              <c:showSerName val="0"/>
              <c:showPercent val="1"/>
              <c:showBubbleSize val="0"/>
              <c:extLst>
                <c:ext xmlns:c15="http://schemas.microsoft.com/office/drawing/2012/chart" uri="{CE6537A1-D6FC-4f65-9D91-7224C49458BB}">
                  <c15:layout>
                    <c:manualLayout>
                      <c:w val="0.2193055555555555"/>
                      <c:h val="0.250508240760909"/>
                    </c:manualLayout>
                  </c15:layout>
                </c:ext>
                <c:ext xmlns:c16="http://schemas.microsoft.com/office/drawing/2014/chart" uri="{C3380CC4-5D6E-409C-BE32-E72D297353CC}">
                  <c16:uniqueId val="{00000005-79D6-8947-9815-7E66E0D801F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Sheet1!$F$11:$F$13</c:f>
              <c:strCache>
                <c:ptCount val="3"/>
                <c:pt idx="0">
                  <c:v>candidate alignment locations (CAL)</c:v>
                </c:pt>
                <c:pt idx="1">
                  <c:v>SIMD banded Levenshtein edit distance</c:v>
                </c:pt>
                <c:pt idx="2">
                  <c:v>SAM printing</c:v>
                </c:pt>
              </c:strCache>
            </c:strRef>
          </c:cat>
          <c:val>
            <c:numRef>
              <c:f>Sheet1!$G$11:$G$13</c:f>
              <c:numCache>
                <c:formatCode>_(* #,##0.00_);_(* \(#,##0.00\);_(* "-"??_);_(@_)</c:formatCode>
                <c:ptCount val="3"/>
                <c:pt idx="0">
                  <c:v>3738.88</c:v>
                </c:pt>
                <c:pt idx="1">
                  <c:v>81368.094525727502</c:v>
                </c:pt>
                <c:pt idx="2">
                  <c:v>2269.8754742724996</c:v>
                </c:pt>
              </c:numCache>
            </c:numRef>
          </c:val>
          <c:extLst>
            <c:ext xmlns:c16="http://schemas.microsoft.com/office/drawing/2014/chart" uri="{C3380CC4-5D6E-409C-BE32-E72D297353CC}">
              <c16:uniqueId val="{00000006-79D6-8947-9815-7E66E0D801FD}"/>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sz="2000">
          <a:solidFill>
            <a:sysClr val="windowText" lastClr="000000"/>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5DF4-1A4A-A35C-9A3D3795F0E9}"/>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5DF4-1A4A-A35C-9A3D3795F0E9}"/>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5DF4-1A4A-A35C-9A3D3795F0E9}"/>
            </c:ext>
          </c:extLst>
        </c:ser>
        <c:dLbls>
          <c:showLegendKey val="0"/>
          <c:showVal val="0"/>
          <c:showCatName val="0"/>
          <c:showSerName val="0"/>
          <c:showPercent val="0"/>
          <c:showBubbleSize val="0"/>
        </c:dLbls>
        <c:gapWidth val="80"/>
        <c:overlap val="100"/>
        <c:axId val="-1506018976"/>
        <c:axId val="-1506014208"/>
      </c:barChart>
      <c:catAx>
        <c:axId val="-150601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506014208"/>
        <c:crosses val="autoZero"/>
        <c:auto val="1"/>
        <c:lblAlgn val="ctr"/>
        <c:lblOffset val="100"/>
        <c:noMultiLvlLbl val="0"/>
      </c:catAx>
      <c:valAx>
        <c:axId val="-1506014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5060189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874021910178199"/>
          <c:y val="3.2518014531967801E-2"/>
          <c:w val="0.61148171648865601"/>
          <c:h val="0.60114842185751804"/>
        </c:manualLayout>
      </c:layout>
      <c:barChart>
        <c:barDir val="bar"/>
        <c:grouping val="stacked"/>
        <c:varyColors val="0"/>
        <c:ser>
          <c:idx val="0"/>
          <c:order val="0"/>
          <c:tx>
            <c:strRef>
              <c:f>Sheet1!$B$1</c:f>
              <c:strCache>
                <c:ptCount val="1"/>
                <c:pt idx="0">
                  <c:v>Verification</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Sheet1!$A$2</c:f>
              <c:strCache>
                <c:ptCount val="1"/>
                <c:pt idx="0">
                  <c:v>Execution time (s)</c:v>
                </c:pt>
              </c:strCache>
            </c:strRef>
          </c:cat>
          <c:val>
            <c:numRef>
              <c:f>Sheet1!$B$2</c:f>
              <c:numCache>
                <c:formatCode>General</c:formatCode>
                <c:ptCount val="1"/>
                <c:pt idx="0">
                  <c:v>17451</c:v>
                </c:pt>
              </c:numCache>
            </c:numRef>
          </c:val>
          <c:extLst>
            <c:ext xmlns:c16="http://schemas.microsoft.com/office/drawing/2014/chart" uri="{C3380CC4-5D6E-409C-BE32-E72D297353CC}">
              <c16:uniqueId val="{00000000-5DC9-1C40-8C5F-BB471FAEA8E6}"/>
            </c:ext>
          </c:extLst>
        </c:ser>
        <c:ser>
          <c:idx val="1"/>
          <c:order val="1"/>
          <c:tx>
            <c:strRef>
              <c:f>Sheet1!$C$1</c:f>
              <c:strCache>
                <c:ptCount val="1"/>
                <c:pt idx="0">
                  <c:v>Other</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Sheet1!$A$2</c:f>
              <c:strCache>
                <c:ptCount val="1"/>
                <c:pt idx="0">
                  <c:v>Execution time (s)</c:v>
                </c:pt>
              </c:strCache>
            </c:strRef>
          </c:cat>
          <c:val>
            <c:numRef>
              <c:f>Sheet1!$C$2</c:f>
              <c:numCache>
                <c:formatCode>General</c:formatCode>
                <c:ptCount val="1"/>
                <c:pt idx="0">
                  <c:v>918</c:v>
                </c:pt>
              </c:numCache>
            </c:numRef>
          </c:val>
          <c:extLst>
            <c:ext xmlns:c16="http://schemas.microsoft.com/office/drawing/2014/chart" uri="{C3380CC4-5D6E-409C-BE32-E72D297353CC}">
              <c16:uniqueId val="{00000001-5DC9-1C40-8C5F-BB471FAEA8E6}"/>
            </c:ext>
          </c:extLst>
        </c:ser>
        <c:dLbls>
          <c:showLegendKey val="0"/>
          <c:showVal val="0"/>
          <c:showCatName val="0"/>
          <c:showSerName val="0"/>
          <c:showPercent val="0"/>
          <c:showBubbleSize val="0"/>
        </c:dLbls>
        <c:gapWidth val="150"/>
        <c:overlap val="100"/>
        <c:axId val="1790078472"/>
        <c:axId val="1802003960"/>
      </c:barChart>
      <c:catAx>
        <c:axId val="1790078472"/>
        <c:scaling>
          <c:orientation val="minMax"/>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802003960"/>
        <c:crosses val="autoZero"/>
        <c:auto val="1"/>
        <c:lblAlgn val="ctr"/>
        <c:lblOffset val="100"/>
        <c:noMultiLvlLbl val="0"/>
      </c:catAx>
      <c:valAx>
        <c:axId val="1802003960"/>
        <c:scaling>
          <c:orientation val="minMax"/>
          <c:max val="20000"/>
          <c:min val="0"/>
        </c:scaling>
        <c:delete val="0"/>
        <c:axPos val="b"/>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90078472"/>
        <c:crosses val="autoZero"/>
        <c:crossBetween val="between"/>
      </c:valAx>
      <c:spPr>
        <a:noFill/>
        <a:ln>
          <a:noFill/>
        </a:ln>
        <a:effectLst/>
      </c:spPr>
    </c:plotArea>
    <c:legend>
      <c:legendPos val="r"/>
      <c:layout>
        <c:manualLayout>
          <c:xMode val="edge"/>
          <c:yMode val="edge"/>
          <c:x val="0.78002927476126704"/>
          <c:y val="6.1701012219220102E-3"/>
          <c:w val="0.18009231694518299"/>
          <c:h val="0.8088100775119370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'Execution Time'!$A$2</c:f>
              <c:strCache>
                <c:ptCount val="1"/>
                <c:pt idx="0">
                  <c:v>FastHASH</c:v>
                </c:pt>
              </c:strCache>
            </c:strRef>
          </c:tx>
          <c:spPr>
            <a:solidFill>
              <a:schemeClr val="accent6">
                <a:lumMod val="20000"/>
                <a:lumOff val="80000"/>
              </a:schemeClr>
            </a:solidFill>
            <a:ln>
              <a:solidFill>
                <a:schemeClr val="tx1"/>
              </a:solidFill>
            </a:ln>
            <a:effectLst/>
          </c:spPr>
          <c:invertIfNegative val="0"/>
          <c:cat>
            <c:strRef>
              <c:f>'Execution Time'!$B$1:$L$1</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'Execution Time'!$B$2:$L$2</c:f>
              <c:numCache>
                <c:formatCode>General</c:formatCode>
                <c:ptCount val="11"/>
                <c:pt idx="0">
                  <c:v>37.788089999999997</c:v>
                </c:pt>
                <c:pt idx="1">
                  <c:v>47.28578000000001</c:v>
                </c:pt>
                <c:pt idx="2">
                  <c:v>26.474430000000002</c:v>
                </c:pt>
                <c:pt idx="3">
                  <c:v>29.61101</c:v>
                </c:pt>
                <c:pt idx="4">
                  <c:v>26.305330000000001</c:v>
                </c:pt>
                <c:pt idx="5">
                  <c:v>28.521599999999999</c:v>
                </c:pt>
                <c:pt idx="6">
                  <c:v>26.331859999999999</c:v>
                </c:pt>
                <c:pt idx="7">
                  <c:v>27.609439999999999</c:v>
                </c:pt>
                <c:pt idx="8">
                  <c:v>63.51811</c:v>
                </c:pt>
                <c:pt idx="9">
                  <c:v>27.747959999999999</c:v>
                </c:pt>
                <c:pt idx="10">
                  <c:v>34.119360999999998</c:v>
                </c:pt>
              </c:numCache>
            </c:numRef>
          </c:val>
          <c:extLst>
            <c:ext xmlns:c16="http://schemas.microsoft.com/office/drawing/2014/chart" uri="{C3380CC4-5D6E-409C-BE32-E72D297353CC}">
              <c16:uniqueId val="{00000000-C128-7F4D-81FE-C264EDEA47BB}"/>
            </c:ext>
          </c:extLst>
        </c:ser>
        <c:ser>
          <c:idx val="1"/>
          <c:order val="1"/>
          <c:tx>
            <c:strRef>
              <c:f>'Execution Time'!$A$3</c:f>
              <c:strCache>
                <c:ptCount val="1"/>
                <c:pt idx="0">
                  <c:v>GRIM-3D</c:v>
                </c:pt>
              </c:strCache>
            </c:strRef>
          </c:tx>
          <c:spPr>
            <a:solidFill>
              <a:schemeClr val="accent6">
                <a:lumMod val="75000"/>
              </a:schemeClr>
            </a:solidFill>
            <a:ln>
              <a:solidFill>
                <a:schemeClr val="tx1"/>
              </a:solidFill>
            </a:ln>
            <a:effectLst/>
          </c:spPr>
          <c:invertIfNegative val="0"/>
          <c:cat>
            <c:strRef>
              <c:f>'Execution Time'!$B$1:$L$1</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'Execution Time'!$B$3:$L$3</c:f>
              <c:numCache>
                <c:formatCode>General</c:formatCode>
                <c:ptCount val="11"/>
                <c:pt idx="0">
                  <c:v>15.22917</c:v>
                </c:pt>
                <c:pt idx="1">
                  <c:v>19.686150000000001</c:v>
                </c:pt>
                <c:pt idx="2">
                  <c:v>14.58456</c:v>
                </c:pt>
                <c:pt idx="3">
                  <c:v>17.697590000000009</c:v>
                </c:pt>
                <c:pt idx="4">
                  <c:v>14.573029999999999</c:v>
                </c:pt>
                <c:pt idx="5">
                  <c:v>17.045500000000001</c:v>
                </c:pt>
                <c:pt idx="6">
                  <c:v>14.699400000000001</c:v>
                </c:pt>
                <c:pt idx="7">
                  <c:v>15.45763</c:v>
                </c:pt>
                <c:pt idx="8">
                  <c:v>17.39552999999998</c:v>
                </c:pt>
                <c:pt idx="9">
                  <c:v>15.77552</c:v>
                </c:pt>
                <c:pt idx="10">
                  <c:v>16.214407999999999</c:v>
                </c:pt>
              </c:numCache>
            </c:numRef>
          </c:val>
          <c:extLst>
            <c:ext xmlns:c16="http://schemas.microsoft.com/office/drawing/2014/chart" uri="{C3380CC4-5D6E-409C-BE32-E72D297353CC}">
              <c16:uniqueId val="{00000001-C128-7F4D-81FE-C264EDEA47BB}"/>
            </c:ext>
          </c:extLst>
        </c:ser>
        <c:dLbls>
          <c:showLegendKey val="0"/>
          <c:showVal val="0"/>
          <c:showCatName val="0"/>
          <c:showSerName val="0"/>
          <c:showPercent val="0"/>
          <c:showBubbleSize val="0"/>
        </c:dLbls>
        <c:gapWidth val="100"/>
        <c:axId val="-2113411680"/>
        <c:axId val="-2113408608"/>
      </c:barChart>
      <c:catAx>
        <c:axId val="-2113411680"/>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13408608"/>
        <c:crosses val="autoZero"/>
        <c:auto val="1"/>
        <c:lblAlgn val="ctr"/>
        <c:lblOffset val="0"/>
        <c:noMultiLvlLbl val="0"/>
      </c:catAx>
      <c:valAx>
        <c:axId val="-2113408608"/>
        <c:scaling>
          <c:orientation val="minMax"/>
          <c:max val="70"/>
          <c:min val="0"/>
        </c:scaling>
        <c:delete val="0"/>
        <c:axPos val="l"/>
        <c:majorGridlines>
          <c:spPr>
            <a:ln w="12700"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3411680"/>
        <c:crosses val="autoZero"/>
        <c:crossBetween val="between"/>
      </c:valAx>
      <c:spPr>
        <a:solidFill>
          <a:schemeClr val="bg1"/>
        </a:solidFill>
        <a:ln w="12700">
          <a:solidFill>
            <a:sysClr val="windowText" lastClr="000000"/>
          </a:solidFill>
        </a:ln>
        <a:effectLst/>
      </c:spPr>
    </c:plotArea>
    <c:plotVisOnly val="1"/>
    <c:dispBlanksAs val="gap"/>
    <c:showDLblsOverMax val="0"/>
  </c:chart>
  <c:spPr>
    <a:solidFill>
      <a:schemeClr val="bg1"/>
    </a:solidFill>
    <a:ln w="9525" cap="flat" cmpd="sng" algn="ctr">
      <a:noFill/>
      <a:round/>
    </a:ln>
    <a:effectLst/>
  </c:spPr>
  <c:txPr>
    <a:bodyPr/>
    <a:lstStyle/>
    <a:p>
      <a:pPr>
        <a:defRPr sz="11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'Fasle Negative Rate'!$A$17</c:f>
              <c:strCache>
                <c:ptCount val="1"/>
                <c:pt idx="0">
                  <c:v>FastHASH</c:v>
                </c:pt>
              </c:strCache>
            </c:strRef>
          </c:tx>
          <c:spPr>
            <a:solidFill>
              <a:schemeClr val="accent6">
                <a:lumMod val="20000"/>
                <a:lumOff val="80000"/>
              </a:schemeClr>
            </a:solidFill>
            <a:ln>
              <a:solidFill>
                <a:schemeClr val="tx1"/>
              </a:solidFill>
            </a:ln>
            <a:effectLst/>
          </c:spPr>
          <c:invertIfNegative val="0"/>
          <c:cat>
            <c:strRef>
              <c:f>'Fasle Negative Rate'!$B$16:$L$16</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'Fasle Negative Rate'!$B$17:$L$17</c:f>
              <c:numCache>
                <c:formatCode>General</c:formatCode>
                <c:ptCount val="11"/>
                <c:pt idx="0">
                  <c:v>0.40191288500700001</c:v>
                </c:pt>
                <c:pt idx="1">
                  <c:v>0.38648231103300001</c:v>
                </c:pt>
                <c:pt idx="2">
                  <c:v>0.40237468892400002</c:v>
                </c:pt>
                <c:pt idx="3">
                  <c:v>0.38942605816199999</c:v>
                </c:pt>
                <c:pt idx="4">
                  <c:v>0.40262748729199999</c:v>
                </c:pt>
                <c:pt idx="5">
                  <c:v>0.38845786831099999</c:v>
                </c:pt>
                <c:pt idx="6">
                  <c:v>0.401489205864</c:v>
                </c:pt>
                <c:pt idx="7">
                  <c:v>0.389202069895</c:v>
                </c:pt>
                <c:pt idx="8">
                  <c:v>0.40136212538299998</c:v>
                </c:pt>
                <c:pt idx="9">
                  <c:v>0.38925485033599999</c:v>
                </c:pt>
                <c:pt idx="10">
                  <c:v>0.395258955021</c:v>
                </c:pt>
              </c:numCache>
            </c:numRef>
          </c:val>
          <c:extLst>
            <c:ext xmlns:c16="http://schemas.microsoft.com/office/drawing/2014/chart" uri="{C3380CC4-5D6E-409C-BE32-E72D297353CC}">
              <c16:uniqueId val="{00000000-9241-A641-ADD9-2C569C2368D7}"/>
            </c:ext>
          </c:extLst>
        </c:ser>
        <c:ser>
          <c:idx val="1"/>
          <c:order val="1"/>
          <c:tx>
            <c:strRef>
              <c:f>'Fasle Negative Rate'!$A$18</c:f>
              <c:strCache>
                <c:ptCount val="1"/>
                <c:pt idx="0">
                  <c:v>GRIM-3D</c:v>
                </c:pt>
              </c:strCache>
            </c:strRef>
          </c:tx>
          <c:spPr>
            <a:solidFill>
              <a:schemeClr val="accent6">
                <a:lumMod val="75000"/>
              </a:schemeClr>
            </a:solidFill>
            <a:ln>
              <a:solidFill>
                <a:schemeClr val="tx1"/>
              </a:solidFill>
            </a:ln>
            <a:effectLst/>
          </c:spPr>
          <c:invertIfNegative val="0"/>
          <c:cat>
            <c:strRef>
              <c:f>'Fasle Negative Rate'!$B$16:$L$16</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'Fasle Negative Rate'!$B$18:$L$18</c:f>
              <c:numCache>
                <c:formatCode>General</c:formatCode>
                <c:ptCount val="11"/>
                <c:pt idx="0">
                  <c:v>6.6591638588099994E-2</c:v>
                </c:pt>
                <c:pt idx="1">
                  <c:v>6.7988469747100003E-2</c:v>
                </c:pt>
                <c:pt idx="2">
                  <c:v>6.3271584495800004E-2</c:v>
                </c:pt>
                <c:pt idx="3">
                  <c:v>6.7890906554900002E-2</c:v>
                </c:pt>
                <c:pt idx="4">
                  <c:v>6.4196651915399999E-2</c:v>
                </c:pt>
                <c:pt idx="5">
                  <c:v>6.9487578498300007E-2</c:v>
                </c:pt>
                <c:pt idx="6">
                  <c:v>6.6264228876199996E-2</c:v>
                </c:pt>
                <c:pt idx="7">
                  <c:v>6.6910694291499997E-2</c:v>
                </c:pt>
                <c:pt idx="8">
                  <c:v>6.2598773083899995E-2</c:v>
                </c:pt>
                <c:pt idx="9">
                  <c:v>6.7789437951099998E-2</c:v>
                </c:pt>
                <c:pt idx="10">
                  <c:v>6.6298996400199997E-2</c:v>
                </c:pt>
              </c:numCache>
            </c:numRef>
          </c:val>
          <c:extLst>
            <c:ext xmlns:c16="http://schemas.microsoft.com/office/drawing/2014/chart" uri="{C3380CC4-5D6E-409C-BE32-E72D297353CC}">
              <c16:uniqueId val="{00000001-9241-A641-ADD9-2C569C2368D7}"/>
            </c:ext>
          </c:extLst>
        </c:ser>
        <c:dLbls>
          <c:showLegendKey val="0"/>
          <c:showVal val="0"/>
          <c:showCatName val="0"/>
          <c:showSerName val="0"/>
          <c:showPercent val="0"/>
          <c:showBubbleSize val="0"/>
        </c:dLbls>
        <c:gapWidth val="100"/>
        <c:axId val="-2103957904"/>
        <c:axId val="-2103954544"/>
      </c:barChart>
      <c:catAx>
        <c:axId val="-2103957904"/>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2103954544"/>
        <c:crosses val="autoZero"/>
        <c:auto val="1"/>
        <c:lblAlgn val="ctr"/>
        <c:lblOffset val="0"/>
        <c:noMultiLvlLbl val="0"/>
      </c:catAx>
      <c:valAx>
        <c:axId val="-2103954544"/>
        <c:scaling>
          <c:orientation val="minMax"/>
          <c:max val="0.5"/>
          <c:min val="0"/>
        </c:scaling>
        <c:delete val="0"/>
        <c:axPos val="l"/>
        <c:majorGridlines>
          <c:spPr>
            <a:ln w="12700" cap="flat" cmpd="sng" algn="ctr">
              <a:solidFill>
                <a:schemeClr val="tx1">
                  <a:lumMod val="15000"/>
                  <a:lumOff val="85000"/>
                </a:schemeClr>
              </a:solidFill>
              <a:round/>
            </a:ln>
            <a:effectLst/>
          </c:spPr>
        </c:majorGridlines>
        <c:numFmt formatCode="#,##0.0" sourceLinked="0"/>
        <c:majorTickMark val="out"/>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effectLst>
                  <a:outerShdw blurRad="50800" dist="50800" dir="5400000" sx="1000" sy="1000" algn="ctr" rotWithShape="0">
                    <a:srgbClr val="000000">
                      <a:alpha val="43137"/>
                    </a:srgbClr>
                  </a:outerShdw>
                </a:effectLst>
                <a:latin typeface="+mn-lt"/>
                <a:ea typeface="+mn-ea"/>
                <a:cs typeface="+mn-cs"/>
              </a:defRPr>
            </a:pPr>
            <a:endParaRPr lang="en-US"/>
          </a:p>
        </c:txPr>
        <c:crossAx val="-2103957904"/>
        <c:crosses val="autoZero"/>
        <c:crossBetween val="between"/>
        <c:majorUnit val="0.1"/>
      </c:valAx>
      <c:spPr>
        <a:solidFill>
          <a:schemeClr val="bg1"/>
        </a:solidFill>
        <a:ln w="12700">
          <a:solidFill>
            <a:sysClr val="windowText" lastClr="000000"/>
          </a:solidFill>
        </a:ln>
        <a:effectLst/>
      </c:spPr>
    </c:plotArea>
    <c:plotVisOnly val="1"/>
    <c:dispBlanksAs val="gap"/>
    <c:showDLblsOverMax val="0"/>
  </c:chart>
  <c:spPr>
    <a:solidFill>
      <a:schemeClr val="bg1"/>
    </a:solidFill>
    <a:ln w="9525" cap="flat" cmpd="sng" algn="ctr">
      <a:noFill/>
      <a:round/>
    </a:ln>
    <a:effectLst/>
  </c:spPr>
  <c:txPr>
    <a:bodyPr/>
    <a:lstStyle/>
    <a:p>
      <a:pPr>
        <a:defRPr sz="11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EF8-504D-9B4D-CE09101666FF}"/>
                </c:ext>
              </c:extLst>
            </c:dLbl>
            <c:dLbl>
              <c:idx val="1"/>
              <c:delete val="1"/>
              <c:extLst>
                <c:ext xmlns:c15="http://schemas.microsoft.com/office/drawing/2012/chart" uri="{CE6537A1-D6FC-4f65-9D91-7224C49458BB}"/>
                <c:ext xmlns:c16="http://schemas.microsoft.com/office/drawing/2014/chart" uri="{C3380CC4-5D6E-409C-BE32-E72D297353CC}">
                  <c16:uniqueId val="{00000001-6EF8-504D-9B4D-CE09101666F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EF8-504D-9B4D-CE09101666FF}"/>
            </c:ext>
          </c:extLst>
        </c:ser>
        <c:dLbls>
          <c:showLegendKey val="0"/>
          <c:showVal val="0"/>
          <c:showCatName val="0"/>
          <c:showSerName val="0"/>
          <c:showPercent val="0"/>
          <c:showBubbleSize val="0"/>
        </c:dLbls>
        <c:gapWidth val="50"/>
        <c:axId val="-1614558480"/>
        <c:axId val="-1614553984"/>
      </c:barChart>
      <c:catAx>
        <c:axId val="-1614558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14553984"/>
        <c:crosses val="autoZero"/>
        <c:auto val="1"/>
        <c:lblAlgn val="ctr"/>
        <c:lblOffset val="100"/>
        <c:noMultiLvlLbl val="0"/>
      </c:catAx>
      <c:valAx>
        <c:axId val="-16145539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14558480"/>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E9C-9B46-A486-2F04F8C1860A}"/>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E9C-9B46-A486-2F04F8C1860A}"/>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E9C-9B46-A486-2F04F8C1860A}"/>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E9C-9B46-A486-2F04F8C1860A}"/>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E9C-9B46-A486-2F04F8C1860A}"/>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E9C-9B46-A486-2F04F8C1860A}"/>
              </c:ext>
            </c:extLst>
          </c:dPt>
          <c:dLbls>
            <c:dLbl>
              <c:idx val="0"/>
              <c:delete val="1"/>
              <c:extLst>
                <c:ext xmlns:c15="http://schemas.microsoft.com/office/drawing/2012/chart" uri="{CE6537A1-D6FC-4f65-9D91-7224C49458BB}"/>
                <c:ext xmlns:c16="http://schemas.microsoft.com/office/drawing/2014/chart" uri="{C3380CC4-5D6E-409C-BE32-E72D297353CC}">
                  <c16:uniqueId val="{00000001-BE9C-9B46-A486-2F04F8C1860A}"/>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9C-9B46-A486-2F04F8C1860A}"/>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9C-9B46-A486-2F04F8C1860A}"/>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E9C-9B46-A486-2F04F8C1860A}"/>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E9C-9B46-A486-2F04F8C1860A}"/>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E9C-9B46-A486-2F04F8C1860A}"/>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BE9C-9B46-A486-2F04F8C1860A}"/>
            </c:ext>
          </c:extLst>
        </c:ser>
        <c:dLbls>
          <c:showLegendKey val="0"/>
          <c:showVal val="0"/>
          <c:showCatName val="0"/>
          <c:showSerName val="0"/>
          <c:showPercent val="0"/>
          <c:showBubbleSize val="0"/>
        </c:dLbls>
        <c:gapWidth val="80"/>
        <c:overlap val="-27"/>
        <c:axId val="-1745965472"/>
        <c:axId val="-1745961200"/>
      </c:barChart>
      <c:catAx>
        <c:axId val="-174596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961200"/>
        <c:crosses val="autoZero"/>
        <c:auto val="1"/>
        <c:lblAlgn val="ctr"/>
        <c:lblOffset val="100"/>
        <c:noMultiLvlLbl val="0"/>
      </c:catAx>
      <c:valAx>
        <c:axId val="-1745961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9654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3FDA-2141-A566-22CFFCBB66D4}"/>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3FDA-2141-A566-22CFFCBB66D4}"/>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3FDA-2141-A566-22CFFCBB66D4}"/>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3FDA-2141-A566-22CFFCBB66D4}"/>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3FDA-2141-A566-22CFFCBB66D4}"/>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3FDA-2141-A566-22CFFCBB66D4}"/>
              </c:ext>
            </c:extLst>
          </c:dPt>
          <c:dLbls>
            <c:dLbl>
              <c:idx val="0"/>
              <c:delete val="1"/>
              <c:extLst>
                <c:ext xmlns:c15="http://schemas.microsoft.com/office/drawing/2012/chart" uri="{CE6537A1-D6FC-4f65-9D91-7224C49458BB}"/>
                <c:ext xmlns:c16="http://schemas.microsoft.com/office/drawing/2014/chart" uri="{C3380CC4-5D6E-409C-BE32-E72D297353CC}">
                  <c16:uniqueId val="{00000001-3FDA-2141-A566-22CFFCBB66D4}"/>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DA-2141-A566-22CFFCBB66D4}"/>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FDA-2141-A566-22CFFCBB66D4}"/>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FDA-2141-A566-22CFFCBB66D4}"/>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FDA-2141-A566-22CFFCBB66D4}"/>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FDA-2141-A566-22CFFCBB66D4}"/>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3FDA-2141-A566-22CFFCBB66D4}"/>
            </c:ext>
          </c:extLst>
        </c:ser>
        <c:dLbls>
          <c:showLegendKey val="0"/>
          <c:showVal val="0"/>
          <c:showCatName val="0"/>
          <c:showSerName val="0"/>
          <c:showPercent val="0"/>
          <c:showBubbleSize val="0"/>
        </c:dLbls>
        <c:gapWidth val="80"/>
        <c:overlap val="-27"/>
        <c:axId val="-1472848432"/>
        <c:axId val="-1472844352"/>
      </c:barChart>
      <c:catAx>
        <c:axId val="-147284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472844352"/>
        <c:crosses val="autoZero"/>
        <c:auto val="1"/>
        <c:lblAlgn val="ctr"/>
        <c:lblOffset val="100"/>
        <c:noMultiLvlLbl val="0"/>
      </c:catAx>
      <c:valAx>
        <c:axId val="-1472844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47284843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95FF-7646-B4E8-4E4D426E691D}"/>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95FF-7646-B4E8-4E4D426E691D}"/>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95FF-7646-B4E8-4E4D426E691D}"/>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95FF-7646-B4E8-4E4D426E691D}"/>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95FF-7646-B4E8-4E4D426E691D}"/>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95FF-7646-B4E8-4E4D426E691D}"/>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FF-7646-B4E8-4E4D426E691D}"/>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FF-7646-B4E8-4E4D426E691D}"/>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5FF-7646-B4E8-4E4D426E691D}"/>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5FF-7646-B4E8-4E4D426E691D}"/>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5FF-7646-B4E8-4E4D426E691D}"/>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5FF-7646-B4E8-4E4D426E691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95FF-7646-B4E8-4E4D426E691D}"/>
            </c:ext>
          </c:extLst>
        </c:ser>
        <c:dLbls>
          <c:showLegendKey val="0"/>
          <c:showVal val="0"/>
          <c:showCatName val="0"/>
          <c:showSerName val="0"/>
          <c:showPercent val="0"/>
          <c:showBubbleSize val="0"/>
        </c:dLbls>
        <c:gapWidth val="80"/>
        <c:overlap val="-27"/>
        <c:axId val="-1472740656"/>
        <c:axId val="-1472736896"/>
      </c:barChart>
      <c:catAx>
        <c:axId val="-147274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72736896"/>
        <c:crosses val="autoZero"/>
        <c:auto val="1"/>
        <c:lblAlgn val="ctr"/>
        <c:lblOffset val="100"/>
        <c:noMultiLvlLbl val="0"/>
      </c:catAx>
      <c:valAx>
        <c:axId val="-1472736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7274065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D682-FE4A-8C64-E2F2783B4298}"/>
              </c:ext>
            </c:extLst>
          </c:dPt>
          <c:dPt>
            <c:idx val="1"/>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3-D682-FE4A-8C64-E2F2783B4298}"/>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D682-FE4A-8C64-E2F2783B4298}"/>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D682-FE4A-8C64-E2F2783B4298}"/>
              </c:ext>
            </c:extLst>
          </c:dPt>
          <c:dLbls>
            <c:dLbl>
              <c:idx val="1"/>
              <c:tx>
                <c:rich>
                  <a:bodyPr/>
                  <a:lstStyle/>
                  <a:p>
                    <a:r>
                      <a:rPr lang="en-US" altLang="ko-KR" dirty="0"/>
                      <a:t>2.3x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82-FE4A-8C64-E2F2783B4298}"/>
                </c:ext>
              </c:extLst>
            </c:dLbl>
            <c:dLbl>
              <c:idx val="2"/>
              <c:tx>
                <c:rich>
                  <a:bodyPr/>
                  <a:lstStyle/>
                  <a:p>
                    <a:r>
                      <a:rPr lang="en-US" altLang="ko-KR" dirty="0"/>
                      <a:t>3.0x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82-FE4A-8C64-E2F2783B4298}"/>
                </c:ext>
              </c:extLst>
            </c:dLbl>
            <c:dLbl>
              <c:idx val="3"/>
              <c:tx>
                <c:rich>
                  <a:bodyPr/>
                  <a:lstStyle/>
                  <a:p>
                    <a:r>
                      <a:rPr lang="en-US" altLang="ko-KR" dirty="0"/>
                      <a:t>6.5x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82-FE4A-8C64-E2F2783B4298}"/>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HMC-MC</c:v>
                </c:pt>
                <c:pt idx="1">
                  <c:v>HMC-MC +
PIM BW</c:v>
                </c:pt>
                <c:pt idx="2">
                  <c:v>Tesseract + Conventional BW</c:v>
                </c:pt>
                <c:pt idx="3">
                  <c:v>Tesseract</c:v>
                </c:pt>
              </c:strCache>
            </c:strRef>
          </c:cat>
          <c:val>
            <c:numRef>
              <c:f>Sheet1!$B$2:$B$5</c:f>
              <c:numCache>
                <c:formatCode>General</c:formatCode>
                <c:ptCount val="4"/>
                <c:pt idx="0">
                  <c:v>1</c:v>
                </c:pt>
                <c:pt idx="1">
                  <c:v>2.3042730158714102</c:v>
                </c:pt>
                <c:pt idx="2">
                  <c:v>3.0223863878163568</c:v>
                </c:pt>
                <c:pt idx="3">
                  <c:v>6.4998907173731304</c:v>
                </c:pt>
              </c:numCache>
            </c:numRef>
          </c:val>
          <c:extLst>
            <c:ext xmlns:c16="http://schemas.microsoft.com/office/drawing/2014/chart" uri="{C3380CC4-5D6E-409C-BE32-E72D297353CC}">
              <c16:uniqueId val="{00000008-D682-FE4A-8C64-E2F2783B4298}"/>
            </c:ext>
          </c:extLst>
        </c:ser>
        <c:dLbls>
          <c:showLegendKey val="0"/>
          <c:showVal val="0"/>
          <c:showCatName val="0"/>
          <c:showSerName val="0"/>
          <c:showPercent val="0"/>
          <c:showBubbleSize val="0"/>
        </c:dLbls>
        <c:gapWidth val="80"/>
        <c:overlap val="-27"/>
        <c:axId val="67795088"/>
        <c:axId val="67800800"/>
      </c:barChart>
      <c:catAx>
        <c:axId val="67795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7800800"/>
        <c:crosses val="autoZero"/>
        <c:auto val="1"/>
        <c:lblAlgn val="ctr"/>
        <c:lblOffset val="100"/>
        <c:noMultiLvlLbl val="0"/>
      </c:catAx>
      <c:valAx>
        <c:axId val="67800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p>
            </c:rich>
          </c:tx>
          <c:layout>
            <c:manualLayout>
              <c:xMode val="edge"/>
              <c:yMode val="edge"/>
              <c:x val="1.54320987654321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779508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colorful5" csCatId="colorful" phldr="1"/>
      <dgm:spPr/>
    </dgm:pt>
    <dgm:pt modelId="{A4EB02FC-E72F-40C5-8036-89057538B898}">
      <dgm:prSet phldrT="[Text]" custT="1"/>
      <dgm:spPr/>
      <dgm:t>
        <a:bodyPr/>
        <a:lstStyle/>
        <a:p>
          <a:r>
            <a:rPr lang="en-US" sz="1400" dirty="0"/>
            <a:t>Generate 2E+1 masks</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pPr>
            <a:lnSpc>
              <a:spcPct val="90000"/>
            </a:lnSpc>
            <a:spcAft>
              <a:spcPts val="0"/>
            </a:spcAft>
          </a:pPr>
          <a:r>
            <a:rPr lang="en-US" sz="1400" dirty="0"/>
            <a:t>Amend random zeros: </a:t>
          </a:r>
        </a:p>
        <a:p>
          <a:pPr>
            <a:lnSpc>
              <a:spcPct val="90000"/>
            </a:lnSpc>
            <a:spcAft>
              <a:spcPts val="0"/>
            </a:spcAft>
          </a:pPr>
          <a:r>
            <a:rPr lang="en-US" sz="1400" dirty="0"/>
            <a:t>101 </a:t>
          </a:r>
          <a:r>
            <a:rPr lang="en-US" sz="1400" dirty="0">
              <a:sym typeface="Wingdings" panose="05000000000000000000" pitchFamily="2" charset="2"/>
            </a:rPr>
            <a:t> 111 </a:t>
          </a:r>
          <a:r>
            <a:rPr lang="en-US" sz="1400" dirty="0"/>
            <a:t> &amp;  1001 </a:t>
          </a:r>
          <a:r>
            <a:rPr lang="en-US" sz="1400" dirty="0">
              <a:sym typeface="Wingdings" panose="05000000000000000000" pitchFamily="2" charset="2"/>
            </a:rPr>
            <a:t></a:t>
          </a:r>
          <a:r>
            <a:rPr lang="en-US" sz="1400" dirty="0"/>
            <a:t> 1111</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dirty="0"/>
            <a:t>AND all masks, </a:t>
          </a:r>
        </a:p>
        <a:p>
          <a:pPr>
            <a:spcAft>
              <a:spcPts val="0"/>
            </a:spcAft>
          </a:pPr>
          <a:r>
            <a:rPr lang="en-US" sz="1400" dirty="0"/>
            <a:t>ACCEPT </a:t>
          </a:r>
          <a:r>
            <a:rPr lang="en-US" sz="1400" dirty="0" err="1"/>
            <a:t>iff</a:t>
          </a:r>
          <a:r>
            <a:rPr lang="en-US" sz="1400" dirty="0"/>
            <a:t> number of ‘1’ </a:t>
          </a:r>
          <a:r>
            <a:rPr lang="en-US" sz="1400" dirty="0">
              <a:latin typeface="Consolas" panose="020B0609020204030204" pitchFamily="49" charset="0"/>
              <a:cs typeface="Consolas" panose="020B0609020204030204" pitchFamily="49" charset="0"/>
            </a:rPr>
            <a:t>≤ Threshold</a:t>
          </a:r>
          <a:endParaRPr lang="en-US" sz="1400" dirty="0"/>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48310">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107338">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BAD98C53-DB1E-4274-8438-7A247113291D}" type="presOf" srcId="{A4EB02FC-E72F-40C5-8036-89057538B898}" destId="{AA2636E1-05F7-40F6-B113-6ACD4DAE7C8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AA89FA80-BFAA-467E-A667-BFF36B58C9AD}" type="presOf" srcId="{157059EA-B005-47F3-B359-ACEC246480F2}" destId="{B3F34F1A-EBD5-4210-B039-278AB970AC0A}"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A25316E6-69F7-4582-9145-FCA490AD62C2}" type="presOf" srcId="{7D2D55F8-FCC8-44D2-AD8F-0F719ACD1413}" destId="{010F66CE-98BD-4800-ACE1-BE56AF2153C7}" srcOrd="0" destOrd="0" presId="urn:microsoft.com/office/officeart/2005/8/layout/chevron1"/>
    <dgm:cxn modelId="{CCF67CF4-7277-4721-9A5E-6A1139F1EEAC}" type="presOf" srcId="{75D8D269-421E-4589-AB1F-A9BAE4D4F94B}" destId="{4F7140BA-CD71-4ACC-82BF-B0F51D6E1104}" srcOrd="0" destOrd="0" presId="urn:microsoft.com/office/officeart/2005/8/layout/chevron1"/>
    <dgm:cxn modelId="{8110E1BB-E54E-4DD9-A38D-496B2E0AABDA}" type="presParOf" srcId="{4F7140BA-CD71-4ACC-82BF-B0F51D6E1104}" destId="{AA2636E1-05F7-40F6-B113-6ACD4DAE7C84}" srcOrd="0" destOrd="0" presId="urn:microsoft.com/office/officeart/2005/8/layout/chevron1"/>
    <dgm:cxn modelId="{66B52FC3-2D27-42CE-A515-D54147E6EC38}" type="presParOf" srcId="{4F7140BA-CD71-4ACC-82BF-B0F51D6E1104}" destId="{C22B9540-E5EC-44A2-85A8-DFD006AF2A50}" srcOrd="1" destOrd="0" presId="urn:microsoft.com/office/officeart/2005/8/layout/chevron1"/>
    <dgm:cxn modelId="{BD9BDD20-A294-44BD-83BF-1BEF03A9C90C}" type="presParOf" srcId="{4F7140BA-CD71-4ACC-82BF-B0F51D6E1104}" destId="{B3F34F1A-EBD5-4210-B039-278AB970AC0A}" srcOrd="2" destOrd="0" presId="urn:microsoft.com/office/officeart/2005/8/layout/chevron1"/>
    <dgm:cxn modelId="{5EFAC550-DFBE-4FCE-B581-D703250FDF1B}" type="presParOf" srcId="{4F7140BA-CD71-4ACC-82BF-B0F51D6E1104}" destId="{8D3A11D6-B107-4779-B1E1-97114FC09E3A}" srcOrd="3" destOrd="0" presId="urn:microsoft.com/office/officeart/2005/8/layout/chevron1"/>
    <dgm:cxn modelId="{221AF847-C6DD-4FB5-92DA-324E6BE76ABE}"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colorful5" csCatId="colorful" phldr="1"/>
      <dgm:spPr/>
    </dgm:pt>
    <dgm:pt modelId="{A4EB02FC-E72F-40C5-8036-89057538B898}">
      <dgm:prSet phldrT="[Text]" custT="1"/>
      <dgm:spPr/>
      <dgm:t>
        <a:bodyPr/>
        <a:lstStyle/>
        <a:p>
          <a:r>
            <a:rPr lang="en-US" sz="1400" dirty="0"/>
            <a:t>Generate 2E+1 masks</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pPr>
            <a:lnSpc>
              <a:spcPct val="90000"/>
            </a:lnSpc>
            <a:spcAft>
              <a:spcPts val="0"/>
            </a:spcAft>
          </a:pPr>
          <a:r>
            <a:rPr lang="en-US" sz="1400" dirty="0"/>
            <a:t>Amend random zeros: </a:t>
          </a:r>
        </a:p>
        <a:p>
          <a:pPr>
            <a:lnSpc>
              <a:spcPct val="90000"/>
            </a:lnSpc>
            <a:spcAft>
              <a:spcPts val="0"/>
            </a:spcAft>
          </a:pPr>
          <a:r>
            <a:rPr lang="en-US" sz="1400" dirty="0"/>
            <a:t>101 </a:t>
          </a:r>
          <a:r>
            <a:rPr lang="en-US" sz="1400" dirty="0">
              <a:sym typeface="Wingdings" panose="05000000000000000000" pitchFamily="2" charset="2"/>
            </a:rPr>
            <a:t> 111 </a:t>
          </a:r>
          <a:r>
            <a:rPr lang="en-US" sz="1400" dirty="0"/>
            <a:t> &amp;  1001 </a:t>
          </a:r>
          <a:r>
            <a:rPr lang="en-US" sz="1400" dirty="0">
              <a:sym typeface="Wingdings" panose="05000000000000000000" pitchFamily="2" charset="2"/>
            </a:rPr>
            <a:t></a:t>
          </a:r>
          <a:r>
            <a:rPr lang="en-US" sz="1400" dirty="0"/>
            <a:t> 1111</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dirty="0"/>
            <a:t>AND all masks, </a:t>
          </a:r>
        </a:p>
        <a:p>
          <a:pPr>
            <a:spcAft>
              <a:spcPts val="0"/>
            </a:spcAft>
          </a:pPr>
          <a:r>
            <a:rPr lang="en-US" sz="1400" dirty="0"/>
            <a:t>ACCEPT </a:t>
          </a:r>
          <a:r>
            <a:rPr lang="en-US" sz="1400" dirty="0" err="1"/>
            <a:t>iff</a:t>
          </a:r>
          <a:r>
            <a:rPr lang="en-US" sz="1400" dirty="0"/>
            <a:t> number of ‘1’ </a:t>
          </a:r>
          <a:r>
            <a:rPr lang="en-US" sz="1400" dirty="0">
              <a:latin typeface="Consolas" panose="020B0609020204030204" pitchFamily="49" charset="0"/>
              <a:cs typeface="Consolas" panose="020B0609020204030204" pitchFamily="49" charset="0"/>
            </a:rPr>
            <a:t>≤ Threshold</a:t>
          </a:r>
          <a:endParaRPr lang="en-US" sz="1400" dirty="0"/>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48310">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107338">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BAD98C53-DB1E-4274-8438-7A247113291D}" type="presOf" srcId="{A4EB02FC-E72F-40C5-8036-89057538B898}" destId="{AA2636E1-05F7-40F6-B113-6ACD4DAE7C8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AA89FA80-BFAA-467E-A667-BFF36B58C9AD}" type="presOf" srcId="{157059EA-B005-47F3-B359-ACEC246480F2}" destId="{B3F34F1A-EBD5-4210-B039-278AB970AC0A}"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A25316E6-69F7-4582-9145-FCA490AD62C2}" type="presOf" srcId="{7D2D55F8-FCC8-44D2-AD8F-0F719ACD1413}" destId="{010F66CE-98BD-4800-ACE1-BE56AF2153C7}" srcOrd="0" destOrd="0" presId="urn:microsoft.com/office/officeart/2005/8/layout/chevron1"/>
    <dgm:cxn modelId="{CCF67CF4-7277-4721-9A5E-6A1139F1EEAC}" type="presOf" srcId="{75D8D269-421E-4589-AB1F-A9BAE4D4F94B}" destId="{4F7140BA-CD71-4ACC-82BF-B0F51D6E1104}" srcOrd="0" destOrd="0" presId="urn:microsoft.com/office/officeart/2005/8/layout/chevron1"/>
    <dgm:cxn modelId="{8110E1BB-E54E-4DD9-A38D-496B2E0AABDA}" type="presParOf" srcId="{4F7140BA-CD71-4ACC-82BF-B0F51D6E1104}" destId="{AA2636E1-05F7-40F6-B113-6ACD4DAE7C84}" srcOrd="0" destOrd="0" presId="urn:microsoft.com/office/officeart/2005/8/layout/chevron1"/>
    <dgm:cxn modelId="{66B52FC3-2D27-42CE-A515-D54147E6EC38}" type="presParOf" srcId="{4F7140BA-CD71-4ACC-82BF-B0F51D6E1104}" destId="{C22B9540-E5EC-44A2-85A8-DFD006AF2A50}" srcOrd="1" destOrd="0" presId="urn:microsoft.com/office/officeart/2005/8/layout/chevron1"/>
    <dgm:cxn modelId="{BD9BDD20-A294-44BD-83BF-1BEF03A9C90C}" type="presParOf" srcId="{4F7140BA-CD71-4ACC-82BF-B0F51D6E1104}" destId="{B3F34F1A-EBD5-4210-B039-278AB970AC0A}" srcOrd="2" destOrd="0" presId="urn:microsoft.com/office/officeart/2005/8/layout/chevron1"/>
    <dgm:cxn modelId="{5EFAC550-DFBE-4FCE-B581-D703250FDF1B}" type="presParOf" srcId="{4F7140BA-CD71-4ACC-82BF-B0F51D6E1104}" destId="{8D3A11D6-B107-4779-B1E1-97114FC09E3A}" srcOrd="3" destOrd="0" presId="urn:microsoft.com/office/officeart/2005/8/layout/chevron1"/>
    <dgm:cxn modelId="{221AF847-C6DD-4FB5-92DA-324E6BE76ABE}"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colorful5" csCatId="colorful" phldr="1"/>
      <dgm:spPr/>
    </dgm:pt>
    <dgm:pt modelId="{A4EB02FC-E72F-40C5-8036-89057538B898}">
      <dgm:prSet phldrT="[Text]" custT="1"/>
      <dgm:spPr/>
      <dgm:t>
        <a:bodyPr/>
        <a:lstStyle/>
        <a:p>
          <a:r>
            <a:rPr lang="en-US" sz="1400" dirty="0"/>
            <a:t>Generate 2E+1 masks</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pPr>
            <a:lnSpc>
              <a:spcPct val="90000"/>
            </a:lnSpc>
            <a:spcAft>
              <a:spcPts val="0"/>
            </a:spcAft>
          </a:pPr>
          <a:r>
            <a:rPr lang="en-US" sz="1400" dirty="0"/>
            <a:t>Amend random zeros: </a:t>
          </a:r>
        </a:p>
        <a:p>
          <a:pPr>
            <a:lnSpc>
              <a:spcPct val="90000"/>
            </a:lnSpc>
            <a:spcAft>
              <a:spcPts val="0"/>
            </a:spcAft>
          </a:pPr>
          <a:r>
            <a:rPr lang="en-US" sz="1400" dirty="0"/>
            <a:t>101 </a:t>
          </a:r>
          <a:r>
            <a:rPr lang="en-US" sz="1400" dirty="0">
              <a:sym typeface="Wingdings" panose="05000000000000000000" pitchFamily="2" charset="2"/>
            </a:rPr>
            <a:t> 111 </a:t>
          </a:r>
          <a:r>
            <a:rPr lang="en-US" sz="1400" dirty="0"/>
            <a:t> &amp;  1001 </a:t>
          </a:r>
          <a:r>
            <a:rPr lang="en-US" sz="1400" dirty="0">
              <a:sym typeface="Wingdings" panose="05000000000000000000" pitchFamily="2" charset="2"/>
            </a:rPr>
            <a:t></a:t>
          </a:r>
          <a:r>
            <a:rPr lang="en-US" sz="1400" dirty="0"/>
            <a:t> 1111</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dirty="0"/>
            <a:t>AND all masks, </a:t>
          </a:r>
        </a:p>
        <a:p>
          <a:pPr>
            <a:spcAft>
              <a:spcPts val="0"/>
            </a:spcAft>
          </a:pPr>
          <a:r>
            <a:rPr lang="en-US" sz="1400" dirty="0"/>
            <a:t>ACCEPT </a:t>
          </a:r>
          <a:r>
            <a:rPr lang="en-US" sz="1400" dirty="0" err="1"/>
            <a:t>iff</a:t>
          </a:r>
          <a:r>
            <a:rPr lang="en-US" sz="1400" dirty="0"/>
            <a:t> number of ‘1’ </a:t>
          </a:r>
          <a:r>
            <a:rPr lang="en-US" sz="1400" dirty="0">
              <a:latin typeface="Consolas" panose="020B0609020204030204" pitchFamily="49" charset="0"/>
              <a:cs typeface="Consolas" panose="020B0609020204030204" pitchFamily="49" charset="0"/>
            </a:rPr>
            <a:t>≤ Threshold</a:t>
          </a:r>
          <a:endParaRPr lang="en-US" sz="1400" dirty="0"/>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48310">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107338">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81DEF512-3BFE-4E87-BADD-D5258C73D04A}" type="presOf" srcId="{A4EB02FC-E72F-40C5-8036-89057538B898}" destId="{AA2636E1-05F7-40F6-B113-6ACD4DAE7C84}" srcOrd="0" destOrd="0" presId="urn:microsoft.com/office/officeart/2005/8/layout/chevron1"/>
    <dgm:cxn modelId="{9623D447-188E-4E04-9E7D-8F6B9960B802}" type="presOf" srcId="{75D8D269-421E-4589-AB1F-A9BAE4D4F94B}" destId="{4F7140BA-CD71-4ACC-82BF-B0F51D6E110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BAC7F45F-A25D-4F5E-AF6F-76CB9DD0DB6C}" type="presOf" srcId="{157059EA-B005-47F3-B359-ACEC246480F2}" destId="{B3F34F1A-EBD5-4210-B039-278AB970AC0A}" srcOrd="0" destOrd="0" presId="urn:microsoft.com/office/officeart/2005/8/layout/chevron1"/>
    <dgm:cxn modelId="{5783EDBD-1080-4479-ADB0-D1308A4B51E2}" type="presOf" srcId="{7D2D55F8-FCC8-44D2-AD8F-0F719ACD1413}" destId="{010F66CE-98BD-4800-ACE1-BE56AF2153C7}"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EE7C2906-F5CD-4BA4-B634-7C8DAF708B0E}" type="presParOf" srcId="{4F7140BA-CD71-4ACC-82BF-B0F51D6E1104}" destId="{AA2636E1-05F7-40F6-B113-6ACD4DAE7C84}" srcOrd="0" destOrd="0" presId="urn:microsoft.com/office/officeart/2005/8/layout/chevron1"/>
    <dgm:cxn modelId="{3A66B4C2-3460-4C0F-A32E-511310A52DC3}" type="presParOf" srcId="{4F7140BA-CD71-4ACC-82BF-B0F51D6E1104}" destId="{C22B9540-E5EC-44A2-85A8-DFD006AF2A50}" srcOrd="1" destOrd="0" presId="urn:microsoft.com/office/officeart/2005/8/layout/chevron1"/>
    <dgm:cxn modelId="{9DBE3F7F-6E88-4E5E-BFBF-F8B05964CBC6}" type="presParOf" srcId="{4F7140BA-CD71-4ACC-82BF-B0F51D6E1104}" destId="{B3F34F1A-EBD5-4210-B039-278AB970AC0A}" srcOrd="2" destOrd="0" presId="urn:microsoft.com/office/officeart/2005/8/layout/chevron1"/>
    <dgm:cxn modelId="{39C71F1E-4BE8-4F05-B4C9-A74CC87CD104}" type="presParOf" srcId="{4F7140BA-CD71-4ACC-82BF-B0F51D6E1104}" destId="{8D3A11D6-B107-4779-B1E1-97114FC09E3A}" srcOrd="3" destOrd="0" presId="urn:microsoft.com/office/officeart/2005/8/layout/chevron1"/>
    <dgm:cxn modelId="{04C8F8CA-F98E-48EA-B2B1-5C12DA093D27}"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480" y="0"/>
          <a:ext cx="1842484" cy="478942"/>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Generate 2E+1 masks</a:t>
          </a:r>
        </a:p>
      </dsp:txBody>
      <dsp:txXfrm>
        <a:off x="239951" y="0"/>
        <a:ext cx="1363542" cy="478942"/>
      </dsp:txXfrm>
    </dsp:sp>
    <dsp:sp modelId="{B3F34F1A-EBD5-4210-B039-278AB970AC0A}">
      <dsp:nvSpPr>
        <dsp:cNvPr id="0" name=""/>
        <dsp:cNvSpPr/>
      </dsp:nvSpPr>
      <dsp:spPr>
        <a:xfrm>
          <a:off x="1461576" y="0"/>
          <a:ext cx="3813877" cy="478942"/>
        </a:xfrm>
        <a:prstGeom prst="chevr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Amend random zeros: </a:t>
          </a:r>
        </a:p>
        <a:p>
          <a:pPr marL="0" lvl="0" indent="0" algn="ctr" defTabSz="622300">
            <a:lnSpc>
              <a:spcPct val="90000"/>
            </a:lnSpc>
            <a:spcBef>
              <a:spcPct val="0"/>
            </a:spcBef>
            <a:spcAft>
              <a:spcPts val="0"/>
            </a:spcAft>
            <a:buNone/>
          </a:pPr>
          <a:r>
            <a:rPr lang="en-US" sz="1400" kern="1200" dirty="0"/>
            <a:t>101 </a:t>
          </a:r>
          <a:r>
            <a:rPr lang="en-US" sz="1400" kern="1200" dirty="0">
              <a:sym typeface="Wingdings" panose="05000000000000000000" pitchFamily="2" charset="2"/>
            </a:rPr>
            <a:t> 111 </a:t>
          </a:r>
          <a:r>
            <a:rPr lang="en-US" sz="1400" kern="1200" dirty="0"/>
            <a:t> &amp;  1001 </a:t>
          </a:r>
          <a:r>
            <a:rPr lang="en-US" sz="1400" kern="1200" dirty="0">
              <a:sym typeface="Wingdings" panose="05000000000000000000" pitchFamily="2" charset="2"/>
            </a:rPr>
            <a:t></a:t>
          </a:r>
          <a:r>
            <a:rPr lang="en-US" sz="1400" kern="1200" dirty="0"/>
            <a:t> 1111</a:t>
          </a:r>
        </a:p>
      </dsp:txBody>
      <dsp:txXfrm>
        <a:off x="1701047" y="0"/>
        <a:ext cx="3334935" cy="478942"/>
      </dsp:txXfrm>
    </dsp:sp>
    <dsp:sp modelId="{010F66CE-98BD-4800-ACE1-BE56AF2153C7}">
      <dsp:nvSpPr>
        <dsp:cNvPr id="0" name=""/>
        <dsp:cNvSpPr/>
      </dsp:nvSpPr>
      <dsp:spPr>
        <a:xfrm>
          <a:off x="4894066" y="0"/>
          <a:ext cx="4093739" cy="478942"/>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AND all masks, </a:t>
          </a:r>
        </a:p>
        <a:p>
          <a:pPr marL="0" lvl="0" indent="0" algn="ctr" defTabSz="622300">
            <a:lnSpc>
              <a:spcPct val="90000"/>
            </a:lnSpc>
            <a:spcBef>
              <a:spcPct val="0"/>
            </a:spcBef>
            <a:spcAft>
              <a:spcPts val="0"/>
            </a:spcAft>
            <a:buNone/>
          </a:pPr>
          <a:r>
            <a:rPr lang="en-US" sz="1400" kern="1200" dirty="0"/>
            <a:t>ACCEPT </a:t>
          </a:r>
          <a:r>
            <a:rPr lang="en-US" sz="1400" kern="1200" dirty="0" err="1"/>
            <a:t>iff</a:t>
          </a:r>
          <a:r>
            <a:rPr lang="en-US" sz="1400" kern="1200" dirty="0"/>
            <a:t> number of ‘1’ </a:t>
          </a:r>
          <a:r>
            <a:rPr lang="en-US" sz="1400" kern="1200" dirty="0">
              <a:latin typeface="Consolas" panose="020B0609020204030204" pitchFamily="49" charset="0"/>
              <a:cs typeface="Consolas" panose="020B0609020204030204" pitchFamily="49" charset="0"/>
            </a:rPr>
            <a:t>≤ Threshold</a:t>
          </a:r>
          <a:endParaRPr lang="en-US" sz="1400" kern="1200" dirty="0"/>
        </a:p>
      </dsp:txBody>
      <dsp:txXfrm>
        <a:off x="5133537" y="0"/>
        <a:ext cx="3614797" cy="478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480" y="0"/>
          <a:ext cx="1842484" cy="478942"/>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Generate 2E+1 masks</a:t>
          </a:r>
        </a:p>
      </dsp:txBody>
      <dsp:txXfrm>
        <a:off x="239951" y="0"/>
        <a:ext cx="1363542" cy="478942"/>
      </dsp:txXfrm>
    </dsp:sp>
    <dsp:sp modelId="{B3F34F1A-EBD5-4210-B039-278AB970AC0A}">
      <dsp:nvSpPr>
        <dsp:cNvPr id="0" name=""/>
        <dsp:cNvSpPr/>
      </dsp:nvSpPr>
      <dsp:spPr>
        <a:xfrm>
          <a:off x="1461576" y="0"/>
          <a:ext cx="3813877" cy="478942"/>
        </a:xfrm>
        <a:prstGeom prst="chevr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Amend random zeros: </a:t>
          </a:r>
        </a:p>
        <a:p>
          <a:pPr marL="0" lvl="0" indent="0" algn="ctr" defTabSz="622300">
            <a:lnSpc>
              <a:spcPct val="90000"/>
            </a:lnSpc>
            <a:spcBef>
              <a:spcPct val="0"/>
            </a:spcBef>
            <a:spcAft>
              <a:spcPts val="0"/>
            </a:spcAft>
            <a:buNone/>
          </a:pPr>
          <a:r>
            <a:rPr lang="en-US" sz="1400" kern="1200" dirty="0"/>
            <a:t>101 </a:t>
          </a:r>
          <a:r>
            <a:rPr lang="en-US" sz="1400" kern="1200" dirty="0">
              <a:sym typeface="Wingdings" panose="05000000000000000000" pitchFamily="2" charset="2"/>
            </a:rPr>
            <a:t> 111 </a:t>
          </a:r>
          <a:r>
            <a:rPr lang="en-US" sz="1400" kern="1200" dirty="0"/>
            <a:t> &amp;  1001 </a:t>
          </a:r>
          <a:r>
            <a:rPr lang="en-US" sz="1400" kern="1200" dirty="0">
              <a:sym typeface="Wingdings" panose="05000000000000000000" pitchFamily="2" charset="2"/>
            </a:rPr>
            <a:t></a:t>
          </a:r>
          <a:r>
            <a:rPr lang="en-US" sz="1400" kern="1200" dirty="0"/>
            <a:t> 1111</a:t>
          </a:r>
        </a:p>
      </dsp:txBody>
      <dsp:txXfrm>
        <a:off x="1701047" y="0"/>
        <a:ext cx="3334935" cy="478942"/>
      </dsp:txXfrm>
    </dsp:sp>
    <dsp:sp modelId="{010F66CE-98BD-4800-ACE1-BE56AF2153C7}">
      <dsp:nvSpPr>
        <dsp:cNvPr id="0" name=""/>
        <dsp:cNvSpPr/>
      </dsp:nvSpPr>
      <dsp:spPr>
        <a:xfrm>
          <a:off x="4894066" y="0"/>
          <a:ext cx="4093739" cy="478942"/>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AND all masks, </a:t>
          </a:r>
        </a:p>
        <a:p>
          <a:pPr marL="0" lvl="0" indent="0" algn="ctr" defTabSz="622300">
            <a:lnSpc>
              <a:spcPct val="90000"/>
            </a:lnSpc>
            <a:spcBef>
              <a:spcPct val="0"/>
            </a:spcBef>
            <a:spcAft>
              <a:spcPts val="0"/>
            </a:spcAft>
            <a:buNone/>
          </a:pPr>
          <a:r>
            <a:rPr lang="en-US" sz="1400" kern="1200" dirty="0"/>
            <a:t>ACCEPT </a:t>
          </a:r>
          <a:r>
            <a:rPr lang="en-US" sz="1400" kern="1200" dirty="0" err="1"/>
            <a:t>iff</a:t>
          </a:r>
          <a:r>
            <a:rPr lang="en-US" sz="1400" kern="1200" dirty="0"/>
            <a:t> number of ‘1’ </a:t>
          </a:r>
          <a:r>
            <a:rPr lang="en-US" sz="1400" kern="1200" dirty="0">
              <a:latin typeface="Consolas" panose="020B0609020204030204" pitchFamily="49" charset="0"/>
              <a:cs typeface="Consolas" panose="020B0609020204030204" pitchFamily="49" charset="0"/>
            </a:rPr>
            <a:t>≤ Threshold</a:t>
          </a:r>
          <a:endParaRPr lang="en-US" sz="1400" kern="1200" dirty="0"/>
        </a:p>
      </dsp:txBody>
      <dsp:txXfrm>
        <a:off x="5133537" y="0"/>
        <a:ext cx="3614797" cy="478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480" y="0"/>
          <a:ext cx="1842484" cy="478942"/>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Generate 2E+1 masks</a:t>
          </a:r>
        </a:p>
      </dsp:txBody>
      <dsp:txXfrm>
        <a:off x="239951" y="0"/>
        <a:ext cx="1363542" cy="478942"/>
      </dsp:txXfrm>
    </dsp:sp>
    <dsp:sp modelId="{B3F34F1A-EBD5-4210-B039-278AB970AC0A}">
      <dsp:nvSpPr>
        <dsp:cNvPr id="0" name=""/>
        <dsp:cNvSpPr/>
      </dsp:nvSpPr>
      <dsp:spPr>
        <a:xfrm>
          <a:off x="1461576" y="0"/>
          <a:ext cx="3813877" cy="478942"/>
        </a:xfrm>
        <a:prstGeom prst="chevr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Amend random zeros: </a:t>
          </a:r>
        </a:p>
        <a:p>
          <a:pPr marL="0" lvl="0" indent="0" algn="ctr" defTabSz="622300">
            <a:lnSpc>
              <a:spcPct val="90000"/>
            </a:lnSpc>
            <a:spcBef>
              <a:spcPct val="0"/>
            </a:spcBef>
            <a:spcAft>
              <a:spcPts val="0"/>
            </a:spcAft>
            <a:buNone/>
          </a:pPr>
          <a:r>
            <a:rPr lang="en-US" sz="1400" kern="1200" dirty="0"/>
            <a:t>101 </a:t>
          </a:r>
          <a:r>
            <a:rPr lang="en-US" sz="1400" kern="1200" dirty="0">
              <a:sym typeface="Wingdings" panose="05000000000000000000" pitchFamily="2" charset="2"/>
            </a:rPr>
            <a:t> 111 </a:t>
          </a:r>
          <a:r>
            <a:rPr lang="en-US" sz="1400" kern="1200" dirty="0"/>
            <a:t> &amp;  1001 </a:t>
          </a:r>
          <a:r>
            <a:rPr lang="en-US" sz="1400" kern="1200" dirty="0">
              <a:sym typeface="Wingdings" panose="05000000000000000000" pitchFamily="2" charset="2"/>
            </a:rPr>
            <a:t></a:t>
          </a:r>
          <a:r>
            <a:rPr lang="en-US" sz="1400" kern="1200" dirty="0"/>
            <a:t> 1111</a:t>
          </a:r>
        </a:p>
      </dsp:txBody>
      <dsp:txXfrm>
        <a:off x="1701047" y="0"/>
        <a:ext cx="3334935" cy="478942"/>
      </dsp:txXfrm>
    </dsp:sp>
    <dsp:sp modelId="{010F66CE-98BD-4800-ACE1-BE56AF2153C7}">
      <dsp:nvSpPr>
        <dsp:cNvPr id="0" name=""/>
        <dsp:cNvSpPr/>
      </dsp:nvSpPr>
      <dsp:spPr>
        <a:xfrm>
          <a:off x="4894066" y="0"/>
          <a:ext cx="4093739" cy="478942"/>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AND all masks, </a:t>
          </a:r>
        </a:p>
        <a:p>
          <a:pPr marL="0" lvl="0" indent="0" algn="ctr" defTabSz="622300">
            <a:lnSpc>
              <a:spcPct val="90000"/>
            </a:lnSpc>
            <a:spcBef>
              <a:spcPct val="0"/>
            </a:spcBef>
            <a:spcAft>
              <a:spcPts val="0"/>
            </a:spcAft>
            <a:buNone/>
          </a:pPr>
          <a:r>
            <a:rPr lang="en-US" sz="1400" kern="1200" dirty="0"/>
            <a:t>ACCEPT </a:t>
          </a:r>
          <a:r>
            <a:rPr lang="en-US" sz="1400" kern="1200" dirty="0" err="1"/>
            <a:t>iff</a:t>
          </a:r>
          <a:r>
            <a:rPr lang="en-US" sz="1400" kern="1200" dirty="0"/>
            <a:t> number of ‘1’ </a:t>
          </a:r>
          <a:r>
            <a:rPr lang="en-US" sz="1400" kern="1200" dirty="0">
              <a:latin typeface="Consolas" panose="020B0609020204030204" pitchFamily="49" charset="0"/>
              <a:cs typeface="Consolas" panose="020B0609020204030204" pitchFamily="49" charset="0"/>
            </a:rPr>
            <a:t>≤ Threshold</a:t>
          </a:r>
          <a:endParaRPr lang="en-US" sz="1400" kern="1200" dirty="0"/>
        </a:p>
      </dsp:txBody>
      <dsp:txXfrm>
        <a:off x="5133537" y="0"/>
        <a:ext cx="3614797" cy="47894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image" Target="../media/image72.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image" Target="../media/image7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5/21/18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5/21/18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6620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Until today, there is no machine takes genomic sample and produces the full sequence of the donor. I</a:t>
            </a:r>
          </a:p>
          <a:p>
            <a:pPr rtl="0" latinLnBrk="0"/>
            <a:r>
              <a:rPr lang="en-US" sz="1200" b="0" i="0" kern="1200" dirty="0" err="1">
                <a:solidFill>
                  <a:schemeClr val="tx1"/>
                </a:solidFill>
                <a:effectLst/>
                <a:latin typeface="+mn-lt"/>
                <a:ea typeface="+mn-ea"/>
                <a:cs typeface="+mn-cs"/>
              </a:rPr>
              <a:t>nstead</a:t>
            </a:r>
            <a:r>
              <a:rPr lang="en-US" sz="1200" b="0" i="0" kern="1200" dirty="0">
                <a:solidFill>
                  <a:schemeClr val="tx1"/>
                </a:solidFill>
                <a:effectLst/>
                <a:latin typeface="+mn-lt"/>
                <a:ea typeface="+mn-ea"/>
                <a:cs typeface="+mn-cs"/>
              </a:rPr>
              <a:t>, HTS technology is used to sequence/read random short DNA fragments of copies of the original molecule. </a:t>
            </a:r>
          </a:p>
          <a:p>
            <a:pPr rtl="0" latinLnBrk="0"/>
            <a:r>
              <a:rPr lang="en-US" sz="1200" b="1" i="0" kern="1200" dirty="0">
                <a:solidFill>
                  <a:schemeClr val="tx1"/>
                </a:solidFill>
                <a:effectLst/>
                <a:latin typeface="+mn-lt"/>
                <a:ea typeface="+mn-ea"/>
                <a:cs typeface="+mn-cs"/>
              </a:rPr>
              <a:t>The sequencer adds the molecule “T” to all bases near the flow cell surface and observes the chemical reaction by a CMOS sensor</a:t>
            </a:r>
            <a:r>
              <a:rPr lang="en-US" sz="1200" b="0" i="0" kern="1200" dirty="0">
                <a:solidFill>
                  <a:schemeClr val="tx1"/>
                </a:solidFill>
                <a:effectLst/>
                <a:latin typeface="+mn-lt"/>
                <a:ea typeface="+mn-ea"/>
                <a:cs typeface="+mn-cs"/>
              </a:rPr>
              <a:t>. If a reaction happens then the base is “A” (A reacts with T, C with G and vice versa). </a:t>
            </a:r>
          </a:p>
          <a:p>
            <a:pPr rtl="0" latinLnBrk="0"/>
            <a:r>
              <a:rPr lang="en-US" sz="1200" b="0" i="0" kern="1200" dirty="0">
                <a:solidFill>
                  <a:schemeClr val="tx1"/>
                </a:solidFill>
                <a:effectLst/>
                <a:latin typeface="+mn-lt"/>
                <a:ea typeface="+mn-ea"/>
                <a:cs typeface="+mn-cs"/>
              </a:rPr>
              <a:t>This step is repeated for A, C, and G molecules for each base of the fragments. </a:t>
            </a:r>
          </a:p>
          <a:p>
            <a:pPr rtl="0" latinLnBrk="0"/>
            <a:r>
              <a:rPr lang="en-US" sz="1200" b="0" i="0" kern="1200" dirty="0">
                <a:solidFill>
                  <a:schemeClr val="tx1"/>
                </a:solidFill>
                <a:effectLst/>
                <a:latin typeface="+mn-lt"/>
                <a:ea typeface="+mn-ea"/>
                <a:cs typeface="+mn-cs"/>
              </a:rPr>
              <a:t>Bases are sequenced concurrently, hence the name “high throughput”.</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6538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240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organism detection in metagenomes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6211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Typical sequencer machine generates a flood of reads, for example, Illumina HiSeq4000 generates 300 million bases/minute.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existing computer alignment algorithms can only process 0.6% of these reads in the same amount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gap is widening as more advanced sequencers are made available in the market.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056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overwhelming majority </a:t>
            </a:r>
            <a:r>
              <a:rPr lang="en-US" sz="1200" kern="1200" dirty="0">
                <a:solidFill>
                  <a:schemeClr val="tx1"/>
                </a:solidFill>
                <a:effectLst/>
                <a:latin typeface="+mn-lt"/>
                <a:ea typeface="+mn-ea"/>
                <a:cs typeface="+mn-cs"/>
              </a:rPr>
              <a:t>of the read mapper’s execution time is spent in read alignment.</a:t>
            </a:r>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183199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Read mapping is a post processing procedure after DNA sequencing. It maps the data output from a DNA sequencer, which are many short DNA fragments, to a known reference genome, with some minor differences allowed.</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To illustrate the problem better, let us take a closer look at the DNA itself. Logically, the DNA is a double stranded long string. In reality, within a cell they folded into a sphere in the nucleus like a ball of wool. Since it is very hard to disentangle the DNA at molecular level, to extract the information out, a sequencer cuts the mass into many short DNA pieces which are called reads.</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A mapper’s</a:t>
            </a:r>
            <a:r>
              <a:rPr lang="en-US" sz="1200" kern="1200" baseline="0" dirty="0">
                <a:solidFill>
                  <a:schemeClr val="tx1"/>
                </a:solidFill>
                <a:latin typeface="+mn-lt"/>
                <a:ea typeface="+mn-ea"/>
                <a:cs typeface="+mn-cs"/>
              </a:rPr>
              <a:t> job is to find where these DNA short reads are most likely to be originally placed so that later we can assemble them in the correct order to restore the original DNA.</a:t>
            </a:r>
          </a:p>
          <a:p>
            <a:endParaRPr lang="en-US" dirty="0"/>
          </a:p>
          <a:p>
            <a:r>
              <a:rPr lang="en-US" dirty="0"/>
              <a:t>Mapping these short reads,</a:t>
            </a:r>
            <a:r>
              <a:rPr lang="en-US" baseline="0" dirty="0"/>
              <a:t> up to billions of them</a:t>
            </a:r>
            <a:r>
              <a:rPr lang="en-US" dirty="0"/>
              <a:t>,</a:t>
            </a:r>
            <a:r>
              <a:rPr lang="en-US" baseline="0" dirty="0"/>
              <a:t> with each one being 50 to 300 base-pairs long, to the reference genome is challenging.</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678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There are three main challenges.</a:t>
            </a:r>
            <a:endParaRPr lang="en-US" baseline="0" dirty="0"/>
          </a:p>
          <a:p>
            <a:endParaRPr lang="en-US" baseline="0" dirty="0"/>
          </a:p>
          <a:p>
            <a:r>
              <a:rPr lang="en-US" baseline="0" dirty="0"/>
              <a:t>First. The mapper needs to find many mappings for each read. Because the read is so short, they can map to multiple locations in the reference genome. How can we efficiently find all mappings of a read?</a:t>
            </a:r>
          </a:p>
          <a:p>
            <a:endParaRPr lang="en-US" baseline="0" dirty="0"/>
          </a:p>
          <a:p>
            <a:r>
              <a:rPr lang="en-US" baseline="0" dirty="0"/>
              <a:t>Second. The mapper needs to tolerate small variance or errors in each read. Since individuals are different, the subject’s DNA might slightly differs from the reference DNA, which can be mismatches, insertions or deletions of base pairs. How can we efficiently map each read with up to a number of e errors present?</a:t>
            </a:r>
          </a:p>
          <a:p>
            <a:endParaRPr lang="en-US" baseline="0" dirty="0"/>
          </a:p>
          <a:p>
            <a:r>
              <a:rPr lang="en-US" baseline="0" dirty="0"/>
              <a:t>Third. The mapper needs to map each read very fast. In another word, performance is important. Because the human DNA is 3.2 billion base-pairs long and each read is only hundreds of base-pairs long, there can be billions of reads subjected to mapping for an individual human. Current state of the art mappers take weeks to map a human’s DNA. So the question is, how can we design a much higher performance read mapper?</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085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http://www.let.rug.nl/kleiweg/lev/</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7812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Read alignment follows the basic dynamic-programming doctrine which runs in a quadratic time.</a:t>
            </a:r>
          </a:p>
          <a:p>
            <a:r>
              <a:rPr lang="en-US" dirty="0"/>
              <a:t>2- Data dependencies between the entries limits the parallelism. Each cell depends or three</a:t>
            </a:r>
            <a:r>
              <a:rPr lang="en-US" baseline="0" dirty="0"/>
              <a:t> pre-computed cells (immediate left, upper, and upper-left cells). Thus, we can compute the vectors one after another but not in parallel. Left-to-right, or top-to-bottom, anti-diagonal. </a:t>
            </a:r>
          </a:p>
          <a:p>
            <a:r>
              <a:rPr lang="en-US" baseline="0" dirty="0"/>
              <a:t>3- We can solve a significant amount of time, If we can find a way to detect the incorrect mappings with cheap heuristics, much cheaper than computing the alignment.</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4084672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preprocessing, the mapper stores the full permutations of a short fixed-length DNA string called k-</a:t>
            </a:r>
            <a:r>
              <a:rPr lang="en-US" baseline="0" dirty="0" err="1"/>
              <a:t>mers</a:t>
            </a:r>
            <a:r>
              <a:rPr lang="en-US" baseline="0" dirty="0"/>
              <a:t>, with k denoting the length of the string. In this example, k = 12 and they are also called 12-mers. For each k-</a:t>
            </a:r>
            <a:r>
              <a:rPr lang="en-US" baseline="0" dirty="0" err="1"/>
              <a:t>mer</a:t>
            </a:r>
            <a:r>
              <a:rPr lang="en-US" baseline="0" dirty="0"/>
              <a:t>, the mapper sweeps through the reference genome and stores all of the occurrence locations of the k-</a:t>
            </a:r>
            <a:r>
              <a:rPr lang="en-US" baseline="0" dirty="0" err="1"/>
              <a:t>mer</a:t>
            </a:r>
            <a:r>
              <a:rPr lang="en-US" baseline="0" dirty="0"/>
              <a:t> into a location list. The mapper then do this for all k-</a:t>
            </a:r>
            <a:r>
              <a:rPr lang="en-US" baseline="0" dirty="0" err="1"/>
              <a:t>mers</a:t>
            </a:r>
            <a:r>
              <a:rPr lang="en-US" baseline="0" dirty="0"/>
              <a:t>. If a permutation never appeared in the reference genome, there will be an empty list for it.</a:t>
            </a:r>
          </a:p>
          <a:p>
            <a:endParaRPr lang="en-US" baseline="0" dirty="0"/>
          </a:p>
          <a:p>
            <a:r>
              <a:rPr lang="en-US" baseline="0" dirty="0"/>
              <a:t>This data structure, usually implemented as the hash table is only constructed once for a reference genome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265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Unlocking the life’s code requires diving into the nucleus of our body cells, where the double-stranded genome resides. Genome is literally the 'code of life' - it is the set of instructions for making everything from you to zebras, strawberries, and even yeast.</a:t>
            </a:r>
          </a:p>
          <a:p>
            <a:br>
              <a:rPr lang="en-US" dirty="0"/>
            </a:br>
            <a:r>
              <a:rPr lang="en-US" b="0" cap="none" dirty="0"/>
              <a:t>since the discovery of </a:t>
            </a:r>
            <a:r>
              <a:rPr lang="en-US" b="0" cap="none" dirty="0" err="1"/>
              <a:t>dna’s</a:t>
            </a:r>
            <a:r>
              <a:rPr lang="en-US" b="0" cap="none" dirty="0"/>
              <a:t> double-helical structure (</a:t>
            </a:r>
            <a:r>
              <a:rPr lang="en-US" b="0" cap="none" dirty="0" err="1"/>
              <a:t>watson</a:t>
            </a:r>
            <a:r>
              <a:rPr lang="en-US" b="0" cap="none" dirty="0"/>
              <a:t> </a:t>
            </a:r>
            <a:r>
              <a:rPr lang="en-US" b="0" i="1" cap="none" dirty="0"/>
              <a:t>et al.</a:t>
            </a:r>
            <a:r>
              <a:rPr lang="en-US" b="0" cap="none" dirty="0"/>
              <a:t> 1953) </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4</a:t>
            </a:fld>
            <a:endParaRPr lang="en-US"/>
          </a:p>
        </p:txBody>
      </p:sp>
    </p:spTree>
    <p:extLst>
      <p:ext uri="{BB962C8B-B14F-4D97-AF65-F5344CB8AC3E}">
        <p14:creationId xmlns:p14="http://schemas.microsoft.com/office/powerpoint/2010/main" val="1012540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For a single read, the mapper first divides the read into non-overlapping k-</a:t>
            </a:r>
            <a:r>
              <a:rPr lang="en-US" baseline="0" dirty="0" err="1"/>
              <a:t>mers</a:t>
            </a:r>
            <a:r>
              <a:rPr lang="en-US" baseline="0" dirty="0"/>
              <a:t>, and uses the k-</a:t>
            </a:r>
            <a:r>
              <a:rPr lang="en-US" baseline="0" dirty="0" err="1"/>
              <a:t>mers</a:t>
            </a:r>
            <a:r>
              <a:rPr lang="en-US" baseline="0" dirty="0"/>
              <a:t> to query the hash table. The hash table returns the locations lists of the k-</a:t>
            </a:r>
            <a:r>
              <a:rPr lang="en-US" baseline="0" dirty="0" err="1"/>
              <a:t>mers</a:t>
            </a:r>
            <a:r>
              <a:rPr lang="en-US" baseline="0" dirty="0"/>
              <a:t> and traverses them one by one. </a:t>
            </a:r>
          </a:p>
          <a:p>
            <a:endParaRPr lang="en-US" baseline="0" dirty="0"/>
          </a:p>
          <a:p>
            <a:r>
              <a:rPr lang="en-US" baseline="0" dirty="0"/>
              <a:t>For each location in the list, the mapper retrieves the reference sequence at the location from the database and verifies if the read differs from the reference with more than e errors. The verification itself, is an expensive string comparison (edit distance computation) function. It compares the two DNA strings base pair by base pair, until the end. Then the mapper moves on to the next step, repeats, until it examined all locations.</a:t>
            </a:r>
          </a:p>
          <a:p>
            <a:endParaRPr lang="en-US" baseline="0" dirty="0"/>
          </a:p>
          <a:p>
            <a:r>
              <a:rPr lang="en-US" baseline="0" dirty="0"/>
              <a:t>This is the best previous work circa 2013.</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9458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turned out the Hash Table based mappers solve the first 2 challenges pretty well. They guarantee to find all mappings with no more than e errors present.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7079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It turns out the performance of existing hash table based mappers is very poor. They are very slow.</a:t>
            </a:r>
          </a:p>
          <a:p>
            <a:endParaRPr lang="en-US" baseline="0" dirty="0"/>
          </a:p>
          <a:p>
            <a:r>
              <a:rPr lang="en-US" dirty="0"/>
              <a:t>This is because</a:t>
            </a:r>
            <a:r>
              <a:rPr lang="en-US" baseline="0" dirty="0"/>
              <a:t> of the expensive verification computation. To perform a verification, the mapper has to access the memory once for the reference genome and conduct many base-pair wise comparisons between the reference genome and the read, in order to locate the errors.</a:t>
            </a:r>
          </a:p>
          <a:p>
            <a:endParaRPr lang="en-US" baseline="0" dirty="0"/>
          </a:p>
          <a:p>
            <a:r>
              <a:rPr lang="en-US" baseline="0" dirty="0"/>
              <a:t>In fact, from our profiling result, the verification process can consume up to 95% of the execution time. Moreover, most of the verification calculations are unnecessary.</a:t>
            </a:r>
          </a:p>
          <a:p>
            <a:endParaRPr lang="en-US" baseline="0" dirty="0"/>
          </a:p>
          <a:p>
            <a:r>
              <a:rPr lang="en-US" baseline="0" dirty="0"/>
              <a:t>Our goal is to speedup the mapper by reducing the execution time of the verification process.</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633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How</a:t>
            </a:r>
            <a:r>
              <a:rPr lang="en-US" baseline="0" dirty="0"/>
              <a:t> can we do that? It turns out most of the verification calculations are unnecessary. We observe that usually only 1 out of 1000 potential mapping locations passes the verification process becoming a valid mapping.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also observe that we can get rid of unnecessary verification calculations by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Detecting and rejecting early invalid mappings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and by Reducing the number of potential mappings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5096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Observation</a:t>
            </a:r>
            <a:r>
              <a:rPr lang="en-US" baseline="0" dirty="0"/>
              <a:t> 1: For valid mappings, Adjacent k-</a:t>
            </a:r>
            <a:r>
              <a:rPr lang="en-US" baseline="0" dirty="0" err="1"/>
              <a:t>mers</a:t>
            </a:r>
            <a:r>
              <a:rPr lang="en-US" baseline="0" dirty="0"/>
              <a:t> in the read should also be adjacent in the reference genome.</a:t>
            </a:r>
          </a:p>
          <a:p>
            <a:r>
              <a:rPr lang="en-US" baseline="0" dirty="0"/>
              <a:t>Hence, mapper can quickly reject mappings that do not satisfy this property.</a:t>
            </a:r>
          </a:p>
          <a:p>
            <a:endParaRPr lang="en-US" baseline="0" dirty="0"/>
          </a:p>
          <a:p>
            <a:r>
              <a:rPr lang="en-US" baseline="0" dirty="0"/>
              <a:t>Observation 2: Some k-</a:t>
            </a:r>
            <a:r>
              <a:rPr lang="en-US" baseline="0" dirty="0" err="1"/>
              <a:t>mers</a:t>
            </a:r>
            <a:r>
              <a:rPr lang="en-US" baseline="0" dirty="0"/>
              <a:t> are cheaper than others because they have shorter location lists, which means they occur less frequently in the reference genome. Previous work proved that the mapper only needs to examine e+1 k-</a:t>
            </a:r>
            <a:r>
              <a:rPr lang="en-US" baseline="0" dirty="0" err="1"/>
              <a:t>mers</a:t>
            </a:r>
            <a:r>
              <a:rPr lang="en-US" baseline="0" dirty="0"/>
              <a:t>’ locations to tolerate e errors.</a:t>
            </a:r>
          </a:p>
          <a:p>
            <a:r>
              <a:rPr lang="en-US" baseline="0" dirty="0" err="1"/>
              <a:t>Hense</a:t>
            </a:r>
            <a:r>
              <a:rPr lang="en-US" baseline="0" dirty="0"/>
              <a:t>, the mapper can choose the cheapest e+1 k-</a:t>
            </a:r>
            <a:r>
              <a:rPr lang="en-US" baseline="0" dirty="0" err="1"/>
              <a:t>mers</a:t>
            </a:r>
            <a:r>
              <a:rPr lang="en-US" baseline="0" dirty="0"/>
              <a:t> and verify their locations.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0624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In our work, </a:t>
            </a:r>
            <a:r>
              <a:rPr lang="en-US" baseline="0" dirty="0" err="1"/>
              <a:t>FastHASH</a:t>
            </a:r>
            <a:r>
              <a:rPr lang="en-US" baseline="0" dirty="0"/>
              <a:t>, we have two mechanisms to leverage the two observations respectively.</a:t>
            </a:r>
          </a:p>
          <a:p>
            <a:endParaRPr lang="en-US" baseline="0" dirty="0"/>
          </a:p>
          <a:p>
            <a:r>
              <a:rPr lang="en-US" baseline="0" dirty="0"/>
              <a:t>Mechanism 1: Adjacency Filtering, which ….</a:t>
            </a:r>
          </a:p>
          <a:p>
            <a:r>
              <a:rPr lang="en-US" baseline="0" dirty="0"/>
              <a:t>Mechanism 2: Cheap k-</a:t>
            </a:r>
            <a:r>
              <a:rPr lang="en-US" baseline="0" dirty="0" err="1"/>
              <a:t>mer</a:t>
            </a:r>
            <a:r>
              <a:rPr lang="en-US" baseline="0" dirty="0"/>
              <a:t> Selection, which ….</a:t>
            </a:r>
          </a:p>
          <a:p>
            <a:endParaRPr lang="en-US" baseline="0" dirty="0"/>
          </a:p>
          <a:p>
            <a:r>
              <a:rPr lang="en-US" baseline="0" dirty="0"/>
              <a:t>Let us first take a look at Adjacency Filtering.</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5936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AF is to detect invalid mappings at early stage.</a:t>
            </a:r>
          </a:p>
          <a:p>
            <a:endParaRPr lang="en-US" dirty="0"/>
          </a:p>
          <a:p>
            <a:r>
              <a:rPr lang="en-US" dirty="0"/>
              <a:t>This</a:t>
            </a:r>
            <a:r>
              <a:rPr lang="en-US" baseline="0" dirty="0"/>
              <a:t> is based on the insight that, for a valid mapping, adjacent k-</a:t>
            </a:r>
            <a:r>
              <a:rPr lang="en-US" baseline="0" dirty="0" err="1"/>
              <a:t>mers</a:t>
            </a:r>
            <a:r>
              <a:rPr lang="en-US" baseline="0" dirty="0"/>
              <a:t> in the read are also adjacent in the reference genome.</a:t>
            </a:r>
          </a:p>
          <a:p>
            <a:r>
              <a:rPr lang="en-US" baseline="0" dirty="0"/>
              <a:t>Let’s take a look at the previous example. The read is divided into 3 k-</a:t>
            </a:r>
            <a:r>
              <a:rPr lang="en-US" baseline="0" dirty="0" err="1"/>
              <a:t>mers</a:t>
            </a:r>
            <a:r>
              <a:rPr lang="en-US" baseline="0" dirty="0"/>
              <a:t> and they occur at different locations in the reference genome</a:t>
            </a:r>
          </a:p>
          <a:p>
            <a:endParaRPr lang="en-US" baseline="0" dirty="0"/>
          </a:p>
          <a:p>
            <a:r>
              <a:rPr lang="en-US" baseline="0" dirty="0"/>
              <a:t>From the figure, we can see that, only the location in the blue box is a valid mapping, as the three adjacent k-</a:t>
            </a:r>
            <a:r>
              <a:rPr lang="en-US" baseline="0" dirty="0" err="1"/>
              <a:t>mers</a:t>
            </a:r>
            <a:r>
              <a:rPr lang="en-US" baseline="0" dirty="0"/>
              <a:t> of the read are adjacent in the reference genome. Other locations are all invalid mappings because they only map to a single isolated k-</a:t>
            </a:r>
            <a:r>
              <a:rPr lang="en-US" baseline="0" dirty="0" err="1"/>
              <a:t>mers</a:t>
            </a:r>
            <a:r>
              <a:rPr lang="en-US" baseline="0" dirty="0"/>
              <a:t> from the read.</a:t>
            </a:r>
          </a:p>
          <a:p>
            <a:endParaRPr lang="en-US" baseline="0" dirty="0"/>
          </a:p>
          <a:p>
            <a:r>
              <a:rPr lang="en-US" baseline="0" dirty="0"/>
              <a:t>The key idea is instead of performing the expensive verification calculation, we can search for adjacent locations in the k-</a:t>
            </a:r>
            <a:r>
              <a:rPr lang="en-US" baseline="0" dirty="0" err="1"/>
              <a:t>mers</a:t>
            </a:r>
            <a:r>
              <a:rPr lang="en-US" baseline="0" dirty="0"/>
              <a:t>’ location lists and if more than e k-</a:t>
            </a:r>
            <a:r>
              <a:rPr lang="en-US" baseline="0" dirty="0" err="1"/>
              <a:t>mers</a:t>
            </a:r>
            <a:r>
              <a:rPr lang="en-US" baseline="0" dirty="0"/>
              <a:t> fail this process, we know there must be more than e errors present, concluding that the mapping is invalid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4536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Let us look back to the previous example. With Adjacency Filtering, we still traverse the location lists but with each location, before the verification, we check if adjacent locations are in adjacent k-</a:t>
            </a:r>
            <a:r>
              <a:rPr lang="en-US" baseline="0" dirty="0" err="1"/>
              <a:t>mers</a:t>
            </a:r>
            <a:r>
              <a:rPr lang="en-US" baseline="0" dirty="0"/>
              <a:t>’ location lists.</a:t>
            </a:r>
          </a:p>
          <a:p>
            <a:endParaRPr lang="en-US" baseline="0" dirty="0"/>
          </a:p>
          <a:p>
            <a:r>
              <a:rPr lang="en-US" baseline="0" dirty="0"/>
              <a:t>In this case, with location 12 from the first k-</a:t>
            </a:r>
            <a:r>
              <a:rPr lang="en-US" baseline="0" dirty="0" err="1"/>
              <a:t>mer</a:t>
            </a:r>
            <a:r>
              <a:rPr lang="en-US" baseline="0" dirty="0"/>
              <a:t>, and the k-</a:t>
            </a:r>
            <a:r>
              <a:rPr lang="en-US" baseline="0" dirty="0" err="1"/>
              <a:t>mer</a:t>
            </a:r>
            <a:r>
              <a:rPr lang="en-US" baseline="0" dirty="0"/>
              <a:t> length being 12, we will be looking for location 24 in the second k-</a:t>
            </a:r>
            <a:r>
              <a:rPr lang="en-US" baseline="0" dirty="0" err="1"/>
              <a:t>mer’s</a:t>
            </a:r>
            <a:r>
              <a:rPr lang="en-US" baseline="0" dirty="0"/>
              <a:t> location lists, which is there and the third k-</a:t>
            </a:r>
            <a:r>
              <a:rPr lang="en-US" baseline="0" dirty="0" err="1"/>
              <a:t>mer’s</a:t>
            </a:r>
            <a:r>
              <a:rPr lang="en-US" baseline="0" dirty="0"/>
              <a:t> location list, which is also there. Because all adjacent locations are found in adjacent k-</a:t>
            </a:r>
            <a:r>
              <a:rPr lang="en-US" baseline="0" dirty="0" err="1"/>
              <a:t>mers</a:t>
            </a:r>
            <a:r>
              <a:rPr lang="en-US" baseline="0" dirty="0"/>
              <a:t>, we pass location 12 towards the verification process.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the next location, 324, we search for adjacent location 336 in 2</a:t>
            </a:r>
            <a:r>
              <a:rPr lang="en-US" baseline="30000" dirty="0"/>
              <a:t>nd</a:t>
            </a:r>
            <a:r>
              <a:rPr lang="en-US" baseline="0" dirty="0"/>
              <a:t> k-</a:t>
            </a:r>
            <a:r>
              <a:rPr lang="en-US" baseline="0" dirty="0" err="1"/>
              <a:t>mer</a:t>
            </a:r>
            <a:r>
              <a:rPr lang="en-US" baseline="0" dirty="0"/>
              <a:t> and it’s not there. We conclude there must be at least an error and skip the verification process and move on to the next location </a:t>
            </a:r>
            <a:r>
              <a:rPr lang="en-US" sz="1200" b="0" dirty="0">
                <a:solidFill>
                  <a:schemeClr val="accent1"/>
                </a:solidFill>
              </a:rPr>
              <a:t>577.</a:t>
            </a:r>
            <a:r>
              <a:rPr lang="en-US" sz="1200" b="0" baseline="0" dirty="0">
                <a:solidFill>
                  <a:schemeClr val="accent1"/>
                </a:solidFill>
              </a:rPr>
              <a:t> We search for adjacent location 589, which is also not there. Then we move to the next 940 and search for 952, which is also not there. So on and so forth for all locations. In this way, we only do verification once and that is for the single valid mapping of this read.</a:t>
            </a:r>
            <a:endParaRPr lang="en-US" baseline="0" dirty="0"/>
          </a:p>
          <a:p>
            <a:endParaRPr lang="en-US"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6632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In our work, </a:t>
            </a:r>
            <a:r>
              <a:rPr lang="en-US" baseline="0" dirty="0" err="1"/>
              <a:t>FastHASH</a:t>
            </a:r>
            <a:r>
              <a:rPr lang="en-US" baseline="0" dirty="0"/>
              <a:t>, we have two mechanisms to leverage the two observations respectively.</a:t>
            </a:r>
          </a:p>
          <a:p>
            <a:endParaRPr lang="en-US" baseline="0" dirty="0"/>
          </a:p>
          <a:p>
            <a:r>
              <a:rPr lang="en-US" baseline="0" dirty="0"/>
              <a:t>Mechanism 1: Adjacency Filtering, which ….</a:t>
            </a:r>
          </a:p>
          <a:p>
            <a:r>
              <a:rPr lang="en-US" baseline="0" dirty="0"/>
              <a:t>Mechanism 2: Cheap k-</a:t>
            </a:r>
            <a:r>
              <a:rPr lang="en-US" baseline="0" dirty="0" err="1"/>
              <a:t>mer</a:t>
            </a:r>
            <a:r>
              <a:rPr lang="en-US" baseline="0" dirty="0"/>
              <a:t> Selection, which ….</a:t>
            </a:r>
          </a:p>
          <a:p>
            <a:endParaRPr lang="en-US" baseline="0" dirty="0"/>
          </a:p>
          <a:p>
            <a:r>
              <a:rPr lang="en-US" baseline="0" dirty="0"/>
              <a:t>Let us first take a look at Adjacency Filtering.</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415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Cheap K-</a:t>
            </a:r>
            <a:r>
              <a:rPr lang="en-US" dirty="0" err="1"/>
              <a:t>mer</a:t>
            </a:r>
            <a:r>
              <a:rPr lang="en-US" dirty="0"/>
              <a:t> Selection is to reduce the number of potential mappings</a:t>
            </a:r>
          </a:p>
          <a:p>
            <a:endParaRPr lang="en-US" dirty="0"/>
          </a:p>
          <a:p>
            <a:r>
              <a:rPr lang="en-US" dirty="0"/>
              <a:t>The key insight is that the</a:t>
            </a:r>
            <a:r>
              <a:rPr lang="en-US" baseline="0" dirty="0"/>
              <a:t> k-</a:t>
            </a:r>
            <a:r>
              <a:rPr lang="en-US" baseline="0" dirty="0" err="1"/>
              <a:t>mers</a:t>
            </a:r>
            <a:r>
              <a:rPr lang="en-US" baseline="0" dirty="0"/>
              <a:t> have different cost to examine. Some k-</a:t>
            </a:r>
            <a:r>
              <a:rPr lang="en-US" baseline="0" dirty="0" err="1"/>
              <a:t>mers</a:t>
            </a:r>
            <a:r>
              <a:rPr lang="en-US" baseline="0" dirty="0"/>
              <a:t> are cheaper as they have fewer locations in their location lists than others, which also means they occur less frequently in the reference genome.</a:t>
            </a:r>
          </a:p>
          <a:p>
            <a:endParaRPr lang="en-US" baseline="0" dirty="0"/>
          </a:p>
          <a:p>
            <a:r>
              <a:rPr lang="en-US" baseline="0" dirty="0"/>
              <a:t>The key idea is to sort the k-</a:t>
            </a:r>
            <a:r>
              <a:rPr lang="en-US" baseline="0" dirty="0" err="1"/>
              <a:t>mers</a:t>
            </a:r>
            <a:r>
              <a:rPr lang="en-US" baseline="0" dirty="0"/>
              <a:t> based on their number of locations and select the k-</a:t>
            </a:r>
            <a:r>
              <a:rPr lang="en-US" baseline="0" dirty="0" err="1"/>
              <a:t>mers</a:t>
            </a:r>
            <a:r>
              <a:rPr lang="en-US" baseline="0" dirty="0"/>
              <a:t> with fewest locations to verify.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3593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Our DNA is literally a cookbook that contains the information needed to make all of our phenotypes and traits. Our genes are the recipes for making us what we are physically.</a:t>
            </a:r>
            <a:br>
              <a:rPr lang="en-US" dirty="0"/>
            </a:b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5</a:t>
            </a:fld>
            <a:endParaRPr lang="en-US"/>
          </a:p>
        </p:txBody>
      </p:sp>
    </p:spTree>
    <p:extLst>
      <p:ext uri="{BB962C8B-B14F-4D97-AF65-F5344CB8AC3E}">
        <p14:creationId xmlns:p14="http://schemas.microsoft.com/office/powerpoint/2010/main" val="3098223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a:t>
            </a:r>
            <a:r>
              <a:rPr lang="en-US" baseline="0" dirty="0"/>
              <a:t> we have a longer read which can be divided into 6 k-</a:t>
            </a:r>
            <a:r>
              <a:rPr lang="en-US" baseline="0" dirty="0" err="1"/>
              <a:t>mers</a:t>
            </a:r>
            <a:r>
              <a:rPr lang="en-US" baseline="0" dirty="0"/>
              <a:t>. The error tolerance threshold e is set to 2, which means we need to select at least 3 k-</a:t>
            </a:r>
            <a:r>
              <a:rPr lang="en-US" baseline="0" dirty="0" err="1"/>
              <a:t>mers</a:t>
            </a:r>
            <a:r>
              <a:rPr lang="en-US" baseline="0" dirty="0"/>
              <a:t> to verify their locations. </a:t>
            </a:r>
          </a:p>
          <a:p>
            <a:endParaRPr lang="en-US" baseline="0" dirty="0"/>
          </a:p>
          <a:p>
            <a:r>
              <a:rPr lang="en-US" baseline="0" dirty="0"/>
              <a:t>Here is the location list of a k-mer. The first several entries here are locations while the last entry summarizes the number of locations of this k-mer.</a:t>
            </a:r>
          </a:p>
          <a:p>
            <a:endParaRPr lang="en-US" baseline="0" dirty="0"/>
          </a:p>
          <a:p>
            <a:r>
              <a:rPr lang="en-US" baseline="0" dirty="0"/>
              <a:t>We can see that for this read, some of the k-</a:t>
            </a:r>
            <a:r>
              <a:rPr lang="en-US" baseline="0" dirty="0" err="1"/>
              <a:t>mers</a:t>
            </a:r>
            <a:r>
              <a:rPr lang="en-US" baseline="0" dirty="0"/>
              <a:t> are cheap, having fewer than 10 locations, whereas some of them are expensive, having </a:t>
            </a:r>
            <a:r>
              <a:rPr lang="en-US" baseline="0" dirty="0" err="1"/>
              <a:t>morethan</a:t>
            </a:r>
            <a:r>
              <a:rPr lang="en-US" baseline="0" dirty="0"/>
              <a:t> thousands of locations.</a:t>
            </a:r>
          </a:p>
          <a:p>
            <a:endParaRPr lang="en-US" baseline="0" dirty="0"/>
          </a:p>
          <a:p>
            <a:r>
              <a:rPr lang="en-US" baseline="0" dirty="0"/>
              <a:t>Previous work selects k-</a:t>
            </a:r>
            <a:r>
              <a:rPr lang="en-US" baseline="0" dirty="0" err="1"/>
              <a:t>mers</a:t>
            </a:r>
            <a:r>
              <a:rPr lang="en-US" baseline="0" dirty="0"/>
              <a:t> at uniform locations, hence verifying 3004 locations. </a:t>
            </a:r>
            <a:r>
              <a:rPr lang="en-US" baseline="0" dirty="0" err="1"/>
              <a:t>FastHASH</a:t>
            </a:r>
            <a:r>
              <a:rPr lang="en-US" baseline="0" dirty="0"/>
              <a:t> however, selects only the cheap k-</a:t>
            </a:r>
            <a:r>
              <a:rPr lang="en-US" baseline="0" dirty="0" err="1"/>
              <a:t>mers</a:t>
            </a:r>
            <a:r>
              <a:rPr lang="en-US" baseline="0" dirty="0"/>
              <a:t> and verifies only 6 locations.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293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 implemented </a:t>
            </a:r>
            <a:r>
              <a:rPr lang="en-US" dirty="0" err="1"/>
              <a:t>FastHASH</a:t>
            </a:r>
            <a:r>
              <a:rPr lang="en-US" dirty="0"/>
              <a:t> on top of state-of</a:t>
            </a:r>
            <a:r>
              <a:rPr lang="en-US" baseline="0" dirty="0"/>
              <a:t>-the-art mapper </a:t>
            </a:r>
            <a:r>
              <a:rPr lang="en-US" baseline="0" dirty="0" err="1"/>
              <a:t>mrFAST</a:t>
            </a:r>
            <a:r>
              <a:rPr lang="en-US" baseline="0" dirty="0"/>
              <a:t>, updating it to a new version 2.5</a:t>
            </a:r>
            <a:endParaRPr lang="en-US" dirty="0"/>
          </a:p>
          <a:p>
            <a:endParaRPr lang="en-US" dirty="0"/>
          </a:p>
          <a:p>
            <a:r>
              <a:rPr lang="en-US" dirty="0"/>
              <a:t>We evaluated the algorithm on two data</a:t>
            </a:r>
            <a:r>
              <a:rPr lang="en-US" baseline="0" dirty="0"/>
              <a:t> sets.</a:t>
            </a:r>
          </a:p>
          <a:p>
            <a:endParaRPr lang="en-US" baseline="0" dirty="0"/>
          </a:p>
          <a:p>
            <a:r>
              <a:rPr lang="en-US" dirty="0"/>
              <a:t>Data</a:t>
            </a:r>
            <a:r>
              <a:rPr lang="en-US" baseline="0" dirty="0"/>
              <a:t> set one are real read sets generated from </a:t>
            </a:r>
            <a:r>
              <a:rPr lang="en-US" baseline="0" dirty="0" err="1"/>
              <a:t>illumina</a:t>
            </a:r>
            <a:r>
              <a:rPr lang="en-US" baseline="0" dirty="0"/>
              <a:t> platform.</a:t>
            </a:r>
          </a:p>
          <a:p>
            <a:endParaRPr lang="en-US" baseline="0" dirty="0"/>
          </a:p>
          <a:p>
            <a:r>
              <a:rPr lang="en-US" baseline="0" dirty="0"/>
              <a:t>Data set two are simulated read sets generated from the reference genome.</a:t>
            </a:r>
          </a:p>
          <a:p>
            <a:endParaRPr lang="en-US" baseline="0" dirty="0"/>
          </a:p>
          <a:p>
            <a:r>
              <a:rPr lang="en-US" baseline="0" dirty="0"/>
              <a:t>All the evaluations were obtained from an Intel Core i7 Sandy Bridge machine with 16GB of main memory</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0284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we present the performance result of </a:t>
            </a:r>
            <a:r>
              <a:rPr lang="en-US" baseline="0" dirty="0" err="1"/>
              <a:t>FastHASH</a:t>
            </a:r>
            <a:r>
              <a:rPr lang="en-US" baseline="0" dirty="0"/>
              <a:t>, which is the speedup verses the old </a:t>
            </a:r>
            <a:r>
              <a:rPr lang="en-US" baseline="0" dirty="0" err="1"/>
              <a:t>mrFAST</a:t>
            </a:r>
            <a:r>
              <a:rPr lang="en-US" baseline="0" dirty="0"/>
              <a:t>.</a:t>
            </a:r>
          </a:p>
          <a:p>
            <a:endParaRPr lang="en-US" baseline="0" dirty="0"/>
          </a:p>
          <a:p>
            <a:r>
              <a:rPr lang="en-US" baseline="0" dirty="0"/>
              <a:t>We run the program with different error threshold e.</a:t>
            </a:r>
          </a:p>
          <a:p>
            <a:r>
              <a:rPr lang="en-US" baseline="0" dirty="0"/>
              <a:t>And the x axis shows the error threshold e.</a:t>
            </a:r>
          </a:p>
          <a:p>
            <a:r>
              <a:rPr lang="en-US" baseline="0" dirty="0"/>
              <a:t>The y axis shows the times of speedup.</a:t>
            </a:r>
          </a:p>
          <a:p>
            <a:r>
              <a:rPr lang="en-US" baseline="0" dirty="0"/>
              <a:t>The data is obtained with different read sets as well.</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From this graph, we can see that</a:t>
            </a:r>
            <a:r>
              <a:rPr lang="en-US" baseline="0" dirty="0"/>
              <a:t> </a:t>
            </a:r>
            <a:r>
              <a:rPr lang="en-US" sz="1200" dirty="0">
                <a:solidFill>
                  <a:srgbClr val="000090"/>
                </a:solidFill>
              </a:rPr>
              <a:t>With </a:t>
            </a:r>
            <a:r>
              <a:rPr lang="en-US" sz="1200" dirty="0" err="1">
                <a:solidFill>
                  <a:srgbClr val="000090"/>
                </a:solidFill>
              </a:rPr>
              <a:t>FastHASH</a:t>
            </a:r>
            <a:r>
              <a:rPr lang="en-US" sz="1200" dirty="0">
                <a:solidFill>
                  <a:srgbClr val="000090"/>
                </a:solidFill>
              </a:rPr>
              <a:t>, </a:t>
            </a:r>
            <a:r>
              <a:rPr lang="en-US" sz="1200" dirty="0" err="1">
                <a:solidFill>
                  <a:srgbClr val="000090"/>
                </a:solidFill>
              </a:rPr>
              <a:t>mrFAST</a:t>
            </a:r>
            <a:r>
              <a:rPr lang="en-US" sz="1200" dirty="0">
                <a:solidFill>
                  <a:srgbClr val="000090"/>
                </a:solidFill>
              </a:rPr>
              <a:t> obtains up to 19x speedup over previous version.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524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graph shows where the speedup comes from.</a:t>
            </a:r>
          </a:p>
          <a:p>
            <a:endParaRPr lang="en-US" baseline="0" dirty="0"/>
          </a:p>
          <a:p>
            <a:r>
              <a:rPr lang="en-US" baseline="0" dirty="0"/>
              <a:t>In this graph, we show the reduction of potential mappings with </a:t>
            </a:r>
            <a:r>
              <a:rPr lang="en-US" baseline="0" dirty="0" err="1"/>
              <a:t>FastHASH</a:t>
            </a:r>
            <a:r>
              <a:rPr lang="en-US" baseline="0" dirty="0"/>
              <a:t>. The x axis shows the error threshold e and the y axis shows the number of potential mappings. Notice that y axis is log10 scaled.</a:t>
            </a:r>
          </a:p>
          <a:p>
            <a:endParaRPr lang="en-US" baseline="0" dirty="0"/>
          </a:p>
          <a:p>
            <a:r>
              <a:rPr lang="en-US" baseline="0" dirty="0"/>
              <a:t>With </a:t>
            </a:r>
            <a:r>
              <a:rPr lang="en-US" baseline="0" dirty="0" err="1"/>
              <a:t>FastHASH</a:t>
            </a:r>
            <a:r>
              <a:rPr lang="en-US" baseline="0" dirty="0"/>
              <a:t>, we observe that over 99% of the potential mappings are filtered out at low cost, reducing a large amount of verification calculation.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987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this work, we talked about the problem, which is poor performance of existing </a:t>
            </a:r>
            <a:r>
              <a:rPr lang="en-US" dirty="0"/>
              <a:t>read mappers to map billion of short reads to the reference genome, in the presence of errors.</a:t>
            </a:r>
          </a:p>
          <a:p>
            <a:endParaRPr lang="en-US" dirty="0"/>
          </a:p>
          <a:p>
            <a:r>
              <a:rPr lang="en-US" dirty="0"/>
              <a:t>We made</a:t>
            </a:r>
            <a:r>
              <a:rPr lang="en-US" baseline="0" dirty="0"/>
              <a:t> the observation that most of the verification calculations are unnecessary.</a:t>
            </a:r>
          </a:p>
          <a:p>
            <a:endParaRPr lang="en-US" baseline="0" dirty="0"/>
          </a:p>
          <a:p>
            <a:r>
              <a:rPr lang="en-US" baseline="0" dirty="0"/>
              <a:t>The key idea of </a:t>
            </a:r>
            <a:r>
              <a:rPr lang="en-US" baseline="0" dirty="0" err="1"/>
              <a:t>FastHASH</a:t>
            </a:r>
            <a:r>
              <a:rPr lang="en-US" baseline="0" dirty="0"/>
              <a:t> is to reduce the cost of unnecessary verification calculations.</a:t>
            </a:r>
          </a:p>
          <a:p>
            <a:r>
              <a:rPr lang="en-US" baseline="0" dirty="0"/>
              <a:t>We have 2 mechanisms:</a:t>
            </a:r>
          </a:p>
          <a:p>
            <a:r>
              <a:rPr lang="en-US" baseline="0" dirty="0"/>
              <a:t>The first one rejects invalid mappings early, which is AF.</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The second one </a:t>
            </a:r>
            <a:r>
              <a:rPr lang="en-US" dirty="0"/>
              <a:t>Reduces the number of possible mappings to examine,</a:t>
            </a:r>
            <a:r>
              <a:rPr lang="en-US" baseline="0" dirty="0"/>
              <a:t> which is </a:t>
            </a:r>
            <a:r>
              <a:rPr lang="en-US" dirty="0"/>
              <a:t>Cheap K-</a:t>
            </a:r>
            <a:r>
              <a:rPr lang="en-US" dirty="0" err="1"/>
              <a:t>mer</a:t>
            </a:r>
            <a:r>
              <a:rPr lang="en-US" dirty="0"/>
              <a:t> Selection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a result, we achieved up to 19x speedup over previous state-of-the-art mapper</a:t>
            </a:r>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8269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the best of our knowledge, SHD</a:t>
            </a:r>
            <a:r>
              <a:rPr lang="en-US" baseline="0" dirty="0"/>
              <a:t> is the fastest CPU-based filter. It depends on the fact the a deleted character causes all trailing characters to be shifted to the left direction. To correctly pairwise compare this sequence, we need to shift it back to the right direction then compare. Generally we need 2E shifts to compare any two sequences regardless the edit is insertion or deletion. </a:t>
            </a:r>
          </a:p>
          <a:p>
            <a:endParaRPr lang="en-US" baseline="0" dirty="0"/>
          </a:p>
          <a:p>
            <a:r>
              <a:rPr lang="en-US" baseline="0" dirty="0" err="1"/>
              <a:t>GateKeeper</a:t>
            </a:r>
            <a:r>
              <a:rPr lang="en-US" baseline="0" dirty="0"/>
              <a:t> is another recent filter that uses FPGA to improve the speed and the read length support of SHD.</a:t>
            </a:r>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51</a:t>
            </a:fld>
            <a:endParaRPr lang="en-US"/>
          </a:p>
        </p:txBody>
      </p:sp>
    </p:spTree>
    <p:extLst>
      <p:ext uri="{BB962C8B-B14F-4D97-AF65-F5344CB8AC3E}">
        <p14:creationId xmlns:p14="http://schemas.microsoft.com/office/powerpoint/2010/main" val="3493285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After deletion, the trailing bases will be shifted to left to form a single sequence.</a:t>
            </a:r>
          </a:p>
          <a:p>
            <a:endParaRPr lang="en-US" baseline="0" dirty="0"/>
          </a:p>
          <a:p>
            <a:r>
              <a:rPr lang="en-US" baseline="0" dirty="0"/>
              <a:t>But when we align it back, we get too many mismatches though the number of edits is only ONE.</a:t>
            </a:r>
          </a:p>
          <a:p>
            <a:endParaRPr lang="en-US" baseline="0" dirty="0"/>
          </a:p>
          <a:p>
            <a:r>
              <a:rPr lang="en-US" baseline="0" dirty="0"/>
              <a:t>To cancel the effect of deletion and correctly align the sequences, we have to shift the sequence to right and align again.</a:t>
            </a:r>
          </a:p>
        </p:txBody>
      </p:sp>
      <p:sp>
        <p:nvSpPr>
          <p:cNvPr id="4" name="Slide Number Placeholder 3"/>
          <p:cNvSpPr>
            <a:spLocks noGrp="1"/>
          </p:cNvSpPr>
          <p:nvPr>
            <p:ph type="sldNum" sz="quarter" idx="10"/>
          </p:nvPr>
        </p:nvSpPr>
        <p:spPr/>
        <p:txBody>
          <a:bodyPr/>
          <a:lstStyle/>
          <a:p>
            <a:fld id="{0CF094C5-460E-475C-89A4-E8FF9BE715E8}"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554667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help of another right-shifted </a:t>
            </a:r>
            <a:r>
              <a:rPr lang="en-US" baseline="0" dirty="0"/>
              <a:t>copy of the original sequence, we can have more similarities between the two sequences. Think about other scenarios where you have an insertion? Or a combination of deletion and insertion?</a:t>
            </a:r>
          </a:p>
        </p:txBody>
      </p:sp>
      <p:sp>
        <p:nvSpPr>
          <p:cNvPr id="4" name="Slide Number Placeholder 3"/>
          <p:cNvSpPr>
            <a:spLocks noGrp="1"/>
          </p:cNvSpPr>
          <p:nvPr>
            <p:ph type="sldNum" sz="quarter" idx="10"/>
          </p:nvPr>
        </p:nvSpPr>
        <p:spPr/>
        <p:txBody>
          <a:bodyPr/>
          <a:lstStyle/>
          <a:p>
            <a:fld id="{0CF094C5-460E-475C-89A4-E8FF9BE715E8}"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5440352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this is how we compute the filter matrix. We pairwise compare each character from a sequence to its corresponding character from the other sequence. Match =0, Mismatch=1</a:t>
            </a:r>
          </a:p>
          <a:p>
            <a:endParaRPr lang="en-US" baseline="0" dirty="0"/>
          </a:p>
          <a:p>
            <a:r>
              <a:rPr lang="en-US" baseline="0" dirty="0"/>
              <a:t>The yellow diagonal vector represents XOR between the two sequences. The pink diagonal vectors represent right-shifted copies of the query sequence then compared to the reference. The blue vectors represent left-shifted copies of the query. By this we can guarantee that we can correctly examine any two sequences regardless the type of edits they have. </a:t>
            </a:r>
            <a:r>
              <a:rPr lang="en-US" b="1" baseline="0" dirty="0"/>
              <a:t>AND NO DATA DEPENDENCIES between the cells.</a:t>
            </a:r>
          </a:p>
        </p:txBody>
      </p:sp>
      <p:sp>
        <p:nvSpPr>
          <p:cNvPr id="4" name="Slide Number Placeholder 3"/>
          <p:cNvSpPr>
            <a:spLocks noGrp="1"/>
          </p:cNvSpPr>
          <p:nvPr>
            <p:ph type="sldNum" sz="quarter" idx="10"/>
          </p:nvPr>
        </p:nvSpPr>
        <p:spPr/>
        <p:txBody>
          <a:bodyPr/>
          <a:lstStyle/>
          <a:p>
            <a:fld id="{0CF094C5-460E-475C-89A4-E8FF9BE715E8}"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938527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computing the binary matrix of GateKeeper, we need to backtrack</a:t>
            </a:r>
            <a:r>
              <a:rPr lang="en-US" baseline="0" dirty="0"/>
              <a:t> all matches (consecutive zeros highlighted in green) between the two sequences. In GateKeeper, we AND all diagonal bit-vectors of the matrix together and produce a single bit-vector that represents the largest possible number of matches between the two sequences. Due to the use of AND operation, we need to ignore the meaningless short zeros (one or two zeros). Final step is to count the number of zeros in the AND mask and if exceeds the threshold then the filter passes the two sequences.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701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Henrietta Lacks,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880468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to achieve a filter that is even much faster than the banded alignment algorithm?</a:t>
            </a:r>
          </a:p>
          <a:p>
            <a:endParaRPr lang="en-US" baseline="0" dirty="0"/>
          </a:p>
          <a:p>
            <a:r>
              <a:rPr lang="en-US" baseline="0" dirty="0"/>
              <a:t>1- Removing the data dependencies between the cells of the dynamic programming matrix.</a:t>
            </a:r>
          </a:p>
          <a:p>
            <a:r>
              <a:rPr lang="en-US" baseline="0" dirty="0"/>
              <a:t>In NW algorithm, each cell depends on three pre-computed cells (top, diagonal, and left cells). This restricts the way we computed the entire matrix (left to right, or top to bottom, or anti-diagonal), which limits the parallelism effort. In </a:t>
            </a:r>
            <a:r>
              <a:rPr lang="en-US" baseline="0" dirty="0" err="1"/>
              <a:t>GateKeeper</a:t>
            </a:r>
            <a:r>
              <a:rPr lang="en-US" baseline="0" dirty="0"/>
              <a:t>, we just perform a pairwise comparison (ZERO means a match and ONE means a mismatch). NO data dependencies in </a:t>
            </a:r>
            <a:r>
              <a:rPr lang="en-US" baseline="0" dirty="0" err="1"/>
              <a:t>GateKeeper</a:t>
            </a:r>
            <a:r>
              <a:rPr lang="en-US" baseline="0" dirty="0"/>
              <a:t>!!</a:t>
            </a:r>
          </a:p>
          <a:p>
            <a:r>
              <a:rPr lang="en-US" baseline="0" dirty="0"/>
              <a:t>2- Generating a binary matrix and backtrack the solution using only bitwise operations.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95020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Alignment is the algorithm for determining </a:t>
            </a:r>
            <a:r>
              <a:rPr lang="en-US" b="0" i="0" u="none" baseline="0" dirty="0"/>
              <a:t>a match between a read and a reference substring. This is very expensive and requires the use of an O(n2) dynamic programming algorithm. </a:t>
            </a:r>
          </a:p>
          <a:p>
            <a:r>
              <a:rPr lang="en-US" b="1" i="0" u="none" baseline="0" dirty="0"/>
              <a:t>[CLICK]</a:t>
            </a:r>
          </a:p>
          <a:p>
            <a:r>
              <a:rPr lang="en-US" b="0" i="0" u="none" baseline="0" dirty="0"/>
              <a:t>To give the scale of required computation, a single human can generate millions to billions of reads, and each read results in multiple locations</a:t>
            </a:r>
          </a:p>
          <a:p>
            <a:r>
              <a:rPr lang="en-US" b="1" i="1" u="sng" baseline="0" dirty="0"/>
              <a:t>[CLICK]</a:t>
            </a:r>
          </a:p>
          <a:p>
            <a:r>
              <a:rPr lang="en-US" b="0" i="0" u="none" dirty="0"/>
              <a:t>Modern read mappers </a:t>
            </a:r>
            <a:r>
              <a:rPr lang="en-US" b="0" i="0" u="none" baseline="0" dirty="0"/>
              <a:t>reduce the time spent on alignment for increased performance. This can be done in two ways:</a:t>
            </a:r>
          </a:p>
          <a:p>
            <a:r>
              <a:rPr lang="en-US" b="1" i="1" u="sng" baseline="0" dirty="0"/>
              <a:t>[CLICK]</a:t>
            </a:r>
          </a:p>
          <a:p>
            <a:r>
              <a:rPr lang="en-US" b="0" i="0" u="none" baseline="0" dirty="0"/>
              <a:t>By further optimizing the alignment algorithm, which many prior works have done.. OR </a:t>
            </a:r>
          </a:p>
          <a:p>
            <a:r>
              <a:rPr lang="en-US" b="1" i="1" u="sng" baseline="0" dirty="0"/>
              <a:t>[CLICK]</a:t>
            </a:r>
          </a:p>
          <a:p>
            <a:r>
              <a:rPr lang="en-US" b="0" i="0" u="none" dirty="0"/>
              <a:t>By reducing the number of alignments necessary by quickly discarding mismatches.</a:t>
            </a:r>
            <a:r>
              <a:rPr lang="en-US" b="0" i="0" u="none" baseline="0" dirty="0"/>
              <a:t> We refer to this as filtering.</a:t>
            </a:r>
          </a:p>
          <a:p>
            <a:r>
              <a:rPr lang="en-US" b="1" i="1" u="sng" baseline="0" dirty="0"/>
              <a:t>[CLICK]</a:t>
            </a:r>
          </a:p>
          <a:p>
            <a:r>
              <a:rPr lang="en-US" b="0" i="0" u="none" dirty="0"/>
              <a:t>Both methods are used by mappers today, but now filtering has replaced alignment as the bottleneck.</a:t>
            </a:r>
          </a:p>
          <a:p>
            <a:r>
              <a:rPr lang="en-US" b="1" i="0" u="none" baseline="0" dirty="0"/>
              <a:t>[CLICK]</a:t>
            </a:r>
          </a:p>
          <a:p>
            <a:r>
              <a:rPr lang="en-US" b="0" i="0" u="none" baseline="0" dirty="0"/>
              <a:t>Our goal is to improve the filtering step in read mappers</a:t>
            </a:r>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fld id="{01886909-2889-F945-800E-20D12DE739B0}" type="slidenum">
              <a:rPr lang="en-US" smtClean="0"/>
              <a:t>59</a:t>
            </a:fld>
            <a:endParaRPr lang="en-US"/>
          </a:p>
        </p:txBody>
      </p:sp>
    </p:spTree>
    <p:extLst>
      <p:ext uri="{BB962C8B-B14F-4D97-AF65-F5344CB8AC3E}">
        <p14:creationId xmlns:p14="http://schemas.microsoft.com/office/powerpoint/2010/main" val="2442476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 pre-alignment filter should be both accurate and fast:</a:t>
            </a:r>
          </a:p>
          <a:p>
            <a:r>
              <a:rPr lang="en-US" sz="1200" kern="1200" dirty="0">
                <a:solidFill>
                  <a:schemeClr val="tx1"/>
                </a:solidFill>
                <a:effectLst/>
                <a:latin typeface="+mn-lt"/>
                <a:ea typeface="+mn-ea"/>
                <a:cs typeface="+mn-cs"/>
              </a:rPr>
              <a:t>1- Faster</a:t>
            </a:r>
            <a:r>
              <a:rPr lang="en-US" sz="1200" kern="1200" baseline="0" dirty="0">
                <a:solidFill>
                  <a:schemeClr val="tx1"/>
                </a:solidFill>
                <a:effectLst/>
                <a:latin typeface="+mn-lt"/>
                <a:ea typeface="+mn-ea"/>
                <a:cs typeface="+mn-cs"/>
              </a:rPr>
              <a:t> than typical aligners</a:t>
            </a:r>
            <a:r>
              <a:rPr lang="en-US" sz="1200" kern="1200" dirty="0">
                <a:solidFill>
                  <a:schemeClr val="tx1"/>
                </a:solidFill>
                <a:effectLst/>
                <a:latin typeface="+mn-lt"/>
                <a:ea typeface="+mn-ea"/>
                <a:cs typeface="+mn-cs"/>
              </a:rPr>
              <a:t> to compensate the computation overhead introduced by its filtering technique (as we added an extra filtering stage).</a:t>
            </a:r>
            <a:endParaRPr lang="en-US" dirty="0"/>
          </a:p>
          <a:p>
            <a:r>
              <a:rPr lang="en-US" dirty="0"/>
              <a:t>2- We</a:t>
            </a:r>
            <a:r>
              <a:rPr lang="en-US" baseline="0" dirty="0"/>
              <a:t> define the accuracy of pre-alignment filtering as follows: It’s the ability of the filter to reject most of the incorrect mappings (i.e., maximizing the true reject rate and minimizing the false accept rate) while keeping all the correct ones (i.e., zero false reject rate). </a:t>
            </a:r>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60</a:t>
            </a:fld>
            <a:endParaRPr lang="en-US"/>
          </a:p>
        </p:txBody>
      </p:sp>
    </p:spTree>
    <p:extLst>
      <p:ext uri="{BB962C8B-B14F-4D97-AF65-F5344CB8AC3E}">
        <p14:creationId xmlns:p14="http://schemas.microsoft.com/office/powerpoint/2010/main" val="11513376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to achieve a filter that is even much faster than the banded alignment algorithm?</a:t>
            </a:r>
          </a:p>
          <a:p>
            <a:endParaRPr lang="en-US" baseline="0" dirty="0"/>
          </a:p>
          <a:p>
            <a:r>
              <a:rPr lang="en-US" baseline="0" dirty="0"/>
              <a:t>1- Removing the data dependencies between the cells of the dynamic programming matrix.</a:t>
            </a:r>
          </a:p>
          <a:p>
            <a:r>
              <a:rPr lang="en-US" baseline="0" dirty="0"/>
              <a:t>In NW algorithm, each cell depends on three pre-computed cells (top, diagonal, and left cells). This restricts the way we computed the entire matrix (left to right, or top to bottom, or anti-diagonal), which limits the parallelism effort. In </a:t>
            </a:r>
            <a:r>
              <a:rPr lang="en-US" baseline="0" dirty="0" err="1"/>
              <a:t>GateKeeper</a:t>
            </a:r>
            <a:r>
              <a:rPr lang="en-US" baseline="0" dirty="0"/>
              <a:t>, we just perform a pairwise comparison (ZERO means a match and ONE means a mismatch). NO data dependencies in </a:t>
            </a:r>
            <a:r>
              <a:rPr lang="en-US" baseline="0" dirty="0" err="1"/>
              <a:t>GateKeeper</a:t>
            </a:r>
            <a:r>
              <a:rPr lang="en-US" baseline="0" dirty="0"/>
              <a:t>!!</a:t>
            </a:r>
          </a:p>
          <a:p>
            <a:r>
              <a:rPr lang="en-US" baseline="0" dirty="0"/>
              <a:t>2- Generating a binary matrix and backtrack the solution using only bitwise operations.</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61</a:t>
            </a:fld>
            <a:endParaRPr lang="en-US"/>
          </a:p>
        </p:txBody>
      </p:sp>
    </p:spTree>
    <p:extLst>
      <p:ext uri="{BB962C8B-B14F-4D97-AF65-F5344CB8AC3E}">
        <p14:creationId xmlns:p14="http://schemas.microsoft.com/office/powerpoint/2010/main" val="3503545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bridge the widening gap between the sequencer</a:t>
            </a:r>
            <a:r>
              <a:rPr lang="en-US" baseline="0" dirty="0"/>
              <a:t> &amp; the </a:t>
            </a:r>
            <a:r>
              <a:rPr lang="en-US" dirty="0"/>
              <a:t>mapper,</a:t>
            </a:r>
            <a:r>
              <a:rPr lang="en-US" baseline="0" dirty="0"/>
              <a:t> we propose the concept of pre-alignment filtering. We added a new examination step before the accurate alignment step. The main objective of this step is to detect the incorrect mappings accurately and rapidly. Only the mappings that pass our filter are examined by the alignment step. We also explore exploiting todays’ hardware accelerators to further boost the filtering speed of such filters.</a:t>
            </a:r>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62</a:t>
            </a:fld>
            <a:endParaRPr lang="en-US"/>
          </a:p>
        </p:txBody>
      </p:sp>
    </p:spTree>
    <p:extLst>
      <p:ext uri="{BB962C8B-B14F-4D97-AF65-F5344CB8AC3E}">
        <p14:creationId xmlns:p14="http://schemas.microsoft.com/office/powerpoint/2010/main" val="18527176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computing the binary matrix of GateKeeper, we need to backtrack</a:t>
            </a:r>
            <a:r>
              <a:rPr lang="en-US" baseline="0" dirty="0"/>
              <a:t> all matches (consecutive zeros highlighted in green) between the two sequences. In GateKeeper, we AND all diagonal bit-vectors of the matrix together and produce a single bit-vector that represents the largest possible number of matches between the two sequences. Due to the use of AND operation, we need to ignore the meaningless short zeros (one or two zeros). Final step is to count the number of zeros in the AND mask and if exceeds the threshold then the filter passes the two sequences.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305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basically we have three main steps in GateKeeper:</a:t>
            </a:r>
          </a:p>
          <a:p>
            <a:r>
              <a:rPr lang="en-US" baseline="0" dirty="0"/>
              <a:t>Step 1: Building the matrix that involves 2E shift registers (each diagonal bit-vector is generated by shifting the read then pairwise compare the shifted read with the reference), each of length =</a:t>
            </a:r>
            <a:r>
              <a:rPr lang="en-US" baseline="0" dirty="0" err="1"/>
              <a:t>ReadLength</a:t>
            </a:r>
            <a:r>
              <a:rPr lang="en-US" baseline="0" dirty="0"/>
              <a:t>. </a:t>
            </a:r>
          </a:p>
          <a:p>
            <a:endParaRPr lang="en-US" baseline="0" dirty="0"/>
          </a:p>
          <a:p>
            <a:r>
              <a:rPr lang="en-US" baseline="0" dirty="0"/>
              <a:t>Step 2: Cancelling the meaningless short zeros by changing them to ones (101 is changed to 111 and 1001 to 1111) using 5-input LUT of the VC709 FPGA. </a:t>
            </a:r>
          </a:p>
          <a:p>
            <a:endParaRPr lang="en-US" baseline="0" dirty="0"/>
          </a:p>
          <a:p>
            <a:r>
              <a:rPr lang="en-US" baseline="0" dirty="0"/>
              <a:t>Step 3: AND all vectors and count the number of zeros in the AND mask.</a:t>
            </a:r>
            <a:endParaRPr lang="en-US" dirty="0"/>
          </a:p>
          <a:p>
            <a:endParaRPr lang="en-US" dirty="0"/>
          </a:p>
          <a:p>
            <a:r>
              <a:rPr lang="en-US" dirty="0"/>
              <a:t>Alignment filters do not replace the alignment verification.</a:t>
            </a:r>
          </a:p>
          <a:p>
            <a:r>
              <a:rPr lang="en-US" dirty="0"/>
              <a:t>Alignment filters eliminate most of incorrect mappings.</a:t>
            </a:r>
          </a:p>
          <a:p>
            <a:r>
              <a:rPr lang="en-US" dirty="0"/>
              <a:t>Alignment filters keep the correct (or nearly correct) mappings.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355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present the architecture of GateKeeper. </a:t>
            </a:r>
            <a:r>
              <a:rPr lang="en-US" sz="1200" dirty="0"/>
              <a:t>Each </a:t>
            </a:r>
            <a:r>
              <a:rPr lang="en-US" sz="1200" b="1" dirty="0"/>
              <a:t>processing core is able to examine a single mapping in a single clock cycle.</a:t>
            </a:r>
            <a:r>
              <a:rPr lang="en-US" sz="1200" b="1" baseline="0" dirty="0"/>
              <a:t> </a:t>
            </a:r>
            <a:r>
              <a:rPr lang="en-US" sz="1200" dirty="0"/>
              <a:t>We integrate </a:t>
            </a:r>
            <a:r>
              <a:rPr lang="en-US" sz="1200" b="1" dirty="0"/>
              <a:t>many hardware processing cores in the architecture of GateKeeper </a:t>
            </a:r>
            <a:r>
              <a:rPr lang="en-US" sz="1200" dirty="0"/>
              <a:t>for examining many mappings in a parallel fashion.</a:t>
            </a:r>
            <a:r>
              <a:rPr lang="en-US" dirty="0"/>
              <a:t> T</a:t>
            </a:r>
            <a:r>
              <a:rPr lang="en-US" baseline="0" dirty="0"/>
              <a:t>he input read-reference pairs are transferred from the host to the FPGA via </a:t>
            </a:r>
            <a:r>
              <a:rPr lang="en-US" baseline="0" dirty="0" err="1"/>
              <a:t>PCIe</a:t>
            </a:r>
            <a:r>
              <a:rPr lang="en-US" baseline="0" dirty="0"/>
              <a:t> third generation 4-lane at the rate of 13.3 billion bases/sec. With this data throughput, we can have 16 processing cores work concurrently to examine 16 read-reference pairs. Our architecture occupies only 50% of the FPGA resource for a read length of 100 </a:t>
            </a:r>
            <a:r>
              <a:rPr lang="en-US" baseline="0" dirty="0" err="1"/>
              <a:t>bp</a:t>
            </a:r>
            <a:r>
              <a:rPr lang="en-US" baseline="0" dirty="0"/>
              <a:t> and 91% for a read length of 300 </a:t>
            </a:r>
            <a:r>
              <a:rPr lang="en-US" baseline="0" dirty="0" err="1"/>
              <a:t>bp.</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6272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201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MAGNET will be presented in the next </a:t>
            </a:r>
            <a:r>
              <a:rPr lang="en-US"/>
              <a:t>talk.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703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untangling yarn ball</a:t>
            </a:r>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0704591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implement our algorithm in Verilog and design a hardware accelerator for it. </a:t>
            </a:r>
            <a:r>
              <a:rPr lang="en-US" sz="1200" b="0" i="0" kern="1200" dirty="0">
                <a:solidFill>
                  <a:schemeClr val="tx1"/>
                </a:solidFill>
                <a:effectLst/>
                <a:latin typeface="+mn-lt"/>
                <a:ea typeface="+mn-ea"/>
                <a:cs typeface="+mn-cs"/>
              </a:rPr>
              <a:t>Each processing core is able to examine a single mapping. We integrate many hardware processing cores in the architecture of MAGNET for examining many mappings in a parallel fashion.</a:t>
            </a:r>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447B59-457F-4165-BB7E-2B5077C247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1930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Again</a:t>
            </a:r>
            <a:r>
              <a:rPr lang="en-US" b="0" i="0" u="none" baseline="0" dirty="0"/>
              <a:t>, we split the read into k-</a:t>
            </a:r>
            <a:r>
              <a:rPr lang="en-US" b="0" i="0" u="none" baseline="0" dirty="0" err="1"/>
              <a:t>mers</a:t>
            </a:r>
            <a:r>
              <a:rPr lang="en-US" b="0" i="0" u="none" baseline="0" dirty="0"/>
              <a:t> of length 5 and query the hash table for their location lists </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a:t>We then pass the locations through the filter and attempt to efficiently discard</a:t>
            </a:r>
            <a:r>
              <a:rPr lang="en-US" b="0" i="0" u="none" baseline="0" dirty="0"/>
              <a:t> as many locations as possible before having to run alignment. Here we see that locations that are obviously mismatches get discarded, before needing alignment.  </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a:t>The</a:t>
            </a:r>
            <a:r>
              <a:rPr lang="en-US" b="0" i="0" u="none" baseline="0" dirty="0"/>
              <a:t> read must then be aligned against the strings that pass the filter to determine location matches</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a:t>Any</a:t>
            </a:r>
            <a:r>
              <a:rPr lang="en-US" b="0" i="0" u="none" baseline="0" dirty="0"/>
              <a:t> location that passes through the filter, but then fails the alignment is called a false negative. False negative rates and filtering speed are important metrics for analyzing a filter.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a:t>note that when the filter was added, we were able to forego 3 instances of alignment thus saving us execution time.</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[END-CLICK]</a:t>
            </a:r>
          </a:p>
          <a:p>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8697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6980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1" i="1" u="sng" dirty="0"/>
          </a:p>
          <a:p>
            <a:endParaRPr lang="en-US" b="1" i="1" u="sng" dirty="0"/>
          </a:p>
          <a:p>
            <a:r>
              <a:rPr lang="en-US" b="1" i="1" u="sng" dirty="0"/>
              <a:t>[CLICK]</a:t>
            </a:r>
          </a:p>
          <a:p>
            <a:r>
              <a:rPr lang="en-US" b="0" i="0" u="none" dirty="0"/>
              <a:t>We first partition the genome in large sequences that we refer to as bins </a:t>
            </a:r>
          </a:p>
          <a:p>
            <a:r>
              <a:rPr lang="en-US" b="1" i="1" u="sng" dirty="0"/>
              <a:t>[CLICK]</a:t>
            </a:r>
          </a:p>
          <a:p>
            <a:r>
              <a:rPr lang="en-US" b="1" i="1" u="sng" dirty="0"/>
              <a:t>[CLICK]</a:t>
            </a:r>
          </a:p>
          <a:p>
            <a:endParaRPr lang="en-US" b="1" i="1" u="sng" dirty="0"/>
          </a:p>
          <a:p>
            <a:r>
              <a:rPr lang="en-US" b="0" i="0" u="none" dirty="0"/>
              <a:t>We show the genome with an arbitrary bin highlighted</a:t>
            </a:r>
          </a:p>
          <a:p>
            <a:r>
              <a:rPr lang="en-US" b="1" i="0" u="none" dirty="0"/>
              <a:t>[CLICK]</a:t>
            </a:r>
          </a:p>
          <a:p>
            <a:r>
              <a:rPr lang="en-US" b="0" i="0" u="none" dirty="0"/>
              <a:t>We then generate</a:t>
            </a:r>
            <a:r>
              <a:rPr lang="en-US" b="0" i="0" u="none" baseline="0" dirty="0"/>
              <a:t> a </a:t>
            </a:r>
            <a:r>
              <a:rPr lang="en-US" b="0" i="0" u="none" baseline="0" dirty="0" err="1"/>
              <a:t>bitvector</a:t>
            </a:r>
            <a:r>
              <a:rPr lang="en-US" b="0" i="0" u="none" baseline="0" dirty="0"/>
              <a:t> that represents the bin and holds the occurrence of all permutations of a small string called a token in the bin</a:t>
            </a:r>
          </a:p>
          <a:p>
            <a:r>
              <a:rPr lang="en-US" b="0" i="0" u="none" baseline="0" dirty="0"/>
              <a:t>we see in the figure that tokens that exist in the bin are represented with a 1, and those not in the bin are a 0.</a:t>
            </a:r>
          </a:p>
          <a:p>
            <a:r>
              <a:rPr lang="en-US" b="1" i="0" u="sng" baseline="0" dirty="0"/>
              <a:t>[CLICK]</a:t>
            </a:r>
          </a:p>
          <a:p>
            <a:r>
              <a:rPr lang="en-US" b="0" i="0" u="none" baseline="0" dirty="0"/>
              <a:t>so AAAAA exists in Bin x </a:t>
            </a:r>
          </a:p>
          <a:p>
            <a:r>
              <a:rPr lang="en-US" b="0" i="0" u="none" baseline="0" dirty="0"/>
              <a:t>and CCCCT does not exist in bin x </a:t>
            </a:r>
          </a:p>
          <a:p>
            <a:r>
              <a:rPr lang="en-US" b="1" i="0" u="sng" baseline="0" dirty="0"/>
              <a:t>[CLICK]</a:t>
            </a:r>
          </a:p>
          <a:p>
            <a:r>
              <a:rPr lang="en-US" b="0" i="0" u="none" baseline="0" dirty="0"/>
              <a:t>to account for matches straddling two bins, we employ overlapping bins so that a read will now always fall within a single bin</a:t>
            </a:r>
          </a:p>
          <a:p>
            <a:endParaRPr lang="en-US" b="1" i="1" u="sng" baseline="0" dirty="0"/>
          </a:p>
          <a:p>
            <a:endParaRPr lang="en-US" b="1" i="1" u="sng" baseline="0" dirty="0"/>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0798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5376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use </a:t>
            </a:r>
            <a:r>
              <a:rPr lang="en-US" dirty="0" err="1"/>
              <a:t>bitvectors</a:t>
            </a:r>
            <a:r>
              <a:rPr lang="en-US" dirty="0"/>
              <a:t> to quickly figure out existence within a</a:t>
            </a:r>
            <a:r>
              <a:rPr lang="en-US" baseline="0" dirty="0"/>
              <a:t> bin </a:t>
            </a:r>
          </a:p>
          <a:p>
            <a:endParaRPr lang="en-US" dirty="0"/>
          </a:p>
          <a:p>
            <a:endParaRPr lang="en-US" dirty="0"/>
          </a:p>
          <a:p>
            <a:endParaRPr lang="en-US" dirty="0"/>
          </a:p>
          <a:p>
            <a:r>
              <a:rPr lang="en-US" dirty="0"/>
              <a:t>We see here</a:t>
            </a:r>
            <a:r>
              <a:rPr lang="en-US" baseline="0" dirty="0"/>
              <a:t> a list of bit vectors that are associated with a particular bin. The memory required to store all bit vectors is found by multiplying the number of bins by 4^q bits (which is the size of the bit vectors)</a:t>
            </a:r>
          </a:p>
          <a:p>
            <a:endParaRPr lang="en-US" baseline="0" dirty="0"/>
          </a:p>
          <a:p>
            <a:r>
              <a:rPr lang="en-US" baseline="0" dirty="0"/>
              <a:t>For a bin size of 200 and a q of 5, the memory footprint comes to around 3.8 GB </a:t>
            </a:r>
          </a:p>
          <a:p>
            <a:endParaRPr lang="en-US" baseline="0" dirty="0"/>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1753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a:t>
            </a:r>
            <a:r>
              <a:rPr lang="en-US" baseline="0" dirty="0"/>
              <a:t> about why GRIM-Filter is faster than alignment. This is obviously faster than dynamic programming. </a:t>
            </a:r>
          </a:p>
          <a:p>
            <a:endParaRPr lang="en-US" dirty="0"/>
          </a:p>
          <a:p>
            <a:r>
              <a:rPr lang="en-US" dirty="0"/>
              <a:t>This threshold</a:t>
            </a:r>
            <a:r>
              <a:rPr lang="en-US" baseline="0" dirty="0"/>
              <a:t> value changes error tolerance</a:t>
            </a:r>
            <a:endParaRPr lang="en-US" dirty="0"/>
          </a:p>
          <a:p>
            <a:endParaRPr lang="en-US" dirty="0"/>
          </a:p>
          <a:p>
            <a:endParaRPr lang="en-US" dirty="0"/>
          </a:p>
          <a:p>
            <a:r>
              <a:rPr lang="en-US" dirty="0"/>
              <a:t>In this example, we will use a token</a:t>
            </a:r>
            <a:r>
              <a:rPr lang="en-US" baseline="0" dirty="0"/>
              <a:t> size of 5 </a:t>
            </a:r>
            <a:endParaRPr lang="en-US" dirty="0"/>
          </a:p>
          <a:p>
            <a:r>
              <a:rPr lang="en-US" dirty="0"/>
              <a:t>We show how GRIM-Filter</a:t>
            </a:r>
            <a:r>
              <a:rPr lang="en-US" baseline="0" dirty="0"/>
              <a:t> determines the need for alignment in a bin X. We use the read to generate a mask to selectively sum bit vectors. </a:t>
            </a:r>
          </a:p>
          <a:p>
            <a:r>
              <a:rPr lang="en-US" b="1" i="1" u="sng" baseline="0" dirty="0"/>
              <a:t>[CLICK]</a:t>
            </a:r>
          </a:p>
          <a:p>
            <a:r>
              <a:rPr lang="en-US" baseline="0" dirty="0"/>
              <a:t>For the given read sequence in red, we find all indices corresponding to the q-grams found in the read. </a:t>
            </a:r>
          </a:p>
          <a:p>
            <a:r>
              <a:rPr lang="en-US" b="1" i="1" u="sng" baseline="0"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then query and </a:t>
            </a:r>
            <a:r>
              <a:rPr lang="en-US" b="1" i="1" u="sng" dirty="0"/>
              <a:t>[CLICK]</a:t>
            </a:r>
            <a:r>
              <a:rPr lang="en-US" baseline="0" dirty="0"/>
              <a:t> sum the bits of bin X’s pre-computed bit vector of the reference genome.</a:t>
            </a:r>
          </a:p>
          <a:p>
            <a:r>
              <a:rPr lang="en-US" b="0" i="0" u="none" dirty="0"/>
              <a:t>This final value is then compared to a threshold to determine the likelihood</a:t>
            </a:r>
            <a:r>
              <a:rPr lang="en-US" b="0" i="0" u="none" baseline="0" dirty="0"/>
              <a:t> of this read’s existence in Bin X</a:t>
            </a:r>
          </a:p>
          <a:p>
            <a:r>
              <a:rPr lang="en-US" b="0" i="0" u="none" baseline="0" dirty="0"/>
              <a:t>These are all very simple operations and can be run in parallel across different bins</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3D9B9-CD49-6346-9B64-E0A0DC2E5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3807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REWRITE </a:t>
            </a:r>
          </a:p>
          <a:p>
            <a:endParaRPr lang="en-US" dirty="0"/>
          </a:p>
          <a:p>
            <a:r>
              <a:rPr lang="en-US" dirty="0"/>
              <a:t>In this example, we will use a token</a:t>
            </a:r>
            <a:r>
              <a:rPr lang="en-US" baseline="0" dirty="0"/>
              <a:t> size of 5 </a:t>
            </a:r>
            <a:endParaRPr lang="en-US" dirty="0"/>
          </a:p>
          <a:p>
            <a:r>
              <a:rPr lang="en-US" dirty="0"/>
              <a:t>We show how GRIM-Filter</a:t>
            </a:r>
            <a:r>
              <a:rPr lang="en-US" baseline="0" dirty="0"/>
              <a:t> determines the need for alignment in a bin X. We use the read to generate a mask to selectively sum bit vectors. </a:t>
            </a:r>
          </a:p>
          <a:p>
            <a:r>
              <a:rPr lang="en-US" b="1" i="1" u="sng" baseline="0" dirty="0"/>
              <a:t>[CLICK]</a:t>
            </a:r>
          </a:p>
          <a:p>
            <a:r>
              <a:rPr lang="en-US" baseline="0" dirty="0"/>
              <a:t>For the given read sequence in red, we find all indices corresponding to the q-grams found in the read. </a:t>
            </a:r>
          </a:p>
          <a:p>
            <a:r>
              <a:rPr lang="en-US" b="1" i="1" u="sng" baseline="0"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then query and </a:t>
            </a:r>
            <a:r>
              <a:rPr lang="en-US" b="1" i="1" u="sng" dirty="0"/>
              <a:t>[CLICK]</a:t>
            </a:r>
            <a:r>
              <a:rPr lang="en-US" baseline="0" dirty="0"/>
              <a:t> sum the bits of bin X’s pre-computed bit vector of the reference genome.</a:t>
            </a:r>
          </a:p>
          <a:p>
            <a:r>
              <a:rPr lang="en-US" b="0" i="0" u="none" dirty="0"/>
              <a:t>This final value is then compared to a threshold to determine the likelihood</a:t>
            </a:r>
            <a:r>
              <a:rPr lang="en-US" b="0" i="0" u="none" baseline="0" dirty="0"/>
              <a:t> of this read’s existence in Bin X</a:t>
            </a:r>
          </a:p>
          <a:p>
            <a:r>
              <a:rPr lang="en-US" b="0" i="0" u="none" baseline="0" dirty="0"/>
              <a:t>These are all very simple operations and can be run in parallel across different bins</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3D9B9-CD49-6346-9B64-E0A0DC2E5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7973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i="0" u="none" dirty="0"/>
              <a:t>As a recap,</a:t>
            </a:r>
            <a:endParaRPr lang="en-US" b="1" i="1" u="sng" dirty="0"/>
          </a:p>
          <a:p>
            <a:r>
              <a:rPr lang="en-US" b="1" i="1" u="sng" dirty="0"/>
              <a:t>[CLICK]</a:t>
            </a:r>
            <a:endParaRPr lang="en-US" b="0" i="0" u="none" dirty="0"/>
          </a:p>
          <a:p>
            <a:r>
              <a:rPr lang="en-US" b="0" i="0" u="none" dirty="0"/>
              <a:t>GRIM-Filter is comprised</a:t>
            </a:r>
            <a:r>
              <a:rPr lang="en-US" b="0" i="0" u="none" baseline="0" dirty="0"/>
              <a:t> of very simple addition/comparison operations </a:t>
            </a:r>
          </a:p>
          <a:p>
            <a:r>
              <a:rPr lang="en-US" b="1" i="1" u="sng" baseline="0" dirty="0"/>
              <a:t>[CLICK]</a:t>
            </a:r>
          </a:p>
          <a:p>
            <a:r>
              <a:rPr lang="en-US" b="0" i="0" u="none" baseline="0" dirty="0"/>
              <a:t>To check a given bin, we sum the bits corresponding to each token in the read</a:t>
            </a:r>
          </a:p>
          <a:p>
            <a:r>
              <a:rPr lang="en-US" b="1" i="1" u="sng" baseline="0" dirty="0"/>
              <a:t>[CLICK]</a:t>
            </a:r>
          </a:p>
          <a:p>
            <a:r>
              <a:rPr lang="en-US" b="0" i="0" u="none" baseline="0" dirty="0"/>
              <a:t>and then we compare the sum against a threshold to determine whether we need to align</a:t>
            </a:r>
          </a:p>
          <a:p>
            <a:r>
              <a:rPr lang="en-US" b="1" i="1" u="sng" baseline="0" dirty="0"/>
              <a:t>[CLICK]</a:t>
            </a:r>
          </a:p>
          <a:p>
            <a:r>
              <a:rPr lang="en-US" b="0" i="0" u="none" baseline="0" dirty="0"/>
              <a:t>It is also highly parallel</a:t>
            </a:r>
          </a:p>
          <a:p>
            <a:r>
              <a:rPr lang="en-US" b="0" i="0" u="none" baseline="0" dirty="0"/>
              <a:t>each bin is operated on independently and there are many many bins </a:t>
            </a:r>
          </a:p>
          <a:p>
            <a:r>
              <a:rPr lang="en-US" b="0" i="0" u="none" baseline="0" dirty="0"/>
              <a:t>[</a:t>
            </a:r>
            <a:r>
              <a:rPr lang="en-US" b="1" i="1" u="sng" baseline="0" dirty="0"/>
              <a:t>CLICK]</a:t>
            </a:r>
            <a:endParaRPr lang="en-US" b="0" i="0" u="none" baseline="0" dirty="0"/>
          </a:p>
          <a:p>
            <a:r>
              <a:rPr lang="en-US" b="0" i="0" u="none" baseline="0" dirty="0"/>
              <a:t>These three properties together make it a suitable algorithm to be run in 3D stacked DRAM</a:t>
            </a:r>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633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THICKEN TSV lines</a:t>
            </a:r>
          </a:p>
          <a:p>
            <a:endParaRPr lang="en-US" b="1" i="1" u="sng" dirty="0"/>
          </a:p>
          <a:p>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3D stacked memory stacks a</a:t>
            </a:r>
            <a:r>
              <a:rPr lang="en-US" baseline="0" dirty="0"/>
              <a:t> logic layer and DRAM layers with vertical connections called TSVs. This vertical structure allows for a much higher number of connections increasing the available bandwidth. The customizable logic layer enables processing-in-memory, which avoids overloading the memory bus by offloading computation to this layer in the 3D stacked module. </a:t>
            </a:r>
            <a:endParaRPr lang="en-US" b="0" i="0" u="none" baseline="0" dirty="0"/>
          </a:p>
          <a:p>
            <a:r>
              <a:rPr lang="en-US" b="0" i="0" u="none" baseline="0" dirty="0"/>
              <a:t>We can design the simple operations required for GRIM-Filter into the customizable logic layer and appropriately distribute the </a:t>
            </a:r>
            <a:r>
              <a:rPr lang="en-US" b="0" i="0" u="none" baseline="0" dirty="0" err="1"/>
              <a:t>bitvectors</a:t>
            </a:r>
            <a:r>
              <a:rPr lang="en-US" b="0" i="0" u="none" baseline="0" dirty="0"/>
              <a:t> to enable an efficient filter</a:t>
            </a:r>
          </a:p>
          <a:p>
            <a:r>
              <a:rPr lang="en-US" b="1" i="1" u="sng" baseline="0" dirty="0"/>
              <a:t>[CLICK]</a:t>
            </a:r>
          </a:p>
          <a:p>
            <a:r>
              <a:rPr lang="en-US" b="0" i="0" u="none" baseline="0" dirty="0"/>
              <a:t>Real 3D-stacked DRAM technologies are commercially available now such as high bandwidth memory</a:t>
            </a:r>
          </a:p>
          <a:p>
            <a:r>
              <a:rPr lang="en-US" b="1" i="1" u="sng" baseline="0" dirty="0"/>
              <a:t>[CLICK]</a:t>
            </a:r>
          </a:p>
          <a:p>
            <a:r>
              <a:rPr lang="en-US" b="0" i="0" u="none" baseline="0" dirty="0"/>
              <a:t>And micron’s hybrid memory cube, among others </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151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fld id="{B685DBD6-D95A-41EC-889F-21CF45C92CC4}" type="slidenum">
              <a:rPr lang="en-US" smtClean="0"/>
              <a:pPr/>
              <a:t>9</a:t>
            </a:fld>
            <a:endParaRPr lang="en-US"/>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13303253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3D stacked memory stacks a</a:t>
            </a:r>
            <a:r>
              <a:rPr lang="en-US" baseline="0" dirty="0"/>
              <a:t> logic layer and DRAM layers with vertical connections called TSVs. This vertical structure allows for a much higher number of connections increasing the available bandwidth. The customizable logic layer allows for processing-in-memory, which avoids overloading the memory bus by offloading computation to this layer in the 3D stacked module. </a:t>
            </a:r>
            <a:endParaRPr lang="en-US" b="0" i="0" u="none" baseline="0" dirty="0"/>
          </a:p>
          <a:p>
            <a:r>
              <a:rPr lang="en-US" b="0" i="0" u="none" baseline="0" dirty="0"/>
              <a:t>We can design the simple operations required for GRIM-Filter into the customizable logic layer and appropriately distribute the bit vectors to enable an efficient filter</a:t>
            </a:r>
          </a:p>
          <a:p>
            <a:r>
              <a:rPr lang="en-US" b="1" i="1" u="sng" baseline="0" dirty="0"/>
              <a:t>[CLICK]</a:t>
            </a:r>
          </a:p>
          <a:p>
            <a:r>
              <a:rPr lang="en-US" b="0" i="0" u="none" baseline="0" dirty="0"/>
              <a:t>Real 3D-stacked DRAM technologies are commercially available now such as high bandwidth memory</a:t>
            </a:r>
          </a:p>
          <a:p>
            <a:r>
              <a:rPr lang="en-US" b="1" i="1" u="sng" baseline="0" dirty="0"/>
              <a:t>[CLICK]</a:t>
            </a:r>
          </a:p>
          <a:p>
            <a:r>
              <a:rPr lang="en-US" b="0" i="0" u="none" baseline="0" dirty="0"/>
              <a:t>And micron’s hybrid memory cube, among others </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5612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3D stacked memory stacks a</a:t>
            </a:r>
            <a:r>
              <a:rPr lang="en-US" baseline="0" dirty="0"/>
              <a:t> logic layer and DRAM layers with vertical connections called TSVs. This vertical structure allows for a much higher number of connections increasing the available bandwidth. The customizable logic layer allows for processing-in-memory, which avoids overloading the memory bus by offloading computation to this layer in the 3D stacked module. </a:t>
            </a:r>
            <a:endParaRPr lang="en-US" b="0" i="0" u="none" baseline="0" dirty="0"/>
          </a:p>
          <a:p>
            <a:r>
              <a:rPr lang="en-US" b="0" i="0" u="none" baseline="0" dirty="0"/>
              <a:t>We can design the simple operations required for GRIM-Filter into the customizable logic layer and appropriately distribute the bit vectors to enable an efficient filter</a:t>
            </a:r>
          </a:p>
          <a:p>
            <a:r>
              <a:rPr lang="en-US" b="1" i="1" u="sng" baseline="0" dirty="0"/>
              <a:t>[CLICK]</a:t>
            </a:r>
          </a:p>
          <a:p>
            <a:r>
              <a:rPr lang="en-US" b="0" i="0" u="none" baseline="0" dirty="0"/>
              <a:t>Real 3D-stacked DRAM technologies are commercially available now such as high bandwidth memory</a:t>
            </a:r>
          </a:p>
          <a:p>
            <a:r>
              <a:rPr lang="en-US" b="1" i="1" u="sng" baseline="0" dirty="0"/>
              <a:t>[CLICK]</a:t>
            </a:r>
          </a:p>
          <a:p>
            <a:r>
              <a:rPr lang="en-US" b="0" i="0" u="none" baseline="0" dirty="0"/>
              <a:t>And micron’s hybrid memory cube, among others </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7750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Each DRAM layer is organized as an array of Banks</a:t>
            </a:r>
          </a:p>
          <a:p>
            <a:r>
              <a:rPr lang="en-US" b="1" i="0" u="none" dirty="0"/>
              <a:t>[CLICK]</a:t>
            </a:r>
          </a:p>
          <a:p>
            <a:r>
              <a:rPr lang="en-US" b="0" i="0" u="none" dirty="0"/>
              <a:t>and</a:t>
            </a:r>
            <a:r>
              <a:rPr lang="en-US" b="0" i="0" u="none" baseline="0" dirty="0"/>
              <a:t> a bank is an array of cells with a row buffer. The row buffer holds one row at a time and uses this structure to transfer data with high bandwidth into the logic layer via TSVs</a:t>
            </a:r>
          </a:p>
          <a:p>
            <a:r>
              <a:rPr lang="en-US" b="1" i="0" u="none" baseline="0" dirty="0"/>
              <a:t>[CLICK]</a:t>
            </a:r>
            <a:endParaRPr lang="en-US" b="1" i="0" u="none" dirty="0"/>
          </a:p>
          <a:p>
            <a:r>
              <a:rPr lang="en-US" b="0" i="0" u="none" dirty="0"/>
              <a:t>We</a:t>
            </a:r>
            <a:r>
              <a:rPr lang="en-US" b="0" i="0" u="none" baseline="0" dirty="0"/>
              <a:t> now show the distribution of bit vectors across the DRAM arrays to enable parallel processing of many bins. </a:t>
            </a:r>
          </a:p>
          <a:p>
            <a:r>
              <a:rPr lang="en-US" b="1" i="0" u="none" baseline="0" dirty="0"/>
              <a:t>[CLICK]</a:t>
            </a:r>
          </a:p>
          <a:p>
            <a:r>
              <a:rPr lang="en-US" b="0" i="0" u="none" baseline="0" dirty="0"/>
              <a:t>Each row represents a token's occurrence across many sequential bins. and the row of the appropriate token gets queried to find a vector showing the occurrence of the token across many bins.</a:t>
            </a:r>
          </a:p>
          <a:p>
            <a:r>
              <a:rPr lang="en-US" b="0" i="0" u="none" baseline="0" dirty="0"/>
              <a:t>These are the vectors are brought down into the logic layer to be operated on.</a:t>
            </a:r>
          </a:p>
          <a:p>
            <a:r>
              <a:rPr lang="en-US" b="1" i="1" u="sng" baseline="0" dirty="0"/>
              <a:t>[CLICK]</a:t>
            </a:r>
          </a:p>
          <a:p>
            <a:endParaRPr lang="en-US" b="1" i="1" u="sng" baseline="0" dirty="0"/>
          </a:p>
          <a:p>
            <a:r>
              <a:rPr lang="en-US" b="1" i="1" u="sng" baseline="0" dirty="0"/>
              <a:t>[END-CLICK]</a:t>
            </a:r>
            <a:endParaRPr lang="en-US" b="0" i="0" u="non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3367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We</a:t>
            </a:r>
            <a:r>
              <a:rPr lang="en-US" b="0" i="0" u="none" baseline="0" dirty="0"/>
              <a:t> now look at the implementation of logic in the logic layer </a:t>
            </a:r>
            <a:endParaRPr lang="en-US" b="0" i="0" u="none" dirty="0"/>
          </a:p>
          <a:p>
            <a:r>
              <a:rPr lang="en-US" b="1" i="1" u="sng" dirty="0"/>
              <a:t>[CLICK]</a:t>
            </a:r>
          </a:p>
          <a:p>
            <a:r>
              <a:rPr lang="en-US" b="0" i="0" u="none" dirty="0"/>
              <a:t>GRIM-Filter</a:t>
            </a:r>
            <a:r>
              <a:rPr lang="en-US" b="0" i="0" u="none" baseline="0" dirty="0"/>
              <a:t> only requires a very simple design for enabling the </a:t>
            </a:r>
            <a:r>
              <a:rPr lang="en-US" b="0" i="0" u="none" baseline="0" dirty="0" err="1"/>
              <a:t>bitvector</a:t>
            </a:r>
            <a:r>
              <a:rPr lang="en-US" b="0" i="0" u="none" baseline="0" dirty="0"/>
              <a:t> sum and threshold compare across many bins simultaneously. One comparator, </a:t>
            </a:r>
            <a:r>
              <a:rPr lang="en-US" b="0" i="0" u="none" baseline="0" dirty="0" err="1"/>
              <a:t>incrementer</a:t>
            </a:r>
            <a:r>
              <a:rPr lang="en-US" b="0" i="0" u="none" baseline="0" dirty="0"/>
              <a:t>, accumulator, and buffer for each bin that we are checking in parallel</a:t>
            </a:r>
            <a:endParaRPr lang="en-US" b="0" i="0" u="none" dirty="0"/>
          </a:p>
          <a:p>
            <a:r>
              <a:rPr lang="en-US" b="1" i="1" u="sng" dirty="0"/>
              <a:t>[CLICK]</a:t>
            </a:r>
          </a:p>
          <a:p>
            <a:r>
              <a:rPr lang="en-US" b="0" i="0" u="none" dirty="0"/>
              <a:t>This results in a very low area overhead and ease of implementation</a:t>
            </a:r>
          </a:p>
          <a:p>
            <a:r>
              <a:rPr lang="en-US" b="1" i="1" u="sng" dirty="0"/>
              <a:t>[END-CLICK]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3703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ran</a:t>
            </a:r>
            <a:r>
              <a:rPr lang="en-US" baseline="0" dirty="0"/>
              <a:t> 10 separate experiments with real read data sets, consisting of approximately 4 million reads each, and got the following results. Compared to the previous best filter, our filter enjoys a 2x average end-to-end read mapper performance gain across the data sets, and a 6x average lower false negative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2944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ran</a:t>
            </a:r>
            <a:r>
              <a:rPr lang="en-US" baseline="0" dirty="0"/>
              <a:t> 10 separate experiments with real read data sets, consisting of approximately 4 million reads each, and got the following results. Compared to the previous best filter, our filter enjoys a 2x average end-to-end read mapper performance gain across the data sets, and a 6x average lower false negative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9480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MinION is an inexpensive, pocket-sized, portable, high-throughput sequencing apparatus that produces data in real-time. These properties enable new potential applications of genome sequencing, such as rapid surveillance of Ebola, Zika or other epidemics, near-patient testing, and other applications that require real- time data analysis.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the MinION technology has two major advantages. First, it is capable of generating ultra-long reads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882 </a:t>
            </a:r>
            <a:r>
              <a:rPr lang="en-US" sz="1200" kern="1200" dirty="0" err="1">
                <a:solidFill>
                  <a:schemeClr val="tx1"/>
                </a:solidFill>
                <a:effectLst/>
                <a:latin typeface="+mn-lt"/>
                <a:ea typeface="+mn-ea"/>
                <a:cs typeface="+mn-cs"/>
              </a:rPr>
              <a:t>kilobase</a:t>
            </a:r>
            <a:r>
              <a:rPr lang="en-US" sz="1200" kern="1200" dirty="0">
                <a:solidFill>
                  <a:schemeClr val="tx1"/>
                </a:solidFill>
                <a:effectLst/>
                <a:latin typeface="+mn-lt"/>
                <a:ea typeface="+mn-ea"/>
                <a:cs typeface="+mn-cs"/>
              </a:rPr>
              <a:t> pairs or longer). </a:t>
            </a:r>
            <a:r>
              <a:rPr lang="en-US" sz="1200" b="1" kern="1200" dirty="0" err="1">
                <a:solidFill>
                  <a:schemeClr val="tx1"/>
                </a:solidFill>
                <a:effectLst/>
                <a:latin typeface="+mn-lt"/>
                <a:ea typeface="+mn-ea"/>
                <a:cs typeface="+mn-cs"/>
              </a:rPr>
              <a:t>MinION’s</a:t>
            </a:r>
            <a:r>
              <a:rPr lang="en-US" sz="1200" b="1" kern="1200" dirty="0">
                <a:solidFill>
                  <a:schemeClr val="tx1"/>
                </a:solidFill>
                <a:effectLst/>
                <a:latin typeface="+mn-lt"/>
                <a:ea typeface="+mn-ea"/>
                <a:cs typeface="+mn-cs"/>
              </a:rPr>
              <a:t> long reads greatly simplify the genome assembly process by decreasing the computational requirements. </a:t>
            </a:r>
            <a:r>
              <a:rPr lang="en-US" sz="1200" kern="1200" dirty="0">
                <a:solidFill>
                  <a:schemeClr val="tx1"/>
                </a:solidFill>
                <a:effectLst/>
                <a:latin typeface="+mn-lt"/>
                <a:ea typeface="+mn-ea"/>
                <a:cs typeface="+mn-cs"/>
              </a:rPr>
              <a:t>Second, it is small and portable. MinION is named as the first DNA sequencing device used in outer space to help the detection of life elsewhere in the universe with the help of its size and portability.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help of continuous updates to the MinION device and the </a:t>
            </a:r>
            <a:r>
              <a:rPr lang="en-US" sz="1200" kern="1200" dirty="0" err="1">
                <a:solidFill>
                  <a:schemeClr val="tx1"/>
                </a:solidFill>
                <a:effectLst/>
                <a:latin typeface="+mn-lt"/>
                <a:ea typeface="+mn-ea"/>
                <a:cs typeface="+mn-cs"/>
              </a:rPr>
              <a:t>nanopore</a:t>
            </a:r>
            <a:r>
              <a:rPr lang="en-US" sz="1200" kern="1200" dirty="0">
                <a:solidFill>
                  <a:schemeClr val="tx1"/>
                </a:solidFill>
                <a:effectLst/>
                <a:latin typeface="+mn-lt"/>
                <a:ea typeface="+mn-ea"/>
                <a:cs typeface="+mn-cs"/>
              </a:rPr>
              <a:t> chemistry, the first </a:t>
            </a:r>
            <a:r>
              <a:rPr lang="en-US" sz="1200" kern="1200" dirty="0" err="1">
                <a:solidFill>
                  <a:schemeClr val="tx1"/>
                </a:solidFill>
                <a:effectLst/>
                <a:latin typeface="+mn-lt"/>
                <a:ea typeface="+mn-ea"/>
                <a:cs typeface="+mn-cs"/>
              </a:rPr>
              <a:t>nanopore</a:t>
            </a:r>
            <a:r>
              <a:rPr lang="en-US" sz="1200" kern="1200" dirty="0">
                <a:solidFill>
                  <a:schemeClr val="tx1"/>
                </a:solidFill>
                <a:effectLst/>
                <a:latin typeface="+mn-lt"/>
                <a:ea typeface="+mn-ea"/>
                <a:cs typeface="+mn-cs"/>
              </a:rPr>
              <a:t> human reference genome was generated by using only MinION devices.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583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MinION is an inexpensive, pocket-sized, portable, high-throughput sequencing apparatus that produces data in real-time. These properties enable new potential applications of genome sequencing, such as rapid surveillance of Ebola, Zika or other epidemics, near-patient testing, and other applications that require real- time data analysis.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the MinION technology has two major advantages. First, it is capable of generating ultra-long reads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882 </a:t>
            </a:r>
            <a:r>
              <a:rPr lang="en-US" sz="1200" kern="1200" dirty="0" err="1">
                <a:solidFill>
                  <a:schemeClr val="tx1"/>
                </a:solidFill>
                <a:effectLst/>
                <a:latin typeface="+mn-lt"/>
                <a:ea typeface="+mn-ea"/>
                <a:cs typeface="+mn-cs"/>
              </a:rPr>
              <a:t>kilobase</a:t>
            </a:r>
            <a:r>
              <a:rPr lang="en-US" sz="1200" kern="1200" dirty="0">
                <a:solidFill>
                  <a:schemeClr val="tx1"/>
                </a:solidFill>
                <a:effectLst/>
                <a:latin typeface="+mn-lt"/>
                <a:ea typeface="+mn-ea"/>
                <a:cs typeface="+mn-cs"/>
              </a:rPr>
              <a:t> pairs or longer). </a:t>
            </a:r>
            <a:r>
              <a:rPr lang="en-US" sz="1200" b="1" kern="1200" dirty="0" err="1">
                <a:solidFill>
                  <a:schemeClr val="tx1"/>
                </a:solidFill>
                <a:effectLst/>
                <a:latin typeface="+mn-lt"/>
                <a:ea typeface="+mn-ea"/>
                <a:cs typeface="+mn-cs"/>
              </a:rPr>
              <a:t>MinION’s</a:t>
            </a:r>
            <a:r>
              <a:rPr lang="en-US" sz="1200" b="1" kern="1200" dirty="0">
                <a:solidFill>
                  <a:schemeClr val="tx1"/>
                </a:solidFill>
                <a:effectLst/>
                <a:latin typeface="+mn-lt"/>
                <a:ea typeface="+mn-ea"/>
                <a:cs typeface="+mn-cs"/>
              </a:rPr>
              <a:t> long reads greatly simplify the genome assembly process by decreasing the computational requirements. </a:t>
            </a:r>
            <a:r>
              <a:rPr lang="en-US" sz="1200" kern="1200" dirty="0">
                <a:solidFill>
                  <a:schemeClr val="tx1"/>
                </a:solidFill>
                <a:effectLst/>
                <a:latin typeface="+mn-lt"/>
                <a:ea typeface="+mn-ea"/>
                <a:cs typeface="+mn-cs"/>
              </a:rPr>
              <a:t>Second, it is small and portable. MinION is named as the first DNA sequencing device used in outer space to help the detection of life elsewhere in the universe with the help of its size and portability.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help of continuous updates to the MinION device and the </a:t>
            </a:r>
            <a:r>
              <a:rPr lang="en-US" sz="1200" kern="1200" dirty="0" err="1">
                <a:solidFill>
                  <a:schemeClr val="tx1"/>
                </a:solidFill>
                <a:effectLst/>
                <a:latin typeface="+mn-lt"/>
                <a:ea typeface="+mn-ea"/>
                <a:cs typeface="+mn-cs"/>
              </a:rPr>
              <a:t>nanopore</a:t>
            </a:r>
            <a:r>
              <a:rPr lang="en-US" sz="1200" kern="1200" dirty="0">
                <a:solidFill>
                  <a:schemeClr val="tx1"/>
                </a:solidFill>
                <a:effectLst/>
                <a:latin typeface="+mn-lt"/>
                <a:ea typeface="+mn-ea"/>
                <a:cs typeface="+mn-cs"/>
              </a:rPr>
              <a:t> chemistry, the first </a:t>
            </a:r>
            <a:r>
              <a:rPr lang="en-US" sz="1200" kern="1200" dirty="0" err="1">
                <a:solidFill>
                  <a:schemeClr val="tx1"/>
                </a:solidFill>
                <a:effectLst/>
                <a:latin typeface="+mn-lt"/>
                <a:ea typeface="+mn-ea"/>
                <a:cs typeface="+mn-cs"/>
              </a:rPr>
              <a:t>nanopore</a:t>
            </a:r>
            <a:r>
              <a:rPr lang="en-US" sz="1200" kern="1200" dirty="0">
                <a:solidFill>
                  <a:schemeClr val="tx1"/>
                </a:solidFill>
                <a:effectLst/>
                <a:latin typeface="+mn-lt"/>
                <a:ea typeface="+mn-ea"/>
                <a:cs typeface="+mn-cs"/>
              </a:rPr>
              <a:t> human reference genome was generated by using only MinION devices.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00039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79533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one shows the Illumina sequencing. </a:t>
            </a:r>
            <a:r>
              <a:rPr lang="en-US" sz="1200" b="0" i="0" kern="1200" dirty="0">
                <a:solidFill>
                  <a:schemeClr val="tx1"/>
                </a:solidFill>
                <a:effectLst/>
                <a:latin typeface="+mn-lt"/>
                <a:ea typeface="+mn-ea"/>
                <a:cs typeface="+mn-cs"/>
              </a:rPr>
              <a:t>The nucleotides are fluorescently labelled, with the color corresponding to the base. Only one base is added at a time. At each iteration, an image is taken and there will be a fluorescent signal indicating the base that has been added. The process is repeated, adding one nucleotide at a time and imaging in between. Computers are then used to detect the base at each site in each image and these are used to construct a sequence.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Second one shows the Ion Torrent sequencing. In Ion Torrent sequencing, instead of optical signals, they exploit the fact that addition of each nucleotide releases an H+ ion. In each iteration, one of the four nucleotide type is added to the system. When this nucleotide is next in the sequence, it is added to the sequence read. If that single base repeats, then more will be added. The pH is detected at each iteration, as each H</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ion released will decrease the </a:t>
            </a:r>
            <a:r>
              <a:rPr lang="en-US" sz="1200" b="0" i="0" kern="1200" dirty="0" err="1">
                <a:solidFill>
                  <a:schemeClr val="tx1"/>
                </a:solidFill>
                <a:effectLst/>
                <a:latin typeface="+mn-lt"/>
                <a:ea typeface="+mn-ea"/>
                <a:cs typeface="+mn-cs"/>
              </a:rPr>
              <a:t>pH.</a:t>
            </a:r>
            <a:r>
              <a:rPr lang="en-US" sz="1200" b="0" i="0" kern="1200" dirty="0">
                <a:solidFill>
                  <a:schemeClr val="tx1"/>
                </a:solidFill>
                <a:effectLst/>
                <a:latin typeface="+mn-lt"/>
                <a:ea typeface="+mn-ea"/>
                <a:cs typeface="+mn-cs"/>
              </a:rPr>
              <a:t> The process is repeated. The pH change, if any, is used to determine how many bases (if any) were added with each cycle.</a:t>
            </a:r>
            <a:endParaRPr lang="en-US" dirty="0"/>
          </a:p>
          <a:p>
            <a:endParaRPr lang="en-US" dirty="0"/>
          </a:p>
          <a:p>
            <a:r>
              <a:rPr lang="en-US" dirty="0"/>
              <a:t>Illumina: https://</a:t>
            </a:r>
            <a:r>
              <a:rPr lang="en-US" dirty="0" err="1"/>
              <a:t>www.ebi.ac.uk</a:t>
            </a:r>
            <a:r>
              <a:rPr lang="en-US" dirty="0"/>
              <a:t>/training/online/course/</a:t>
            </a:r>
            <a:r>
              <a:rPr lang="en-US" dirty="0" err="1"/>
              <a:t>ebi</a:t>
            </a:r>
            <a:r>
              <a:rPr lang="en-US" dirty="0"/>
              <a:t>-next-generation-sequencing-practical-course/what-next-generation-dna-sequencing/</a:t>
            </a:r>
            <a:r>
              <a:rPr lang="en-US" dirty="0" err="1"/>
              <a:t>illumina</a:t>
            </a:r>
            <a:r>
              <a:rPr lang="en-US" dirty="0"/>
              <a:t>-</a:t>
            </a:r>
          </a:p>
          <a:p>
            <a:r>
              <a:rPr lang="en-US" dirty="0"/>
              <a:t>454: https://</a:t>
            </a:r>
            <a:r>
              <a:rPr lang="en-US" dirty="0" err="1"/>
              <a:t>www.ebi.ac.uk</a:t>
            </a:r>
            <a:r>
              <a:rPr lang="en-US" dirty="0"/>
              <a:t>/training/online/course/</a:t>
            </a:r>
            <a:r>
              <a:rPr lang="en-US" dirty="0" err="1"/>
              <a:t>ebi</a:t>
            </a:r>
            <a:r>
              <a:rPr lang="en-US" dirty="0"/>
              <a:t>-next-generation-sequencing-practical-course/what-next-generation-dna-sequencing/454-seque</a:t>
            </a:r>
          </a:p>
          <a:p>
            <a:r>
              <a:rPr lang="en-US" dirty="0"/>
              <a:t>Ion Torrent: https://</a:t>
            </a:r>
            <a:r>
              <a:rPr lang="en-US" dirty="0" err="1"/>
              <a:t>www.ebi.ac.uk</a:t>
            </a:r>
            <a:r>
              <a:rPr lang="en-US" dirty="0"/>
              <a:t>/training/online/course/</a:t>
            </a:r>
            <a:r>
              <a:rPr lang="en-US" dirty="0" err="1"/>
              <a:t>ebi</a:t>
            </a:r>
            <a:r>
              <a:rPr lang="en-US" dirty="0"/>
              <a:t>-next-generation-sequencing-practical-course/what-next-generation-dna-sequencing/ion-</a:t>
            </a:r>
            <a:r>
              <a:rPr lang="en-US" dirty="0" err="1"/>
              <a:t>torre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5180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13-year long human project is the starting of the genomic era! It opened the door to remarkable biomedical discoveries by providing the first complete human genome sequence. It cost 3 billion dollars to read the entire sequence.</a:t>
            </a:r>
            <a:br>
              <a:rPr lang="en-US" dirty="0"/>
            </a:b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10</a:t>
            </a:fld>
            <a:endParaRPr lang="en-US"/>
          </a:p>
        </p:txBody>
      </p:sp>
    </p:spTree>
    <p:extLst>
      <p:ext uri="{BB962C8B-B14F-4D97-AF65-F5344CB8AC3E}">
        <p14:creationId xmlns:p14="http://schemas.microsoft.com/office/powerpoint/2010/main" val="5511161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we check for exact matching, If not enough matches in the first vector, then we continue.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 Each</a:t>
                </a:r>
                <a:r>
                  <a:rPr lang="en-US" sz="1200" kern="1200" baseline="0" dirty="0">
                    <a:solidFill>
                      <a:schemeClr val="tx1"/>
                    </a:solidFill>
                    <a:effectLst/>
                    <a:latin typeface="+mn-lt"/>
                    <a:ea typeface="+mn-ea"/>
                    <a:cs typeface="+mn-cs"/>
                  </a:rPr>
                  <a:t> mask nominate the longest segment of consecutive zeros. Then we pick the longest out of all nominated segments. We evaluate its length by t</a:t>
                </a:r>
                <a:r>
                  <a:rPr lang="en-US" sz="1200" kern="1200" dirty="0">
                    <a:solidFill>
                      <a:schemeClr val="tx1"/>
                    </a:solidFill>
                    <a:effectLst/>
                    <a:latin typeface="+mn-lt"/>
                    <a:ea typeface="+mn-ea"/>
                    <a:cs typeface="+mn-cs"/>
                  </a:rPr>
                  <a:t>he lower bound equality </a:t>
                </a:r>
                <a14:m>
                  <m:oMath xmlns:m="http://schemas.openxmlformats.org/officeDocument/2006/math">
                    <m:d>
                      <m:dPr>
                        <m:begChr m:val="⌈"/>
                        <m:endChr m:val="⌉"/>
                        <m:ctrlPr>
                          <a:rPr lang="en-US" i="1">
                            <a:latin typeface="Cambria Math" panose="02040503050406030204" pitchFamily="18" charset="0"/>
                          </a:rPr>
                        </m:ctrlPr>
                      </m:dPr>
                      <m:e>
                        <m:r>
                          <a:rPr lang="en-US" i="0">
                            <a:latin typeface="Cambria Math" panose="02040503050406030204" pitchFamily="18" charset="0"/>
                          </a:rPr>
                          <m:t>(</m:t>
                        </m:r>
                        <m:r>
                          <m:rPr>
                            <m:sty m:val="p"/>
                          </m:rPr>
                          <a:rPr lang="en-US" i="0">
                            <a:latin typeface="Cambria Math" panose="02040503050406030204" pitchFamily="18" charset="0"/>
                          </a:rPr>
                          <m:t>m</m:t>
                        </m:r>
                        <m:r>
                          <a:rPr lang="en-US" i="0">
                            <a:latin typeface="Cambria Math" panose="02040503050406030204" pitchFamily="18" charset="0"/>
                          </a:rPr>
                          <m:t>−</m:t>
                        </m:r>
                        <m:r>
                          <m:rPr>
                            <m:sty m:val="p"/>
                          </m:rPr>
                          <a:rPr lang="en-US" i="0">
                            <a:latin typeface="Cambria Math" panose="02040503050406030204" pitchFamily="18" charset="0"/>
                          </a:rPr>
                          <m:t>E</m:t>
                        </m:r>
                        <m:r>
                          <a:rPr lang="en-US" i="0">
                            <a:latin typeface="Cambria Math" panose="02040503050406030204" pitchFamily="18" charset="0"/>
                          </a:rPr>
                          <m:t>)/(</m:t>
                        </m:r>
                        <m:r>
                          <m:rPr>
                            <m:sty m:val="p"/>
                          </m:rPr>
                          <a:rPr lang="en-US" i="0">
                            <a:latin typeface="Cambria Math" panose="02040503050406030204" pitchFamily="18" charset="0"/>
                          </a:rPr>
                          <m:t>E</m:t>
                        </m:r>
                        <m:r>
                          <a:rPr lang="en-US" i="0">
                            <a:latin typeface="Cambria Math" panose="02040503050406030204" pitchFamily="18" charset="0"/>
                          </a:rPr>
                          <m:t>+1)</m:t>
                        </m:r>
                      </m:e>
                    </m:d>
                  </m:oMath>
                </a14:m>
                <a:r>
                  <a:rPr lang="en-US" sz="1200" kern="1200" dirty="0">
                    <a:solidFill>
                      <a:schemeClr val="tx1"/>
                    </a:solidFill>
                    <a:effectLst/>
                    <a:latin typeface="+mn-lt"/>
                    <a:ea typeface="+mn-ea"/>
                    <a:cs typeface="+mn-cs"/>
                  </a:rPr>
                  <a:t>, which occurs when all edits are </a:t>
                </a:r>
                <a:r>
                  <a:rPr lang="en-US" sz="1200" kern="1200" dirty="0" err="1">
                    <a:solidFill>
                      <a:schemeClr val="tx1"/>
                    </a:solidFill>
                    <a:effectLst/>
                    <a:latin typeface="+mn-lt"/>
                    <a:ea typeface="+mn-ea"/>
                    <a:cs typeface="+mn-cs"/>
                  </a:rPr>
                  <a:t>equispaced</a:t>
                </a:r>
                <a:r>
                  <a:rPr lang="en-US" sz="1200" kern="1200" dirty="0">
                    <a:solidFill>
                      <a:schemeClr val="tx1"/>
                    </a:solidFill>
                    <a:effectLst/>
                    <a:latin typeface="+mn-lt"/>
                    <a:ea typeface="+mn-ea"/>
                    <a:cs typeface="+mn-cs"/>
                  </a:rPr>
                  <a:t> and all </a:t>
                </a:r>
                <a:r>
                  <a:rPr lang="en-US" sz="1200" i="1" kern="1200" dirty="0">
                    <a:solidFill>
                      <a:schemeClr val="tx1"/>
                    </a:solidFill>
                    <a:effectLst/>
                    <a:latin typeface="+mn-lt"/>
                    <a:ea typeface="+mn-ea"/>
                    <a:cs typeface="+mn-cs"/>
                  </a:rPr>
                  <a:t>E+1</a:t>
                </a:r>
                <a:r>
                  <a:rPr lang="en-US" sz="1200" kern="1200" dirty="0">
                    <a:solidFill>
                      <a:schemeClr val="tx1"/>
                    </a:solidFill>
                    <a:effectLst/>
                    <a:latin typeface="+mn-lt"/>
                    <a:ea typeface="+mn-ea"/>
                    <a:cs typeface="+mn-cs"/>
                  </a:rPr>
                  <a:t> subsequences are of the same length. If it satisfies then move to step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 we check for exact matching, If not enough matches in the first vector, then we continue.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 Each</a:t>
                </a:r>
                <a:r>
                  <a:rPr lang="en-US" sz="1200" kern="1200" baseline="0" dirty="0" smtClean="0">
                    <a:solidFill>
                      <a:schemeClr val="tx1"/>
                    </a:solidFill>
                    <a:effectLst/>
                    <a:latin typeface="+mn-lt"/>
                    <a:ea typeface="+mn-ea"/>
                    <a:cs typeface="+mn-cs"/>
                  </a:rPr>
                  <a:t> mask nominate the longest segment of consecutive zeros. Then we pick the longest out of all nominated segments. We evaluate its length by t</a:t>
                </a:r>
                <a:r>
                  <a:rPr lang="en-US" sz="1200" kern="1200" dirty="0" smtClean="0">
                    <a:solidFill>
                      <a:schemeClr val="tx1"/>
                    </a:solidFill>
                    <a:effectLst/>
                    <a:latin typeface="+mn-lt"/>
                    <a:ea typeface="+mn-ea"/>
                    <a:cs typeface="+mn-cs"/>
                  </a:rPr>
                  <a:t>he </a:t>
                </a:r>
                <a:r>
                  <a:rPr lang="en-US" sz="1200" kern="1200" dirty="0" smtClean="0">
                    <a:solidFill>
                      <a:schemeClr val="tx1"/>
                    </a:solidFill>
                    <a:effectLst/>
                    <a:latin typeface="+mn-lt"/>
                    <a:ea typeface="+mn-ea"/>
                    <a:cs typeface="+mn-cs"/>
                  </a:rPr>
                  <a:t>lower bound equality </a:t>
                </a:r>
                <a:r>
                  <a:rPr lang="en-US" i="0">
                    <a:latin typeface="Cambria Math" panose="02040503050406030204" pitchFamily="18" charset="0"/>
                  </a:rPr>
                  <a:t>⌈(m−E)/(E+1)⌉</a:t>
                </a:r>
                <a:r>
                  <a:rPr lang="en-US" sz="1200" kern="1200" dirty="0" smtClean="0">
                    <a:solidFill>
                      <a:schemeClr val="tx1"/>
                    </a:solidFill>
                    <a:effectLst/>
                    <a:latin typeface="+mn-lt"/>
                    <a:ea typeface="+mn-ea"/>
                    <a:cs typeface="+mn-cs"/>
                  </a:rPr>
                  <a:t>, which occurs </a:t>
                </a:r>
                <a:r>
                  <a:rPr lang="en-US" sz="1200" kern="1200" dirty="0" smtClean="0">
                    <a:solidFill>
                      <a:schemeClr val="tx1"/>
                    </a:solidFill>
                    <a:effectLst/>
                    <a:latin typeface="+mn-lt"/>
                    <a:ea typeface="+mn-ea"/>
                    <a:cs typeface="+mn-cs"/>
                  </a:rPr>
                  <a:t>when all edits are </a:t>
                </a:r>
                <a:r>
                  <a:rPr lang="en-US" sz="1200" kern="1200" dirty="0" err="1" smtClean="0">
                    <a:solidFill>
                      <a:schemeClr val="tx1"/>
                    </a:solidFill>
                    <a:effectLst/>
                    <a:latin typeface="+mn-lt"/>
                    <a:ea typeface="+mn-ea"/>
                    <a:cs typeface="+mn-cs"/>
                  </a:rPr>
                  <a:t>equispaced</a:t>
                </a:r>
                <a:r>
                  <a:rPr lang="en-US" sz="1200" kern="1200" dirty="0" smtClean="0">
                    <a:solidFill>
                      <a:schemeClr val="tx1"/>
                    </a:solidFill>
                    <a:effectLst/>
                    <a:latin typeface="+mn-lt"/>
                    <a:ea typeface="+mn-ea"/>
                    <a:cs typeface="+mn-cs"/>
                  </a:rPr>
                  <a:t> and all </a:t>
                </a:r>
                <a:r>
                  <a:rPr lang="en-US" sz="1200" i="1" kern="1200" dirty="0" smtClean="0">
                    <a:solidFill>
                      <a:schemeClr val="tx1"/>
                    </a:solidFill>
                    <a:effectLst/>
                    <a:latin typeface="+mn-lt"/>
                    <a:ea typeface="+mn-ea"/>
                    <a:cs typeface="+mn-cs"/>
                  </a:rPr>
                  <a:t>E+1</a:t>
                </a:r>
                <a:r>
                  <a:rPr lang="en-US" sz="1200" kern="1200" dirty="0" smtClean="0">
                    <a:solidFill>
                      <a:schemeClr val="tx1"/>
                    </a:solidFill>
                    <a:effectLst/>
                    <a:latin typeface="+mn-lt"/>
                    <a:ea typeface="+mn-ea"/>
                    <a:cs typeface="+mn-cs"/>
                  </a:rPr>
                  <a:t> subsequences are of the same length. </a:t>
                </a:r>
                <a:r>
                  <a:rPr lang="en-US" sz="1200" kern="1200" dirty="0" smtClean="0">
                    <a:solidFill>
                      <a:schemeClr val="tx1"/>
                    </a:solidFill>
                    <a:effectLst/>
                    <a:latin typeface="+mn-lt"/>
                    <a:ea typeface="+mn-ea"/>
                    <a:cs typeface="+mn-cs"/>
                  </a:rPr>
                  <a:t>If it satisfies then move to step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mc:Fallback>
      </mc:AlternateContent>
      <p:sp>
        <p:nvSpPr>
          <p:cNvPr id="4" name="Slide Number Placeholder 3"/>
          <p:cNvSpPr>
            <a:spLocks noGrp="1"/>
          </p:cNvSpPr>
          <p:nvPr>
            <p:ph type="sldNum" sz="quarter" idx="10"/>
          </p:nvPr>
        </p:nvSpPr>
        <p:spPr/>
        <p:txBody>
          <a:bodyPr/>
          <a:lstStyle/>
          <a:p>
            <a:fld id="{CD447B59-457F-4165-BB7E-2B5077C247D4}" type="slidenum">
              <a:rPr lang="en-US" smtClean="0"/>
              <a:t>130</a:t>
            </a:fld>
            <a:endParaRPr lang="en-US"/>
          </a:p>
        </p:txBody>
      </p:sp>
    </p:spTree>
    <p:extLst>
      <p:ext uri="{BB962C8B-B14F-4D97-AF65-F5344CB8AC3E}">
        <p14:creationId xmlns:p14="http://schemas.microsoft.com/office/powerpoint/2010/main" val="33255860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Replace the longest match and</a:t>
            </a:r>
            <a:r>
              <a:rPr lang="en-US" baseline="0" dirty="0"/>
              <a:t> all its corresponding positions in the other masks by ‘1’s. We also encapsulate the longest matches by one from right and left. This encapsulation represents the edits that divide a single long match into smaller matches. Then we can apply the third step recursively over the right side and left side separately (divide-and-conquer approach).</a:t>
            </a:r>
            <a:endParaRPr lang="en-US" dirty="0"/>
          </a:p>
        </p:txBody>
      </p:sp>
      <p:sp>
        <p:nvSpPr>
          <p:cNvPr id="4" name="Slide Number Placeholder 3"/>
          <p:cNvSpPr>
            <a:spLocks noGrp="1"/>
          </p:cNvSpPr>
          <p:nvPr>
            <p:ph type="sldNum" sz="quarter" idx="10"/>
          </p:nvPr>
        </p:nvSpPr>
        <p:spPr/>
        <p:txBody>
          <a:bodyPr/>
          <a:lstStyle/>
          <a:p>
            <a:fld id="{CD447B59-457F-4165-BB7E-2B5077C247D4}" type="slidenum">
              <a:rPr lang="en-US" smtClean="0"/>
              <a:t>131</a:t>
            </a:fld>
            <a:endParaRPr lang="en-US"/>
          </a:p>
        </p:txBody>
      </p:sp>
    </p:spTree>
    <p:extLst>
      <p:ext uri="{BB962C8B-B14F-4D97-AF65-F5344CB8AC3E}">
        <p14:creationId xmlns:p14="http://schemas.microsoft.com/office/powerpoint/2010/main" val="19021077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the algorithm is terminated, then the number of edits equals to the number of encapsulation bits = 5 edits</a:t>
            </a:r>
            <a:endParaRPr lang="en-US" dirty="0"/>
          </a:p>
        </p:txBody>
      </p:sp>
      <p:sp>
        <p:nvSpPr>
          <p:cNvPr id="4" name="Slide Number Placeholder 3"/>
          <p:cNvSpPr>
            <a:spLocks noGrp="1"/>
          </p:cNvSpPr>
          <p:nvPr>
            <p:ph type="sldNum" sz="quarter" idx="10"/>
          </p:nvPr>
        </p:nvSpPr>
        <p:spPr/>
        <p:txBody>
          <a:bodyPr/>
          <a:lstStyle/>
          <a:p>
            <a:fld id="{CD447B59-457F-4165-BB7E-2B5077C247D4}" type="slidenum">
              <a:rPr lang="en-US" smtClean="0"/>
              <a:t>132</a:t>
            </a:fld>
            <a:endParaRPr lang="en-US"/>
          </a:p>
        </p:txBody>
      </p:sp>
    </p:spTree>
    <p:extLst>
      <p:ext uri="{BB962C8B-B14F-4D97-AF65-F5344CB8AC3E}">
        <p14:creationId xmlns:p14="http://schemas.microsoft.com/office/powerpoint/2010/main" val="27696817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implement our algorithm in Verilog and design a hardware accelerator for it. </a:t>
            </a:r>
            <a:r>
              <a:rPr lang="en-US" sz="1200" b="0" i="0" kern="1200" dirty="0">
                <a:solidFill>
                  <a:schemeClr val="tx1"/>
                </a:solidFill>
                <a:effectLst/>
                <a:latin typeface="+mn-lt"/>
                <a:ea typeface="+mn-ea"/>
                <a:cs typeface="+mn-cs"/>
              </a:rPr>
              <a:t>Each processing core is able to examine a single mapping. We integrate many hardware processing cores in the architecture of MAGNET for examining many mappings in a parallel fashion.</a:t>
            </a:r>
            <a:br>
              <a:rPr lang="en-US" dirty="0"/>
            </a:br>
            <a:endParaRPr lang="en-US" dirty="0"/>
          </a:p>
        </p:txBody>
      </p:sp>
      <p:sp>
        <p:nvSpPr>
          <p:cNvPr id="4" name="Slide Number Placeholder 3"/>
          <p:cNvSpPr>
            <a:spLocks noGrp="1"/>
          </p:cNvSpPr>
          <p:nvPr>
            <p:ph type="sldNum" sz="quarter" idx="10"/>
          </p:nvPr>
        </p:nvSpPr>
        <p:spPr/>
        <p:txBody>
          <a:bodyPr/>
          <a:lstStyle/>
          <a:p>
            <a:fld id="{CD447B59-457F-4165-BB7E-2B5077C247D4}" type="slidenum">
              <a:rPr lang="en-US" smtClean="0"/>
              <a:t>133</a:t>
            </a:fld>
            <a:endParaRPr lang="en-US"/>
          </a:p>
        </p:txBody>
      </p:sp>
    </p:spTree>
    <p:extLst>
      <p:ext uri="{BB962C8B-B14F-4D97-AF65-F5344CB8AC3E}">
        <p14:creationId xmlns:p14="http://schemas.microsoft.com/office/powerpoint/2010/main" val="41284503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772590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11</a:t>
            </a:fld>
            <a:endParaRPr lang="en-US"/>
          </a:p>
        </p:txBody>
      </p:sp>
    </p:spTree>
    <p:extLst>
      <p:ext uri="{BB962C8B-B14F-4D97-AF65-F5344CB8AC3E}">
        <p14:creationId xmlns:p14="http://schemas.microsoft.com/office/powerpoint/2010/main" val="1691382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generation =</a:t>
            </a:r>
            <a:r>
              <a:rPr lang="en-US" baseline="0" dirty="0"/>
              <a:t> </a:t>
            </a:r>
            <a:r>
              <a:rPr lang="en-US" dirty="0"/>
              <a:t>next generation = massively parallel sequencing =</a:t>
            </a:r>
            <a:r>
              <a:rPr lang="en-US" baseline="0" dirty="0"/>
              <a:t> </a:t>
            </a:r>
            <a:r>
              <a:rPr lang="en-US" sz="1200" kern="1200" dirty="0">
                <a:solidFill>
                  <a:schemeClr val="tx1"/>
                </a:solidFill>
                <a:effectLst/>
                <a:latin typeface="+mn-lt"/>
                <a:ea typeface="+mn-ea"/>
                <a:cs typeface="+mn-cs"/>
              </a:rPr>
              <a:t>high throughput sequencing (HTS) =</a:t>
            </a:r>
            <a:r>
              <a:rPr lang="en-US" sz="1200" kern="1200" baseline="0" dirty="0">
                <a:solidFill>
                  <a:schemeClr val="tx1"/>
                </a:solidFill>
                <a:effectLst/>
                <a:latin typeface="+mn-lt"/>
                <a:ea typeface="+mn-ea"/>
                <a:cs typeface="+mn-cs"/>
              </a:rPr>
              <a:t> Sequencing by Synthesis</a:t>
            </a:r>
          </a:p>
          <a:p>
            <a:r>
              <a:rPr lang="en-US" sz="1200" b="1" kern="1200" baseline="0" dirty="0">
                <a:solidFill>
                  <a:schemeClr val="tx1"/>
                </a:solidFill>
                <a:effectLst/>
                <a:latin typeface="+mn-lt"/>
                <a:ea typeface="+mn-ea"/>
                <a:cs typeface="+mn-cs"/>
              </a:rPr>
              <a:t>Attach large number of DNA molecules to the flow cell then sequence by synthesis using CMOS light sensor to observe the chemical interactions</a:t>
            </a:r>
            <a:endParaRPr lang="en-US" b="1"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12</a:t>
            </a:fld>
            <a:endParaRPr lang="en-US"/>
          </a:p>
        </p:txBody>
      </p:sp>
    </p:spTree>
    <p:extLst>
      <p:ext uri="{BB962C8B-B14F-4D97-AF65-F5344CB8AC3E}">
        <p14:creationId xmlns:p14="http://schemas.microsoft.com/office/powerpoint/2010/main" val="1492527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5/21/18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2018. 5. 21.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2018. 5. 21.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2018. 5. 21.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2018. 5. 21.</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2018. 5. 21.</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2018. 5. 21.</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2018. 5. 21.</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5/21/18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40316079"/>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95505513"/>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5004907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09667803"/>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850335604"/>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8686131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65847800"/>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8108389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37543223"/>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44814988"/>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272918736"/>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252831330"/>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3884408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4281490560"/>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733195777"/>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76073687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9764956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931982028"/>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65693779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704035137"/>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66669"/>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892932499"/>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t>‹#›</a:t>
            </a:fld>
            <a:endParaRPr lang="en-US"/>
          </a:p>
        </p:txBody>
      </p:sp>
    </p:spTree>
    <p:extLst>
      <p:ext uri="{BB962C8B-B14F-4D97-AF65-F5344CB8AC3E}">
        <p14:creationId xmlns:p14="http://schemas.microsoft.com/office/powerpoint/2010/main" val="1320418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obj" preserve="1">
  <p:cSld name="標題及物件">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pic>
        <p:nvPicPr>
          <p:cNvPr id="7" name="Picture 6"/>
          <p:cNvPicPr>
            <a:picLocks noChangeAspect="1"/>
          </p:cNvPicPr>
          <p:nvPr userDrawn="1"/>
        </p:nvPicPr>
        <p:blipFill>
          <a:blip r:embed="rId2"/>
          <a:stretch>
            <a:fillRect/>
          </a:stretch>
        </p:blipFill>
        <p:spPr>
          <a:xfrm>
            <a:off x="157619" y="6491171"/>
            <a:ext cx="1090808" cy="245591"/>
          </a:xfrm>
          <a:prstGeom prst="rect">
            <a:avLst/>
          </a:prstGeom>
        </p:spPr>
      </p:pic>
    </p:spTree>
    <p:extLst>
      <p:ext uri="{BB962C8B-B14F-4D97-AF65-F5344CB8AC3E}">
        <p14:creationId xmlns:p14="http://schemas.microsoft.com/office/powerpoint/2010/main" val="2960882561"/>
      </p:ext>
    </p:extLst>
  </p:cSld>
  <p:clrMapOvr>
    <a:overrideClrMapping bg1="lt1" tx1="dk1" bg2="lt2" tx2="dk2" accent1="accent1" accent2="accent2" accent3="accent3" accent4="accent4" accent5="accent5" accent6="accent6" hlink="hlink" folHlink="folHlink"/>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10689164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6624590"/>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55453510"/>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060270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411528565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732395157"/>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92338345"/>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39937160"/>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877540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74"/>
            <a:ext cx="7772400" cy="1470025"/>
          </a:xfrm>
        </p:spPr>
        <p:txBody>
          <a:bodyPr/>
          <a:lstStyle>
            <a:lvl1pPr>
              <a:defRPr>
                <a:solidFill>
                  <a:srgbClr val="006633"/>
                </a:solidFill>
              </a:defRPr>
            </a:lvl1pPr>
          </a:lstStyle>
          <a:p>
            <a:r>
              <a:rPr lang="tr-TR" altLang="zh-TW"/>
              <a:t>Click to edit Master title style</a:t>
            </a:r>
            <a:endParaRPr lang="en-US" dirty="0"/>
          </a:p>
        </p:txBody>
      </p:sp>
      <p:sp>
        <p:nvSpPr>
          <p:cNvPr id="3" name="Subtitle 2"/>
          <p:cNvSpPr>
            <a:spLocks noGrp="1"/>
          </p:cNvSpPr>
          <p:nvPr>
            <p:ph type="subTitle" idx="1"/>
          </p:nvPr>
        </p:nvSpPr>
        <p:spPr>
          <a:xfrm>
            <a:off x="1371600" y="3733800"/>
            <a:ext cx="6400800" cy="1752600"/>
          </a:xfrm>
        </p:spPr>
        <p:txBody>
          <a:bodyPr/>
          <a:lstStyle>
            <a:lvl1pPr marL="0" indent="0" algn="ctr">
              <a:buNone/>
              <a:defRPr b="0">
                <a:solidFill>
                  <a:schemeClr val="tx1"/>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11" name="Freeform 10"/>
          <p:cNvSpPr>
            <a:spLocks noChangeArrowheads="1"/>
          </p:cNvSpPr>
          <p:nvPr userDrawn="1"/>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p:spPr>
        <p:txBody>
          <a:bodyPr lIns="91425" tIns="45713" rIns="91425" bIns="45713"/>
          <a:lstStyle/>
          <a:p>
            <a:pPr defTabSz="914259">
              <a:defRPr/>
            </a:pPr>
            <a:endParaRPr lang="en-US" sz="1800" kern="0">
              <a:solidFill>
                <a:sysClr val="windowText" lastClr="000000"/>
              </a:solidFill>
              <a:latin typeface="Calibri"/>
            </a:endParaRPr>
          </a:p>
        </p:txBody>
      </p:sp>
      <p:sp>
        <p:nvSpPr>
          <p:cNvPr id="12" name="Line 8"/>
          <p:cNvSpPr>
            <a:spLocks noChangeShapeType="1"/>
          </p:cNvSpPr>
          <p:nvPr userDrawn="1"/>
        </p:nvSpPr>
        <p:spPr bwMode="auto">
          <a:xfrm>
            <a:off x="457200" y="3371850"/>
            <a:ext cx="8229600" cy="0"/>
          </a:xfrm>
          <a:prstGeom prst="line">
            <a:avLst/>
          </a:prstGeom>
          <a:noFill/>
          <a:ln w="19050">
            <a:solidFill>
              <a:srgbClr val="CC9900"/>
            </a:solidFill>
            <a:round/>
            <a:headEnd/>
            <a:tailEnd/>
          </a:ln>
          <a:effectLst/>
        </p:spPr>
        <p:txBody>
          <a:bodyPr lIns="91425" tIns="45713" rIns="91425" bIns="45713"/>
          <a:lstStyle/>
          <a:p>
            <a:pPr defTabSz="914259">
              <a:defRPr/>
            </a:pPr>
            <a:endParaRPr lang="en-US" sz="1800" kern="0">
              <a:solidFill>
                <a:sysClr val="windowText" lastClr="000000"/>
              </a:solidFill>
              <a:latin typeface="Calibri"/>
            </a:endParaRPr>
          </a:p>
        </p:txBody>
      </p:sp>
    </p:spTree>
    <p:extLst>
      <p:ext uri="{BB962C8B-B14F-4D97-AF65-F5344CB8AC3E}">
        <p14:creationId xmlns:p14="http://schemas.microsoft.com/office/powerpoint/2010/main" val="163749796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6633"/>
                </a:solidFill>
              </a:defRPr>
            </a:lvl1pPr>
          </a:lstStyle>
          <a:p>
            <a:r>
              <a:rPr lang="tr-TR" altLang="zh-TW"/>
              <a:t>Click to edit Master title style</a:t>
            </a:r>
            <a:endParaRPr lang="en-US" dirty="0"/>
          </a:p>
        </p:txBody>
      </p:sp>
      <p:sp>
        <p:nvSpPr>
          <p:cNvPr id="3" name="Content Placeholder 2"/>
          <p:cNvSpPr>
            <a:spLocks noGrp="1"/>
          </p:cNvSpPr>
          <p:nvPr>
            <p:ph idx="1"/>
          </p:nvPr>
        </p:nvSpPr>
        <p:spPr>
          <a:xfrm>
            <a:off x="457200" y="1295400"/>
            <a:ext cx="8229600" cy="5029200"/>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a:xfrm>
            <a:off x="6705601" y="6416752"/>
            <a:ext cx="2133600" cy="365125"/>
          </a:xfrm>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cxnSp>
        <p:nvCxnSpPr>
          <p:cNvPr id="7" name="Straight Connector 6"/>
          <p:cNvCxnSpPr/>
          <p:nvPr userDrawn="1"/>
        </p:nvCxnSpPr>
        <p:spPr>
          <a:xfrm>
            <a:off x="457200" y="1065212"/>
            <a:ext cx="8229600" cy="1588"/>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02213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7"/>
            <a:ext cx="7772400" cy="1362075"/>
          </a:xfrm>
        </p:spPr>
        <p:txBody>
          <a:bodyPr anchor="t"/>
          <a:lstStyle>
            <a:lvl1pPr algn="l">
              <a:defRPr sz="4000" b="1" cap="all"/>
            </a:lvl1pPr>
          </a:lstStyle>
          <a:p>
            <a:r>
              <a:rPr lang="tr-TR" altLang="zh-TW"/>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575064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9873483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5612806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1715875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0788708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tr-TR" altLang="zh-TW"/>
              <a:t>Click to edit Master title style</a:t>
            </a:r>
            <a:endParaRPr lang="en-US"/>
          </a:p>
        </p:txBody>
      </p:sp>
      <p:sp>
        <p:nvSpPr>
          <p:cNvPr id="3" name="Content Placeholder 2"/>
          <p:cNvSpPr>
            <a:spLocks noGrp="1"/>
          </p:cNvSpPr>
          <p:nvPr>
            <p:ph idx="1"/>
          </p:nvPr>
        </p:nvSpPr>
        <p:spPr>
          <a:xfrm>
            <a:off x="3575050" y="27312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6297593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r>
              <a:rPr lang="tr-TR" altLang="zh-TW"/>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5362982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0831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5"/>
            <a:ext cx="2057400" cy="5851525"/>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457200" y="274715"/>
            <a:ext cx="6019800" cy="5851525"/>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8813860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3785723127"/>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246606743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177773255"/>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3318983402"/>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3826722697"/>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4261339238"/>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4153746706"/>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659835315"/>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256406467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346669162"/>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166762883"/>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1192506341"/>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1186036456"/>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2918041016"/>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068020991"/>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3890640182"/>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4201418456"/>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311487286"/>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20979864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965129965"/>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470239937"/>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04139769"/>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2727536009"/>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220611247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0.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2018. 5. 21.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5/21/18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3036572897"/>
      </p:ext>
    </p:extLst>
  </p:cSld>
  <p:clrMap bg1="lt1" tx1="dk1" bg2="lt2" tx2="dk2" accent1="accent1" accent2="accent2" accent3="accent3" accent4="accent4" accent5="accent5" accent6="accent6" hlink="hlink" folHlink="folHlink"/>
  <p:sldLayoutIdLst>
    <p:sldLayoutId id="2147488140" r:id="rId1"/>
    <p:sldLayoutId id="2147488141" r:id="rId2"/>
    <p:sldLayoutId id="2147488142" r:id="rId3"/>
    <p:sldLayoutId id="2147488143" r:id="rId4"/>
    <p:sldLayoutId id="2147488144" r:id="rId5"/>
    <p:sldLayoutId id="2147488145" r:id="rId6"/>
    <p:sldLayoutId id="2147488146" r:id="rId7"/>
    <p:sldLayoutId id="2147488147" r:id="rId8"/>
    <p:sldLayoutId id="2147488148" r:id="rId9"/>
    <p:sldLayoutId id="2147488149" r:id="rId10"/>
    <p:sldLayoutId id="214748815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461338241"/>
      </p:ext>
    </p:extLst>
  </p:cSld>
  <p:clrMap bg1="lt1" tx1="dk1" bg2="lt2" tx2="dk2" accent1="accent1" accent2="accent2" accent3="accent3" accent4="accent4" accent5="accent5" accent6="accent6" hlink="hlink" folHlink="folHlink"/>
  <p:sldLayoutIdLst>
    <p:sldLayoutId id="2147488152" r:id="rId1"/>
    <p:sldLayoutId id="2147488153" r:id="rId2"/>
    <p:sldLayoutId id="2147488154" r:id="rId3"/>
    <p:sldLayoutId id="2147488155" r:id="rId4"/>
    <p:sldLayoutId id="2147488156" r:id="rId5"/>
    <p:sldLayoutId id="2147488157" r:id="rId6"/>
    <p:sldLayoutId id="2147488158" r:id="rId7"/>
    <p:sldLayoutId id="2147488159" r:id="rId8"/>
    <p:sldLayoutId id="2147488160" r:id="rId9"/>
    <p:sldLayoutId id="2147488161" r:id="rId10"/>
    <p:sldLayoutId id="214748816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t>‹#›</a:t>
            </a:fld>
            <a:endParaRPr 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33121658"/>
      </p:ext>
    </p:extLst>
  </p:cSld>
  <p:clrMap bg1="lt1" tx1="dk1" bg2="lt2" tx2="dk2" accent1="accent1" accent2="accent2" accent3="accent3" accent4="accent4" accent5="accent5" accent6="accent6" hlink="hlink" folHlink="folHlink"/>
  <p:sldLayoutIdLst>
    <p:sldLayoutId id="2147488164" r:id="rId1"/>
    <p:sldLayoutId id="2147488165" r:id="rId2"/>
    <p:sldLayoutId id="2147488166" r:id="rId3"/>
    <p:sldLayoutId id="2147488167" r:id="rId4"/>
    <p:sldLayoutId id="2147488168" r:id="rId5"/>
    <p:sldLayoutId id="2147488169" r:id="rId6"/>
    <p:sldLayoutId id="2147488170" r:id="rId7"/>
    <p:sldLayoutId id="2147488171" r:id="rId8"/>
    <p:sldLayoutId id="2147488172" r:id="rId9"/>
    <p:sldLayoutId id="2147488173" r:id="rId10"/>
    <p:sldLayoutId id="214748817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92162"/>
          </a:xfrm>
          <a:prstGeom prst="rect">
            <a:avLst/>
          </a:prstGeom>
        </p:spPr>
        <p:txBody>
          <a:bodyPr vert="horz" lIns="0" tIns="45713" rIns="0" bIns="45713"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457200" y="1295403"/>
            <a:ext cx="8229600" cy="4830763"/>
          </a:xfrm>
          <a:prstGeom prst="rect">
            <a:avLst/>
          </a:prstGeom>
        </p:spPr>
        <p:txBody>
          <a:bodyPr vert="horz" lIns="91425" tIns="45713" rIns="91425" bIns="45713"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457200" y="6356425"/>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pPr defTabSz="914259"/>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425"/>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pPr defTabSz="914259"/>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425"/>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pPr defTabSz="914259"/>
            <a:fld id="{58161B50-6D0B-48B4-A1D4-BAD8C599CC84}" type="slidenum">
              <a:rPr lang="en-US" smtClean="0">
                <a:solidFill>
                  <a:prstClr val="black">
                    <a:tint val="75000"/>
                  </a:prstClr>
                </a:solidFill>
              </a:rPr>
              <a:pPr defTabSz="914259"/>
              <a:t>‹#›</a:t>
            </a:fld>
            <a:endParaRPr lang="en-US" dirty="0">
              <a:solidFill>
                <a:prstClr val="black">
                  <a:tint val="75000"/>
                </a:prstClr>
              </a:solidFill>
            </a:endParaRPr>
          </a:p>
        </p:txBody>
      </p:sp>
      <p:pic>
        <p:nvPicPr>
          <p:cNvPr id="7" name="Picture 6" descr="safari.png"/>
          <p:cNvPicPr>
            <a:picLocks noChangeAspect="1"/>
          </p:cNvPicPr>
          <p:nvPr/>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624989912"/>
      </p:ext>
    </p:extLst>
  </p:cSld>
  <p:clrMap bg1="lt1" tx1="dk1" bg2="lt2" tx2="dk2" accent1="accent1" accent2="accent2" accent3="accent3" accent4="accent4" accent5="accent5" accent6="accent6" hlink="hlink" folHlink="folHlink"/>
  <p:sldLayoutIdLst>
    <p:sldLayoutId id="2147488176" r:id="rId1"/>
    <p:sldLayoutId id="2147488177" r:id="rId2"/>
    <p:sldLayoutId id="2147488178" r:id="rId3"/>
    <p:sldLayoutId id="2147488179" r:id="rId4"/>
    <p:sldLayoutId id="2147488180" r:id="rId5"/>
    <p:sldLayoutId id="2147488181" r:id="rId6"/>
    <p:sldLayoutId id="2147488182" r:id="rId7"/>
    <p:sldLayoutId id="2147488183" r:id="rId8"/>
    <p:sldLayoutId id="2147488184" r:id="rId9"/>
    <p:sldLayoutId id="2147488185" r:id="rId10"/>
    <p:sldLayoutId id="2147488186" r:id="rId11"/>
  </p:sldLayoutIdLst>
  <p:hf hdr="0" ftr="0" dt="0"/>
  <p:txStyles>
    <p:titleStyle>
      <a:lvl1pPr algn="ctr" defTabSz="914259"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848" indent="-342848" algn="l" defTabSz="91425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36" indent="-285707" algn="l" defTabSz="91425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24" indent="-228564" algn="l" defTabSz="91425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5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8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12265305"/>
      </p:ext>
    </p:extLst>
  </p:cSld>
  <p:clrMap bg1="lt1" tx1="dk1" bg2="lt2" tx2="dk2" accent1="accent1" accent2="accent2" accent3="accent3" accent4="accent4" accent5="accent5" accent6="accent6" hlink="hlink" folHlink="folHlink"/>
  <p:sldLayoutIdLst>
    <p:sldLayoutId id="2147488188" r:id="rId1"/>
    <p:sldLayoutId id="2147488189" r:id="rId2"/>
    <p:sldLayoutId id="2147488190" r:id="rId3"/>
    <p:sldLayoutId id="2147488191" r:id="rId4"/>
    <p:sldLayoutId id="2147488192" r:id="rId5"/>
    <p:sldLayoutId id="2147488193" r:id="rId6"/>
    <p:sldLayoutId id="2147488194" r:id="rId7"/>
    <p:sldLayoutId id="2147488195" r:id="rId8"/>
    <p:sldLayoutId id="2147488196" r:id="rId9"/>
    <p:sldLayoutId id="2147488197" r:id="rId10"/>
    <p:sldLayoutId id="2147488198" r:id="rId11"/>
    <p:sldLayoutId id="214748819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06102790"/>
      </p:ext>
    </p:extLst>
  </p:cSld>
  <p:clrMap bg1="lt1" tx1="dk1" bg2="lt2" tx2="dk2" accent1="accent1" accent2="accent2" accent3="accent3" accent4="accent4" accent5="accent5" accent6="accent6" hlink="hlink" folHlink="folHlink"/>
  <p:sldLayoutIdLst>
    <p:sldLayoutId id="2147488201" r:id="rId1"/>
    <p:sldLayoutId id="2147488202" r:id="rId2"/>
    <p:sldLayoutId id="2147488203" r:id="rId3"/>
    <p:sldLayoutId id="2147488204" r:id="rId4"/>
    <p:sldLayoutId id="2147488205" r:id="rId5"/>
    <p:sldLayoutId id="2147488206" r:id="rId6"/>
    <p:sldLayoutId id="2147488207" r:id="rId7"/>
    <p:sldLayoutId id="2147488208" r:id="rId8"/>
    <p:sldLayoutId id="2147488209" r:id="rId9"/>
    <p:sldLayoutId id="2147488210" r:id="rId10"/>
    <p:sldLayoutId id="2147488211" r:id="rId11"/>
    <p:sldLayoutId id="214748821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0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tiff"/><Relationship Id="rId1" Type="http://schemas.openxmlformats.org/officeDocument/2006/relationships/slideLayout" Target="../slideLayouts/slideLayout334.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334.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334.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334.xml"/></Relationships>
</file>

<file path=ppt/slides/_rels/slide10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34.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36.png"/><Relationship Id="rId4" Type="http://schemas.openxmlformats.org/officeDocument/2006/relationships/image" Target="../media/image35.jpeg"/></Relationships>
</file>

<file path=ppt/slides/_rels/slide11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04.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06.tiff"/></Relationships>
</file>

<file path=ppt/slides/_rels/slide116.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2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hyperlink" Target="https://people.inf.ethz.ch/omutlu/projects.htm"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14.tif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gif"/></Relationships>
</file>

<file path=ppt/slides/_rels/slide130.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notesSlide" Target="../notesSlides/notesSlide70.xml"/><Relationship Id="rId7"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40.png"/><Relationship Id="rId5" Type="http://schemas.openxmlformats.org/officeDocument/2006/relationships/image" Target="../media/image115.emf"/><Relationship Id="rId4" Type="http://schemas.openxmlformats.org/officeDocument/2006/relationships/oleObject" Target="../embeddings/oleObject13.bin"/></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71.xml"/><Relationship Id="rId7"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40.png"/><Relationship Id="rId5" Type="http://schemas.openxmlformats.org/officeDocument/2006/relationships/image" Target="../media/image115.emf"/><Relationship Id="rId4" Type="http://schemas.openxmlformats.org/officeDocument/2006/relationships/oleObject" Target="../embeddings/oleObject14.bin"/></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40.png"/><Relationship Id="rId5" Type="http://schemas.openxmlformats.org/officeDocument/2006/relationships/image" Target="../media/image115.emf"/><Relationship Id="rId4" Type="http://schemas.openxmlformats.org/officeDocument/2006/relationships/oleObject" Target="../embeddings/oleObject15.bin"/></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82.emf"/><Relationship Id="rId4" Type="http://schemas.openxmlformats.org/officeDocument/2006/relationships/oleObject" Target="../embeddings/oleObject12.bin"/></Relationships>
</file>

<file path=ppt/slides/_rels/slide134.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422.xml"/><Relationship Id="rId4" Type="http://schemas.openxmlformats.org/officeDocument/2006/relationships/image" Target="../media/image117.png"/></Relationships>
</file>

<file path=ppt/slides/_rels/slide135.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19.jpeg"/><Relationship Id="rId10" Type="http://schemas.openxmlformats.org/officeDocument/2006/relationships/image" Target="../media/image124.png"/><Relationship Id="rId4" Type="http://schemas.microsoft.com/office/2007/relationships/hdphoto" Target="../media/hdphoto1.wdp"/><Relationship Id="rId9" Type="http://schemas.openxmlformats.org/officeDocument/2006/relationships/image" Target="../media/image123.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1.xml"/><Relationship Id="rId7" Type="http://schemas.openxmlformats.org/officeDocument/2006/relationships/image" Target="../media/image45.emf"/><Relationship Id="rId2" Type="http://schemas.openxmlformats.org/officeDocument/2006/relationships/slideLayout" Target="../slideLayouts/slideLayout38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8.jpeg"/><Relationship Id="rId4" Type="http://schemas.openxmlformats.org/officeDocument/2006/relationships/image" Target="../media/image47.png"/><Relationship Id="rId9" Type="http://schemas.openxmlformats.org/officeDocument/2006/relationships/image" Target="../media/image46.emf"/></Relationships>
</file>

<file path=ppt/slides/_rels/slide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math.oregonstate.edu/~koslickd" TargetMode="Externa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3.xml"/><Relationship Id="rId7" Type="http://schemas.openxmlformats.org/officeDocument/2006/relationships/image" Target="../media/image45.emf"/><Relationship Id="rId2" Type="http://schemas.openxmlformats.org/officeDocument/2006/relationships/slideLayout" Target="../slideLayouts/slideLayout383.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48.jpeg"/><Relationship Id="rId10" Type="http://schemas.openxmlformats.org/officeDocument/2006/relationships/image" Target="../media/image57.jpeg"/><Relationship Id="rId4" Type="http://schemas.openxmlformats.org/officeDocument/2006/relationships/image" Target="../media/image47.png"/><Relationship Id="rId9" Type="http://schemas.openxmlformats.org/officeDocument/2006/relationships/image" Target="../media/image4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389.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89.xml"/><Relationship Id="rId1" Type="http://schemas.openxmlformats.org/officeDocument/2006/relationships/vmlDrawing" Target="../drawings/vmlDrawing3.vml"/><Relationship Id="rId5" Type="http://schemas.openxmlformats.org/officeDocument/2006/relationships/image" Target="../media/image63.emf"/><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9.xml"/></Relationships>
</file>

<file path=ppt/slides/_rels/slide32.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21.xml"/><Relationship Id="rId1" Type="http://schemas.openxmlformats.org/officeDocument/2006/relationships/slideLayout" Target="../slideLayouts/slideLayout389.xml"/><Relationship Id="rId6" Type="http://schemas.openxmlformats.org/officeDocument/2006/relationships/hyperlink" Target="http://www.nature.com/ng/journal/vaop/ncurrent/full/ng.437.html" TargetMode="External"/><Relationship Id="rId5" Type="http://schemas.openxmlformats.org/officeDocument/2006/relationships/hyperlink" Target="http://mrfast.sourceforge.net/" TargetMode="External"/><Relationship Id="rId4" Type="http://schemas.openxmlformats.org/officeDocument/2006/relationships/image" Target="../media/image65.tiff"/></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38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9.xml"/></Relationships>
</file>

<file path=ppt/slides/_rels/slide4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2.xml"/><Relationship Id="rId1" Type="http://schemas.openxmlformats.org/officeDocument/2006/relationships/slideLayout" Target="../slideLayouts/slideLayout389.xml"/></Relationships>
</file>

<file path=ppt/slides/_rels/slide4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3.xml"/><Relationship Id="rId1" Type="http://schemas.openxmlformats.org/officeDocument/2006/relationships/slideLayout" Target="../slideLayouts/slideLayout38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9.xml"/></Relationships>
</file>

<file path=ppt/slides/_rels/slide48.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hyperlink" Target="http://mrfast.sourceforge.net/" TargetMode="External"/><Relationship Id="rId1" Type="http://schemas.openxmlformats.org/officeDocument/2006/relationships/slideLayout" Target="../slideLayouts/slideLayout38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gif"/></Relationships>
</file>

<file path=ppt/slides/_rels/slide50.xml.rels><?xml version="1.0" encoding="UTF-8" standalone="yes"?>
<Relationships xmlns="http://schemas.openxmlformats.org/package/2006/relationships"><Relationship Id="rId3" Type="http://schemas.openxmlformats.org/officeDocument/2006/relationships/hyperlink" Target="http://bioinformatics.oxfordjournals.org/content/early/2015/01/10/bioinformatics.btu856.abstract?keytype=ref&amp;ijkey=iQ4UOCzdu7rxIAr" TargetMode="External"/><Relationship Id="rId2" Type="http://schemas.openxmlformats.org/officeDocument/2006/relationships/image" Target="../media/image69.tiff"/><Relationship Id="rId1" Type="http://schemas.openxmlformats.org/officeDocument/2006/relationships/slideLayout" Target="../slideLayouts/slideLayout38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8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8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89.xml"/><Relationship Id="rId1" Type="http://schemas.openxmlformats.org/officeDocument/2006/relationships/vmlDrawing" Target="../drawings/vmlDrawing4.vml"/><Relationship Id="rId5" Type="http://schemas.openxmlformats.org/officeDocument/2006/relationships/image" Target="../media/image70.emf"/><Relationship Id="rId4" Type="http://schemas.openxmlformats.org/officeDocument/2006/relationships/oleObject" Target="../embeddings/oleObject4.bin"/></Relationships>
</file>

<file path=ppt/slides/_rels/slide5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9.xml"/><Relationship Id="rId7" Type="http://schemas.openxmlformats.org/officeDocument/2006/relationships/diagramColors" Target="../diagrams/colors1.xml"/><Relationship Id="rId2" Type="http://schemas.openxmlformats.org/officeDocument/2006/relationships/slideLayout" Target="../slideLayouts/slideLayout378.xml"/><Relationship Id="rId1" Type="http://schemas.openxmlformats.org/officeDocument/2006/relationships/vmlDrawing" Target="../drawings/vmlDrawing5.v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71.emf"/><Relationship Id="rId4" Type="http://schemas.openxmlformats.org/officeDocument/2006/relationships/diagramData" Target="../diagrams/data1.xml"/><Relationship Id="rId9" Type="http://schemas.openxmlformats.org/officeDocument/2006/relationships/oleObject" Target="../embeddings/oleObject5.bin"/></Relationships>
</file>

<file path=ppt/slides/_rels/slide56.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notesSlide" Target="../notesSlides/notesSlide40.xml"/><Relationship Id="rId7" Type="http://schemas.openxmlformats.org/officeDocument/2006/relationships/image" Target="../media/image70.emf"/><Relationship Id="rId2" Type="http://schemas.openxmlformats.org/officeDocument/2006/relationships/slideLayout" Target="../slideLayouts/slideLayout378.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72.emf"/><Relationship Id="rId10" Type="http://schemas.openxmlformats.org/officeDocument/2006/relationships/image" Target="../media/image75.jpeg"/><Relationship Id="rId4" Type="http://schemas.openxmlformats.org/officeDocument/2006/relationships/oleObject" Target="../embeddings/oleObject6.bin"/><Relationship Id="rId9" Type="http://schemas.openxmlformats.org/officeDocument/2006/relationships/image" Target="../media/image7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78.xml"/></Relationships>
</file>

<file path=ppt/slides/_rels/slide6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notesSlide" Target="../notesSlides/notesSlide43.xml"/><Relationship Id="rId7" Type="http://schemas.openxmlformats.org/officeDocument/2006/relationships/image" Target="../media/image70.emf"/><Relationship Id="rId2" Type="http://schemas.openxmlformats.org/officeDocument/2006/relationships/slideLayout" Target="../slideLayouts/slideLayout378.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72.emf"/><Relationship Id="rId10" Type="http://schemas.openxmlformats.org/officeDocument/2006/relationships/image" Target="../media/image75.jpeg"/><Relationship Id="rId4" Type="http://schemas.openxmlformats.org/officeDocument/2006/relationships/oleObject" Target="../embeddings/oleObject6.bin"/><Relationship Id="rId9" Type="http://schemas.openxmlformats.org/officeDocument/2006/relationships/image" Target="../media/image74.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83.xml"/><Relationship Id="rId1" Type="http://schemas.openxmlformats.org/officeDocument/2006/relationships/vmlDrawing" Target="../drawings/vmlDrawing8.vml"/><Relationship Id="rId6" Type="http://schemas.openxmlformats.org/officeDocument/2006/relationships/image" Target="../media/image77.jpeg"/><Relationship Id="rId5" Type="http://schemas.openxmlformats.org/officeDocument/2006/relationships/image" Target="../media/image76.emf"/><Relationship Id="rId4" Type="http://schemas.openxmlformats.org/officeDocument/2006/relationships/oleObject" Target="../embeddings/oleObject8.bin"/></Relationships>
</file>

<file path=ppt/slides/_rels/slide6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5.xml"/><Relationship Id="rId7" Type="http://schemas.openxmlformats.org/officeDocument/2006/relationships/diagramColors" Target="../diagrams/colors2.xml"/><Relationship Id="rId2" Type="http://schemas.openxmlformats.org/officeDocument/2006/relationships/slideLayout" Target="../slideLayouts/slideLayout378.xml"/><Relationship Id="rId1" Type="http://schemas.openxmlformats.org/officeDocument/2006/relationships/vmlDrawing" Target="../drawings/vmlDrawing9.v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71.emf"/><Relationship Id="rId4" Type="http://schemas.openxmlformats.org/officeDocument/2006/relationships/diagramData" Target="../diagrams/data2.xml"/><Relationship Id="rId9" Type="http://schemas.openxmlformats.org/officeDocument/2006/relationships/oleObject" Target="../embeddings/oleObject5.bin"/></Relationships>
</file>

<file path=ppt/slides/_rels/slide64.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notesSlide" Target="../notesSlides/notesSlide46.xml"/><Relationship Id="rId7" Type="http://schemas.openxmlformats.org/officeDocument/2006/relationships/diagramLayout" Target="../diagrams/layout3.xml"/><Relationship Id="rId12" Type="http://schemas.openxmlformats.org/officeDocument/2006/relationships/image" Target="../media/image15.png"/><Relationship Id="rId2" Type="http://schemas.openxmlformats.org/officeDocument/2006/relationships/slideLayout" Target="../slideLayouts/slideLayout378.xml"/><Relationship Id="rId1" Type="http://schemas.openxmlformats.org/officeDocument/2006/relationships/vmlDrawing" Target="../drawings/vmlDrawing10.vml"/><Relationship Id="rId6" Type="http://schemas.openxmlformats.org/officeDocument/2006/relationships/diagramData" Target="../diagrams/data3.xml"/><Relationship Id="rId11" Type="http://schemas.openxmlformats.org/officeDocument/2006/relationships/image" Target="../media/image78.emf"/><Relationship Id="rId5" Type="http://schemas.openxmlformats.org/officeDocument/2006/relationships/image" Target="../media/image71.emf"/><Relationship Id="rId10" Type="http://schemas.microsoft.com/office/2007/relationships/diagramDrawing" Target="../diagrams/drawing3.xml"/><Relationship Id="rId4" Type="http://schemas.openxmlformats.org/officeDocument/2006/relationships/oleObject" Target="../embeddings/oleObject9.bin"/><Relationship Id="rId9" Type="http://schemas.openxmlformats.org/officeDocument/2006/relationships/diagramColors" Target="../diagrams/colors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79.emf"/><Relationship Id="rId4" Type="http://schemas.openxmlformats.org/officeDocument/2006/relationships/oleObject" Target="../embeddings/oleObject10.bin"/></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80.xml"/></Relationships>
</file>

<file path=ppt/slides/_rels/slide67.xml.rels><?xml version="1.0" encoding="UTF-8" standalone="yes"?>
<Relationships xmlns="http://schemas.openxmlformats.org/package/2006/relationships"><Relationship Id="rId2" Type="http://schemas.openxmlformats.org/officeDocument/2006/relationships/hyperlink" Target="https://github.com/BilkentCompGen/GateKeeper"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hyperlink" Target="https://github.com/BilkentCompGen/GateKeeper" TargetMode="External"/><Relationship Id="rId1" Type="http://schemas.openxmlformats.org/officeDocument/2006/relationships/slideLayout" Target="../slideLayouts/slideLayout2.xml"/><Relationship Id="rId4" Type="http://schemas.openxmlformats.org/officeDocument/2006/relationships/hyperlink" Target="https://people.inf.ethz.ch/omutlu/pub/gatekeeper_FPGA-genome-prealignment-accelerator_bionformatics17.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81.emf"/><Relationship Id="rId4" Type="http://schemas.openxmlformats.org/officeDocument/2006/relationships/oleObject" Target="../embeddings/oleObject11.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82.emf"/><Relationship Id="rId4" Type="http://schemas.openxmlformats.org/officeDocument/2006/relationships/oleObject" Target="../embeddings/oleObject12.bin"/></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51.xml"/><Relationship Id="rId1" Type="http://schemas.openxmlformats.org/officeDocument/2006/relationships/slideLayout" Target="../slideLayouts/slideLayout40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0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0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00.xml"/></Relationships>
</file>

<file path=ppt/slides/_rels/slide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400.xml"/><Relationship Id="rId4" Type="http://schemas.openxmlformats.org/officeDocument/2006/relationships/image" Target="../media/image84.emf"/></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0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0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00.xml"/></Relationships>
</file>

<file path=ppt/slides/_rels/slide8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59.xml"/><Relationship Id="rId1" Type="http://schemas.openxmlformats.org/officeDocument/2006/relationships/slideLayout" Target="../slideLayouts/slideLayout400.xml"/></Relationships>
</file>

<file path=ppt/slides/_rels/slide8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60.xml"/><Relationship Id="rId1" Type="http://schemas.openxmlformats.org/officeDocument/2006/relationships/slideLayout" Target="../slideLayouts/slideLayout400.xml"/><Relationship Id="rId5" Type="http://schemas.openxmlformats.org/officeDocument/2006/relationships/image" Target="../media/image89.tiff"/><Relationship Id="rId4" Type="http://schemas.openxmlformats.org/officeDocument/2006/relationships/image" Target="../media/image87.emf"/></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tiff"/><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9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61.xml"/><Relationship Id="rId1" Type="http://schemas.openxmlformats.org/officeDocument/2006/relationships/slideLayout" Target="../slideLayouts/slideLayout400.xml"/><Relationship Id="rId6" Type="http://schemas.openxmlformats.org/officeDocument/2006/relationships/image" Target="../media/image90.tiff"/><Relationship Id="rId5" Type="http://schemas.openxmlformats.org/officeDocument/2006/relationships/image" Target="../media/image89.tiff"/><Relationship Id="rId4" Type="http://schemas.openxmlformats.org/officeDocument/2006/relationships/image" Target="../media/image87.emf"/></Relationships>
</file>

<file path=ppt/slides/_rels/slide91.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62.xml"/><Relationship Id="rId1" Type="http://schemas.openxmlformats.org/officeDocument/2006/relationships/slideLayout" Target="../slideLayouts/slideLayout400.xml"/><Relationship Id="rId4" Type="http://schemas.openxmlformats.org/officeDocument/2006/relationships/image" Target="../media/image92.emf"/></Relationships>
</file>

<file path=ppt/slides/_rels/slide9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63.xml"/><Relationship Id="rId1" Type="http://schemas.openxmlformats.org/officeDocument/2006/relationships/slideLayout" Target="../slideLayouts/slideLayout40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9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4.xml"/><Relationship Id="rId1" Type="http://schemas.openxmlformats.org/officeDocument/2006/relationships/slideLayout" Target="../slideLayouts/slideLayout400.xml"/></Relationships>
</file>

<file path=ppt/slides/_rels/slide9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5.xml"/><Relationship Id="rId1" Type="http://schemas.openxmlformats.org/officeDocument/2006/relationships/slideLayout" Target="../slideLayouts/slideLayout400.xml"/><Relationship Id="rId4" Type="http://schemas.openxmlformats.org/officeDocument/2006/relationships/image" Target="../media/image94.emf"/></Relationships>
</file>

<file path=ppt/slides/_rels/slide96.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hyperlink" Target="https://arxiv.org/pdf/1711.01177.pdf"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34.xml"/><Relationship Id="rId6" Type="http://schemas.openxmlformats.org/officeDocument/2006/relationships/chart" Target="../charts/chart5.xml"/><Relationship Id="rId5" Type="http://schemas.openxmlformats.org/officeDocument/2006/relationships/image" Target="../media/image99.png"/><Relationship Id="rId4" Type="http://schemas.openxmlformats.org/officeDocument/2006/relationships/image" Target="../media/image98.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May 21, 2018</a:t>
            </a:r>
          </a:p>
          <a:p>
            <a:r>
              <a:rPr lang="en-US" sz="2200" dirty="0"/>
              <a:t>HiCOMB-17 Keynote Talk</a:t>
            </a:r>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p:nvPr>
        </p:nvSpPr>
        <p:spPr>
          <a:xfrm>
            <a:off x="395536" y="1484784"/>
            <a:ext cx="8382000" cy="2201416"/>
          </a:xfrm>
        </p:spPr>
        <p:txBody>
          <a:bodyPr>
            <a:normAutofit/>
          </a:bodyPr>
          <a:lstStyle/>
          <a:p>
            <a:pPr algn="ctr"/>
            <a:r>
              <a:rPr lang="en-US" sz="5000" dirty="0"/>
              <a:t>Accelerating Genome Analysis</a:t>
            </a:r>
            <a:br>
              <a:rPr lang="en-US" sz="4400" dirty="0"/>
            </a:br>
            <a:br>
              <a:rPr lang="en-US" sz="800" dirty="0"/>
            </a:br>
            <a:r>
              <a:rPr lang="en-US" sz="4000" dirty="0">
                <a:solidFill>
                  <a:srgbClr val="FF0000"/>
                </a:solidFill>
              </a:rPr>
              <a:t>A Primer on an Ongoing Journey</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15504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The Genomic Era</a:t>
            </a:r>
          </a:p>
        </p:txBody>
      </p:sp>
      <p:sp>
        <p:nvSpPr>
          <p:cNvPr id="10" name="Content Placeholder 9"/>
          <p:cNvSpPr>
            <a:spLocks noGrp="1"/>
          </p:cNvSpPr>
          <p:nvPr>
            <p:ph idx="1"/>
          </p:nvPr>
        </p:nvSpPr>
        <p:spPr>
          <a:xfrm>
            <a:off x="228600" y="1124744"/>
            <a:ext cx="8610600" cy="5123656"/>
          </a:xfrm>
        </p:spPr>
        <p:txBody>
          <a:bodyPr/>
          <a:lstStyle/>
          <a:p>
            <a:r>
              <a:rPr lang="en-US" sz="2100" dirty="0"/>
              <a:t>1990-2003: The Human Genome Project (HGP) provides a complete and accurate sequence of all </a:t>
            </a:r>
            <a:r>
              <a:rPr lang="en-US" sz="2100" b="1" dirty="0"/>
              <a:t>DNA base pairs</a:t>
            </a:r>
            <a:r>
              <a:rPr lang="en-US" sz="2100" dirty="0"/>
              <a:t> that make up the human genome and finds 20,000 to 25,000 human genes.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a:t>
            </a:fld>
            <a:endParaRPr lang="en-US" altLang="en-US"/>
          </a:p>
        </p:txBody>
      </p:sp>
      <p:pic>
        <p:nvPicPr>
          <p:cNvPr id="11" name="Picture 2" descr="Image result for chronology of genome sequenc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03" y="2480702"/>
            <a:ext cx="6783693" cy="353909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843808" y="4830739"/>
            <a:ext cx="2305312" cy="830997"/>
          </a:xfrm>
          <a:prstGeom prst="rect">
            <a:avLst/>
          </a:prstGeom>
          <a:solidFill>
            <a:srgbClr val="FF0000"/>
          </a:solidFill>
          <a:ln w="57150">
            <a:solidFill>
              <a:srgbClr val="FFFF00"/>
            </a:solidFill>
          </a:ln>
        </p:spPr>
        <p:txBody>
          <a:bodyPr wrap="square">
            <a:spAutoFit/>
          </a:bodyPr>
          <a:lstStyle/>
          <a:p>
            <a:pPr algn="ctr"/>
            <a:r>
              <a:rPr lang="en-US" sz="2400" dirty="0">
                <a:solidFill>
                  <a:schemeClr val="bg1"/>
                </a:solidFill>
              </a:rPr>
              <a:t>13 year-long</a:t>
            </a:r>
          </a:p>
          <a:p>
            <a:pPr algn="ctr"/>
            <a:r>
              <a:rPr lang="en-US" sz="2400" dirty="0">
                <a:solidFill>
                  <a:schemeClr val="bg1"/>
                </a:solidFill>
              </a:rPr>
              <a:t>$3,000,000,000</a:t>
            </a:r>
          </a:p>
        </p:txBody>
      </p:sp>
      <p:pic>
        <p:nvPicPr>
          <p:cNvPr id="1026" name="Picture 2" descr="Image result for human genome project na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58"/>
          <a:stretch/>
        </p:blipFill>
        <p:spPr bwMode="auto">
          <a:xfrm>
            <a:off x="7150596" y="2191544"/>
            <a:ext cx="1710371" cy="22492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human genome project na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397"/>
          <a:stretch/>
        </p:blipFill>
        <p:spPr bwMode="auto">
          <a:xfrm>
            <a:off x="7164287" y="4184054"/>
            <a:ext cx="1728193" cy="2288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47607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360075624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66700" y="1135681"/>
            <a:ext cx="8267700" cy="5176881"/>
          </a:xfrm>
          <a:prstGeom prst="rect">
            <a:avLst/>
          </a:prstGeom>
        </p:spPr>
      </p:pic>
    </p:spTree>
    <p:extLst>
      <p:ext uri="{BB962C8B-B14F-4D97-AF65-F5344CB8AC3E}">
        <p14:creationId xmlns:p14="http://schemas.microsoft.com/office/powerpoint/2010/main" val="1359356503"/>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28600" y="1105123"/>
            <a:ext cx="8229600" cy="5219477"/>
          </a:xfrm>
          <a:prstGeom prst="rect">
            <a:avLst/>
          </a:prstGeom>
        </p:spPr>
      </p:pic>
    </p:spTree>
    <p:extLst>
      <p:ext uri="{BB962C8B-B14F-4D97-AF65-F5344CB8AC3E}">
        <p14:creationId xmlns:p14="http://schemas.microsoft.com/office/powerpoint/2010/main" val="365297964"/>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p:cNvPicPr>
            <a:picLocks noChangeAspect="1"/>
          </p:cNvPicPr>
          <p:nvPr/>
        </p:nvPicPr>
        <p:blipFill>
          <a:blip r:embed="rId2"/>
          <a:stretch>
            <a:fillRect/>
          </a:stretch>
        </p:blipFill>
        <p:spPr>
          <a:xfrm>
            <a:off x="304800" y="1069117"/>
            <a:ext cx="8305800" cy="5255483"/>
          </a:xfrm>
          <a:prstGeom prst="rect">
            <a:avLst/>
          </a:prstGeom>
        </p:spPr>
      </p:pic>
    </p:spTree>
    <p:extLst>
      <p:ext uri="{BB962C8B-B14F-4D97-AF65-F5344CB8AC3E}">
        <p14:creationId xmlns:p14="http://schemas.microsoft.com/office/powerpoint/2010/main" val="223868807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Function Call (Non-Blocking)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4000" y="1066800"/>
            <a:ext cx="8229600" cy="5237018"/>
          </a:xfrm>
          <a:prstGeom prst="rect">
            <a:avLst/>
          </a:prstGeom>
        </p:spPr>
      </p:pic>
    </p:spTree>
    <p:extLst>
      <p:ext uri="{BB962C8B-B14F-4D97-AF65-F5344CB8AC3E}">
        <p14:creationId xmlns:p14="http://schemas.microsoft.com/office/powerpoint/2010/main" val="2625079125"/>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288869672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567850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363183083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416426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Effect of Bandwidth &amp; Programming Model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22" name="내용 개체 틀 5"/>
          <p:cNvGraphicFramePr>
            <a:graphicFrameLocks noGrp="1"/>
          </p:cNvGraphicFramePr>
          <p:nvPr>
            <p:ph idx="1"/>
            <p:extLst/>
          </p:nvPr>
        </p:nvGraphicFramePr>
        <p:xfrm>
          <a:off x="457200" y="1700808"/>
          <a:ext cx="8229600" cy="4607917"/>
        </p:xfrm>
        <a:graphic>
          <a:graphicData uri="http://schemas.openxmlformats.org/drawingml/2006/chart">
            <c:chart xmlns:c="http://schemas.openxmlformats.org/drawingml/2006/chart" xmlns:r="http://schemas.openxmlformats.org/officeDocument/2006/relationships" r:id="rId2"/>
          </a:graphicData>
        </a:graphic>
      </p:graphicFrame>
      <p:grpSp>
        <p:nvGrpSpPr>
          <p:cNvPr id="23" name="그룹 16"/>
          <p:cNvGrpSpPr/>
          <p:nvPr/>
        </p:nvGrpSpPr>
        <p:grpSpPr>
          <a:xfrm>
            <a:off x="1619672" y="1331476"/>
            <a:ext cx="6799895" cy="369332"/>
            <a:chOff x="1403648" y="1121713"/>
            <a:chExt cx="6799895" cy="369332"/>
          </a:xfrm>
        </p:grpSpPr>
        <p:grpSp>
          <p:nvGrpSpPr>
            <p:cNvPr id="24" name="그룹 14"/>
            <p:cNvGrpSpPr/>
            <p:nvPr/>
          </p:nvGrpSpPr>
          <p:grpSpPr>
            <a:xfrm>
              <a:off x="1403648" y="1121713"/>
              <a:ext cx="3460399" cy="369332"/>
              <a:chOff x="1403648" y="1121713"/>
              <a:chExt cx="3460399" cy="369332"/>
            </a:xfrm>
          </p:grpSpPr>
          <p:sp>
            <p:nvSpPr>
              <p:cNvPr id="28" name="TextBox 27"/>
              <p:cNvSpPr txBox="1"/>
              <p:nvPr/>
            </p:nvSpPr>
            <p:spPr>
              <a:xfrm>
                <a:off x="1708458" y="1121713"/>
                <a:ext cx="3155589"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HMC-MC Bandwidth (640GB/s)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 name="직사각형 6"/>
              <p:cNvSpPr/>
              <p:nvPr/>
            </p:nvSpPr>
            <p:spPr>
              <a:xfrm>
                <a:off x="1403648" y="1218344"/>
                <a:ext cx="288032" cy="209626"/>
              </a:xfrm>
              <a:prstGeom prst="rect">
                <a:avLst/>
              </a:prstGeom>
              <a:solidFill>
                <a:srgbClr val="5DA5DA"/>
              </a:solidFill>
              <a:ln w="12700" cap="flat" cmpd="sng" algn="ctr">
                <a:solidFill>
                  <a:srgbClr val="5DA5DA">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nvGrpSpPr>
            <p:cNvPr id="25" name="그룹 13"/>
            <p:cNvGrpSpPr/>
            <p:nvPr/>
          </p:nvGrpSpPr>
          <p:grpSpPr>
            <a:xfrm>
              <a:off x="5004048" y="1121713"/>
              <a:ext cx="3199495" cy="369332"/>
              <a:chOff x="1403648" y="1501413"/>
              <a:chExt cx="3199495" cy="369332"/>
            </a:xfrm>
          </p:grpSpPr>
          <p:sp>
            <p:nvSpPr>
              <p:cNvPr id="26" name="TextBox 25"/>
              <p:cNvSpPr txBox="1"/>
              <p:nvPr/>
            </p:nvSpPr>
            <p:spPr>
              <a:xfrm>
                <a:off x="1708458" y="1501413"/>
                <a:ext cx="2894685"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Tesseract Bandwidth (8TB/s)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7" name="직사각형 15"/>
              <p:cNvSpPr/>
              <p:nvPr/>
            </p:nvSpPr>
            <p:spPr>
              <a:xfrm>
                <a:off x="1403648" y="1595849"/>
                <a:ext cx="288032" cy="209626"/>
              </a:xfrm>
              <a:prstGeom prst="rect">
                <a:avLst/>
              </a:prstGeom>
              <a:solidFill>
                <a:srgbClr val="60BD68"/>
              </a:solidFill>
              <a:ln w="12700" cap="flat" cmpd="sng" algn="ctr">
                <a:solidFill>
                  <a:srgbClr val="60BD68">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grpSp>
        <p:nvGrpSpPr>
          <p:cNvPr id="30" name="그룹 28"/>
          <p:cNvGrpSpPr/>
          <p:nvPr/>
        </p:nvGrpSpPr>
        <p:grpSpPr>
          <a:xfrm>
            <a:off x="1736523" y="4297918"/>
            <a:ext cx="1795242" cy="621215"/>
            <a:chOff x="1736523" y="4297918"/>
            <a:chExt cx="1795242" cy="621215"/>
          </a:xfrm>
        </p:grpSpPr>
        <p:cxnSp>
          <p:nvCxnSpPr>
            <p:cNvPr id="31" name="직선 화살표 연결선 4"/>
            <p:cNvCxnSpPr/>
            <p:nvPr/>
          </p:nvCxnSpPr>
          <p:spPr>
            <a:xfrm>
              <a:off x="2230039" y="4309533"/>
              <a:ext cx="0" cy="609600"/>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cxnSp>
          <p:nvCxnSpPr>
            <p:cNvPr id="32" name="직선 연결선 11"/>
            <p:cNvCxnSpPr/>
            <p:nvPr/>
          </p:nvCxnSpPr>
          <p:spPr>
            <a:xfrm flipH="1">
              <a:off x="1736523" y="4297918"/>
              <a:ext cx="1795242"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sp>
          <p:nvSpPr>
            <p:cNvPr id="33" name="TextBox 32"/>
            <p:cNvSpPr txBox="1"/>
            <p:nvPr/>
          </p:nvSpPr>
          <p:spPr>
            <a:xfrm>
              <a:off x="2247362" y="4429667"/>
              <a:ext cx="1202573" cy="36933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Bandwidth</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34" name="그룹 27"/>
          <p:cNvGrpSpPr/>
          <p:nvPr/>
        </p:nvGrpSpPr>
        <p:grpSpPr>
          <a:xfrm>
            <a:off x="2236572" y="2180697"/>
            <a:ext cx="4900828" cy="2086503"/>
            <a:chOff x="2236572" y="2180697"/>
            <a:chExt cx="4900828" cy="2086503"/>
          </a:xfrm>
        </p:grpSpPr>
        <p:cxnSp>
          <p:nvCxnSpPr>
            <p:cNvPr id="35" name="직선 연결선 20"/>
            <p:cNvCxnSpPr/>
            <p:nvPr/>
          </p:nvCxnSpPr>
          <p:spPr>
            <a:xfrm flipH="1">
              <a:off x="3530600" y="2180697"/>
              <a:ext cx="3606800"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cxnSp>
          <p:nvCxnSpPr>
            <p:cNvPr id="36" name="직선 화살표 연결선 21"/>
            <p:cNvCxnSpPr/>
            <p:nvPr/>
          </p:nvCxnSpPr>
          <p:spPr>
            <a:xfrm>
              <a:off x="4389778" y="2226733"/>
              <a:ext cx="0" cy="2040467"/>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sp>
          <p:nvSpPr>
            <p:cNvPr id="37" name="TextBox 36"/>
            <p:cNvSpPr txBox="1"/>
            <p:nvPr/>
          </p:nvSpPr>
          <p:spPr>
            <a:xfrm>
              <a:off x="2236572" y="3062300"/>
              <a:ext cx="2111027" cy="369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Programming Model</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sp>
        <p:nvSpPr>
          <p:cNvPr id="38" name="TextBox 37"/>
          <p:cNvSpPr txBox="1"/>
          <p:nvPr/>
        </p:nvSpPr>
        <p:spPr>
          <a:xfrm>
            <a:off x="6829648" y="5877272"/>
            <a:ext cx="171508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(No Prefetching)</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3647491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r>
              <a:rPr lang="en-US" dirty="0"/>
              <a:t>The Genomic Era (continued)</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11</a:t>
            </a:fld>
            <a:endParaRPr lang="en-US" altLang="en-US"/>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algn="just"/>
            <a:endParaRPr lang="en-US" sz="400" b="1" dirty="0">
              <a:solidFill>
                <a:schemeClr val="bg2"/>
              </a:solidFill>
              <a:latin typeface="europa"/>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r>
              <a:rPr lang="en-US" dirty="0"/>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r>
              <a:rPr lang="en-US" sz="1200" dirty="0">
                <a:hlinkClick r:id="rId6"/>
              </a:rPr>
              <a:t>http://www.economist.com/news/21631808-so-much-genetic-data-so-many-uses-genes-unzipped</a:t>
            </a:r>
            <a:r>
              <a:rPr lang="en-US" sz="1200" dirty="0"/>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algn="just"/>
            <a:endParaRPr lang="en-US" sz="400" b="1" dirty="0">
              <a:solidFill>
                <a:schemeClr val="bg2"/>
              </a:solidFill>
              <a:latin typeface="europa"/>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r>
              <a:rPr lang="en-US" dirty="0"/>
              <a:t>Number of Genomes Sequenced</a:t>
            </a:r>
          </a:p>
        </p:txBody>
      </p:sp>
    </p:spTree>
    <p:extLst>
      <p:ext uri="{BB962C8B-B14F-4D97-AF65-F5344CB8AC3E}">
        <p14:creationId xmlns:p14="http://schemas.microsoft.com/office/powerpoint/2010/main" val="94684636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58612412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2254208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solidFill>
                  <a:srgbClr val="0000FF"/>
                </a:solidFill>
              </a:rPr>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21387752"/>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Recall: High-Throughput Sequencing</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003340F8-3A8B-834C-91D5-9FD30DDFF056}"/>
              </a:ext>
            </a:extLst>
          </p:cNvPr>
          <p:cNvSpPr>
            <a:spLocks noGrp="1"/>
          </p:cNvSpPr>
          <p:nvPr>
            <p:ph idx="1"/>
          </p:nvPr>
        </p:nvSpPr>
        <p:spPr>
          <a:xfrm>
            <a:off x="228600" y="908720"/>
            <a:ext cx="8610600" cy="5638800"/>
          </a:xfr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eaLnBrk="0" fontAlgn="base" hangingPunct="0">
              <a:spcBef>
                <a:spcPts val="0"/>
              </a:spcBef>
              <a:spcAft>
                <a:spcPct val="0"/>
              </a:spcAft>
              <a:buClr>
                <a:schemeClr val="accent1"/>
              </a:buClr>
              <a:buSzPct val="65000"/>
              <a:buFont typeface="Wingdings" pitchFamily="2" charset="2"/>
              <a:buChar char="n"/>
            </a:pPr>
            <a:r>
              <a:rPr lang="en-US" dirty="0"/>
              <a:t>Massively parallel sequencing technology</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Illumina, Roche 454, Ion Torrent, SOLID…</a:t>
            </a:r>
          </a:p>
          <a:p>
            <a:pPr marL="669925" lvl="1" indent="-325438" eaLnBrk="0" fontAlgn="base" hangingPunct="0">
              <a:spcBef>
                <a:spcPts val="0"/>
              </a:spcBef>
              <a:spcAft>
                <a:spcPct val="0"/>
              </a:spcAft>
              <a:buClr>
                <a:schemeClr val="accent2"/>
              </a:buClr>
              <a:buSzPct val="60000"/>
              <a:buFont typeface="Wingdings" pitchFamily="2" charset="2"/>
              <a:buChar char="q"/>
            </a:pPr>
            <a:endPar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marL="342900" indent="-342900" eaLnBrk="0" fontAlgn="base" hangingPunct="0">
              <a:spcBef>
                <a:spcPts val="0"/>
              </a:spcBef>
              <a:spcAft>
                <a:spcPct val="0"/>
              </a:spcAft>
              <a:buClr>
                <a:schemeClr val="accent1"/>
              </a:buClr>
              <a:buSzPct val="65000"/>
              <a:buFont typeface="Wingdings" pitchFamily="2" charset="2"/>
              <a:buChar char="n"/>
            </a:pPr>
            <a:r>
              <a:rPr lang="en-US" dirty="0">
                <a:latin typeface="Tahoma" panose="020B0604030504040204" pitchFamily="34" charset="0"/>
                <a:ea typeface="Tahoma" panose="020B0604030504040204" pitchFamily="34" charset="0"/>
                <a:cs typeface="Tahoma" panose="020B0604030504040204" pitchFamily="34" charset="0"/>
              </a:rPr>
              <a:t>Small DNA fragments are first amplified and then sequenced in parallel, leading to</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High throughput</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High speed</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Low cost </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Short reads</a:t>
            </a:r>
          </a:p>
          <a:p>
            <a:pPr marL="1022350" lvl="2" indent="-350838" eaLnBrk="0" fontAlgn="base" hangingPunct="0">
              <a:spcBef>
                <a:spcPts val="0"/>
              </a:spcBef>
              <a:spcAft>
                <a:spcPct val="0"/>
              </a:spcAft>
              <a:buClr>
                <a:schemeClr val="accent1"/>
              </a:buClr>
              <a:buSzPct val="65000"/>
              <a:buFont typeface="Wingdings" pitchFamily="2" charset="2"/>
              <a:buChar char="n"/>
            </a:pPr>
            <a:r>
              <a:rPr lang="en-US" sz="1800" dirty="0">
                <a:latin typeface="Tahoma" panose="020B0604030504040204" pitchFamily="34" charset="0"/>
                <a:ea typeface="Tahoma" panose="020B0604030504040204" pitchFamily="34" charset="0"/>
                <a:cs typeface="Tahoma" panose="020B0604030504040204" pitchFamily="34" charset="0"/>
              </a:rPr>
              <a:t>Amplification step limits the read length since too short or too long fragments are not amplified well.</a:t>
            </a:r>
          </a:p>
          <a:p>
            <a:pPr marL="1022350" lvl="2" indent="-350838" eaLnBrk="0" fontAlgn="base" hangingPunct="0">
              <a:spcBef>
                <a:spcPts val="0"/>
              </a:spcBef>
              <a:spcAft>
                <a:spcPct val="0"/>
              </a:spcAft>
              <a:buClr>
                <a:schemeClr val="accent1"/>
              </a:buClr>
              <a:buSzPct val="65000"/>
              <a:buFont typeface="Wingdings" pitchFamily="2" charset="2"/>
              <a:buChar char="n"/>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2900" indent="-342900" eaLnBrk="0" fontAlgn="base" hangingPunct="0">
              <a:spcBef>
                <a:spcPts val="0"/>
              </a:spcBef>
              <a:spcAft>
                <a:spcPct val="0"/>
              </a:spcAft>
              <a:buClr>
                <a:schemeClr val="accent1"/>
              </a:buClr>
              <a:buSzPct val="65000"/>
              <a:buFont typeface="Wingdings" pitchFamily="2" charset="2"/>
              <a:buChar char="n"/>
            </a:pPr>
            <a:r>
              <a:rPr lang="en-US" sz="2000" dirty="0">
                <a:latin typeface="Tahoma" panose="020B0604030504040204" pitchFamily="34" charset="0"/>
                <a:ea typeface="Tahoma" panose="020B0604030504040204" pitchFamily="34" charset="0"/>
                <a:cs typeface="Tahoma" panose="020B0604030504040204" pitchFamily="34" charset="0"/>
              </a:rPr>
              <a:t>Sequencing is done by either reading optical signals as each base is added, or by detecting hydrogen ions instead of light, leading to:</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Low error rates (relatively)</a:t>
            </a:r>
          </a:p>
          <a:p>
            <a:pPr lvl="1">
              <a:spcBef>
                <a:spcPts val="0"/>
              </a:spcBef>
            </a:pPr>
            <a:r>
              <a:rPr lang="en-US" sz="2000" kern="1200" dirty="0">
                <a:solidFill>
                  <a:srgbClr val="FF0000"/>
                </a:solidFill>
              </a:rPr>
              <a:t>Reads lack information </a:t>
            </a:r>
            <a:r>
              <a:rPr lang="en-US" sz="2000" kern="1200" dirty="0"/>
              <a:t>about their order and which part of genome they are originated from</a:t>
            </a:r>
            <a:endPar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4898135"/>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latin typeface="Garamond" panose="02020404030301010803" pitchFamily="18" charset="0"/>
              </a:rPr>
              <a:t>Nanopore Sequencing Technology</a:t>
            </a:r>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a:extLst>
              <a:ext uri="{FF2B5EF4-FFF2-40B4-BE49-F238E27FC236}">
                <a16:creationId xmlns:a16="http://schemas.microsoft.com/office/drawing/2014/main" id="{871E0F44-2E1B-7E4B-823E-A95FEA1672A6}"/>
              </a:ext>
            </a:extLst>
          </p:cNvPr>
          <p:cNvSpPr>
            <a:spLocks noGrp="1"/>
          </p:cNvSpPr>
          <p:nvPr>
            <p:ph idx="1"/>
          </p:nvPr>
        </p:nvSpPr>
        <p:spPr>
          <a:xfrm>
            <a:off x="228600" y="980728"/>
            <a:ext cx="8915400" cy="4876800"/>
          </a:xfrm>
        </p:spPr>
        <p:txBody>
          <a:bodyPr>
            <a:normAutofit/>
          </a:bodyPr>
          <a:lstStyle/>
          <a:p>
            <a:pPr>
              <a:spcBef>
                <a:spcPts val="0"/>
              </a:spcBef>
            </a:pPr>
            <a:r>
              <a:rPr lang="en-US" sz="2600" b="1" dirty="0"/>
              <a:t>Nanopore sequencing </a:t>
            </a:r>
            <a:r>
              <a:rPr lang="en-US" sz="2600" dirty="0"/>
              <a:t>is an emerging and a promising single-molecule DNA sequencing technology</a:t>
            </a:r>
          </a:p>
          <a:p>
            <a:pPr lvl="1">
              <a:spcBef>
                <a:spcPts val="0"/>
              </a:spcBef>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No amplification </a:t>
            </a: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rPr>
              <a:t>→ Less limit on read length → Longer read length</a:t>
            </a: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spcBef>
                <a:spcPts val="0"/>
              </a:spcBef>
            </a:pPr>
            <a:r>
              <a:rPr lang="en-US" sz="2600" dirty="0"/>
              <a:t>First </a:t>
            </a:r>
            <a:r>
              <a:rPr lang="en-US" sz="2600" dirty="0" err="1"/>
              <a:t>nanopore</a:t>
            </a:r>
            <a:r>
              <a:rPr lang="en-US" sz="2600" dirty="0"/>
              <a:t> sequencing device, </a:t>
            </a:r>
            <a:r>
              <a:rPr lang="en-US" sz="2600" b="1" dirty="0"/>
              <a:t>MinION</a:t>
            </a:r>
            <a:r>
              <a:rPr lang="en-US" sz="2600" dirty="0"/>
              <a:t>, made commercially available by </a:t>
            </a:r>
            <a:r>
              <a:rPr lang="en-US" sz="2600" b="1" dirty="0"/>
              <a:t>Oxford Nanopore Technologies</a:t>
            </a:r>
            <a:r>
              <a:rPr lang="en-US" sz="2600" dirty="0"/>
              <a:t> (ONT) in </a:t>
            </a:r>
            <a:r>
              <a:rPr lang="en-US" sz="2600" b="1" dirty="0"/>
              <a:t>May 2014. </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Inexpensive </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Long read length (&gt; 882K </a:t>
            </a:r>
            <a:r>
              <a:rPr lang="en-US" sz="2400" dirty="0" err="1">
                <a:solidFill>
                  <a:srgbClr val="0000FF"/>
                </a:solidFill>
                <a:latin typeface="Tahoma" panose="020B0604030504040204" pitchFamily="34" charset="0"/>
                <a:ea typeface="Tahoma" panose="020B0604030504040204" pitchFamily="34" charset="0"/>
                <a:cs typeface="Tahoma" panose="020B0604030504040204" pitchFamily="34" charset="0"/>
              </a:rPr>
              <a:t>bp</a:t>
            </a: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Portable: Pocket-sized</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Produces data in real-time</a:t>
            </a:r>
          </a:p>
          <a:p>
            <a:pPr>
              <a:spcBef>
                <a:spcPts val="0"/>
              </a:spcBef>
            </a:pPr>
            <a:endParaRPr lang="en-US" sz="2000" b="1" dirty="0"/>
          </a:p>
          <a:p>
            <a:pPr marL="0" indent="0">
              <a:spcBef>
                <a:spcPts val="0"/>
              </a:spcBef>
              <a:buNone/>
            </a:pPr>
            <a:endParaRPr lang="en-US" sz="2000" dirty="0"/>
          </a:p>
        </p:txBody>
      </p:sp>
    </p:spTree>
    <p:extLst>
      <p:ext uri="{BB962C8B-B14F-4D97-AF65-F5344CB8AC3E}">
        <p14:creationId xmlns:p14="http://schemas.microsoft.com/office/powerpoint/2010/main" val="1596362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latin typeface="Garamond" panose="02020404030301010803" pitchFamily="18" charset="0"/>
              </a:rPr>
              <a:t>Nanopore Sequencing Technology</a:t>
            </a:r>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a:extLst>
              <a:ext uri="{FF2B5EF4-FFF2-40B4-BE49-F238E27FC236}">
                <a16:creationId xmlns:a16="http://schemas.microsoft.com/office/drawing/2014/main" id="{871E0F44-2E1B-7E4B-823E-A95FEA1672A6}"/>
              </a:ext>
            </a:extLst>
          </p:cNvPr>
          <p:cNvSpPr>
            <a:spLocks noGrp="1"/>
          </p:cNvSpPr>
          <p:nvPr>
            <p:ph idx="1"/>
          </p:nvPr>
        </p:nvSpPr>
        <p:spPr>
          <a:xfrm>
            <a:off x="228600" y="980728"/>
            <a:ext cx="8915400" cy="4876800"/>
          </a:xfrm>
        </p:spPr>
        <p:txBody>
          <a:bodyPr>
            <a:normAutofit/>
          </a:bodyPr>
          <a:lstStyle/>
          <a:p>
            <a:pPr>
              <a:spcBef>
                <a:spcPts val="0"/>
              </a:spcBef>
            </a:pPr>
            <a:r>
              <a:rPr lang="en-US" sz="2600" b="1" dirty="0"/>
              <a:t>Nanopore sequencing </a:t>
            </a:r>
            <a:r>
              <a:rPr lang="en-US" sz="2600" dirty="0"/>
              <a:t>is an emerging and a promising single-molecule DNA sequencing technology</a:t>
            </a:r>
          </a:p>
          <a:p>
            <a:pPr lvl="1">
              <a:spcBef>
                <a:spcPts val="0"/>
              </a:spcBef>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No amplification </a:t>
            </a: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rPr>
              <a:t>→ Less limit on read length → Longer read length</a:t>
            </a: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spcBef>
                <a:spcPts val="0"/>
              </a:spcBef>
            </a:pPr>
            <a:r>
              <a:rPr lang="en-US" sz="2600" dirty="0"/>
              <a:t>First </a:t>
            </a:r>
            <a:r>
              <a:rPr lang="en-US" sz="2600" dirty="0" err="1"/>
              <a:t>nanopore</a:t>
            </a:r>
            <a:r>
              <a:rPr lang="en-US" sz="2600" dirty="0"/>
              <a:t> sequencing device, </a:t>
            </a:r>
            <a:r>
              <a:rPr lang="en-US" sz="2600" b="1" dirty="0"/>
              <a:t>MinION</a:t>
            </a:r>
            <a:r>
              <a:rPr lang="en-US" sz="2600" dirty="0"/>
              <a:t>, made commercially available by </a:t>
            </a:r>
            <a:r>
              <a:rPr lang="en-US" sz="2600" b="1" dirty="0"/>
              <a:t>Oxford Nanopore Technologies</a:t>
            </a:r>
            <a:r>
              <a:rPr lang="en-US" sz="2600" dirty="0"/>
              <a:t> (ONT) in </a:t>
            </a:r>
            <a:r>
              <a:rPr lang="en-US" sz="2600" b="1" dirty="0"/>
              <a:t>May 2014. </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Inexpensive </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Long read length (&gt; 882K </a:t>
            </a:r>
            <a:r>
              <a:rPr lang="en-US" sz="2400" dirty="0" err="1">
                <a:solidFill>
                  <a:srgbClr val="0000FF"/>
                </a:solidFill>
                <a:latin typeface="Tahoma" panose="020B0604030504040204" pitchFamily="34" charset="0"/>
                <a:ea typeface="Tahoma" panose="020B0604030504040204" pitchFamily="34" charset="0"/>
                <a:cs typeface="Tahoma" panose="020B0604030504040204" pitchFamily="34" charset="0"/>
              </a:rPr>
              <a:t>bp</a:t>
            </a: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Portable: Pocket-sized</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Produces data in real-time</a:t>
            </a:r>
          </a:p>
          <a:p>
            <a:pPr>
              <a:spcBef>
                <a:spcPts val="0"/>
              </a:spcBef>
            </a:pPr>
            <a:endParaRPr lang="en-US" sz="2000" b="1" dirty="0"/>
          </a:p>
          <a:p>
            <a:pPr marL="0" indent="0">
              <a:spcBef>
                <a:spcPts val="0"/>
              </a:spcBef>
              <a:buNone/>
            </a:pPr>
            <a:endParaRPr lang="en-US" sz="2000" dirty="0"/>
          </a:p>
        </p:txBody>
      </p:sp>
      <p:pic>
        <p:nvPicPr>
          <p:cNvPr id="5" name="Picture 4">
            <a:extLst>
              <a:ext uri="{FF2B5EF4-FFF2-40B4-BE49-F238E27FC236}">
                <a16:creationId xmlns:a16="http://schemas.microsoft.com/office/drawing/2014/main" id="{108D106B-394D-304D-84BD-466BD25B1CF1}"/>
              </a:ext>
            </a:extLst>
          </p:cNvPr>
          <p:cNvPicPr>
            <a:picLocks noChangeAspect="1"/>
          </p:cNvPicPr>
          <p:nvPr/>
        </p:nvPicPr>
        <p:blipFill>
          <a:blip r:embed="rId3"/>
          <a:stretch>
            <a:fillRect/>
          </a:stretch>
        </p:blipFill>
        <p:spPr>
          <a:xfrm>
            <a:off x="272757" y="836712"/>
            <a:ext cx="4413543" cy="2123066"/>
          </a:xfrm>
          <a:prstGeom prst="rect">
            <a:avLst/>
          </a:prstGeom>
        </p:spPr>
      </p:pic>
      <p:pic>
        <p:nvPicPr>
          <p:cNvPr id="6" name="Picture 5">
            <a:extLst>
              <a:ext uri="{FF2B5EF4-FFF2-40B4-BE49-F238E27FC236}">
                <a16:creationId xmlns:a16="http://schemas.microsoft.com/office/drawing/2014/main" id="{6F8A0685-0350-2343-8697-512936388114}"/>
              </a:ext>
            </a:extLst>
          </p:cNvPr>
          <p:cNvPicPr>
            <a:picLocks noChangeAspect="1"/>
          </p:cNvPicPr>
          <p:nvPr/>
        </p:nvPicPr>
        <p:blipFill>
          <a:blip r:embed="rId4"/>
          <a:stretch>
            <a:fillRect/>
          </a:stretch>
        </p:blipFill>
        <p:spPr>
          <a:xfrm>
            <a:off x="4587688" y="4489813"/>
            <a:ext cx="4546848" cy="1982425"/>
          </a:xfrm>
          <a:prstGeom prst="rect">
            <a:avLst/>
          </a:prstGeom>
        </p:spPr>
      </p:pic>
    </p:spTree>
    <p:extLst>
      <p:ext uri="{BB962C8B-B14F-4D97-AF65-F5344CB8AC3E}">
        <p14:creationId xmlns:p14="http://schemas.microsoft.com/office/powerpoint/2010/main" val="3527167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latin typeface="Garamond" panose="02020404030301010803" pitchFamily="18" charset="0"/>
              </a:rPr>
              <a:t>Nanopore Sequencing</a:t>
            </a:r>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a:extLst>
              <a:ext uri="{FF2B5EF4-FFF2-40B4-BE49-F238E27FC236}">
                <a16:creationId xmlns:a16="http://schemas.microsoft.com/office/drawing/2014/main" id="{871E0F44-2E1B-7E4B-823E-A95FEA1672A6}"/>
              </a:ext>
            </a:extLst>
          </p:cNvPr>
          <p:cNvSpPr>
            <a:spLocks noGrp="1"/>
          </p:cNvSpPr>
          <p:nvPr>
            <p:ph idx="1"/>
          </p:nvPr>
        </p:nvSpPr>
        <p:spPr>
          <a:xfrm>
            <a:off x="228600" y="4384848"/>
            <a:ext cx="8915400" cy="1924472"/>
          </a:xfrm>
        </p:spPr>
        <p:txBody>
          <a:bodyPr>
            <a:normAutofit/>
          </a:bodyPr>
          <a:lstStyle/>
          <a:p>
            <a:pPr>
              <a:spcBef>
                <a:spcPts val="0"/>
              </a:spcBef>
            </a:pPr>
            <a:r>
              <a:rPr lang="en-US" sz="2000" b="1" dirty="0"/>
              <a:t>Nanopore</a:t>
            </a:r>
            <a:r>
              <a:rPr lang="en-US" sz="2000" dirty="0"/>
              <a:t> is a </a:t>
            </a:r>
            <a:r>
              <a:rPr lang="en-US" sz="2000" dirty="0" err="1"/>
              <a:t>nano</a:t>
            </a:r>
            <a:r>
              <a:rPr lang="en-US" sz="2000" dirty="0"/>
              <a:t>-scale hole</a:t>
            </a:r>
          </a:p>
          <a:p>
            <a:pPr>
              <a:spcBef>
                <a:spcPts val="0"/>
              </a:spcBef>
            </a:pPr>
            <a:r>
              <a:rPr lang="en-US" sz="2000" dirty="0"/>
              <a:t>In </a:t>
            </a:r>
            <a:r>
              <a:rPr lang="en-US" sz="2000" dirty="0" err="1"/>
              <a:t>nanopore</a:t>
            </a:r>
            <a:r>
              <a:rPr lang="en-US" sz="2000" dirty="0"/>
              <a:t> sequencers, an </a:t>
            </a:r>
            <a:r>
              <a:rPr lang="en-US" sz="2000" b="1" dirty="0"/>
              <a:t>ionic current</a:t>
            </a:r>
            <a:r>
              <a:rPr lang="en-US" sz="2000" dirty="0"/>
              <a:t> passes through the </a:t>
            </a:r>
            <a:r>
              <a:rPr lang="en-US" sz="2000" dirty="0" err="1"/>
              <a:t>nanopores</a:t>
            </a:r>
            <a:endParaRPr lang="en-US" sz="2000" dirty="0"/>
          </a:p>
          <a:p>
            <a:pPr>
              <a:spcBef>
                <a:spcPts val="0"/>
              </a:spcBef>
            </a:pPr>
            <a:r>
              <a:rPr lang="en-US" sz="2000" dirty="0"/>
              <a:t>When the DNA strand passes through the </a:t>
            </a:r>
            <a:r>
              <a:rPr lang="en-US" sz="2000" dirty="0" err="1"/>
              <a:t>nanopore</a:t>
            </a:r>
            <a:r>
              <a:rPr lang="en-US" sz="2000" dirty="0"/>
              <a:t>, the sequencer measures the the </a:t>
            </a:r>
            <a:r>
              <a:rPr lang="en-US" sz="2000" b="1" dirty="0"/>
              <a:t>change in current</a:t>
            </a:r>
            <a:endParaRPr lang="en-US" sz="2000" dirty="0"/>
          </a:p>
          <a:p>
            <a:pPr>
              <a:spcBef>
                <a:spcPts val="0"/>
              </a:spcBef>
            </a:pPr>
            <a:r>
              <a:rPr lang="en-US" sz="2000" dirty="0"/>
              <a:t>This change is used to identify the bases in the strand with the help of </a:t>
            </a:r>
            <a:r>
              <a:rPr lang="en-US" sz="2000" b="1" dirty="0"/>
              <a:t>different electrochemical structures </a:t>
            </a:r>
            <a:r>
              <a:rPr lang="en-US" sz="2000" dirty="0"/>
              <a:t>of the different bases</a:t>
            </a:r>
          </a:p>
          <a:p>
            <a:pPr>
              <a:spcBef>
                <a:spcPts val="0"/>
              </a:spcBef>
            </a:pPr>
            <a:endParaRPr lang="en-US" sz="2000" dirty="0"/>
          </a:p>
          <a:p>
            <a:pPr algn="just">
              <a:spcBef>
                <a:spcPts val="0"/>
              </a:spcBef>
              <a:buFont typeface="Courier New" panose="02070309020205020404" pitchFamily="49" charset="0"/>
              <a:buChar char="o"/>
            </a:pPr>
            <a:endParaRPr lang="en-US" sz="2000" dirty="0"/>
          </a:p>
          <a:p>
            <a:pPr marL="0" indent="0">
              <a:spcBef>
                <a:spcPts val="0"/>
              </a:spcBef>
              <a:buNone/>
            </a:pPr>
            <a:endParaRPr lang="en-US" sz="2000" dirty="0"/>
          </a:p>
        </p:txBody>
      </p:sp>
      <p:pic>
        <p:nvPicPr>
          <p:cNvPr id="6" name="Picture 5">
            <a:extLst>
              <a:ext uri="{FF2B5EF4-FFF2-40B4-BE49-F238E27FC236}">
                <a16:creationId xmlns:a16="http://schemas.microsoft.com/office/drawing/2014/main" id="{6A76A677-BDB8-D444-B7AF-8F6B3567A7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219200"/>
            <a:ext cx="6865710" cy="3012602"/>
          </a:xfrm>
          <a:prstGeom prst="rect">
            <a:avLst/>
          </a:prstGeom>
        </p:spPr>
      </p:pic>
    </p:spTree>
    <p:extLst>
      <p:ext uri="{BB962C8B-B14F-4D97-AF65-F5344CB8AC3E}">
        <p14:creationId xmlns:p14="http://schemas.microsoft.com/office/powerpoint/2010/main" val="117883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latin typeface="Garamond" panose="02020404030301010803" pitchFamily="18" charset="0"/>
              </a:rPr>
              <a:t>Advantages of Nanopore Sequencing</a:t>
            </a:r>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74620222-6FCA-AE47-A574-9DA83B97BA6D}"/>
              </a:ext>
            </a:extLst>
          </p:cNvPr>
          <p:cNvSpPr>
            <a:spLocks noGrp="1"/>
          </p:cNvSpPr>
          <p:nvPr>
            <p:ph idx="1"/>
          </p:nvPr>
        </p:nvSpPr>
        <p:spPr>
          <a:xfrm>
            <a:off x="228600" y="1371600"/>
            <a:ext cx="8610600" cy="4876800"/>
          </a:xfrm>
        </p:spPr>
        <p:txBody>
          <a:bodyPr>
            <a:normAutofit/>
          </a:bodyPr>
          <a:lstStyle/>
          <a:p>
            <a:pPr marL="0" indent="0">
              <a:spcBef>
                <a:spcPts val="0"/>
              </a:spcBef>
              <a:buNone/>
            </a:pPr>
            <a:r>
              <a:rPr lang="en-US" dirty="0" err="1"/>
              <a:t>Nanopores</a:t>
            </a:r>
            <a:r>
              <a:rPr lang="en-US" dirty="0"/>
              <a:t>: </a:t>
            </a:r>
          </a:p>
          <a:p>
            <a:pPr marL="0" indent="0">
              <a:spcBef>
                <a:spcPts val="0"/>
              </a:spcBef>
              <a:buNone/>
            </a:pPr>
            <a:endParaRPr lang="en-US" dirty="0"/>
          </a:p>
          <a:p>
            <a:pPr>
              <a:spcBef>
                <a:spcPts val="0"/>
              </a:spcBef>
            </a:pPr>
            <a:r>
              <a:rPr lang="en-US" dirty="0"/>
              <a:t>Do </a:t>
            </a:r>
            <a:r>
              <a:rPr lang="en-US" i="1" dirty="0"/>
              <a:t>not</a:t>
            </a:r>
            <a:r>
              <a:rPr lang="en-US" dirty="0"/>
              <a:t> require any labeling of the DNA or nucleotide for detection during sequencing</a:t>
            </a:r>
          </a:p>
          <a:p>
            <a:pPr>
              <a:spcBef>
                <a:spcPts val="0"/>
              </a:spcBef>
            </a:pPr>
            <a:endParaRPr lang="en-US" dirty="0"/>
          </a:p>
          <a:p>
            <a:pPr>
              <a:spcBef>
                <a:spcPts val="0"/>
              </a:spcBef>
            </a:pPr>
            <a:r>
              <a:rPr lang="en-US" dirty="0"/>
              <a:t>Rely on the electronic or chemical structure of the different nucleotides for identification </a:t>
            </a:r>
          </a:p>
          <a:p>
            <a:pPr>
              <a:spcBef>
                <a:spcPts val="0"/>
              </a:spcBef>
            </a:pPr>
            <a:endParaRPr lang="en-US" dirty="0"/>
          </a:p>
          <a:p>
            <a:pPr>
              <a:spcBef>
                <a:spcPts val="0"/>
              </a:spcBef>
            </a:pPr>
            <a:r>
              <a:rPr lang="en-US" dirty="0"/>
              <a:t>Allow sequencing </a:t>
            </a:r>
            <a:r>
              <a:rPr lang="en-US" dirty="0">
                <a:solidFill>
                  <a:srgbClr val="0000FF"/>
                </a:solidFill>
              </a:rPr>
              <a:t>very long reads</a:t>
            </a:r>
            <a:r>
              <a:rPr lang="en-US" dirty="0"/>
              <a:t>, and </a:t>
            </a:r>
          </a:p>
          <a:p>
            <a:pPr>
              <a:spcBef>
                <a:spcPts val="0"/>
              </a:spcBef>
            </a:pPr>
            <a:endParaRPr lang="en-US" dirty="0"/>
          </a:p>
          <a:p>
            <a:pPr>
              <a:spcBef>
                <a:spcPts val="0"/>
              </a:spcBef>
            </a:pPr>
            <a:r>
              <a:rPr lang="en-US" dirty="0"/>
              <a:t>Provide </a:t>
            </a:r>
            <a:r>
              <a:rPr lang="en-US" dirty="0">
                <a:solidFill>
                  <a:srgbClr val="0000FF"/>
                </a:solidFill>
              </a:rPr>
              <a:t>portability, low cost, </a:t>
            </a:r>
            <a:r>
              <a:rPr lang="en-US" dirty="0"/>
              <a:t>and </a:t>
            </a:r>
            <a:r>
              <a:rPr lang="en-US" dirty="0">
                <a:solidFill>
                  <a:srgbClr val="0000FF"/>
                </a:solidFill>
              </a:rPr>
              <a:t>high throughput</a:t>
            </a:r>
            <a:r>
              <a:rPr lang="en-US" dirty="0"/>
              <a:t>. </a:t>
            </a:r>
          </a:p>
          <a:p>
            <a:pPr>
              <a:spcBef>
                <a:spcPts val="0"/>
              </a:spcBef>
            </a:pPr>
            <a:endParaRPr lang="en-US" sz="3600" dirty="0"/>
          </a:p>
        </p:txBody>
      </p:sp>
    </p:spTree>
    <p:extLst>
      <p:ext uri="{BB962C8B-B14F-4D97-AF65-F5344CB8AC3E}">
        <p14:creationId xmlns:p14="http://schemas.microsoft.com/office/powerpoint/2010/main" val="3509538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of Nanopore Sequencing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Content Placeholder 2">
            <a:extLst>
              <a:ext uri="{FF2B5EF4-FFF2-40B4-BE49-F238E27FC236}">
                <a16:creationId xmlns:a16="http://schemas.microsoft.com/office/drawing/2014/main" id="{7A9CC186-8924-504D-B9BF-C50A9C895CA2}"/>
              </a:ext>
            </a:extLst>
          </p:cNvPr>
          <p:cNvSpPr>
            <a:spLocks noGrp="1"/>
          </p:cNvSpPr>
          <p:nvPr>
            <p:ph idx="1"/>
          </p:nvPr>
        </p:nvSpPr>
        <p:spPr>
          <a:xfrm>
            <a:off x="228600" y="1371600"/>
            <a:ext cx="8610600" cy="4876800"/>
          </a:xfrm>
        </p:spPr>
        <p:txBody>
          <a:bodyPr>
            <a:normAutofit/>
          </a:bodyPr>
          <a:lstStyle/>
          <a:p>
            <a:r>
              <a:rPr lang="en-US" dirty="0"/>
              <a:t>One major drawback: </a:t>
            </a:r>
            <a:r>
              <a:rPr lang="en-US" dirty="0">
                <a:solidFill>
                  <a:srgbClr val="FF0000"/>
                </a:solidFill>
              </a:rPr>
              <a:t>high error rates </a:t>
            </a:r>
          </a:p>
          <a:p>
            <a:endParaRPr lang="en-US" dirty="0"/>
          </a:p>
          <a:p>
            <a:r>
              <a:rPr lang="en-US" dirty="0"/>
              <a:t>Nanopore sequence analysis tools have a critical role to:</a:t>
            </a:r>
          </a:p>
          <a:p>
            <a:pPr lvl="1"/>
            <a:r>
              <a:rPr lang="en-US" dirty="0">
                <a:solidFill>
                  <a:srgbClr val="0000FF"/>
                </a:solidFill>
              </a:rPr>
              <a:t>overcome high error rates </a:t>
            </a:r>
          </a:p>
          <a:p>
            <a:pPr lvl="1"/>
            <a:r>
              <a:rPr lang="en-US" dirty="0"/>
              <a:t>take better advantage of the technology </a:t>
            </a:r>
          </a:p>
          <a:p>
            <a:endParaRPr lang="en-US" dirty="0"/>
          </a:p>
          <a:p>
            <a:r>
              <a:rPr lang="en-US" dirty="0">
                <a:solidFill>
                  <a:srgbClr val="0000FF"/>
                </a:solidFill>
              </a:rPr>
              <a:t>Faster tools </a:t>
            </a:r>
            <a:r>
              <a:rPr lang="en-US" dirty="0"/>
              <a:t>are critically needed to: </a:t>
            </a:r>
          </a:p>
          <a:p>
            <a:pPr lvl="1">
              <a:spcBef>
                <a:spcPts val="0"/>
              </a:spcBef>
            </a:pPr>
            <a:r>
              <a:rPr lang="en-US" dirty="0">
                <a:latin typeface="Tahoma" panose="020B0604030504040204" pitchFamily="34" charset="0"/>
                <a:ea typeface="Tahoma" panose="020B0604030504040204" pitchFamily="34" charset="0"/>
                <a:cs typeface="Tahoma" panose="020B0604030504040204" pitchFamily="34" charset="0"/>
              </a:rPr>
              <a:t>Take better advantage of the </a:t>
            </a:r>
            <a:r>
              <a:rPr lang="en-US" dirty="0">
                <a:solidFill>
                  <a:srgbClr val="0000FF"/>
                </a:solidFill>
                <a:latin typeface="Tahoma" panose="020B0604030504040204" pitchFamily="34" charset="0"/>
                <a:ea typeface="Tahoma" panose="020B0604030504040204" pitchFamily="34" charset="0"/>
                <a:cs typeface="Tahoma" panose="020B0604030504040204" pitchFamily="34" charset="0"/>
              </a:rPr>
              <a:t>real-time data production</a:t>
            </a:r>
            <a:r>
              <a:rPr lang="en-US" dirty="0">
                <a:latin typeface="Tahoma" panose="020B0604030504040204" pitchFamily="34" charset="0"/>
                <a:ea typeface="Tahoma" panose="020B0604030504040204" pitchFamily="34" charset="0"/>
                <a:cs typeface="Tahoma" panose="020B0604030504040204" pitchFamily="34" charset="0"/>
              </a:rPr>
              <a:t> capability of MinION</a:t>
            </a:r>
          </a:p>
          <a:p>
            <a:pPr lvl="1">
              <a:spcBef>
                <a:spcPts val="0"/>
              </a:spcBef>
            </a:pPr>
            <a:r>
              <a:rPr lang="en-US" dirty="0">
                <a:latin typeface="Tahoma" panose="020B0604030504040204" pitchFamily="34" charset="0"/>
                <a:ea typeface="Tahoma" panose="020B0604030504040204" pitchFamily="34" charset="0"/>
                <a:cs typeface="Tahoma" panose="020B0604030504040204" pitchFamily="34" charset="0"/>
              </a:rPr>
              <a:t>Enable </a:t>
            </a:r>
            <a:r>
              <a:rPr lang="en-US" dirty="0">
                <a:solidFill>
                  <a:srgbClr val="0000FF"/>
                </a:solidFill>
                <a:latin typeface="Tahoma" panose="020B0604030504040204" pitchFamily="34" charset="0"/>
                <a:ea typeface="Tahoma" panose="020B0604030504040204" pitchFamily="34" charset="0"/>
                <a:cs typeface="Tahoma" panose="020B0604030504040204" pitchFamily="34" charset="0"/>
              </a:rPr>
              <a:t>fast, real-time data analysis</a:t>
            </a:r>
          </a:p>
          <a:p>
            <a:endParaRPr lang="en-US" dirty="0"/>
          </a:p>
          <a:p>
            <a:endParaRPr lang="en-US" dirty="0"/>
          </a:p>
        </p:txBody>
      </p:sp>
    </p:spTree>
    <p:extLst>
      <p:ext uri="{BB962C8B-B14F-4D97-AF65-F5344CB8AC3E}">
        <p14:creationId xmlns:p14="http://schemas.microsoft.com/office/powerpoint/2010/main" val="29914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Pipeline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E5936927-1B6F-4A4C-B5AD-52390DB79E20}"/>
              </a:ext>
            </a:extLst>
          </p:cNvPr>
          <p:cNvPicPr>
            <a:picLocks noChangeAspect="1"/>
          </p:cNvPicPr>
          <p:nvPr/>
        </p:nvPicPr>
        <p:blipFill>
          <a:blip r:embed="rId2"/>
          <a:stretch>
            <a:fillRect/>
          </a:stretch>
        </p:blipFill>
        <p:spPr>
          <a:xfrm>
            <a:off x="683568" y="976890"/>
            <a:ext cx="7851772" cy="5476445"/>
          </a:xfrm>
          <a:prstGeom prst="rect">
            <a:avLst/>
          </a:prstGeom>
        </p:spPr>
      </p:pic>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Briefings in Bioinformatics, 2018.</a:t>
            </a:r>
          </a:p>
        </p:txBody>
      </p:sp>
    </p:spTree>
    <p:extLst>
      <p:ext uri="{BB962C8B-B14F-4D97-AF65-F5344CB8AC3E}">
        <p14:creationId xmlns:p14="http://schemas.microsoft.com/office/powerpoint/2010/main" val="186361249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High-Throughput Sequencing (HTS)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12</a:t>
            </a:fld>
            <a:endParaRPr lang="en-US" altLang="en-US"/>
          </a:p>
        </p:txBody>
      </p:sp>
      <p:pic>
        <p:nvPicPr>
          <p:cNvPr id="18434" name="Picture 2" descr="Image result for next generation sequencing illumina"/>
          <p:cNvPicPr>
            <a:picLocks noChangeAspect="1" noChangeArrowheads="1"/>
          </p:cNvPicPr>
          <p:nvPr/>
        </p:nvPicPr>
        <p:blipFill rotWithShape="1">
          <a:blip r:embed="rId3">
            <a:extLst>
              <a:ext uri="{28A0092B-C50C-407E-A947-70E740481C1C}">
                <a14:useLocalDpi xmlns:a14="http://schemas.microsoft.com/office/drawing/2010/main" val="0"/>
              </a:ext>
            </a:extLst>
          </a:blip>
          <a:srcRect l="35233" t="25008" r="35526" b="16545"/>
          <a:stretch/>
        </p:blipFill>
        <p:spPr bwMode="auto">
          <a:xfrm>
            <a:off x="729328" y="2345594"/>
            <a:ext cx="2573954" cy="38588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3770" t="-1135" b="10364"/>
          <a:stretch/>
        </p:blipFill>
        <p:spPr>
          <a:xfrm>
            <a:off x="3923928" y="1772816"/>
            <a:ext cx="4824536" cy="4589212"/>
          </a:xfrm>
          <a:prstGeom prst="rect">
            <a:avLst/>
          </a:prstGeom>
        </p:spPr>
      </p:pic>
      <p:sp>
        <p:nvSpPr>
          <p:cNvPr id="3" name="Rectangle 2"/>
          <p:cNvSpPr/>
          <p:nvPr/>
        </p:nvSpPr>
        <p:spPr>
          <a:xfrm>
            <a:off x="6481192" y="6230986"/>
            <a:ext cx="611088" cy="150342"/>
          </a:xfrm>
          <a:prstGeom prst="rect">
            <a:avLst/>
          </a:prstGeom>
          <a:solidFill>
            <a:schemeClr val="bg1"/>
          </a:solidFill>
        </p:spPr>
        <p:txBody>
          <a:bodyPr wrap="square" rtlCol="0" anchor="ctr">
            <a:spAutoFit/>
          </a:bodyPr>
          <a:lstStyle/>
          <a:p>
            <a:pPr algn="just"/>
            <a:endParaRPr lang="en-US" sz="400" b="1" dirty="0">
              <a:solidFill>
                <a:schemeClr val="bg2"/>
              </a:solidFill>
              <a:latin typeface="europa"/>
            </a:endParaRPr>
          </a:p>
        </p:txBody>
      </p:sp>
      <p:pic>
        <p:nvPicPr>
          <p:cNvPr id="19460" name="Picture 4" descr="Image result for sequencing flow cel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8854"/>
          <a:stretch/>
        </p:blipFill>
        <p:spPr bwMode="auto">
          <a:xfrm rot="10800000">
            <a:off x="4678443" y="1017991"/>
            <a:ext cx="2701869" cy="898841"/>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Image result for sequencing flow cell"/>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7416" r="64686"/>
          <a:stretch/>
        </p:blipFill>
        <p:spPr bwMode="auto">
          <a:xfrm rot="16200000">
            <a:off x="1389669" y="79103"/>
            <a:ext cx="1200585" cy="28598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8052" t="54411" r="31074" b="35619"/>
          <a:stretch/>
        </p:blipFill>
        <p:spPr>
          <a:xfrm>
            <a:off x="3419872" y="4581128"/>
            <a:ext cx="792088" cy="504056"/>
          </a:xfrm>
          <a:prstGeom prst="rect">
            <a:avLst/>
          </a:prstGeom>
        </p:spPr>
      </p:pic>
      <p:sp>
        <p:nvSpPr>
          <p:cNvPr id="5" name="Rectangle 4"/>
          <p:cNvSpPr/>
          <p:nvPr/>
        </p:nvSpPr>
        <p:spPr>
          <a:xfrm>
            <a:off x="1483102" y="2584025"/>
            <a:ext cx="6177796" cy="2246769"/>
          </a:xfrm>
          <a:prstGeom prst="rect">
            <a:avLst/>
          </a:prstGeom>
          <a:solidFill>
            <a:schemeClr val="bg1"/>
          </a:solidFill>
          <a:ln>
            <a:solidFill>
              <a:srgbClr val="FF0000"/>
            </a:solidFill>
          </a:ln>
        </p:spPr>
        <p:txBody>
          <a:bodyPr wrap="square">
            <a:spAutoFit/>
          </a:bodyPr>
          <a:lstStyle/>
          <a:p>
            <a:r>
              <a:rPr lang="en-US" sz="2800" dirty="0">
                <a:solidFill>
                  <a:srgbClr val="FF0000"/>
                </a:solidFill>
              </a:rPr>
              <a:t>= Second Generation </a:t>
            </a:r>
          </a:p>
          <a:p>
            <a:r>
              <a:rPr lang="en-US" sz="2800" dirty="0">
                <a:solidFill>
                  <a:srgbClr val="FF0000"/>
                </a:solidFill>
              </a:rPr>
              <a:t>= Next Generation</a:t>
            </a:r>
          </a:p>
          <a:p>
            <a:r>
              <a:rPr lang="en-US" sz="2800" dirty="0">
                <a:solidFill>
                  <a:srgbClr val="FF0000"/>
                </a:solidFill>
              </a:rPr>
              <a:t>= Massively Parallel Sequencing</a:t>
            </a:r>
          </a:p>
          <a:p>
            <a:r>
              <a:rPr lang="en-US" sz="2800" dirty="0">
                <a:solidFill>
                  <a:srgbClr val="FF0000"/>
                </a:solidFill>
              </a:rPr>
              <a:t>= High Throughput Sequencing (HTS) = Sequencing by Synthesis (Illumina)</a:t>
            </a:r>
          </a:p>
        </p:txBody>
      </p:sp>
      <p:cxnSp>
        <p:nvCxnSpPr>
          <p:cNvPr id="8" name="Straight Arrow Connector 7"/>
          <p:cNvCxnSpPr/>
          <p:nvPr/>
        </p:nvCxnSpPr>
        <p:spPr>
          <a:xfrm>
            <a:off x="3310291" y="1570817"/>
            <a:ext cx="327537" cy="144016"/>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563888" y="1453486"/>
            <a:ext cx="648072" cy="523220"/>
          </a:xfrm>
          <a:prstGeom prst="rect">
            <a:avLst/>
          </a:prstGeom>
          <a:noFill/>
        </p:spPr>
        <p:txBody>
          <a:bodyPr wrap="square" rtlCol="0">
            <a:spAutoFit/>
          </a:bodyPr>
          <a:lstStyle/>
          <a:p>
            <a:r>
              <a:rPr lang="en-US" sz="1400" dirty="0"/>
              <a:t>flow cell</a:t>
            </a:r>
          </a:p>
        </p:txBody>
      </p:sp>
    </p:spTree>
    <p:extLst>
      <p:ext uri="{BB962C8B-B14F-4D97-AF65-F5344CB8AC3E}">
        <p14:creationId xmlns:p14="http://schemas.microsoft.com/office/powerpoint/2010/main" val="1494851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Tools (I)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to appear in Briefings in Bioinformatics, 2018.</a:t>
            </a:r>
          </a:p>
        </p:txBody>
      </p:sp>
      <p:pic>
        <p:nvPicPr>
          <p:cNvPr id="6" name="Picture 5">
            <a:extLst>
              <a:ext uri="{FF2B5EF4-FFF2-40B4-BE49-F238E27FC236}">
                <a16:creationId xmlns:a16="http://schemas.microsoft.com/office/drawing/2014/main" id="{87672C77-0F4B-7441-BAC3-64AFD82580FA}"/>
              </a:ext>
            </a:extLst>
          </p:cNvPr>
          <p:cNvPicPr>
            <a:picLocks noChangeAspect="1"/>
          </p:cNvPicPr>
          <p:nvPr/>
        </p:nvPicPr>
        <p:blipFill>
          <a:blip r:embed="rId2"/>
          <a:stretch>
            <a:fillRect/>
          </a:stretch>
        </p:blipFill>
        <p:spPr>
          <a:xfrm>
            <a:off x="288032" y="995977"/>
            <a:ext cx="8100392" cy="5097319"/>
          </a:xfrm>
          <a:prstGeom prst="rect">
            <a:avLst/>
          </a:prstGeom>
        </p:spPr>
      </p:pic>
    </p:spTree>
    <p:extLst>
      <p:ext uri="{BB962C8B-B14F-4D97-AF65-F5344CB8AC3E}">
        <p14:creationId xmlns:p14="http://schemas.microsoft.com/office/powerpoint/2010/main" val="298964973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Tools (II)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to appear in Briefings in Bioinformatics, 2018.</a:t>
            </a:r>
          </a:p>
        </p:txBody>
      </p:sp>
      <p:pic>
        <p:nvPicPr>
          <p:cNvPr id="5" name="Picture 4">
            <a:extLst>
              <a:ext uri="{FF2B5EF4-FFF2-40B4-BE49-F238E27FC236}">
                <a16:creationId xmlns:a16="http://schemas.microsoft.com/office/drawing/2014/main" id="{2BD57E02-0D32-9A48-BC7E-1FE704B36C1C}"/>
              </a:ext>
            </a:extLst>
          </p:cNvPr>
          <p:cNvPicPr>
            <a:picLocks noChangeAspect="1"/>
          </p:cNvPicPr>
          <p:nvPr/>
        </p:nvPicPr>
        <p:blipFill>
          <a:blip r:embed="rId2"/>
          <a:stretch>
            <a:fillRect/>
          </a:stretch>
        </p:blipFill>
        <p:spPr>
          <a:xfrm>
            <a:off x="611560" y="973022"/>
            <a:ext cx="7658000" cy="5264290"/>
          </a:xfrm>
          <a:prstGeom prst="rect">
            <a:avLst/>
          </a:prstGeom>
        </p:spPr>
      </p:pic>
    </p:spTree>
    <p:extLst>
      <p:ext uri="{BB962C8B-B14F-4D97-AF65-F5344CB8AC3E}">
        <p14:creationId xmlns:p14="http://schemas.microsoft.com/office/powerpoint/2010/main" val="151898059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Tools (III)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to appear in Briefings in Bioinformatics, 2018.</a:t>
            </a:r>
          </a:p>
        </p:txBody>
      </p:sp>
      <p:pic>
        <p:nvPicPr>
          <p:cNvPr id="6" name="Picture 5">
            <a:extLst>
              <a:ext uri="{FF2B5EF4-FFF2-40B4-BE49-F238E27FC236}">
                <a16:creationId xmlns:a16="http://schemas.microsoft.com/office/drawing/2014/main" id="{9EA48981-9DBB-4143-A5EE-767AA330DE67}"/>
              </a:ext>
            </a:extLst>
          </p:cNvPr>
          <p:cNvPicPr>
            <a:picLocks noChangeAspect="1"/>
          </p:cNvPicPr>
          <p:nvPr/>
        </p:nvPicPr>
        <p:blipFill>
          <a:blip r:embed="rId2"/>
          <a:stretch>
            <a:fillRect/>
          </a:stretch>
        </p:blipFill>
        <p:spPr>
          <a:xfrm>
            <a:off x="1115616" y="980728"/>
            <a:ext cx="6484838" cy="5056693"/>
          </a:xfrm>
          <a:prstGeom prst="rect">
            <a:avLst/>
          </a:prstGeom>
        </p:spPr>
      </p:pic>
    </p:spTree>
    <p:extLst>
      <p:ext uri="{BB962C8B-B14F-4D97-AF65-F5344CB8AC3E}">
        <p14:creationId xmlns:p14="http://schemas.microsoft.com/office/powerpoint/2010/main" val="3003921182"/>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Nanopore Sequencing &amp; Tools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r>
              <a:rPr lang="en-US" dirty="0"/>
              <a:t>[</a:t>
            </a:r>
            <a:r>
              <a:rPr lang="en-US" dirty="0">
                <a:hlinkClick r:id="rId2"/>
              </a:rPr>
              <a:t>Preliminary arxiv.org version</a:t>
            </a:r>
            <a:r>
              <a:rPr lang="en-US" dirty="0"/>
              <a:t>]</a:t>
            </a:r>
          </a:p>
          <a:p>
            <a:br>
              <a:rPr lang="en-US" dirty="0"/>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spTree>
    <p:extLst>
      <p:ext uri="{BB962C8B-B14F-4D97-AF65-F5344CB8AC3E}">
        <p14:creationId xmlns:p14="http://schemas.microsoft.com/office/powerpoint/2010/main" val="19722965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2102417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FEDF-EF5F-2343-9008-0C2639C7F008}"/>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E6DEF487-252E-3F42-9947-AC1AA9333552}"/>
              </a:ext>
            </a:extLst>
          </p:cNvPr>
          <p:cNvSpPr>
            <a:spLocks noGrp="1"/>
          </p:cNvSpPr>
          <p:nvPr>
            <p:ph idx="1"/>
          </p:nvPr>
        </p:nvSpPr>
        <p:spPr>
          <a:xfrm>
            <a:off x="228600" y="1052736"/>
            <a:ext cx="8915400" cy="5029200"/>
          </a:xfrm>
        </p:spPr>
        <p:txBody>
          <a:bodyPr/>
          <a:lstStyle/>
          <a:p>
            <a:r>
              <a:rPr lang="en-US" dirty="0">
                <a:solidFill>
                  <a:srgbClr val="0000FF"/>
                </a:solidFill>
              </a:rPr>
              <a:t>System design for bioinformatics </a:t>
            </a:r>
            <a:r>
              <a:rPr lang="en-US" dirty="0"/>
              <a:t>is a critical problem</a:t>
            </a:r>
          </a:p>
          <a:p>
            <a:pPr lvl="1"/>
            <a:r>
              <a:rPr lang="en-US" dirty="0"/>
              <a:t>It has large scientific, medical, societal, personal implications</a:t>
            </a:r>
          </a:p>
          <a:p>
            <a:endParaRPr lang="en-US" dirty="0"/>
          </a:p>
          <a:p>
            <a:r>
              <a:rPr lang="en-US" dirty="0"/>
              <a:t>This talk is about accelerating </a:t>
            </a:r>
            <a:r>
              <a:rPr lang="en-US" dirty="0">
                <a:solidFill>
                  <a:srgbClr val="0000FF"/>
                </a:solidFill>
              </a:rPr>
              <a:t>a key step in bioinformatics</a:t>
            </a:r>
            <a:r>
              <a:rPr lang="en-US" dirty="0"/>
              <a:t>: </a:t>
            </a:r>
            <a:r>
              <a:rPr lang="en-US" dirty="0">
                <a:solidFill>
                  <a:srgbClr val="FF0000"/>
                </a:solidFill>
              </a:rPr>
              <a:t>genome sequence analysis</a:t>
            </a:r>
          </a:p>
          <a:p>
            <a:pPr lvl="1"/>
            <a:r>
              <a:rPr lang="en-US" dirty="0"/>
              <a:t>In particular, </a:t>
            </a:r>
            <a:r>
              <a:rPr lang="en-US" dirty="0">
                <a:solidFill>
                  <a:srgbClr val="FF0000"/>
                </a:solidFill>
              </a:rPr>
              <a:t>read mapping</a:t>
            </a:r>
          </a:p>
          <a:p>
            <a:pPr marL="0" indent="0">
              <a:buNone/>
            </a:pPr>
            <a:endParaRPr lang="en-US" dirty="0"/>
          </a:p>
          <a:p>
            <a:r>
              <a:rPr lang="en-US" dirty="0"/>
              <a:t>We covered various </a:t>
            </a:r>
            <a:r>
              <a:rPr lang="en-US" dirty="0">
                <a:solidFill>
                  <a:srgbClr val="0000FF"/>
                </a:solidFill>
              </a:rPr>
              <a:t>recent ideas to accelerate read mapping</a:t>
            </a:r>
          </a:p>
          <a:p>
            <a:pPr lvl="1"/>
            <a:r>
              <a:rPr lang="en-US" dirty="0"/>
              <a:t>My personal journey since September 2006</a:t>
            </a:r>
          </a:p>
          <a:p>
            <a:pPr lvl="1"/>
            <a:endParaRPr lang="en-US" dirty="0"/>
          </a:p>
          <a:p>
            <a:r>
              <a:rPr lang="en-US" b="1" dirty="0">
                <a:solidFill>
                  <a:srgbClr val="1A5712"/>
                </a:solidFill>
              </a:rPr>
              <a:t>Many future opportunities exist</a:t>
            </a:r>
          </a:p>
          <a:p>
            <a:pPr lvl="1"/>
            <a:r>
              <a:rPr lang="en-US" b="1" dirty="0">
                <a:solidFill>
                  <a:srgbClr val="FF0000"/>
                </a:solidFill>
              </a:rPr>
              <a:t>Especially with new sequencing technologies</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0D852A5-EE62-484B-A021-ACAA12743B7A}"/>
              </a:ext>
            </a:extLst>
          </p:cNvPr>
          <p:cNvSpPr>
            <a:spLocks noGrp="1"/>
          </p:cNvSpPr>
          <p:nvPr>
            <p:ph type="sldNum" sz="quarter" idx="11"/>
          </p:nvPr>
        </p:nvSpPr>
        <p:spPr/>
        <p:txBody>
          <a:bodyPr/>
          <a:lstStyle/>
          <a:p>
            <a:fld id="{323594FA-E141-4234-AE05-360401972BE7}" type="slidenum">
              <a:rPr lang="en-US" altLang="en-US" smtClean="0"/>
              <a:pPr/>
              <a:t>125</a:t>
            </a:fld>
            <a:endParaRPr lang="en-US" altLang="en-US"/>
          </a:p>
        </p:txBody>
      </p:sp>
    </p:spTree>
    <p:extLst>
      <p:ext uri="{BB962C8B-B14F-4D97-AF65-F5344CB8AC3E}">
        <p14:creationId xmlns:p14="http://schemas.microsoft.com/office/powerpoint/2010/main" val="951126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401E3-2F62-154B-ACB8-47E5315A685B}"/>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9AC9D91C-98FE-7848-863F-C5E1EEB5C2E2}"/>
              </a:ext>
            </a:extLst>
          </p:cNvPr>
          <p:cNvSpPr>
            <a:spLocks noGrp="1"/>
          </p:cNvSpPr>
          <p:nvPr>
            <p:ph idx="1"/>
          </p:nvPr>
        </p:nvSpPr>
        <p:spPr>
          <a:xfrm>
            <a:off x="228600" y="980728"/>
            <a:ext cx="8610600" cy="4876800"/>
          </a:xfrm>
        </p:spPr>
        <p:txBody>
          <a:bodyPr/>
          <a:lstStyle/>
          <a:p>
            <a:r>
              <a:rPr lang="en-US" dirty="0"/>
              <a:t>Can Alkan, </a:t>
            </a:r>
            <a:r>
              <a:rPr lang="en-US" dirty="0" err="1"/>
              <a:t>Bilkent</a:t>
            </a:r>
            <a:r>
              <a:rPr lang="en-US" dirty="0"/>
              <a:t> University</a:t>
            </a:r>
          </a:p>
          <a:p>
            <a:endParaRPr lang="en-US" dirty="0"/>
          </a:p>
          <a:p>
            <a:r>
              <a:rPr lang="en-US" dirty="0"/>
              <a:t>Many students at ETH, CMU, </a:t>
            </a:r>
            <a:r>
              <a:rPr lang="en-US" dirty="0" err="1"/>
              <a:t>Bilkent</a:t>
            </a:r>
            <a:endParaRPr lang="en-US" dirty="0"/>
          </a:p>
          <a:p>
            <a:pPr lvl="1"/>
            <a:r>
              <a:rPr lang="en-US" dirty="0"/>
              <a:t>Mohammed </a:t>
            </a:r>
            <a:r>
              <a:rPr lang="en-US" dirty="0" err="1"/>
              <a:t>Alser</a:t>
            </a:r>
            <a:r>
              <a:rPr lang="en-US" dirty="0"/>
              <a:t>, </a:t>
            </a:r>
            <a:r>
              <a:rPr lang="en-US" dirty="0" err="1"/>
              <a:t>Damla</a:t>
            </a:r>
            <a:r>
              <a:rPr lang="en-US" dirty="0"/>
              <a:t> </a:t>
            </a:r>
            <a:r>
              <a:rPr lang="en-US" dirty="0" err="1"/>
              <a:t>Senol</a:t>
            </a:r>
            <a:r>
              <a:rPr lang="en-US" dirty="0"/>
              <a:t> Cali, </a:t>
            </a:r>
            <a:r>
              <a:rPr lang="en-US" dirty="0" err="1"/>
              <a:t>Jeremie</a:t>
            </a:r>
            <a:r>
              <a:rPr lang="en-US" dirty="0"/>
              <a:t> Kim, Hasan Hassan, </a:t>
            </a:r>
            <a:r>
              <a:rPr lang="en-US" dirty="0" err="1"/>
              <a:t>Donghyuk</a:t>
            </a:r>
            <a:r>
              <a:rPr lang="en-US" dirty="0"/>
              <a:t> Lee, </a:t>
            </a:r>
            <a:r>
              <a:rPr lang="en-US" dirty="0" err="1"/>
              <a:t>Hongyi</a:t>
            </a:r>
            <a:r>
              <a:rPr lang="en-US" dirty="0"/>
              <a:t> Xin, …</a:t>
            </a:r>
          </a:p>
          <a:p>
            <a:pPr lvl="1"/>
            <a:endParaRPr lang="en-US" dirty="0"/>
          </a:p>
          <a:p>
            <a:r>
              <a:rPr lang="en-US" dirty="0"/>
              <a:t>Funders:</a:t>
            </a:r>
          </a:p>
          <a:p>
            <a:pPr lvl="1"/>
            <a:r>
              <a:rPr lang="en-US" dirty="0"/>
              <a:t>NIH and Industrial Partners (Alibaba, AMD, Google, Facebook, HP Labs, Huawei, IBM, Intel, Microsoft, Nvidia, Oracle, Qualcomm, Rambus, Samsung, Seagate, VMware)</a:t>
            </a:r>
          </a:p>
          <a:p>
            <a:pPr lvl="1"/>
            <a:endParaRPr lang="en-US" dirty="0"/>
          </a:p>
          <a:p>
            <a:r>
              <a:rPr lang="en-US" dirty="0"/>
              <a:t>All papers, source code, and more are at:</a:t>
            </a:r>
          </a:p>
          <a:p>
            <a:pPr lvl="1"/>
            <a:r>
              <a:rPr lang="en-US" dirty="0">
                <a:hlinkClick r:id="rId2"/>
              </a:rPr>
              <a:t>https://people.inf.ethz.ch/omutlu/projects.htm</a:t>
            </a:r>
            <a:r>
              <a:rPr lang="en-US" dirty="0"/>
              <a:t> </a:t>
            </a:r>
          </a:p>
        </p:txBody>
      </p:sp>
      <p:sp>
        <p:nvSpPr>
          <p:cNvPr id="4" name="Slide Number Placeholder 3">
            <a:extLst>
              <a:ext uri="{FF2B5EF4-FFF2-40B4-BE49-F238E27FC236}">
                <a16:creationId xmlns:a16="http://schemas.microsoft.com/office/drawing/2014/main" id="{AF38E21C-F2EA-F046-8446-E33A8B3C1579}"/>
              </a:ext>
            </a:extLst>
          </p:cNvPr>
          <p:cNvSpPr>
            <a:spLocks noGrp="1"/>
          </p:cNvSpPr>
          <p:nvPr>
            <p:ph type="sldNum" sz="quarter" idx="11"/>
          </p:nvPr>
        </p:nvSpPr>
        <p:spPr/>
        <p:txBody>
          <a:bodyPr/>
          <a:lstStyle/>
          <a:p>
            <a:fld id="{323594FA-E141-4234-AE05-360401972BE7}" type="slidenum">
              <a:rPr lang="en-US" altLang="en-US" smtClean="0"/>
              <a:pPr/>
              <a:t>126</a:t>
            </a:fld>
            <a:endParaRPr lang="en-US" altLang="en-US"/>
          </a:p>
        </p:txBody>
      </p:sp>
    </p:spTree>
    <p:extLst>
      <p:ext uri="{BB962C8B-B14F-4D97-AF65-F5344CB8AC3E}">
        <p14:creationId xmlns:p14="http://schemas.microsoft.com/office/powerpoint/2010/main" val="289806708"/>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May 21, 2018</a:t>
            </a:r>
          </a:p>
          <a:p>
            <a:r>
              <a:rPr lang="en-US" sz="2200" dirty="0"/>
              <a:t>HiCOMB-17 Keynote Talk</a:t>
            </a:r>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p:nvPr>
        </p:nvSpPr>
        <p:spPr>
          <a:xfrm>
            <a:off x="395536" y="1484784"/>
            <a:ext cx="8382000" cy="2201416"/>
          </a:xfrm>
        </p:spPr>
        <p:txBody>
          <a:bodyPr>
            <a:normAutofit/>
          </a:bodyPr>
          <a:lstStyle/>
          <a:p>
            <a:pPr algn="ctr"/>
            <a:r>
              <a:rPr lang="en-US" sz="5000" dirty="0"/>
              <a:t>Accelerating Genome Analysis</a:t>
            </a:r>
            <a:br>
              <a:rPr lang="en-US" sz="4400" dirty="0"/>
            </a:br>
            <a:br>
              <a:rPr lang="en-US" sz="800" dirty="0"/>
            </a:br>
            <a:r>
              <a:rPr lang="en-US" sz="4000" dirty="0">
                <a:solidFill>
                  <a:srgbClr val="FF0000"/>
                </a:solidFill>
              </a:rPr>
              <a:t>A Primer on an Ongoing Journey</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97070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High-Throughput Sequencing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8194B6AA-3C68-9047-8AF8-88B08B1C5A4A}"/>
              </a:ext>
            </a:extLst>
          </p:cNvPr>
          <p:cNvPicPr>
            <a:picLocks noChangeAspect="1"/>
          </p:cNvPicPr>
          <p:nvPr/>
        </p:nvPicPr>
        <p:blipFill>
          <a:blip r:embed="rId3"/>
          <a:stretch>
            <a:fillRect/>
          </a:stretch>
        </p:blipFill>
        <p:spPr>
          <a:xfrm>
            <a:off x="127000" y="1024596"/>
            <a:ext cx="8890000" cy="2413000"/>
          </a:xfrm>
          <a:prstGeom prst="rect">
            <a:avLst/>
          </a:prstGeom>
        </p:spPr>
      </p:pic>
      <p:pic>
        <p:nvPicPr>
          <p:cNvPr id="8" name="Picture 7">
            <a:extLst>
              <a:ext uri="{FF2B5EF4-FFF2-40B4-BE49-F238E27FC236}">
                <a16:creationId xmlns:a16="http://schemas.microsoft.com/office/drawing/2014/main" id="{DB481A00-800C-1A4A-9D97-4E7330C73DB3}"/>
              </a:ext>
            </a:extLst>
          </p:cNvPr>
          <p:cNvPicPr>
            <a:picLocks noChangeAspect="1"/>
          </p:cNvPicPr>
          <p:nvPr/>
        </p:nvPicPr>
        <p:blipFill>
          <a:blip r:embed="rId4"/>
          <a:stretch>
            <a:fillRect/>
          </a:stretch>
        </p:blipFill>
        <p:spPr>
          <a:xfrm>
            <a:off x="845918" y="3437596"/>
            <a:ext cx="7452164" cy="3041700"/>
          </a:xfrm>
          <a:prstGeom prst="rect">
            <a:avLst/>
          </a:prstGeom>
        </p:spPr>
      </p:pic>
    </p:spTree>
    <p:extLst>
      <p:ext uri="{BB962C8B-B14F-4D97-AF65-F5344CB8AC3E}">
        <p14:creationId xmlns:p14="http://schemas.microsoft.com/office/powerpoint/2010/main" val="3752042632"/>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Nanopore Sequencing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Content Placeholder 2">
            <a:extLst>
              <a:ext uri="{FF2B5EF4-FFF2-40B4-BE49-F238E27FC236}">
                <a16:creationId xmlns:a16="http://schemas.microsoft.com/office/drawing/2014/main" id="{769178E2-9953-C14E-A46E-1C9271E03EC3}"/>
              </a:ext>
            </a:extLst>
          </p:cNvPr>
          <p:cNvSpPr>
            <a:spLocks noGrp="1"/>
          </p:cNvSpPr>
          <p:nvPr>
            <p:ph idx="1"/>
          </p:nvPr>
        </p:nvSpPr>
        <p:spPr>
          <a:xfrm>
            <a:off x="228600" y="1371600"/>
            <a:ext cx="8610600" cy="4876800"/>
          </a:xfrm>
        </p:spPr>
        <p:txBody>
          <a:bodyPr>
            <a:normAutofit/>
          </a:bodyPr>
          <a:lstStyle/>
          <a:p>
            <a:r>
              <a:rPr lang="en-US" sz="2400" b="1" dirty="0">
                <a:solidFill>
                  <a:srgbClr val="0000FF"/>
                </a:solidFill>
              </a:rPr>
              <a:t>Basecalling</a:t>
            </a:r>
            <a:r>
              <a:rPr lang="en-US" sz="2400" dirty="0"/>
              <a:t> translates the raw signal output of the </a:t>
            </a:r>
            <a:r>
              <a:rPr lang="en-US" sz="2400" dirty="0" err="1"/>
              <a:t>nanopore</a:t>
            </a:r>
            <a:r>
              <a:rPr lang="en-US" sz="2400" dirty="0"/>
              <a:t> sequencer into bases (A, C, G, T) to generate DNA reads. </a:t>
            </a:r>
          </a:p>
          <a:p>
            <a:pPr lvl="1">
              <a:spcBef>
                <a:spcPts val="0"/>
              </a:spcBef>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1) The raw current signal is divided into discrete blocks (events). </a:t>
            </a:r>
          </a:p>
          <a:p>
            <a:pPr lvl="1">
              <a:spcBef>
                <a:spcPts val="0"/>
              </a:spcBef>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2) Each event is decoded into a most-likely set of bases. </a:t>
            </a:r>
          </a:p>
          <a:p>
            <a:pPr lvl="1"/>
            <a:endParaRPr lang="en-US" dirty="0"/>
          </a:p>
          <a:p>
            <a:r>
              <a:rPr lang="en-US" sz="2400" b="1" dirty="0">
                <a:solidFill>
                  <a:srgbClr val="FF0000"/>
                </a:solidFill>
              </a:rPr>
              <a:t>Deletions</a:t>
            </a:r>
            <a:r>
              <a:rPr lang="en-US" sz="2400" i="1" dirty="0"/>
              <a:t> </a:t>
            </a:r>
            <a:r>
              <a:rPr lang="en-US" sz="2400" dirty="0"/>
              <a:t>are</a:t>
            </a:r>
            <a:r>
              <a:rPr lang="en-US" sz="2400" i="1" dirty="0"/>
              <a:t> </a:t>
            </a:r>
            <a:r>
              <a:rPr lang="en-US" sz="2400" dirty="0"/>
              <a:t>the dominant error of </a:t>
            </a:r>
            <a:r>
              <a:rPr lang="en-US" sz="2400" dirty="0" err="1"/>
              <a:t>nanopore</a:t>
            </a:r>
            <a:r>
              <a:rPr lang="en-US" sz="2400" dirty="0"/>
              <a:t> sequencing.</a:t>
            </a:r>
          </a:p>
          <a:p>
            <a:pPr lvl="1"/>
            <a:r>
              <a:rPr lang="en-US" dirty="0"/>
              <a:t>In the ideal case, each consecutive event should differ by one base. However, in practice, this is not the case because of the </a:t>
            </a:r>
            <a:r>
              <a:rPr lang="en-US" dirty="0">
                <a:solidFill>
                  <a:srgbClr val="FF0000"/>
                </a:solidFill>
              </a:rPr>
              <a:t>non-stable speed of the translocation</a:t>
            </a:r>
            <a:r>
              <a:rPr lang="en-US" dirty="0"/>
              <a:t>.</a:t>
            </a:r>
          </a:p>
          <a:p>
            <a:pPr lvl="1"/>
            <a:r>
              <a:rPr lang="en-US" dirty="0"/>
              <a:t>Determining the correct length of the </a:t>
            </a:r>
            <a:r>
              <a:rPr lang="en-US" dirty="0">
                <a:solidFill>
                  <a:srgbClr val="FF0000"/>
                </a:solidFill>
              </a:rPr>
              <a:t>homopolymers</a:t>
            </a:r>
            <a:r>
              <a:rPr lang="en-US" dirty="0"/>
              <a:t> (</a:t>
            </a:r>
            <a:r>
              <a:rPr lang="en-US" i="1" dirty="0"/>
              <a:t>i</a:t>
            </a:r>
            <a:r>
              <a:rPr lang="en-US" dirty="0"/>
              <a:t>.</a:t>
            </a:r>
            <a:r>
              <a:rPr lang="en-US" i="1" dirty="0"/>
              <a:t>e</a:t>
            </a:r>
            <a:r>
              <a:rPr lang="en-US" dirty="0"/>
              <a:t>., repeating stretches of one kind of base, </a:t>
            </a:r>
            <a:r>
              <a:rPr lang="en-US" i="1" dirty="0"/>
              <a:t>e</a:t>
            </a:r>
            <a:r>
              <a:rPr lang="en-US" dirty="0"/>
              <a:t>.</a:t>
            </a:r>
            <a:r>
              <a:rPr lang="en-US" i="1" dirty="0"/>
              <a:t>g</a:t>
            </a:r>
            <a:r>
              <a:rPr lang="en-US" dirty="0"/>
              <a:t>., AAAAAAA) is challenging.</a:t>
            </a:r>
          </a:p>
          <a:p>
            <a:pPr marL="0" indent="0">
              <a:buNone/>
            </a:pPr>
            <a:endParaRPr lang="en-US" sz="2400" dirty="0"/>
          </a:p>
        </p:txBody>
      </p:sp>
    </p:spTree>
    <p:extLst>
      <p:ext uri="{BB962C8B-B14F-4D97-AF65-F5344CB8AC3E}">
        <p14:creationId xmlns:p14="http://schemas.microsoft.com/office/powerpoint/2010/main" val="25523424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High-Throughput Sequencing (HTS) </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Parallelogram 4"/>
          <p:cNvSpPr/>
          <p:nvPr/>
        </p:nvSpPr>
        <p:spPr>
          <a:xfrm>
            <a:off x="615296" y="4264517"/>
            <a:ext cx="6554624" cy="1051132"/>
          </a:xfrm>
          <a:prstGeom prst="parallelogram">
            <a:avLst>
              <a:gd name="adj" fmla="val 221748"/>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8900000" scaled="1"/>
            <a:tileRect/>
          </a:gradFill>
          <a:ln>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54" name="Parallelogram 53"/>
          <p:cNvSpPr/>
          <p:nvPr/>
        </p:nvSpPr>
        <p:spPr>
          <a:xfrm>
            <a:off x="648053" y="4254546"/>
            <a:ext cx="6554624" cy="1051132"/>
          </a:xfrm>
          <a:prstGeom prst="parallelogram">
            <a:avLst>
              <a:gd name="adj" fmla="val 221748"/>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63" y="999858"/>
            <a:ext cx="3955286" cy="1997619"/>
          </a:xfrm>
          <a:prstGeom prst="rect">
            <a:avLst/>
          </a:prstGeom>
        </p:spPr>
      </p:pic>
      <p:sp>
        <p:nvSpPr>
          <p:cNvPr id="9" name="TextBox 8"/>
          <p:cNvSpPr txBox="1"/>
          <p:nvPr/>
        </p:nvSpPr>
        <p:spPr>
          <a:xfrm>
            <a:off x="1003600" y="3615858"/>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14" name="TextBox 13"/>
          <p:cNvSpPr txBox="1"/>
          <p:nvPr/>
        </p:nvSpPr>
        <p:spPr>
          <a:xfrm>
            <a:off x="2015897" y="3494627"/>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endPar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15" name="TextBox 14"/>
          <p:cNvSpPr txBox="1"/>
          <p:nvPr/>
        </p:nvSpPr>
        <p:spPr>
          <a:xfrm>
            <a:off x="4885999" y="3454182"/>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16" name="TextBox 15"/>
          <p:cNvSpPr txBox="1"/>
          <p:nvPr/>
        </p:nvSpPr>
        <p:spPr>
          <a:xfrm>
            <a:off x="2347162" y="3094647"/>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endPar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A</a:t>
            </a:r>
          </a:p>
        </p:txBody>
      </p:sp>
      <p:sp>
        <p:nvSpPr>
          <p:cNvPr id="19" name="TextBox 18"/>
          <p:cNvSpPr txBox="1"/>
          <p:nvPr/>
        </p:nvSpPr>
        <p:spPr>
          <a:xfrm>
            <a:off x="1500654" y="3575255"/>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0" name="TextBox 19"/>
          <p:cNvSpPr txBox="1"/>
          <p:nvPr/>
        </p:nvSpPr>
        <p:spPr>
          <a:xfrm>
            <a:off x="2988976" y="3154794"/>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A</a:t>
            </a:r>
          </a:p>
        </p:txBody>
      </p:sp>
      <p:sp>
        <p:nvSpPr>
          <p:cNvPr id="21" name="TextBox 20"/>
          <p:cNvSpPr txBox="1"/>
          <p:nvPr/>
        </p:nvSpPr>
        <p:spPr>
          <a:xfrm>
            <a:off x="3286868" y="3494627"/>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2" name="TextBox 21"/>
          <p:cNvSpPr txBox="1"/>
          <p:nvPr/>
        </p:nvSpPr>
        <p:spPr>
          <a:xfrm>
            <a:off x="2697788" y="3561975"/>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endPar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G</a:t>
            </a:r>
            <a:endPar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3" name="TextBox 22"/>
          <p:cNvSpPr txBox="1"/>
          <p:nvPr/>
        </p:nvSpPr>
        <p:spPr>
          <a:xfrm>
            <a:off x="4118472" y="2972358"/>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4" name="TextBox 23"/>
          <p:cNvSpPr txBox="1"/>
          <p:nvPr/>
        </p:nvSpPr>
        <p:spPr>
          <a:xfrm>
            <a:off x="4430939" y="3575255"/>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 </a:t>
            </a:r>
            <a:r>
              <a:rPr kumimoji="0" lang="en-US" sz="1800" b="1" i="0" u="none" strike="noStrike" kern="1200" cap="none" spc="0" normalizeH="0" baseline="0" noProof="0" dirty="0" err="1">
                <a:ln>
                  <a:noFill/>
                </a:ln>
                <a:solidFill>
                  <a:srgbClr val="7687CD"/>
                </a:solidFill>
                <a:effectLst/>
                <a:uLnTx/>
                <a:uFillTx/>
                <a:latin typeface="Arial Black" panose="020B0A04020102020204" pitchFamily="34" charset="0"/>
                <a:ea typeface="+mn-ea"/>
                <a:cs typeface="+mn-cs"/>
              </a:rPr>
              <a:t>G</a:t>
            </a: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 </a:t>
            </a:r>
            <a:r>
              <a:rPr kumimoji="0" lang="en-US" sz="1800" b="1" i="0" u="none" strike="noStrike" kern="1200" cap="none" spc="0" normalizeH="0" baseline="0" noProof="0" dirty="0" err="1">
                <a:ln>
                  <a:noFill/>
                </a:ln>
                <a:solidFill>
                  <a:srgbClr val="7687CD"/>
                </a:solidFill>
                <a:effectLst/>
                <a:uLnTx/>
                <a:uFillTx/>
                <a:latin typeface="Arial Black" panose="020B0A04020102020204" pitchFamily="34" charset="0"/>
                <a:ea typeface="+mn-ea"/>
                <a:cs typeface="+mn-cs"/>
              </a:rPr>
              <a:t>G</a:t>
            </a: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 </a:t>
            </a: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5" name="TextBox 24"/>
          <p:cNvSpPr txBox="1"/>
          <p:nvPr/>
        </p:nvSpPr>
        <p:spPr>
          <a:xfrm>
            <a:off x="3783711" y="3567342"/>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endPar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6" name="TextBox 25"/>
          <p:cNvSpPr txBox="1"/>
          <p:nvPr/>
        </p:nvSpPr>
        <p:spPr>
          <a:xfrm>
            <a:off x="5623692" y="2802351"/>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7" name="TextBox 26"/>
          <p:cNvSpPr txBox="1"/>
          <p:nvPr/>
        </p:nvSpPr>
        <p:spPr>
          <a:xfrm>
            <a:off x="6177610" y="2812678"/>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8" name="TextBox 27"/>
          <p:cNvSpPr txBox="1"/>
          <p:nvPr/>
        </p:nvSpPr>
        <p:spPr>
          <a:xfrm>
            <a:off x="5232285" y="3056538"/>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grpSp>
        <p:nvGrpSpPr>
          <p:cNvPr id="50" name="Group 49"/>
          <p:cNvGrpSpPr/>
          <p:nvPr/>
        </p:nvGrpSpPr>
        <p:grpSpPr>
          <a:xfrm>
            <a:off x="7358314" y="1588793"/>
            <a:ext cx="610389" cy="702745"/>
            <a:chOff x="6261691" y="5439667"/>
            <a:chExt cx="610389" cy="702745"/>
          </a:xfrm>
        </p:grpSpPr>
        <p:sp>
          <p:nvSpPr>
            <p:cNvPr id="31" name="Freeform 30"/>
            <p:cNvSpPr/>
            <p:nvPr/>
          </p:nvSpPr>
          <p:spPr>
            <a:xfrm>
              <a:off x="6261691" y="5754988"/>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EF876B"/>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29" name="Picture 28"/>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79"/>
            <a:stretch/>
          </p:blipFill>
          <p:spPr>
            <a:xfrm>
              <a:off x="6262467" y="5439667"/>
              <a:ext cx="609613" cy="702745"/>
            </a:xfrm>
            <a:prstGeom prst="rect">
              <a:avLst/>
            </a:prstGeom>
          </p:spPr>
        </p:pic>
        <p:sp>
          <p:nvSpPr>
            <p:cNvPr id="32" name="Rectangle 31"/>
            <p:cNvSpPr/>
            <p:nvPr/>
          </p:nvSpPr>
          <p:spPr>
            <a:xfrm>
              <a:off x="6366966" y="5791039"/>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T</a:t>
              </a:r>
            </a:p>
          </p:txBody>
        </p:sp>
      </p:grpSp>
      <p:grpSp>
        <p:nvGrpSpPr>
          <p:cNvPr id="48" name="Group 47"/>
          <p:cNvGrpSpPr/>
          <p:nvPr/>
        </p:nvGrpSpPr>
        <p:grpSpPr>
          <a:xfrm>
            <a:off x="7367834" y="4474300"/>
            <a:ext cx="610389" cy="702745"/>
            <a:chOff x="7560604" y="5499377"/>
            <a:chExt cx="610389" cy="702745"/>
          </a:xfrm>
        </p:grpSpPr>
        <p:sp>
          <p:nvSpPr>
            <p:cNvPr id="35" name="Freeform 34"/>
            <p:cNvSpPr/>
            <p:nvPr/>
          </p:nvSpPr>
          <p:spPr>
            <a:xfrm>
              <a:off x="7560604" y="5814698"/>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7588CD"/>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36" name="Picture 3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79"/>
            <a:stretch/>
          </p:blipFill>
          <p:spPr>
            <a:xfrm>
              <a:off x="7561380" y="5499377"/>
              <a:ext cx="609613" cy="702745"/>
            </a:xfrm>
            <a:prstGeom prst="rect">
              <a:avLst/>
            </a:prstGeom>
          </p:spPr>
        </p:pic>
        <p:sp>
          <p:nvSpPr>
            <p:cNvPr id="37" name="Rectangle 36"/>
            <p:cNvSpPr/>
            <p:nvPr/>
          </p:nvSpPr>
          <p:spPr>
            <a:xfrm>
              <a:off x="7665879" y="5850749"/>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G</a:t>
              </a:r>
            </a:p>
          </p:txBody>
        </p:sp>
      </p:grpSp>
      <p:grpSp>
        <p:nvGrpSpPr>
          <p:cNvPr id="47" name="Group 46"/>
          <p:cNvGrpSpPr/>
          <p:nvPr/>
        </p:nvGrpSpPr>
        <p:grpSpPr>
          <a:xfrm>
            <a:off x="7367447" y="3493588"/>
            <a:ext cx="610389" cy="702745"/>
            <a:chOff x="7694107" y="4646422"/>
            <a:chExt cx="610389" cy="702745"/>
          </a:xfrm>
        </p:grpSpPr>
        <p:sp>
          <p:nvSpPr>
            <p:cNvPr id="39" name="Freeform 38"/>
            <p:cNvSpPr/>
            <p:nvPr/>
          </p:nvSpPr>
          <p:spPr>
            <a:xfrm>
              <a:off x="7694107" y="4961743"/>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76BED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40" name="Picture 39"/>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79"/>
            <a:stretch/>
          </p:blipFill>
          <p:spPr>
            <a:xfrm>
              <a:off x="7694883" y="4646422"/>
              <a:ext cx="609613" cy="702745"/>
            </a:xfrm>
            <a:prstGeom prst="rect">
              <a:avLst/>
            </a:prstGeom>
          </p:spPr>
        </p:pic>
        <p:sp>
          <p:nvSpPr>
            <p:cNvPr id="41" name="Rectangle 40"/>
            <p:cNvSpPr/>
            <p:nvPr/>
          </p:nvSpPr>
          <p:spPr>
            <a:xfrm>
              <a:off x="7799382" y="4997794"/>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a:t>
              </a:r>
            </a:p>
          </p:txBody>
        </p:sp>
      </p:grpSp>
      <p:grpSp>
        <p:nvGrpSpPr>
          <p:cNvPr id="46" name="Group 45"/>
          <p:cNvGrpSpPr/>
          <p:nvPr/>
        </p:nvGrpSpPr>
        <p:grpSpPr>
          <a:xfrm>
            <a:off x="7367834" y="2524595"/>
            <a:ext cx="610389" cy="702745"/>
            <a:chOff x="7588832" y="4012028"/>
            <a:chExt cx="610389" cy="702745"/>
          </a:xfrm>
        </p:grpSpPr>
        <p:sp>
          <p:nvSpPr>
            <p:cNvPr id="43" name="Freeform 42"/>
            <p:cNvSpPr/>
            <p:nvPr/>
          </p:nvSpPr>
          <p:spPr>
            <a:xfrm>
              <a:off x="7588832" y="4327349"/>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DC498D"/>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44" name="Picture 4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79"/>
            <a:stretch/>
          </p:blipFill>
          <p:spPr>
            <a:xfrm>
              <a:off x="7589608" y="4012028"/>
              <a:ext cx="609613" cy="702745"/>
            </a:xfrm>
            <a:prstGeom prst="rect">
              <a:avLst/>
            </a:prstGeom>
          </p:spPr>
        </p:pic>
        <p:sp>
          <p:nvSpPr>
            <p:cNvPr id="45" name="Rectangle 44"/>
            <p:cNvSpPr/>
            <p:nvPr/>
          </p:nvSpPr>
          <p:spPr>
            <a:xfrm>
              <a:off x="7694107" y="4363400"/>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A</a:t>
              </a:r>
            </a:p>
          </p:txBody>
        </p:sp>
      </p:grpSp>
      <p:sp>
        <p:nvSpPr>
          <p:cNvPr id="51" name="TextBox 50"/>
          <p:cNvSpPr txBox="1"/>
          <p:nvPr/>
        </p:nvSpPr>
        <p:spPr>
          <a:xfrm>
            <a:off x="4883783" y="5315483"/>
            <a:ext cx="19870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Glass flow cell surface</a:t>
            </a:r>
          </a:p>
        </p:txBody>
      </p:sp>
      <p:sp>
        <p:nvSpPr>
          <p:cNvPr id="52" name="Freeform 51"/>
          <p:cNvSpPr/>
          <p:nvPr/>
        </p:nvSpPr>
        <p:spPr>
          <a:xfrm flipH="1">
            <a:off x="5486700" y="4948813"/>
            <a:ext cx="371955" cy="366836"/>
          </a:xfrm>
          <a:custGeom>
            <a:avLst/>
            <a:gdLst>
              <a:gd name="connsiteX0" fmla="*/ 42428 w 371955"/>
              <a:gd name="connsiteY0" fmla="*/ 511948 h 511948"/>
              <a:gd name="connsiteX1" fmla="*/ 25336 w 371955"/>
              <a:gd name="connsiteY1" fmla="*/ 153024 h 511948"/>
              <a:gd name="connsiteX2" fmla="*/ 341530 w 371955"/>
              <a:gd name="connsiteY2" fmla="*/ 16292 h 511948"/>
              <a:gd name="connsiteX3" fmla="*/ 341530 w 371955"/>
              <a:gd name="connsiteY3" fmla="*/ 7746 h 511948"/>
            </a:gdLst>
            <a:ahLst/>
            <a:cxnLst>
              <a:cxn ang="0">
                <a:pos x="connsiteX0" y="connsiteY0"/>
              </a:cxn>
              <a:cxn ang="0">
                <a:pos x="connsiteX1" y="connsiteY1"/>
              </a:cxn>
              <a:cxn ang="0">
                <a:pos x="connsiteX2" y="connsiteY2"/>
              </a:cxn>
              <a:cxn ang="0">
                <a:pos x="connsiteX3" y="connsiteY3"/>
              </a:cxn>
            </a:cxnLst>
            <a:rect l="l" t="t" r="r" b="b"/>
            <a:pathLst>
              <a:path w="371955" h="511948">
                <a:moveTo>
                  <a:pt x="42428" y="511948"/>
                </a:moveTo>
                <a:cubicBezTo>
                  <a:pt x="8957" y="373790"/>
                  <a:pt x="-24514" y="235633"/>
                  <a:pt x="25336" y="153024"/>
                </a:cubicBezTo>
                <a:cubicBezTo>
                  <a:pt x="75186" y="70415"/>
                  <a:pt x="288831" y="40505"/>
                  <a:pt x="341530" y="16292"/>
                </a:cubicBezTo>
                <a:cubicBezTo>
                  <a:pt x="394229" y="-7921"/>
                  <a:pt x="367879" y="-88"/>
                  <a:pt x="341530" y="7746"/>
                </a:cubicBezTo>
              </a:path>
            </a:pathLst>
          </a:custGeom>
          <a:noFill/>
          <a:ln>
            <a:solidFill>
              <a:schemeClr val="tx1"/>
            </a:solidFill>
            <a:headEnd type="none" w="med" len="med"/>
            <a:tailEnd type="triangle" w="med" len="me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53" name="Rectangle 52"/>
          <p:cNvSpPr/>
          <p:nvPr/>
        </p:nvSpPr>
        <p:spPr>
          <a:xfrm>
            <a:off x="389369" y="5750782"/>
            <a:ext cx="83652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As a workaround, HTS technologies sequence random short DNA fragments (75-300 </a:t>
            </a:r>
            <a:r>
              <a:rPr kumimoji="0" lang="en-US" sz="1600" b="0" i="0" u="none" strike="noStrike" kern="1200" cap="none" spc="0" normalizeH="0" baseline="0" noProof="0" dirty="0" err="1">
                <a:ln>
                  <a:noFill/>
                </a:ln>
                <a:solidFill>
                  <a:srgbClr val="000000"/>
                </a:solidFill>
                <a:effectLst/>
                <a:uLnTx/>
                <a:uFillTx/>
                <a:latin typeface="Tahoma"/>
                <a:ea typeface="+mn-ea"/>
                <a:cs typeface="+mn-cs"/>
              </a:rPr>
              <a:t>basepairs</a:t>
            </a:r>
            <a:r>
              <a:rPr kumimoji="0" lang="en-US" sz="1600" b="0" i="0" u="none" strike="noStrike" kern="1200" cap="none" spc="0" normalizeH="0" baseline="0" noProof="0" dirty="0">
                <a:ln>
                  <a:noFill/>
                </a:ln>
                <a:solidFill>
                  <a:srgbClr val="000000"/>
                </a:solidFill>
                <a:effectLst/>
                <a:uLnTx/>
                <a:uFillTx/>
                <a:latin typeface="Tahoma"/>
                <a:ea typeface="+mn-ea"/>
                <a:cs typeface="+mn-cs"/>
              </a:rPr>
              <a:t> long) of copies of the original molecule.</a:t>
            </a:r>
          </a:p>
        </p:txBody>
      </p:sp>
      <p:pic>
        <p:nvPicPr>
          <p:cNvPr id="56" name="Picture 55"/>
          <p:cNvPicPr>
            <a:picLocks noChangeAspect="1"/>
          </p:cNvPicPr>
          <p:nvPr/>
        </p:nvPicPr>
        <p:blipFill rotWithShape="1">
          <a:blip r:embed="rId6">
            <a:extLst>
              <a:ext uri="{28A0092B-C50C-407E-A947-70E740481C1C}">
                <a14:useLocalDpi xmlns:a14="http://schemas.microsoft.com/office/drawing/2010/main" val="0"/>
              </a:ext>
            </a:extLst>
          </a:blip>
          <a:srcRect l="39975" t="4290" r="40475" b="27596"/>
          <a:stretch/>
        </p:blipFill>
        <p:spPr>
          <a:xfrm>
            <a:off x="8018715" y="2087272"/>
            <a:ext cx="1197134" cy="2618894"/>
          </a:xfrm>
          <a:prstGeom prst="rect">
            <a:avLst/>
          </a:prstGeom>
        </p:spPr>
      </p:pic>
      <p:sp>
        <p:nvSpPr>
          <p:cNvPr id="4" name="TextBox 3">
            <a:extLst>
              <a:ext uri="{FF2B5EF4-FFF2-40B4-BE49-F238E27FC236}">
                <a16:creationId xmlns:a16="http://schemas.microsoft.com/office/drawing/2014/main" id="{47DF7933-77E6-3744-BA52-57A5FF27031A}"/>
              </a:ext>
            </a:extLst>
          </p:cNvPr>
          <p:cNvSpPr txBox="1"/>
          <p:nvPr/>
        </p:nvSpPr>
        <p:spPr>
          <a:xfrm>
            <a:off x="3792983" y="869529"/>
            <a:ext cx="4818948" cy="954107"/>
          </a:xfrm>
          <a:prstGeom prst="rect">
            <a:avLst/>
          </a:prstGeom>
          <a:noFill/>
        </p:spPr>
        <p:txBody>
          <a:bodyPr wrap="none" rtlCol="0">
            <a:spAutoFit/>
          </a:bodyPr>
          <a:lstStyle/>
          <a:p>
            <a:r>
              <a:rPr lang="en-US" sz="1400" b="1" dirty="0"/>
              <a:t>The sequencer adds the molecule “T” </a:t>
            </a:r>
          </a:p>
          <a:p>
            <a:r>
              <a:rPr lang="en-US" sz="1400" b="1" dirty="0"/>
              <a:t>to all bases near the flow cell surface and </a:t>
            </a:r>
          </a:p>
          <a:p>
            <a:r>
              <a:rPr lang="en-US" sz="1400" b="1" dirty="0"/>
              <a:t>observes the chemical reaction via a CMOS sensor</a:t>
            </a:r>
            <a:r>
              <a:rPr lang="en-US" sz="1400" dirty="0"/>
              <a:t>. </a:t>
            </a:r>
          </a:p>
          <a:p>
            <a:r>
              <a:rPr lang="en-US" sz="1400" dirty="0"/>
              <a:t>If a reaction happens then the base is “A”</a:t>
            </a:r>
          </a:p>
        </p:txBody>
      </p:sp>
    </p:spTree>
    <p:extLst>
      <p:ext uri="{BB962C8B-B14F-4D97-AF65-F5344CB8AC3E}">
        <p14:creationId xmlns:p14="http://schemas.microsoft.com/office/powerpoint/2010/main" val="4445542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animEffect transition="in" filter="fade">
                                      <p:cBhvr>
                                        <p:cTn id="9" dur="500"/>
                                        <p:tgtEl>
                                          <p:spTgt spid="5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randombar(horizontal)">
                                      <p:cBhvr>
                                        <p:cTn id="34" dur="500"/>
                                        <p:tgtEl>
                                          <p:spTgt spid="54"/>
                                        </p:tgtEl>
                                      </p:cBhvr>
                                    </p:animEffect>
                                  </p:childTnLst>
                                </p:cTn>
                              </p:par>
                            </p:childTnLst>
                          </p:cTn>
                        </p:par>
                        <p:par>
                          <p:cTn id="35" fill="hold">
                            <p:stCondLst>
                              <p:cond delay="500"/>
                            </p:stCondLst>
                            <p:childTnLst>
                              <p:par>
                                <p:cTn id="36" presetID="22" presetClass="exit" presetSubtype="4" fill="hold" grpId="0" nodeType="afterEffect">
                                  <p:stCondLst>
                                    <p:cond delay="500"/>
                                  </p:stCondLst>
                                  <p:childTnLst>
                                    <p:animEffect transition="out" filter="wipe(down)">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22" presetClass="exit" presetSubtype="4" fill="hold" grpId="0" nodeType="withEffect">
                                  <p:stCondLst>
                                    <p:cond delay="0"/>
                                  </p:stCondLst>
                                  <p:childTnLst>
                                    <p:animEffect transition="out" filter="wipe(down)">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22" presetClass="exit" presetSubtype="4" fill="hold" grpId="0" nodeType="withEffect">
                                  <p:stCondLst>
                                    <p:cond delay="0"/>
                                  </p:stCondLst>
                                  <p:childTnLst>
                                    <p:animEffect transition="out" filter="wipe(down)">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22" presetClass="exit" presetSubtype="4" fill="hold" grpId="0" nodeType="withEffect">
                                  <p:stCondLst>
                                    <p:cond delay="0"/>
                                  </p:stCondLst>
                                  <p:childTnLst>
                                    <p:animEffect transition="out" filter="wipe(down)">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22" presetClass="exit" presetSubtype="4" fill="hold" grpId="0" nodeType="withEffect">
                                  <p:stCondLst>
                                    <p:cond delay="0"/>
                                  </p:stCondLst>
                                  <p:childTnLst>
                                    <p:animEffect transition="out" filter="wipe(down)">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par>
                                <p:cTn id="51" presetID="22" presetClass="exit" presetSubtype="4" fill="hold" grpId="0" nodeType="withEffect">
                                  <p:stCondLst>
                                    <p:cond delay="0"/>
                                  </p:stCondLst>
                                  <p:childTnLst>
                                    <p:animEffect transition="out" filter="wipe(down)">
                                      <p:cBhvr>
                                        <p:cTn id="52" dur="500"/>
                                        <p:tgtEl>
                                          <p:spTgt spid="23"/>
                                        </p:tgtEl>
                                      </p:cBhvr>
                                    </p:animEffect>
                                    <p:set>
                                      <p:cBhvr>
                                        <p:cTn id="53" dur="1" fill="hold">
                                          <p:stCondLst>
                                            <p:cond delay="499"/>
                                          </p:stCondLst>
                                        </p:cTn>
                                        <p:tgtEl>
                                          <p:spTgt spid="23"/>
                                        </p:tgtEl>
                                        <p:attrNameLst>
                                          <p:attrName>style.visibility</p:attrName>
                                        </p:attrNameLst>
                                      </p:cBhvr>
                                      <p:to>
                                        <p:strVal val="hidden"/>
                                      </p:to>
                                    </p:set>
                                  </p:childTnLst>
                                </p:cTn>
                              </p:par>
                              <p:par>
                                <p:cTn id="54" presetID="22" presetClass="exit" presetSubtype="4" fill="hold" grpId="0" nodeType="withEffect">
                                  <p:stCondLst>
                                    <p:cond delay="0"/>
                                  </p:stCondLst>
                                  <p:childTnLst>
                                    <p:animEffect transition="out" filter="wipe(down)">
                                      <p:cBhvr>
                                        <p:cTn id="55" dur="500"/>
                                        <p:tgtEl>
                                          <p:spTgt spid="26"/>
                                        </p:tgtEl>
                                      </p:cBhvr>
                                    </p:animEffect>
                                    <p:set>
                                      <p:cBhvr>
                                        <p:cTn id="56" dur="1" fill="hold">
                                          <p:stCondLst>
                                            <p:cond delay="499"/>
                                          </p:stCondLst>
                                        </p:cTn>
                                        <p:tgtEl>
                                          <p:spTgt spid="26"/>
                                        </p:tgtEl>
                                        <p:attrNameLst>
                                          <p:attrName>style.visibility</p:attrName>
                                        </p:attrNameLst>
                                      </p:cBhvr>
                                      <p:to>
                                        <p:strVal val="hidden"/>
                                      </p:to>
                                    </p:set>
                                  </p:childTnLst>
                                </p:cTn>
                              </p:par>
                              <p:par>
                                <p:cTn id="57" presetID="22" presetClass="exit" presetSubtype="4" fill="hold" grpId="0" nodeType="withEffect">
                                  <p:stCondLst>
                                    <p:cond delay="0"/>
                                  </p:stCondLst>
                                  <p:childTnLst>
                                    <p:animEffect transition="out" filter="wipe(down)">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22" presetClass="exit" presetSubtype="4" fill="hold" grpId="0" nodeType="withEffect">
                                  <p:stCondLst>
                                    <p:cond delay="0"/>
                                  </p:stCondLst>
                                  <p:childTnLst>
                                    <p:animEffect transition="out" filter="wipe(down)">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22" presetClass="exit" presetSubtype="4" fill="hold" grpId="0" nodeType="withEffect">
                                  <p:stCondLst>
                                    <p:cond delay="0"/>
                                  </p:stCondLst>
                                  <p:childTnLst>
                                    <p:animEffect transition="out" filter="wipe(down)">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par>
                                <p:cTn id="66" presetID="22" presetClass="exit" presetSubtype="4" fill="hold" grpId="0" nodeType="withEffect">
                                  <p:stCondLst>
                                    <p:cond delay="0"/>
                                  </p:stCondLst>
                                  <p:childTnLst>
                                    <p:animEffect transition="out" filter="wipe(down)">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22" presetClass="exit" presetSubtype="4" fill="hold" grpId="0" nodeType="withEffect">
                                  <p:stCondLst>
                                    <p:cond delay="0"/>
                                  </p:stCondLst>
                                  <p:childTnLst>
                                    <p:animEffect transition="out" filter="wipe(down)">
                                      <p:cBhvr>
                                        <p:cTn id="70" dur="500"/>
                                        <p:tgtEl>
                                          <p:spTgt spid="22"/>
                                        </p:tgtEl>
                                      </p:cBhvr>
                                    </p:animEffect>
                                    <p:set>
                                      <p:cBhvr>
                                        <p:cTn id="71" dur="1" fill="hold">
                                          <p:stCondLst>
                                            <p:cond delay="499"/>
                                          </p:stCondLst>
                                        </p:cTn>
                                        <p:tgtEl>
                                          <p:spTgt spid="22"/>
                                        </p:tgtEl>
                                        <p:attrNameLst>
                                          <p:attrName>style.visibility</p:attrName>
                                        </p:attrNameLst>
                                      </p:cBhvr>
                                      <p:to>
                                        <p:strVal val="hidden"/>
                                      </p:to>
                                    </p:set>
                                  </p:childTnLst>
                                </p:cTn>
                              </p:par>
                              <p:par>
                                <p:cTn id="72" presetID="22" presetClass="exit" presetSubtype="4" fill="hold" grpId="0" nodeType="withEffect">
                                  <p:stCondLst>
                                    <p:cond delay="0"/>
                                  </p:stCondLst>
                                  <p:childTnLst>
                                    <p:animEffect transition="out" filter="wipe(down)">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22" presetClass="exit" presetSubtype="4" fill="hold" grpId="0" nodeType="withEffect">
                                  <p:stCondLst>
                                    <p:cond delay="0"/>
                                  </p:stCondLst>
                                  <p:childTnLst>
                                    <p:animEffect transition="out" filter="wipe(down)">
                                      <p:cBhvr>
                                        <p:cTn id="76" dur="500"/>
                                        <p:tgtEl>
                                          <p:spTgt spid="24"/>
                                        </p:tgtEl>
                                      </p:cBhvr>
                                    </p:animEffect>
                                    <p:set>
                                      <p:cBhvr>
                                        <p:cTn id="7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9" grpId="0"/>
      <p:bldP spid="14" grpId="0"/>
      <p:bldP spid="15" grpId="0"/>
      <p:bldP spid="16" grpId="0"/>
      <p:bldP spid="19" grpId="0"/>
      <p:bldP spid="20" grpId="0"/>
      <p:bldP spid="21" grpId="0"/>
      <p:bldP spid="22" grpId="0"/>
      <p:bldP spid="23" grpId="0"/>
      <p:bldP spid="24" grpId="0"/>
      <p:bldP spid="25" grpId="0"/>
      <p:bldP spid="26" grpId="0"/>
      <p:bldP spid="27" grpId="0"/>
      <p:bldP spid="28" grpId="0"/>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3- Highly Accurate Filtering Algorithm</a:t>
            </a:r>
            <a:r>
              <a:rPr lang="en-US" sz="2400" dirty="0"/>
              <a:t> (cont’d)</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prstClr val="black"/>
                </a:solidFill>
              </a:rPr>
              <a:pPr/>
              <a:t>130</a:t>
            </a:fld>
            <a:endParaRPr lang="en-US" altLang="en-US">
              <a:solidFill>
                <a:prstClr val="black"/>
              </a:solidFill>
            </a:endParaRPr>
          </a:p>
        </p:txBody>
      </p:sp>
      <p:graphicFrame>
        <p:nvGraphicFramePr>
          <p:cNvPr id="8" name="Object 7"/>
          <p:cNvGraphicFramePr>
            <a:graphicFrameLocks noChangeAspect="1"/>
          </p:cNvGraphicFramePr>
          <p:nvPr>
            <p:extLst/>
          </p:nvPr>
        </p:nvGraphicFramePr>
        <p:xfrm>
          <a:off x="-3294743" y="2627086"/>
          <a:ext cx="12975772" cy="3875314"/>
        </p:xfrm>
        <a:graphic>
          <a:graphicData uri="http://schemas.openxmlformats.org/presentationml/2006/ole">
            <mc:AlternateContent xmlns:mc="http://schemas.openxmlformats.org/markup-compatibility/2006">
              <mc:Choice xmlns:v="urn:schemas-microsoft-com:vml" Requires="v">
                <p:oleObj spid="_x0000_s58401" name="Visio" r:id="rId4" imgW="9523825" imgH="1812732" progId="Visio.Drawing.11">
                  <p:embed/>
                </p:oleObj>
              </mc:Choice>
              <mc:Fallback>
                <p:oleObj name="Visio" r:id="rId4" imgW="9523825" imgH="1812732" progId="Visio.Drawing.11">
                  <p:embed/>
                  <p:pic>
                    <p:nvPicPr>
                      <p:cNvPr id="8" name="Object 7"/>
                      <p:cNvPicPr>
                        <a:picLocks noChangeAspect="1" noChangeArrowheads="1"/>
                      </p:cNvPicPr>
                      <p:nvPr/>
                    </p:nvPicPr>
                    <p:blipFill>
                      <a:blip r:embed="rId5"/>
                      <a:srcRect/>
                      <a:stretch>
                        <a:fillRect/>
                      </a:stretch>
                    </p:blipFill>
                    <p:spPr bwMode="auto">
                      <a:xfrm>
                        <a:off x="-3294743" y="2627086"/>
                        <a:ext cx="12975772" cy="3875314"/>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9" name="Content Placeholder 8"/>
              <p:cNvSpPr>
                <a:spLocks noGrp="1"/>
              </p:cNvSpPr>
              <p:nvPr>
                <p:ph idx="1"/>
              </p:nvPr>
            </p:nvSpPr>
            <p:spPr/>
            <p:txBody>
              <a:bodyPr/>
              <a:lstStyle/>
              <a:p>
                <a:r>
                  <a:rPr lang="en-US" dirty="0"/>
                  <a:t>Check for substitutions.</a:t>
                </a:r>
              </a:p>
              <a:p>
                <a:r>
                  <a:rPr lang="en-US" dirty="0"/>
                  <a:t>The longest identical subsequence ≥</a:t>
                </a:r>
                <a14:m>
                  <m:oMath xmlns:m="http://schemas.openxmlformats.org/officeDocument/2006/math">
                    <m:r>
                      <a:rPr lang="en-US" b="0" i="0" smtClean="0">
                        <a:latin typeface="Cambria Math" panose="02040503050406030204" pitchFamily="18" charset="0"/>
                      </a:rPr>
                      <m:t> </m:t>
                    </m:r>
                    <m:d>
                      <m:dPr>
                        <m:begChr m:val="⌈"/>
                        <m:endChr m:val="⌉"/>
                        <m:ctrlPr>
                          <a:rPr lang="en-US" i="1">
                            <a:latin typeface="Cambria Math" panose="02040503050406030204" pitchFamily="18" charset="0"/>
                          </a:rPr>
                        </m:ctrlPr>
                      </m:dPr>
                      <m:e>
                        <m:r>
                          <a:rPr lang="en-US" i="0">
                            <a:latin typeface="Cambria Math" panose="02040503050406030204" pitchFamily="18" charset="0"/>
                          </a:rPr>
                          <m:t>(</m:t>
                        </m:r>
                        <m:r>
                          <m:rPr>
                            <m:sty m:val="p"/>
                          </m:rPr>
                          <a:rPr lang="en-US" i="0">
                            <a:latin typeface="Cambria Math" panose="02040503050406030204" pitchFamily="18" charset="0"/>
                          </a:rPr>
                          <m:t>m</m:t>
                        </m:r>
                        <m:r>
                          <a:rPr lang="en-US" i="0">
                            <a:latin typeface="Cambria Math" panose="02040503050406030204" pitchFamily="18" charset="0"/>
                          </a:rPr>
                          <m:t>−</m:t>
                        </m:r>
                        <m:r>
                          <m:rPr>
                            <m:sty m:val="p"/>
                          </m:rPr>
                          <a:rPr lang="en-US" i="0">
                            <a:latin typeface="Cambria Math" panose="02040503050406030204" pitchFamily="18" charset="0"/>
                          </a:rPr>
                          <m:t>E</m:t>
                        </m:r>
                        <m:r>
                          <a:rPr lang="en-US" i="0">
                            <a:latin typeface="Cambria Math" panose="02040503050406030204" pitchFamily="18" charset="0"/>
                          </a:rPr>
                          <m:t>)/(</m:t>
                        </m:r>
                        <m:r>
                          <m:rPr>
                            <m:sty m:val="p"/>
                          </m:rPr>
                          <a:rPr lang="en-US" i="0">
                            <a:latin typeface="Cambria Math" panose="02040503050406030204" pitchFamily="18" charset="0"/>
                          </a:rPr>
                          <m:t>E</m:t>
                        </m:r>
                        <m:r>
                          <a:rPr lang="en-US" i="0">
                            <a:latin typeface="Cambria Math" panose="02040503050406030204" pitchFamily="18" charset="0"/>
                          </a:rPr>
                          <m:t>+1)</m:t>
                        </m:r>
                      </m:e>
                    </m:d>
                    <m:r>
                      <a:rPr lang="en-US" b="0" i="0" smtClean="0">
                        <a:latin typeface="Cambria Math" panose="02040503050406030204" pitchFamily="18" charset="0"/>
                      </a:rPr>
                      <m:t>.</m:t>
                    </m:r>
                  </m:oMath>
                </a14:m>
                <a:endParaRPr lang="en-US" b="0" dirty="0"/>
              </a:p>
              <a:p>
                <a:r>
                  <a:rPr lang="en-US" dirty="0"/>
                  <a:t>Extraction &amp; Encapsulation (divide-and-Conquer fashion).</a:t>
                </a:r>
              </a:p>
            </p:txBody>
          </p:sp>
        </mc:Choice>
        <mc:Fallback xmlns="">
          <p:sp>
            <p:nvSpPr>
              <p:cNvPr id="9" name="Content Placeholder 8"/>
              <p:cNvSpPr>
                <a:spLocks noGrp="1" noRot="1" noChangeAspect="1" noMove="1" noResize="1" noEditPoints="1" noAdjustHandles="1" noChangeArrowheads="1" noChangeShapeType="1" noTextEdit="1"/>
              </p:cNvSpPr>
              <p:nvPr>
                <p:ph idx="1"/>
              </p:nvPr>
            </p:nvSpPr>
            <p:spPr>
              <a:blipFill rotWithShape="0">
                <a:blip r:embed="rId6"/>
                <a:stretch>
                  <a:fillRect l="-283" t="-1000"/>
                </a:stretch>
              </a:blipFill>
            </p:spPr>
            <p:txBody>
              <a:bodyPr/>
              <a:lstStyle/>
              <a:p>
                <a:r>
                  <a:rPr lang="en-US">
                    <a:noFill/>
                  </a:rPr>
                  <a:t> </a:t>
                </a:r>
              </a:p>
            </p:txBody>
          </p:sp>
        </mc:Fallback>
      </mc:AlternateContent>
      <p:sp>
        <p:nvSpPr>
          <p:cNvPr id="3" name="Rounded Rectangle 2"/>
          <p:cNvSpPr/>
          <p:nvPr/>
        </p:nvSpPr>
        <p:spPr>
          <a:xfrm>
            <a:off x="3715657" y="4020454"/>
            <a:ext cx="3962400" cy="2307771"/>
          </a:xfrm>
          <a:prstGeom prst="roundRect">
            <a:avLst>
              <a:gd name="adj" fmla="val 5975"/>
            </a:avLst>
          </a:prstGeom>
          <a:ln w="38100">
            <a:solidFill>
              <a:srgbClr val="FF0000"/>
            </a:solidFill>
          </a:ln>
        </p:spPr>
        <p:txBody>
          <a:bodyPr wrap="square" rtlCol="0" anchor="ctr">
            <a:spAutoFit/>
          </a:bodyPr>
          <a:lstStyle/>
          <a:p>
            <a:pPr algn="just"/>
            <a:endParaRPr lang="en-US" sz="400" b="1" dirty="0">
              <a:solidFill>
                <a:schemeClr val="bg2"/>
              </a:solidFill>
              <a:latin typeface="europa"/>
            </a:endParaRPr>
          </a:p>
        </p:txBody>
      </p:sp>
      <p:pic>
        <p:nvPicPr>
          <p:cNvPr id="7" name="Picture 2" descr="Image result for tick mark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472" y="1323975"/>
            <a:ext cx="554144" cy="5541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04770" y="4715852"/>
            <a:ext cx="4307590" cy="369332"/>
          </a:xfrm>
          <a:prstGeom prst="rect">
            <a:avLst/>
          </a:prstGeom>
          <a:solidFill>
            <a:srgbClr val="FFFF00"/>
          </a:solidFill>
        </p:spPr>
        <p:txBody>
          <a:bodyPr wrap="none" anchor="ctr">
            <a:spAutoFit/>
          </a:bodyPr>
          <a:lstStyle/>
          <a:p>
            <a:pPr algn="ctr"/>
            <a:r>
              <a:rPr lang="en-US" b="1" dirty="0"/>
              <a:t>Not many matches in the first mask</a:t>
            </a:r>
          </a:p>
        </p:txBody>
      </p:sp>
      <p:pic>
        <p:nvPicPr>
          <p:cNvPr id="10" name="Picture 2" descr="Image result for tick mark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16" y="1737632"/>
            <a:ext cx="554144" cy="5541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Rectangle 10"/>
              <p:cNvSpPr/>
              <p:nvPr/>
            </p:nvSpPr>
            <p:spPr>
              <a:xfrm>
                <a:off x="4614091" y="5420678"/>
                <a:ext cx="2194560" cy="822960"/>
              </a:xfrm>
              <a:prstGeom prst="rect">
                <a:avLst/>
              </a:prstGeom>
              <a:solidFill>
                <a:srgbClr val="FFFF00"/>
              </a:solidFill>
            </p:spPr>
            <p:txBody>
              <a:bodyPr wrap="none" anchor="ctr">
                <a:spAutoFit/>
              </a:bodyPr>
              <a:lstStyle/>
              <a:p>
                <a:pPr algn="ctr"/>
                <a:r>
                  <a:rPr lang="en-US" sz="2400" dirty="0"/>
                  <a:t>38 ≥ </a:t>
                </a:r>
                <a14:m>
                  <m:oMath xmlns:m="http://schemas.openxmlformats.org/officeDocument/2006/math">
                    <m:d>
                      <m:dPr>
                        <m:begChr m:val="⌈"/>
                        <m:endChr m:val="⌉"/>
                        <m:ctrlPr>
                          <a:rPr lang="en-US" sz="2400" i="1">
                            <a:latin typeface="Cambria Math" panose="02040503050406030204" pitchFamily="18" charset="0"/>
                          </a:rPr>
                        </m:ctrlPr>
                      </m:dPr>
                      <m:e>
                        <m:r>
                          <a:rPr lang="en-US" sz="2400" b="0" i="0" smtClean="0">
                            <a:latin typeface="Cambria Math" panose="02040503050406030204" pitchFamily="18" charset="0"/>
                          </a:rPr>
                          <m:t>75</m:t>
                        </m:r>
                        <m:r>
                          <a:rPr lang="en-US" sz="2400" b="0">
                            <a:latin typeface="Cambria Math" panose="02040503050406030204" pitchFamily="18" charset="0"/>
                          </a:rPr>
                          <m:t>/</m:t>
                        </m:r>
                        <m:r>
                          <a:rPr lang="en-US" sz="2400" b="0" i="0" smtClean="0">
                            <a:latin typeface="Cambria Math" panose="02040503050406030204" pitchFamily="18" charset="0"/>
                          </a:rPr>
                          <m:t>4</m:t>
                        </m:r>
                      </m:e>
                    </m:d>
                  </m:oMath>
                </a14:m>
                <a:endParaRPr lang="en-US" sz="2400" dirty="0"/>
              </a:p>
            </p:txBody>
          </p:sp>
        </mc:Choice>
        <mc:Fallback xmlns="">
          <p:sp>
            <p:nvSpPr>
              <p:cNvPr id="11" name="Rectangle 10"/>
              <p:cNvSpPr>
                <a:spLocks noRot="1" noChangeAspect="1" noMove="1" noResize="1" noEditPoints="1" noAdjustHandles="1" noChangeArrowheads="1" noChangeShapeType="1" noTextEdit="1"/>
              </p:cNvSpPr>
              <p:nvPr/>
            </p:nvSpPr>
            <p:spPr>
              <a:xfrm>
                <a:off x="4614091" y="5420678"/>
                <a:ext cx="2194560" cy="822960"/>
              </a:xfrm>
              <a:prstGeom prst="rect">
                <a:avLst/>
              </a:prstGeom>
              <a:blipFill rotWithShape="0">
                <a:blip r:embed="rId8"/>
                <a:stretch>
                  <a:fillRect/>
                </a:stretch>
              </a:blipFill>
            </p:spPr>
            <p:txBody>
              <a:bodyPr/>
              <a:lstStyle/>
              <a:p>
                <a:r>
                  <a:rPr lang="en-US">
                    <a:noFill/>
                  </a:rPr>
                  <a:t> </a:t>
                </a:r>
              </a:p>
            </p:txBody>
          </p:sp>
        </mc:Fallback>
      </mc:AlternateContent>
      <p:sp>
        <p:nvSpPr>
          <p:cNvPr id="12" name="TextBox 11"/>
          <p:cNvSpPr txBox="1"/>
          <p:nvPr/>
        </p:nvSpPr>
        <p:spPr>
          <a:xfrm>
            <a:off x="505672" y="986971"/>
            <a:ext cx="2339128"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MAGNET</a:t>
            </a:r>
          </a:p>
        </p:txBody>
      </p:sp>
    </p:spTree>
    <p:extLst>
      <p:ext uri="{BB962C8B-B14F-4D97-AF65-F5344CB8AC3E}">
        <p14:creationId xmlns:p14="http://schemas.microsoft.com/office/powerpoint/2010/main" val="21856057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500"/>
                                        <p:tgtEl>
                                          <p:spTgt spid="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3" grpId="0" animBg="1"/>
      <p:bldP spid="5" grpId="0" animBg="1"/>
      <p:bldP spid="5" grpId="1" animBg="1"/>
      <p:bldP spid="11" grpId="0" animBg="1"/>
      <p:bldP spid="1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solidFill>
                  <a:prstClr val="black"/>
                </a:solidFill>
              </a:rPr>
              <a:pPr/>
              <a:t>131</a:t>
            </a:fld>
            <a:endParaRPr lang="en-US" altLang="en-US">
              <a:solidFill>
                <a:prstClr val="black"/>
              </a:solidFill>
            </a:endParaRPr>
          </a:p>
        </p:txBody>
      </p:sp>
      <p:graphicFrame>
        <p:nvGraphicFramePr>
          <p:cNvPr id="8" name="Object 7"/>
          <p:cNvGraphicFramePr>
            <a:graphicFrameLocks noChangeAspect="1"/>
          </p:cNvGraphicFramePr>
          <p:nvPr>
            <p:extLst/>
          </p:nvPr>
        </p:nvGraphicFramePr>
        <p:xfrm>
          <a:off x="-3294743" y="2627086"/>
          <a:ext cx="12975772" cy="3875314"/>
        </p:xfrm>
        <a:graphic>
          <a:graphicData uri="http://schemas.openxmlformats.org/presentationml/2006/ole">
            <mc:AlternateContent xmlns:mc="http://schemas.openxmlformats.org/markup-compatibility/2006">
              <mc:Choice xmlns:v="urn:schemas-microsoft-com:vml" Requires="v">
                <p:oleObj spid="_x0000_s59425" name="Visio" r:id="rId4" imgW="9523825" imgH="1812732" progId="Visio.Drawing.11">
                  <p:embed/>
                </p:oleObj>
              </mc:Choice>
              <mc:Fallback>
                <p:oleObj name="Visio" r:id="rId4" imgW="9523825" imgH="1812732" progId="Visio.Drawing.11">
                  <p:embed/>
                  <p:pic>
                    <p:nvPicPr>
                      <p:cNvPr id="8" name="Object 7"/>
                      <p:cNvPicPr>
                        <a:picLocks noChangeAspect="1" noChangeArrowheads="1"/>
                      </p:cNvPicPr>
                      <p:nvPr/>
                    </p:nvPicPr>
                    <p:blipFill>
                      <a:blip r:embed="rId5"/>
                      <a:srcRect/>
                      <a:stretch>
                        <a:fillRect/>
                      </a:stretch>
                    </p:blipFill>
                    <p:spPr bwMode="auto">
                      <a:xfrm>
                        <a:off x="-3294743" y="2627086"/>
                        <a:ext cx="12975772" cy="3875314"/>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9" name="Content Placeholder 8"/>
              <p:cNvSpPr>
                <a:spLocks noGrp="1"/>
              </p:cNvSpPr>
              <p:nvPr>
                <p:ph idx="1"/>
              </p:nvPr>
            </p:nvSpPr>
            <p:spPr/>
            <p:txBody>
              <a:bodyPr/>
              <a:lstStyle/>
              <a:p>
                <a:r>
                  <a:rPr lang="en-US" dirty="0"/>
                  <a:t>Check for substitutions.</a:t>
                </a:r>
              </a:p>
              <a:p>
                <a:r>
                  <a:rPr lang="en-US" dirty="0"/>
                  <a:t>The longest identical subsequence ≥</a:t>
                </a:r>
                <a14:m>
                  <m:oMath xmlns:m="http://schemas.openxmlformats.org/officeDocument/2006/math">
                    <m:r>
                      <a:rPr lang="en-US" b="0" i="0" smtClean="0">
                        <a:latin typeface="Cambria Math" panose="02040503050406030204" pitchFamily="18" charset="0"/>
                      </a:rPr>
                      <m:t> </m:t>
                    </m:r>
                    <m:d>
                      <m:dPr>
                        <m:begChr m:val="⌈"/>
                        <m:endChr m:val="⌉"/>
                        <m:ctrlPr>
                          <a:rPr lang="en-US" i="1">
                            <a:latin typeface="Cambria Math" panose="02040503050406030204" pitchFamily="18" charset="0"/>
                          </a:rPr>
                        </m:ctrlPr>
                      </m:dPr>
                      <m:e>
                        <m:r>
                          <a:rPr lang="en-US" i="0">
                            <a:latin typeface="Cambria Math" panose="02040503050406030204" pitchFamily="18" charset="0"/>
                          </a:rPr>
                          <m:t>(</m:t>
                        </m:r>
                        <m:r>
                          <m:rPr>
                            <m:sty m:val="p"/>
                          </m:rPr>
                          <a:rPr lang="en-US" i="0">
                            <a:latin typeface="Cambria Math" panose="02040503050406030204" pitchFamily="18" charset="0"/>
                          </a:rPr>
                          <m:t>m</m:t>
                        </m:r>
                        <m:r>
                          <a:rPr lang="en-US" i="0">
                            <a:latin typeface="Cambria Math" panose="02040503050406030204" pitchFamily="18" charset="0"/>
                          </a:rPr>
                          <m:t>−</m:t>
                        </m:r>
                        <m:r>
                          <m:rPr>
                            <m:sty m:val="p"/>
                          </m:rPr>
                          <a:rPr lang="en-US" i="0">
                            <a:latin typeface="Cambria Math" panose="02040503050406030204" pitchFamily="18" charset="0"/>
                          </a:rPr>
                          <m:t>E</m:t>
                        </m:r>
                        <m:r>
                          <a:rPr lang="en-US" i="0">
                            <a:latin typeface="Cambria Math" panose="02040503050406030204" pitchFamily="18" charset="0"/>
                          </a:rPr>
                          <m:t>)/(</m:t>
                        </m:r>
                        <m:r>
                          <m:rPr>
                            <m:sty m:val="p"/>
                          </m:rPr>
                          <a:rPr lang="en-US" i="0">
                            <a:latin typeface="Cambria Math" panose="02040503050406030204" pitchFamily="18" charset="0"/>
                          </a:rPr>
                          <m:t>E</m:t>
                        </m:r>
                        <m:r>
                          <a:rPr lang="en-US" i="0">
                            <a:latin typeface="Cambria Math" panose="02040503050406030204" pitchFamily="18" charset="0"/>
                          </a:rPr>
                          <m:t>+1)</m:t>
                        </m:r>
                      </m:e>
                    </m:d>
                    <m:r>
                      <a:rPr lang="en-US" b="0" i="0" smtClean="0">
                        <a:latin typeface="Cambria Math" panose="02040503050406030204" pitchFamily="18" charset="0"/>
                      </a:rPr>
                      <m:t>.</m:t>
                    </m:r>
                  </m:oMath>
                </a14:m>
                <a:endParaRPr lang="en-US" b="0" dirty="0"/>
              </a:p>
              <a:p>
                <a:r>
                  <a:rPr lang="en-US" dirty="0"/>
                  <a:t>Extraction &amp; Encapsulation (divide-and-Conquer fashion).</a:t>
                </a:r>
              </a:p>
            </p:txBody>
          </p:sp>
        </mc:Choice>
        <mc:Fallback xmlns="">
          <p:sp>
            <p:nvSpPr>
              <p:cNvPr id="9" name="Content Placeholder 8"/>
              <p:cNvSpPr>
                <a:spLocks noGrp="1" noRot="1" noChangeAspect="1" noMove="1" noResize="1" noEditPoints="1" noAdjustHandles="1" noChangeArrowheads="1" noChangeShapeType="1" noTextEdit="1"/>
              </p:cNvSpPr>
              <p:nvPr>
                <p:ph idx="1"/>
              </p:nvPr>
            </p:nvSpPr>
            <p:spPr>
              <a:blipFill rotWithShape="0">
                <a:blip r:embed="rId6"/>
                <a:stretch>
                  <a:fillRect l="-283" t="-1000"/>
                </a:stretch>
              </a:blipFill>
            </p:spPr>
            <p:txBody>
              <a:bodyPr/>
              <a:lstStyle/>
              <a:p>
                <a:r>
                  <a:rPr lang="en-US">
                    <a:noFill/>
                  </a:rPr>
                  <a:t> </a:t>
                </a:r>
              </a:p>
            </p:txBody>
          </p:sp>
        </mc:Fallback>
      </mc:AlternateContent>
      <p:sp>
        <p:nvSpPr>
          <p:cNvPr id="3" name="Rounded Rectangle 2"/>
          <p:cNvSpPr/>
          <p:nvPr/>
        </p:nvSpPr>
        <p:spPr>
          <a:xfrm>
            <a:off x="3715657" y="4020454"/>
            <a:ext cx="3962400" cy="2307771"/>
          </a:xfrm>
          <a:prstGeom prst="roundRect">
            <a:avLst>
              <a:gd name="adj" fmla="val 5975"/>
            </a:avLst>
          </a:prstGeom>
          <a:no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pic>
        <p:nvPicPr>
          <p:cNvPr id="7" name="Picture 2" descr="Image result for tick mark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472" y="1323975"/>
            <a:ext cx="554144" cy="5541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tick mark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16" y="1737632"/>
            <a:ext cx="554144" cy="554144"/>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3568255" y="4022954"/>
            <a:ext cx="254237" cy="2307771"/>
          </a:xfrm>
          <a:prstGeom prst="roundRect">
            <a:avLst>
              <a:gd name="adj" fmla="val 5975"/>
            </a:avLst>
          </a:prstGeom>
          <a:solidFill>
            <a:srgbClr val="FFFF00"/>
          </a:solid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sp>
        <p:nvSpPr>
          <p:cNvPr id="13" name="Rounded Rectangle 12"/>
          <p:cNvSpPr/>
          <p:nvPr/>
        </p:nvSpPr>
        <p:spPr>
          <a:xfrm>
            <a:off x="7588123" y="4010464"/>
            <a:ext cx="254237" cy="2307771"/>
          </a:xfrm>
          <a:prstGeom prst="roundRect">
            <a:avLst>
              <a:gd name="adj" fmla="val 5975"/>
            </a:avLst>
          </a:prstGeom>
          <a:solidFill>
            <a:srgbClr val="FFFF00"/>
          </a:solid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pic>
        <p:nvPicPr>
          <p:cNvPr id="14" name="Picture 2" descr="Image result for tick mark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716" y="2174842"/>
            <a:ext cx="554144" cy="55414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05672" y="6431224"/>
            <a:ext cx="7998088" cy="461665"/>
          </a:xfrm>
          <a:prstGeom prst="rect">
            <a:avLst/>
          </a:prstGeom>
          <a:solidFill>
            <a:srgbClr val="FFFF00"/>
          </a:solidFill>
        </p:spPr>
        <p:txBody>
          <a:bodyPr wrap="none" anchor="ctr">
            <a:spAutoFit/>
          </a:bodyPr>
          <a:lstStyle/>
          <a:p>
            <a:pPr algn="ctr"/>
            <a:r>
              <a:rPr lang="en-US" sz="2400" dirty="0"/>
              <a:t>Now divide the problem into two </a:t>
            </a:r>
            <a:r>
              <a:rPr lang="en-US" sz="2400" dirty="0" err="1"/>
              <a:t>subproblems</a:t>
            </a:r>
            <a:r>
              <a:rPr lang="en-US" sz="2400" dirty="0"/>
              <a:t> and repeat</a:t>
            </a:r>
          </a:p>
        </p:txBody>
      </p:sp>
      <p:sp>
        <p:nvSpPr>
          <p:cNvPr id="16" name="TextBox 15"/>
          <p:cNvSpPr txBox="1"/>
          <p:nvPr/>
        </p:nvSpPr>
        <p:spPr>
          <a:xfrm>
            <a:off x="505672" y="986971"/>
            <a:ext cx="2339128"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MAGNET</a:t>
            </a:r>
          </a:p>
        </p:txBody>
      </p:sp>
      <p:sp>
        <p:nvSpPr>
          <p:cNvPr id="18" name="Title 1">
            <a:extLst>
              <a:ext uri="{FF2B5EF4-FFF2-40B4-BE49-F238E27FC236}">
                <a16:creationId xmlns:a16="http://schemas.microsoft.com/office/drawing/2014/main" id="{A2C877EF-5B87-5942-9CD3-FCCF40AA3277}"/>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r>
              <a:rPr lang="en-US" kern="0"/>
              <a:t>3- Highly Accurate Filtering Algorithm</a:t>
            </a:r>
            <a:r>
              <a:rPr lang="en-US" sz="2400" kern="0"/>
              <a:t> (cont’d)</a:t>
            </a:r>
            <a:endParaRPr lang="en-US" kern="0" dirty="0"/>
          </a:p>
        </p:txBody>
      </p:sp>
    </p:spTree>
    <p:extLst>
      <p:ext uri="{BB962C8B-B14F-4D97-AF65-F5344CB8AC3E}">
        <p14:creationId xmlns:p14="http://schemas.microsoft.com/office/powerpoint/2010/main" val="2950558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 presetClass="emph" presetSubtype="2" fill="hold" nodeType="withEffect">
                                  <p:stCondLst>
                                    <p:cond delay="0"/>
                                  </p:stCondLst>
                                  <p:childTnLst>
                                    <p:animClr clrSpc="rgb" dir="cw">
                                      <p:cBhvr>
                                        <p:cTn id="9" dur="2000" fill="hold"/>
                                        <p:tgtEl>
                                          <p:spTgt spid="3"/>
                                        </p:tgtEl>
                                        <p:attrNameLst>
                                          <p:attrName>fillcolor</p:attrName>
                                        </p:attrNameLst>
                                      </p:cBhvr>
                                      <p:to>
                                        <a:srgbClr val="606060"/>
                                      </p:to>
                                    </p:animClr>
                                    <p:set>
                                      <p:cBhvr>
                                        <p:cTn id="10" dur="2000" fill="hold"/>
                                        <p:tgtEl>
                                          <p:spTgt spid="3"/>
                                        </p:tgtEl>
                                        <p:attrNameLst>
                                          <p:attrName>fill.type</p:attrName>
                                        </p:attrNameLst>
                                      </p:cBhvr>
                                      <p:to>
                                        <p:strVal val="solid"/>
                                      </p:to>
                                    </p:set>
                                    <p:set>
                                      <p:cBhvr>
                                        <p:cTn id="11" dur="2000" fill="hold"/>
                                        <p:tgtEl>
                                          <p:spTgt spid="3"/>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solidFill>
                  <a:prstClr val="black"/>
                </a:solidFill>
              </a:rPr>
              <a:pPr/>
              <a:t>132</a:t>
            </a:fld>
            <a:endParaRPr lang="en-US" altLang="en-US">
              <a:solidFill>
                <a:prstClr val="black"/>
              </a:solidFill>
            </a:endParaRPr>
          </a:p>
        </p:txBody>
      </p:sp>
      <p:graphicFrame>
        <p:nvGraphicFramePr>
          <p:cNvPr id="8" name="Object 7"/>
          <p:cNvGraphicFramePr>
            <a:graphicFrameLocks noChangeAspect="1"/>
          </p:cNvGraphicFramePr>
          <p:nvPr>
            <p:extLst/>
          </p:nvPr>
        </p:nvGraphicFramePr>
        <p:xfrm>
          <a:off x="-3294743" y="2627086"/>
          <a:ext cx="12975772" cy="3875314"/>
        </p:xfrm>
        <a:graphic>
          <a:graphicData uri="http://schemas.openxmlformats.org/presentationml/2006/ole">
            <mc:AlternateContent xmlns:mc="http://schemas.openxmlformats.org/markup-compatibility/2006">
              <mc:Choice xmlns:v="urn:schemas-microsoft-com:vml" Requires="v">
                <p:oleObj spid="_x0000_s60449" name="Visio" r:id="rId4" imgW="9523825" imgH="1812732" progId="Visio.Drawing.11">
                  <p:embed/>
                </p:oleObj>
              </mc:Choice>
              <mc:Fallback>
                <p:oleObj name="Visio" r:id="rId4" imgW="9523825" imgH="1812732" progId="Visio.Drawing.11">
                  <p:embed/>
                  <p:pic>
                    <p:nvPicPr>
                      <p:cNvPr id="8" name="Object 7"/>
                      <p:cNvPicPr>
                        <a:picLocks noChangeAspect="1" noChangeArrowheads="1"/>
                      </p:cNvPicPr>
                      <p:nvPr/>
                    </p:nvPicPr>
                    <p:blipFill>
                      <a:blip r:embed="rId5"/>
                      <a:srcRect/>
                      <a:stretch>
                        <a:fillRect/>
                      </a:stretch>
                    </p:blipFill>
                    <p:spPr bwMode="auto">
                      <a:xfrm>
                        <a:off x="-3294743" y="2627086"/>
                        <a:ext cx="12975772" cy="3875314"/>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9" name="Content Placeholder 8"/>
              <p:cNvSpPr>
                <a:spLocks noGrp="1"/>
              </p:cNvSpPr>
              <p:nvPr>
                <p:ph idx="1"/>
              </p:nvPr>
            </p:nvSpPr>
            <p:spPr/>
            <p:txBody>
              <a:bodyPr/>
              <a:lstStyle/>
              <a:p>
                <a:r>
                  <a:rPr lang="en-US" dirty="0"/>
                  <a:t>Check for substitutions.</a:t>
                </a:r>
              </a:p>
              <a:p>
                <a:r>
                  <a:rPr lang="en-US" dirty="0"/>
                  <a:t>The longest identical subsequence ≥</a:t>
                </a:r>
                <a14:m>
                  <m:oMath xmlns:m="http://schemas.openxmlformats.org/officeDocument/2006/math">
                    <m:r>
                      <a:rPr lang="en-US" b="0" i="0" smtClean="0">
                        <a:latin typeface="Cambria Math" panose="02040503050406030204" pitchFamily="18" charset="0"/>
                      </a:rPr>
                      <m:t> </m:t>
                    </m:r>
                    <m:d>
                      <m:dPr>
                        <m:begChr m:val="⌈"/>
                        <m:endChr m:val="⌉"/>
                        <m:ctrlPr>
                          <a:rPr lang="en-US" i="1">
                            <a:latin typeface="Cambria Math" panose="02040503050406030204" pitchFamily="18" charset="0"/>
                          </a:rPr>
                        </m:ctrlPr>
                      </m:dPr>
                      <m:e>
                        <m:r>
                          <a:rPr lang="en-US" i="0">
                            <a:latin typeface="Cambria Math" panose="02040503050406030204" pitchFamily="18" charset="0"/>
                          </a:rPr>
                          <m:t>(</m:t>
                        </m:r>
                        <m:r>
                          <m:rPr>
                            <m:sty m:val="p"/>
                          </m:rPr>
                          <a:rPr lang="en-US" i="0">
                            <a:latin typeface="Cambria Math" panose="02040503050406030204" pitchFamily="18" charset="0"/>
                          </a:rPr>
                          <m:t>m</m:t>
                        </m:r>
                        <m:r>
                          <a:rPr lang="en-US" i="0">
                            <a:latin typeface="Cambria Math" panose="02040503050406030204" pitchFamily="18" charset="0"/>
                          </a:rPr>
                          <m:t>−</m:t>
                        </m:r>
                        <m:r>
                          <m:rPr>
                            <m:sty m:val="p"/>
                          </m:rPr>
                          <a:rPr lang="en-US" i="0">
                            <a:latin typeface="Cambria Math" panose="02040503050406030204" pitchFamily="18" charset="0"/>
                          </a:rPr>
                          <m:t>E</m:t>
                        </m:r>
                        <m:r>
                          <a:rPr lang="en-US" i="0">
                            <a:latin typeface="Cambria Math" panose="02040503050406030204" pitchFamily="18" charset="0"/>
                          </a:rPr>
                          <m:t>)/(</m:t>
                        </m:r>
                        <m:r>
                          <m:rPr>
                            <m:sty m:val="p"/>
                          </m:rPr>
                          <a:rPr lang="en-US" i="0">
                            <a:latin typeface="Cambria Math" panose="02040503050406030204" pitchFamily="18" charset="0"/>
                          </a:rPr>
                          <m:t>E</m:t>
                        </m:r>
                        <m:r>
                          <a:rPr lang="en-US" i="0">
                            <a:latin typeface="Cambria Math" panose="02040503050406030204" pitchFamily="18" charset="0"/>
                          </a:rPr>
                          <m:t>+1)</m:t>
                        </m:r>
                      </m:e>
                    </m:d>
                    <m:r>
                      <a:rPr lang="en-US" b="0" i="0" smtClean="0">
                        <a:latin typeface="Cambria Math" panose="02040503050406030204" pitchFamily="18" charset="0"/>
                      </a:rPr>
                      <m:t>.</m:t>
                    </m:r>
                  </m:oMath>
                </a14:m>
                <a:endParaRPr lang="en-US" b="0" dirty="0"/>
              </a:p>
              <a:p>
                <a:r>
                  <a:rPr lang="en-US" dirty="0"/>
                  <a:t>Extraction &amp; Encapsulation (divide-and-Conquer fashion).</a:t>
                </a:r>
              </a:p>
            </p:txBody>
          </p:sp>
        </mc:Choice>
        <mc:Fallback xmlns="">
          <p:sp>
            <p:nvSpPr>
              <p:cNvPr id="9" name="Content Placeholder 8"/>
              <p:cNvSpPr>
                <a:spLocks noGrp="1" noRot="1" noChangeAspect="1" noMove="1" noResize="1" noEditPoints="1" noAdjustHandles="1" noChangeArrowheads="1" noChangeShapeType="1" noTextEdit="1"/>
              </p:cNvSpPr>
              <p:nvPr>
                <p:ph idx="1"/>
              </p:nvPr>
            </p:nvSpPr>
            <p:spPr>
              <a:blipFill rotWithShape="0">
                <a:blip r:embed="rId6"/>
                <a:stretch>
                  <a:fillRect l="-283" t="-1000"/>
                </a:stretch>
              </a:blipFill>
            </p:spPr>
            <p:txBody>
              <a:bodyPr/>
              <a:lstStyle/>
              <a:p>
                <a:r>
                  <a:rPr lang="en-US">
                    <a:noFill/>
                  </a:rPr>
                  <a:t> </a:t>
                </a:r>
              </a:p>
            </p:txBody>
          </p:sp>
        </mc:Fallback>
      </mc:AlternateContent>
      <p:sp>
        <p:nvSpPr>
          <p:cNvPr id="3" name="Rounded Rectangle 2"/>
          <p:cNvSpPr/>
          <p:nvPr/>
        </p:nvSpPr>
        <p:spPr>
          <a:xfrm>
            <a:off x="3715657" y="4020454"/>
            <a:ext cx="3962400" cy="2307771"/>
          </a:xfrm>
          <a:prstGeom prst="roundRect">
            <a:avLst>
              <a:gd name="adj" fmla="val 5975"/>
            </a:avLst>
          </a:prstGeom>
          <a:solidFill>
            <a:schemeClr val="bg1">
              <a:lumMod val="50000"/>
            </a:schemeClr>
          </a:solid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pic>
        <p:nvPicPr>
          <p:cNvPr id="7" name="Picture 2" descr="Image result for tick mark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472" y="1323975"/>
            <a:ext cx="554144" cy="5541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tick mark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16" y="1737632"/>
            <a:ext cx="554144" cy="554144"/>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3568255" y="4022954"/>
            <a:ext cx="254237" cy="2307771"/>
          </a:xfrm>
          <a:prstGeom prst="roundRect">
            <a:avLst>
              <a:gd name="adj" fmla="val 5975"/>
            </a:avLst>
          </a:prstGeom>
          <a:solidFill>
            <a:srgbClr val="FFFF00"/>
          </a:solid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sp>
        <p:nvSpPr>
          <p:cNvPr id="13" name="Rounded Rectangle 12"/>
          <p:cNvSpPr/>
          <p:nvPr/>
        </p:nvSpPr>
        <p:spPr>
          <a:xfrm>
            <a:off x="7588123" y="4010464"/>
            <a:ext cx="254237" cy="2307771"/>
          </a:xfrm>
          <a:prstGeom prst="roundRect">
            <a:avLst>
              <a:gd name="adj" fmla="val 5975"/>
            </a:avLst>
          </a:prstGeom>
          <a:solidFill>
            <a:srgbClr val="FFFF00"/>
          </a:solid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pic>
        <p:nvPicPr>
          <p:cNvPr id="14" name="Picture 2" descr="Image result for tick mark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716" y="2174842"/>
            <a:ext cx="554144" cy="554144"/>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8287656" y="4027714"/>
            <a:ext cx="863597" cy="2307771"/>
          </a:xfrm>
          <a:prstGeom prst="roundRect">
            <a:avLst>
              <a:gd name="adj" fmla="val 5975"/>
            </a:avLst>
          </a:prstGeom>
          <a:no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sp>
        <p:nvSpPr>
          <p:cNvPr id="16" name="Rounded Rectangle 15"/>
          <p:cNvSpPr/>
          <p:nvPr/>
        </p:nvSpPr>
        <p:spPr>
          <a:xfrm>
            <a:off x="1968060" y="4039848"/>
            <a:ext cx="1583294" cy="2307771"/>
          </a:xfrm>
          <a:prstGeom prst="roundRect">
            <a:avLst>
              <a:gd name="adj" fmla="val 5975"/>
            </a:avLst>
          </a:prstGeom>
          <a:no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sp>
        <p:nvSpPr>
          <p:cNvPr id="17" name="Rounded Rectangle 16"/>
          <p:cNvSpPr/>
          <p:nvPr/>
        </p:nvSpPr>
        <p:spPr>
          <a:xfrm>
            <a:off x="1688541" y="4027714"/>
            <a:ext cx="254237" cy="2307771"/>
          </a:xfrm>
          <a:prstGeom prst="roundRect">
            <a:avLst>
              <a:gd name="adj" fmla="val 5975"/>
            </a:avLst>
          </a:prstGeom>
          <a:solidFill>
            <a:srgbClr val="FFFF00"/>
          </a:solid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sp>
        <p:nvSpPr>
          <p:cNvPr id="18" name="Rounded Rectangle 17"/>
          <p:cNvSpPr/>
          <p:nvPr/>
        </p:nvSpPr>
        <p:spPr>
          <a:xfrm>
            <a:off x="8103793" y="4039848"/>
            <a:ext cx="254237" cy="2307771"/>
          </a:xfrm>
          <a:prstGeom prst="roundRect">
            <a:avLst>
              <a:gd name="adj" fmla="val 5975"/>
            </a:avLst>
          </a:prstGeom>
          <a:solidFill>
            <a:srgbClr val="FFFF00"/>
          </a:solid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sp>
        <p:nvSpPr>
          <p:cNvPr id="19" name="Rounded Rectangle 18"/>
          <p:cNvSpPr/>
          <p:nvPr/>
        </p:nvSpPr>
        <p:spPr>
          <a:xfrm>
            <a:off x="7801428" y="4020457"/>
            <a:ext cx="174175" cy="2307771"/>
          </a:xfrm>
          <a:prstGeom prst="roundRect">
            <a:avLst>
              <a:gd name="adj" fmla="val 5975"/>
            </a:avLst>
          </a:prstGeom>
          <a:no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sp>
        <p:nvSpPr>
          <p:cNvPr id="20" name="Rounded Rectangle 19"/>
          <p:cNvSpPr/>
          <p:nvPr/>
        </p:nvSpPr>
        <p:spPr>
          <a:xfrm>
            <a:off x="971219" y="4032591"/>
            <a:ext cx="758591" cy="2307771"/>
          </a:xfrm>
          <a:prstGeom prst="roundRect">
            <a:avLst>
              <a:gd name="adj" fmla="val 5975"/>
            </a:avLst>
          </a:prstGeom>
          <a:no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sp>
        <p:nvSpPr>
          <p:cNvPr id="22" name="Rounded Rectangle 21"/>
          <p:cNvSpPr/>
          <p:nvPr/>
        </p:nvSpPr>
        <p:spPr>
          <a:xfrm>
            <a:off x="7994935" y="4032591"/>
            <a:ext cx="182880" cy="2307771"/>
          </a:xfrm>
          <a:prstGeom prst="roundRect">
            <a:avLst>
              <a:gd name="adj" fmla="val 5975"/>
            </a:avLst>
          </a:prstGeom>
          <a:solidFill>
            <a:srgbClr val="FFFF00"/>
          </a:solid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sp>
        <p:nvSpPr>
          <p:cNvPr id="23" name="Rectangle 22"/>
          <p:cNvSpPr/>
          <p:nvPr/>
        </p:nvSpPr>
        <p:spPr>
          <a:xfrm>
            <a:off x="551670" y="6402196"/>
            <a:ext cx="8283486" cy="461665"/>
          </a:xfrm>
          <a:prstGeom prst="rect">
            <a:avLst/>
          </a:prstGeom>
          <a:solidFill>
            <a:srgbClr val="FFFF00"/>
          </a:solidFill>
        </p:spPr>
        <p:txBody>
          <a:bodyPr wrap="none" anchor="ctr">
            <a:spAutoFit/>
          </a:bodyPr>
          <a:lstStyle/>
          <a:p>
            <a:pPr algn="ctr"/>
            <a:r>
              <a:rPr lang="en-US" sz="2400" dirty="0"/>
              <a:t>Counting the encapsulation bits reveals the number of edits</a:t>
            </a:r>
          </a:p>
        </p:txBody>
      </p:sp>
      <p:sp>
        <p:nvSpPr>
          <p:cNvPr id="6" name="TextBox 5"/>
          <p:cNvSpPr txBox="1"/>
          <p:nvPr/>
        </p:nvSpPr>
        <p:spPr>
          <a:xfrm>
            <a:off x="505672" y="986971"/>
            <a:ext cx="2339128"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MAGNET</a:t>
            </a:r>
          </a:p>
        </p:txBody>
      </p:sp>
      <p:sp>
        <p:nvSpPr>
          <p:cNvPr id="24" name="Title 1">
            <a:extLst>
              <a:ext uri="{FF2B5EF4-FFF2-40B4-BE49-F238E27FC236}">
                <a16:creationId xmlns:a16="http://schemas.microsoft.com/office/drawing/2014/main" id="{DE61E001-9E1F-A943-A20E-A1AE68595CBD}"/>
              </a:ext>
            </a:extLst>
          </p:cNvPr>
          <p:cNvSpPr>
            <a:spLocks noGrp="1"/>
          </p:cNvSpPr>
          <p:nvPr>
            <p:ph type="title"/>
          </p:nvPr>
        </p:nvSpPr>
        <p:spPr>
          <a:xfrm>
            <a:off x="228600" y="152400"/>
            <a:ext cx="8915400" cy="1066800"/>
          </a:xfrm>
        </p:spPr>
        <p:txBody>
          <a:bodyPr/>
          <a:lstStyle/>
          <a:p>
            <a:r>
              <a:rPr lang="en-US" dirty="0"/>
              <a:t>3- Highly Accurate Filtering Algorithm</a:t>
            </a:r>
            <a:r>
              <a:rPr lang="en-US" sz="2400" dirty="0"/>
              <a:t> (cont’d)</a:t>
            </a:r>
            <a:endParaRPr lang="en-US" dirty="0"/>
          </a:p>
        </p:txBody>
      </p:sp>
    </p:spTree>
    <p:extLst>
      <p:ext uri="{BB962C8B-B14F-4D97-AF65-F5344CB8AC3E}">
        <p14:creationId xmlns:p14="http://schemas.microsoft.com/office/powerpoint/2010/main" val="1817934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6"/>
                                        </p:tgtEl>
                                        <p:attrNameLst>
                                          <p:attrName>fillcolor</p:attrName>
                                        </p:attrNameLst>
                                      </p:cBhvr>
                                      <p:to>
                                        <a:srgbClr val="606060"/>
                                      </p:to>
                                    </p:animClr>
                                    <p:set>
                                      <p:cBhvr>
                                        <p:cTn id="19" dur="2000" fill="hold"/>
                                        <p:tgtEl>
                                          <p:spTgt spid="16"/>
                                        </p:tgtEl>
                                        <p:attrNameLst>
                                          <p:attrName>fill.type</p:attrName>
                                        </p:attrNameLst>
                                      </p:cBhvr>
                                      <p:to>
                                        <p:strVal val="solid"/>
                                      </p:to>
                                    </p:set>
                                    <p:set>
                                      <p:cBhvr>
                                        <p:cTn id="20" dur="2000" fill="hold"/>
                                        <p:tgtEl>
                                          <p:spTgt spid="16"/>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15"/>
                                        </p:tgtEl>
                                        <p:attrNameLst>
                                          <p:attrName>fillcolor</p:attrName>
                                        </p:attrNameLst>
                                      </p:cBhvr>
                                      <p:to>
                                        <a:srgbClr val="606060"/>
                                      </p:to>
                                    </p:animClr>
                                    <p:set>
                                      <p:cBhvr>
                                        <p:cTn id="23" dur="2000" fill="hold"/>
                                        <p:tgtEl>
                                          <p:spTgt spid="15"/>
                                        </p:tgtEl>
                                        <p:attrNameLst>
                                          <p:attrName>fill.type</p:attrName>
                                        </p:attrNameLst>
                                      </p:cBhvr>
                                      <p:to>
                                        <p:strVal val="solid"/>
                                      </p:to>
                                    </p:set>
                                    <p:set>
                                      <p:cBhvr>
                                        <p:cTn id="24" dur="2000" fill="hold"/>
                                        <p:tgtEl>
                                          <p:spTgt spid="15"/>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20"/>
                                        </p:tgtEl>
                                        <p:attrNameLst>
                                          <p:attrName>fillcolor</p:attrName>
                                        </p:attrNameLst>
                                      </p:cBhvr>
                                      <p:to>
                                        <a:srgbClr val="606060"/>
                                      </p:to>
                                    </p:animClr>
                                    <p:set>
                                      <p:cBhvr>
                                        <p:cTn id="53" dur="2000" fill="hold"/>
                                        <p:tgtEl>
                                          <p:spTgt spid="20"/>
                                        </p:tgtEl>
                                        <p:attrNameLst>
                                          <p:attrName>fill.type</p:attrName>
                                        </p:attrNameLst>
                                      </p:cBhvr>
                                      <p:to>
                                        <p:strVal val="solid"/>
                                      </p:to>
                                    </p:set>
                                    <p:set>
                                      <p:cBhvr>
                                        <p:cTn id="54" dur="2000" fill="hold"/>
                                        <p:tgtEl>
                                          <p:spTgt spid="20"/>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19"/>
                                        </p:tgtEl>
                                        <p:attrNameLst>
                                          <p:attrName>fillcolor</p:attrName>
                                        </p:attrNameLst>
                                      </p:cBhvr>
                                      <p:to>
                                        <a:srgbClr val="606060"/>
                                      </p:to>
                                    </p:animClr>
                                    <p:set>
                                      <p:cBhvr>
                                        <p:cTn id="57" dur="2000" fill="hold"/>
                                        <p:tgtEl>
                                          <p:spTgt spid="19"/>
                                        </p:tgtEl>
                                        <p:attrNameLst>
                                          <p:attrName>fill.type</p:attrName>
                                        </p:attrNameLst>
                                      </p:cBhvr>
                                      <p:to>
                                        <p:strVal val="solid"/>
                                      </p:to>
                                    </p:set>
                                    <p:set>
                                      <p:cBhvr>
                                        <p:cTn id="58" dur="2000" fill="hold"/>
                                        <p:tgtEl>
                                          <p:spTgt spid="19"/>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p:cTn id="63" dur="500" fill="hold"/>
                                        <p:tgtEl>
                                          <p:spTgt spid="22"/>
                                        </p:tgtEl>
                                        <p:attrNameLst>
                                          <p:attrName>ppt_w</p:attrName>
                                        </p:attrNameLst>
                                      </p:cBhvr>
                                      <p:tavLst>
                                        <p:tav tm="0">
                                          <p:val>
                                            <p:fltVal val="0"/>
                                          </p:val>
                                        </p:tav>
                                        <p:tav tm="100000">
                                          <p:val>
                                            <p:strVal val="#ppt_w"/>
                                          </p:val>
                                        </p:tav>
                                      </p:tavLst>
                                    </p:anim>
                                    <p:anim calcmode="lin" valueType="num">
                                      <p:cBhvr>
                                        <p:cTn id="64" dur="500" fill="hold"/>
                                        <p:tgtEl>
                                          <p:spTgt spid="22"/>
                                        </p:tgtEl>
                                        <p:attrNameLst>
                                          <p:attrName>ppt_h</p:attrName>
                                        </p:attrNameLst>
                                      </p:cBhvr>
                                      <p:tavLst>
                                        <p:tav tm="0">
                                          <p:val>
                                            <p:fltVal val="0"/>
                                          </p:val>
                                        </p:tav>
                                        <p:tav tm="100000">
                                          <p:val>
                                            <p:strVal val="#ppt_h"/>
                                          </p:val>
                                        </p:tav>
                                      </p:tavLst>
                                    </p:anim>
                                    <p:animEffect transition="in" filter="fade">
                                      <p:cBhvr>
                                        <p:cTn id="65" dur="500"/>
                                        <p:tgtEl>
                                          <p:spTgt spid="2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2" grpId="0" animBg="1"/>
      <p:bldP spid="23"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 Accelerator</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prstClr val="black"/>
                </a:solidFill>
              </a:rPr>
              <a:pPr/>
              <a:t>133</a:t>
            </a:fld>
            <a:endParaRPr lang="en-US" altLang="en-US">
              <a:solidFill>
                <a:prstClr val="black"/>
              </a:solidFill>
            </a:endParaRPr>
          </a:p>
        </p:txBody>
      </p:sp>
      <p:graphicFrame>
        <p:nvGraphicFramePr>
          <p:cNvPr id="6" name="Object 5"/>
          <p:cNvGraphicFramePr>
            <a:graphicFrameLocks noChangeAspect="1"/>
          </p:cNvGraphicFramePr>
          <p:nvPr>
            <p:extLst/>
          </p:nvPr>
        </p:nvGraphicFramePr>
        <p:xfrm>
          <a:off x="912836" y="1296593"/>
          <a:ext cx="7318329" cy="4758305"/>
        </p:xfrm>
        <a:graphic>
          <a:graphicData uri="http://schemas.openxmlformats.org/presentationml/2006/ole">
            <mc:AlternateContent xmlns:mc="http://schemas.openxmlformats.org/markup-compatibility/2006">
              <mc:Choice xmlns:v="urn:schemas-microsoft-com:vml" Requires="v">
                <p:oleObj spid="_x0000_s61474" name="Visio" r:id="rId4" imgW="3218681" imgH="2095192" progId="Visio.Drawing.11">
                  <p:embed/>
                </p:oleObj>
              </mc:Choice>
              <mc:Fallback>
                <p:oleObj name="Visio" r:id="rId4" imgW="3218681" imgH="2095192" progId="Visio.Drawing.11">
                  <p:embed/>
                  <p:pic>
                    <p:nvPicPr>
                      <p:cNvPr id="6" name="Object 5"/>
                      <p:cNvPicPr>
                        <a:picLocks noChangeAspect="1" noChangeArrowheads="1"/>
                      </p:cNvPicPr>
                      <p:nvPr/>
                    </p:nvPicPr>
                    <p:blipFill>
                      <a:blip r:embed="rId5"/>
                      <a:srcRect/>
                      <a:stretch>
                        <a:fillRect/>
                      </a:stretch>
                    </p:blipFill>
                    <p:spPr bwMode="auto">
                      <a:xfrm>
                        <a:off x="912836" y="1296593"/>
                        <a:ext cx="7318329" cy="4758305"/>
                      </a:xfrm>
                      <a:prstGeom prst="rect">
                        <a:avLst/>
                      </a:prstGeom>
                      <a:noFill/>
                    </p:spPr>
                  </p:pic>
                </p:oleObj>
              </mc:Fallback>
            </mc:AlternateContent>
          </a:graphicData>
        </a:graphic>
      </p:graphicFrame>
    </p:spTree>
    <p:extLst>
      <p:ext uri="{BB962C8B-B14F-4D97-AF65-F5344CB8AC3E}">
        <p14:creationId xmlns:p14="http://schemas.microsoft.com/office/powerpoint/2010/main" val="2074329933"/>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Who Am I?</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282700"/>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Professor @ ETH Zurich CS, since September 2015 (officially May 2016)</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altLang="en-US" sz="1800" dirty="0">
                <a:ea typeface="ＭＳ Ｐゴシック" panose="020B0600070205080204" pitchFamily="34" charset="-128"/>
              </a:rPr>
              <a:t>Office hours: By appointment (email me)</a:t>
            </a: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0269890"/>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836712"/>
            <a:ext cx="91440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000000"/>
                </a:solidFill>
                <a:effectLst/>
                <a:uLnTx/>
                <a:uFillTx/>
                <a:latin typeface="Arial Narrow" charset="0"/>
                <a:ea typeface="ＭＳ Ｐゴシック" charset="0"/>
                <a:cs typeface="Arial" charset="0"/>
              </a:rPr>
              <a:t>Research Focus:</a:t>
            </a:r>
            <a:r>
              <a:rPr kumimoji="0" lang="en-US" sz="2400" b="1" i="1"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Computer architecture, HW/SW, bioinformatics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Memory and storage (DRAM, flash, emerging), interconnects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Heterogeneous &amp; parallel systems, GPUs, systems for data analytics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System/architecture interaction, new execution models, new interfaces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a:t>
            </a:r>
            <a:r>
              <a:rPr kumimoji="0" lang="en-US" sz="2400" b="1" i="1" u="none" strike="noStrike" kern="1200" cap="none" spc="0" normalizeH="0" baseline="0" noProof="0" dirty="0" err="1">
                <a:ln>
                  <a:noFill/>
                </a:ln>
                <a:solidFill>
                  <a:srgbClr val="3333CC"/>
                </a:solidFill>
                <a:effectLst/>
                <a:uLnTx/>
                <a:uFillTx/>
                <a:latin typeface="Arial Narrow" charset="0"/>
                <a:ea typeface="ＭＳ Ｐゴシック" charset="0"/>
                <a:cs typeface="Arial" charset="0"/>
              </a:rPr>
              <a:t>ardware</a:t>
            </a: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security, energy efficiency, fault tolerance, performance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Genome sequence analysis &amp; assembly algorithms and architectures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Biologically inspired systems &amp; system design for bio/medicine</a:t>
            </a:r>
          </a:p>
        </p:txBody>
      </p:sp>
      <p:pic>
        <p:nvPicPr>
          <p:cNvPr id="40" name="Picture 3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22930" y="4231307"/>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7262555" y="3439062"/>
            <a:ext cx="1276125" cy="127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0" name="Text Box 147"/>
          <p:cNvSpPr txBox="1">
            <a:spLocks noChangeArrowheads="1"/>
          </p:cNvSpPr>
          <p:nvPr/>
        </p:nvSpPr>
        <p:spPr bwMode="auto">
          <a:xfrm>
            <a:off x="6596063" y="6503987"/>
            <a:ext cx="22923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a:extLst>
              <a:ext uri="{28A0092B-C50C-407E-A947-70E740481C1C}">
                <a14:useLocalDpi xmlns:a14="http://schemas.microsoft.com/office/drawing/2010/main" val="0"/>
              </a:ext>
            </a:extLst>
          </a:blip>
          <a:srcRect l="4478" t="22220" r="3780" b="12109"/>
          <a:stretch>
            <a:fillRect/>
          </a:stretch>
        </p:blipFill>
        <p:spPr bwMode="auto">
          <a:xfrm>
            <a:off x="354137" y="5717501"/>
            <a:ext cx="2325687" cy="90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633" name="Group 47"/>
          <p:cNvGrpSpPr>
            <a:grpSpLocks/>
          </p:cNvGrpSpPr>
          <p:nvPr/>
        </p:nvGrpSpPr>
        <p:grpSpPr bwMode="auto">
          <a:xfrm>
            <a:off x="3401598" y="5338860"/>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 name="Text Box 13" descr="90%"/>
          <p:cNvSpPr txBox="1">
            <a:spLocks noChangeArrowheads="1"/>
          </p:cNvSpPr>
          <p:nvPr/>
        </p:nvSpPr>
        <p:spPr bwMode="auto">
          <a:xfrm>
            <a:off x="474243" y="4821870"/>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98252" y="3979561"/>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982640" y="4076506"/>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608432" y="4746245"/>
            <a:ext cx="2925968"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05200"/>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2" descr="di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2679825" y="3450054"/>
            <a:ext cx="2304256" cy="549297"/>
          </a:xfrm>
          <a:prstGeom prst="rect">
            <a:avLst/>
          </a:prstGeom>
        </p:spPr>
      </p:pic>
      <p:pic>
        <p:nvPicPr>
          <p:cNvPr id="35" name="Picture 34"/>
          <p:cNvPicPr>
            <a:picLocks noChangeAspect="1"/>
          </p:cNvPicPr>
          <p:nvPr/>
        </p:nvPicPr>
        <p:blipFill>
          <a:blip r:embed="rId10"/>
          <a:stretch>
            <a:fillRect/>
          </a:stretch>
        </p:blipFill>
        <p:spPr>
          <a:xfrm>
            <a:off x="5681266" y="3620023"/>
            <a:ext cx="1554690" cy="1003885"/>
          </a:xfrm>
          <a:prstGeom prst="rect">
            <a:avLst/>
          </a:prstGeom>
        </p:spPr>
      </p:pic>
      <p:sp>
        <p:nvSpPr>
          <p:cNvPr id="36" name="Line 15"/>
          <p:cNvSpPr>
            <a:spLocks noChangeShapeType="1"/>
          </p:cNvSpPr>
          <p:nvPr/>
        </p:nvSpPr>
        <p:spPr bwMode="auto">
          <a:xfrm flipV="1">
            <a:off x="4984081" y="4092641"/>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331231" y="4495799"/>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962400" y="4898556"/>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4644008" y="5229200"/>
            <a:ext cx="453201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with architecture at the center</a:t>
            </a:r>
          </a:p>
        </p:txBody>
      </p:sp>
      <p:sp>
        <p:nvSpPr>
          <p:cNvPr id="26" name="Title 1"/>
          <p:cNvSpPr>
            <a:spLocks noGrp="1"/>
          </p:cNvSpPr>
          <p:nvPr>
            <p:ph type="title"/>
          </p:nvPr>
        </p:nvSpPr>
        <p:spPr>
          <a:xfrm>
            <a:off x="228600" y="152400"/>
            <a:ext cx="8610600" cy="1066800"/>
          </a:xfrm>
        </p:spPr>
        <p:txBody>
          <a:bodyPr/>
          <a:lstStyle/>
          <a:p>
            <a:r>
              <a:rPr lang="en-US" dirty="0"/>
              <a:t>Current Research Focus Areas</a:t>
            </a:r>
          </a:p>
        </p:txBody>
      </p:sp>
      <p:sp>
        <p:nvSpPr>
          <p:cNvPr id="22" name="Rectangle 21"/>
          <p:cNvSpPr/>
          <p:nvPr/>
        </p:nvSpPr>
        <p:spPr>
          <a:xfrm>
            <a:off x="213436" y="2750261"/>
            <a:ext cx="832096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334755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Current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CAADFB2D-B0EA-4D47-BF83-0BCA70102C59}"/>
              </a:ext>
            </a:extLst>
          </p:cNvPr>
          <p:cNvSpPr/>
          <p:nvPr/>
        </p:nvSpPr>
        <p:spPr>
          <a:xfrm>
            <a:off x="571516" y="5612116"/>
            <a:ext cx="6232732" cy="4811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1443576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High-Throughput Sequencing</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003340F8-3A8B-834C-91D5-9FD30DDFF056}"/>
              </a:ext>
            </a:extLst>
          </p:cNvPr>
          <p:cNvSpPr>
            <a:spLocks noGrp="1"/>
          </p:cNvSpPr>
          <p:nvPr>
            <p:ph idx="1"/>
          </p:nvPr>
        </p:nvSpPr>
        <p:spPr>
          <a:xfrm>
            <a:off x="228600" y="908720"/>
            <a:ext cx="8610600" cy="5638800"/>
          </a:xfr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eaLnBrk="0" fontAlgn="base" hangingPunct="0">
              <a:spcBef>
                <a:spcPts val="0"/>
              </a:spcBef>
              <a:spcAft>
                <a:spcPct val="0"/>
              </a:spcAft>
              <a:buClr>
                <a:schemeClr val="accent1"/>
              </a:buClr>
              <a:buSzPct val="65000"/>
              <a:buFont typeface="Wingdings" pitchFamily="2" charset="2"/>
              <a:buChar char="n"/>
            </a:pPr>
            <a:r>
              <a:rPr lang="en-US" dirty="0"/>
              <a:t>Massively parallel sequencing technology</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Illumina, Roche 454, Ion Torrent, SOLID…</a:t>
            </a:r>
          </a:p>
          <a:p>
            <a:pPr marL="669925" lvl="1" indent="-325438" eaLnBrk="0" fontAlgn="base" hangingPunct="0">
              <a:spcBef>
                <a:spcPts val="0"/>
              </a:spcBef>
              <a:spcAft>
                <a:spcPct val="0"/>
              </a:spcAft>
              <a:buClr>
                <a:schemeClr val="accent2"/>
              </a:buClr>
              <a:buSzPct val="60000"/>
              <a:buFont typeface="Wingdings" pitchFamily="2" charset="2"/>
              <a:buChar char="q"/>
            </a:pPr>
            <a:endPar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marL="342900" indent="-342900" eaLnBrk="0" fontAlgn="base" hangingPunct="0">
              <a:spcBef>
                <a:spcPts val="0"/>
              </a:spcBef>
              <a:spcAft>
                <a:spcPct val="0"/>
              </a:spcAft>
              <a:buClr>
                <a:schemeClr val="accent1"/>
              </a:buClr>
              <a:buSzPct val="65000"/>
              <a:buFont typeface="Wingdings" pitchFamily="2" charset="2"/>
              <a:buChar char="n"/>
            </a:pPr>
            <a:r>
              <a:rPr lang="en-US" dirty="0">
                <a:latin typeface="Tahoma" panose="020B0604030504040204" pitchFamily="34" charset="0"/>
                <a:ea typeface="Tahoma" panose="020B0604030504040204" pitchFamily="34" charset="0"/>
                <a:cs typeface="Tahoma" panose="020B0604030504040204" pitchFamily="34" charset="0"/>
              </a:rPr>
              <a:t>Small DNA fragments are first amplified and then sequenced in parallel, leading to</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High throughput</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High speed</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Low cost </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Short reads</a:t>
            </a:r>
          </a:p>
          <a:p>
            <a:pPr marL="1022350" lvl="2" indent="-350838" eaLnBrk="0" fontAlgn="base" hangingPunct="0">
              <a:spcBef>
                <a:spcPts val="0"/>
              </a:spcBef>
              <a:spcAft>
                <a:spcPct val="0"/>
              </a:spcAft>
              <a:buClr>
                <a:schemeClr val="accent1"/>
              </a:buClr>
              <a:buSzPct val="65000"/>
              <a:buFont typeface="Wingdings" pitchFamily="2" charset="2"/>
              <a:buChar char="n"/>
            </a:pPr>
            <a:endParaRPr lang="en-US" sz="1800" dirty="0">
              <a:latin typeface="Tahoma" panose="020B0604030504040204" pitchFamily="34" charset="0"/>
              <a:ea typeface="Tahoma" panose="020B0604030504040204" pitchFamily="34" charset="0"/>
              <a:cs typeface="Tahoma" panose="020B0604030504040204" pitchFamily="34" charset="0"/>
            </a:endParaRPr>
          </a:p>
          <a:p>
            <a:pPr marL="1022350" lvl="2" indent="-350838" eaLnBrk="0" fontAlgn="base" hangingPunct="0">
              <a:spcBef>
                <a:spcPts val="0"/>
              </a:spcBef>
              <a:spcAft>
                <a:spcPct val="0"/>
              </a:spcAft>
              <a:buClr>
                <a:schemeClr val="accent1"/>
              </a:buClr>
              <a:buSzPct val="65000"/>
              <a:buFont typeface="Wingdings" pitchFamily="2" charset="2"/>
              <a:buChar char="n"/>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2900" indent="-342900" eaLnBrk="0" fontAlgn="base" hangingPunct="0">
              <a:spcBef>
                <a:spcPts val="0"/>
              </a:spcBef>
              <a:spcAft>
                <a:spcPct val="0"/>
              </a:spcAft>
              <a:buClr>
                <a:schemeClr val="accent1"/>
              </a:buClr>
              <a:buSzPct val="65000"/>
              <a:buFont typeface="Wingdings" pitchFamily="2" charset="2"/>
              <a:buChar char="n"/>
            </a:pPr>
            <a:r>
              <a:rPr lang="en-US" sz="2000" dirty="0">
                <a:latin typeface="Tahoma" panose="020B0604030504040204" pitchFamily="34" charset="0"/>
                <a:ea typeface="Tahoma" panose="020B0604030504040204" pitchFamily="34" charset="0"/>
                <a:cs typeface="Tahoma" panose="020B0604030504040204" pitchFamily="34" charset="0"/>
              </a:rPr>
              <a:t>Sequencing is done by either reading optical signals as each base is added, or by detecting hydrogen ions instead of light, leading to:</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Low error rates (relatively)</a:t>
            </a:r>
          </a:p>
          <a:p>
            <a:pPr lvl="1">
              <a:spcBef>
                <a:spcPts val="0"/>
              </a:spcBef>
            </a:pPr>
            <a:r>
              <a:rPr lang="en-US" sz="2000" kern="1200" dirty="0">
                <a:solidFill>
                  <a:srgbClr val="FF0000"/>
                </a:solidFill>
              </a:rPr>
              <a:t>Reads lack information </a:t>
            </a:r>
            <a:r>
              <a:rPr lang="en-US" sz="2000" kern="1200" dirty="0"/>
              <a:t>about their order and which part of genome they are originated from</a:t>
            </a:r>
            <a:endPar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10365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455"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456"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Tree>
    <p:extLst>
      <p:ext uri="{BB962C8B-B14F-4D97-AF65-F5344CB8AC3E}">
        <p14:creationId xmlns:p14="http://schemas.microsoft.com/office/powerpoint/2010/main" val="303972376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ultiple sequence alig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2" y="404664"/>
            <a:ext cx="9067297" cy="589374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2" name="Rectangle 11"/>
          <p:cNvSpPr/>
          <p:nvPr/>
        </p:nvSpPr>
        <p:spPr>
          <a:xfrm>
            <a:off x="161764" y="4673978"/>
            <a:ext cx="8820472" cy="1569660"/>
          </a:xfrm>
          <a:prstGeom prst="rect">
            <a:avLst/>
          </a:prstGeom>
          <a:solidFill>
            <a:schemeClr val="bg1"/>
          </a:solidFill>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ahoma"/>
                <a:ea typeface="+mn-ea"/>
                <a:cs typeface="+mn-cs"/>
              </a:rPr>
              <a:t>Example Question: If I give you a bunch of sequences, tell me where they are the same and where they are different.</a:t>
            </a:r>
          </a:p>
        </p:txBody>
      </p:sp>
      <p:sp>
        <p:nvSpPr>
          <p:cNvPr id="13" name="TextBox 12"/>
          <p:cNvSpPr txBox="1"/>
          <p:nvPr/>
        </p:nvSpPr>
        <p:spPr>
          <a:xfrm>
            <a:off x="2411083" y="0"/>
            <a:ext cx="411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Multiple sequence alignment</a:t>
            </a:r>
          </a:p>
        </p:txBody>
      </p:sp>
    </p:spTree>
    <p:extLst>
      <p:ext uri="{BB962C8B-B14F-4D97-AF65-F5344CB8AC3E}">
        <p14:creationId xmlns:p14="http://schemas.microsoft.com/office/powerpoint/2010/main" val="303788737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Genetic Similarity Between Species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7410" name="Picture 2" descr="Image result for hu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833" y="1948084"/>
            <a:ext cx="2885194" cy="16200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03648" y="4263755"/>
            <a:ext cx="15770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99.9%</a:t>
            </a:r>
          </a:p>
        </p:txBody>
      </p:sp>
      <p:pic>
        <p:nvPicPr>
          <p:cNvPr id="17414" name="Picture 6" descr="Image result for human and chimpanz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4693" y="980728"/>
            <a:ext cx="1834344" cy="12348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07795" y="1582344"/>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96%</a:t>
            </a:r>
          </a:p>
        </p:txBody>
      </p:sp>
      <p:sp>
        <p:nvSpPr>
          <p:cNvPr id="6" name="Rectangle 5"/>
          <p:cNvSpPr/>
          <p:nvPr/>
        </p:nvSpPr>
        <p:spPr>
          <a:xfrm>
            <a:off x="5678708" y="1213012"/>
            <a:ext cx="270971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Chimpanzee</a:t>
            </a:r>
          </a:p>
        </p:txBody>
      </p:sp>
      <p:sp>
        <p:nvSpPr>
          <p:cNvPr id="11" name="Rectangle 10"/>
          <p:cNvSpPr/>
          <p:nvPr/>
        </p:nvSpPr>
        <p:spPr>
          <a:xfrm>
            <a:off x="691287" y="3785491"/>
            <a:ext cx="254428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Human ~ Human</a:t>
            </a:r>
          </a:p>
        </p:txBody>
      </p:sp>
      <p:pic>
        <p:nvPicPr>
          <p:cNvPr id="17416" name="Picture 8" descr="Image result for human and c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4829" y="2398918"/>
            <a:ext cx="1824062" cy="12303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954004" y="2953540"/>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90%</a:t>
            </a:r>
          </a:p>
        </p:txBody>
      </p:sp>
      <p:sp>
        <p:nvSpPr>
          <p:cNvPr id="14" name="Rectangle 13"/>
          <p:cNvSpPr/>
          <p:nvPr/>
        </p:nvSpPr>
        <p:spPr>
          <a:xfrm>
            <a:off x="5624917" y="2584208"/>
            <a:ext cx="17139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Cat</a:t>
            </a:r>
          </a:p>
        </p:txBody>
      </p:sp>
      <p:pic>
        <p:nvPicPr>
          <p:cNvPr id="17418" name="Picture 10" descr="Image result for human and c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4829" y="3812604"/>
            <a:ext cx="1824062" cy="10260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007795" y="4403097"/>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80%</a:t>
            </a:r>
          </a:p>
        </p:txBody>
      </p:sp>
      <p:sp>
        <p:nvSpPr>
          <p:cNvPr id="17" name="Rectangle 16"/>
          <p:cNvSpPr/>
          <p:nvPr/>
        </p:nvSpPr>
        <p:spPr>
          <a:xfrm>
            <a:off x="5678708" y="4033765"/>
            <a:ext cx="182293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Cow</a:t>
            </a:r>
          </a:p>
        </p:txBody>
      </p:sp>
      <p:pic>
        <p:nvPicPr>
          <p:cNvPr id="17420" name="Picture 12" descr="Image result for human and bana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4829" y="5068970"/>
            <a:ext cx="1824062" cy="121383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007795" y="5636027"/>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50-60%</a:t>
            </a:r>
          </a:p>
        </p:txBody>
      </p:sp>
      <p:sp>
        <p:nvSpPr>
          <p:cNvPr id="20" name="Rectangle 19"/>
          <p:cNvSpPr/>
          <p:nvPr/>
        </p:nvSpPr>
        <p:spPr>
          <a:xfrm>
            <a:off x="5678708" y="5266695"/>
            <a:ext cx="21800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Banana</a:t>
            </a:r>
          </a:p>
        </p:txBody>
      </p:sp>
    </p:spTree>
    <p:extLst>
      <p:ext uri="{BB962C8B-B14F-4D97-AF65-F5344CB8AC3E}">
        <p14:creationId xmlns:p14="http://schemas.microsoft.com/office/powerpoint/2010/main" val="364229727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TextBox 12"/>
          <p:cNvSpPr txBox="1"/>
          <p:nvPr/>
        </p:nvSpPr>
        <p:spPr>
          <a:xfrm>
            <a:off x="457200" y="180094"/>
            <a:ext cx="8525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Metagenomics, genome assembly, de novo sequencing</a:t>
            </a:r>
          </a:p>
        </p:txBody>
      </p:sp>
      <p:pic>
        <p:nvPicPr>
          <p:cNvPr id="7170" name="Picture 2" descr="Image result for Quikr"/>
          <p:cNvPicPr>
            <a:picLocks noChangeAspect="1" noChangeArrowheads="1"/>
          </p:cNvPicPr>
          <p:nvPr/>
        </p:nvPicPr>
        <p:blipFill rotWithShape="1">
          <a:blip r:embed="rId3">
            <a:extLst>
              <a:ext uri="{28A0092B-C50C-407E-A947-70E740481C1C}">
                <a14:useLocalDpi xmlns:a14="http://schemas.microsoft.com/office/drawing/2010/main" val="0"/>
              </a:ext>
            </a:extLst>
          </a:blip>
          <a:srcRect l="3649" t="1978" r="2811" b="1795"/>
          <a:stretch/>
        </p:blipFill>
        <p:spPr bwMode="auto">
          <a:xfrm rot="16200000">
            <a:off x="4123020" y="1645732"/>
            <a:ext cx="4320480" cy="51507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8126" y="5882440"/>
            <a:ext cx="377757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hlinkClick r:id="rId4"/>
              </a:rPr>
              <a:t>http://math.oregonstate.edu/~koslickd</a:t>
            </a:r>
            <a:r>
              <a:rPr kumimoji="0" lang="en-US" sz="16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6" name="Rectangle 5"/>
          <p:cNvSpPr/>
          <p:nvPr/>
        </p:nvSpPr>
        <p:spPr>
          <a:xfrm>
            <a:off x="591735" y="5513108"/>
            <a:ext cx="28777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F33"/>
                </a:solidFill>
                <a:effectLst/>
                <a:uLnTx/>
                <a:uFillTx/>
                <a:latin typeface="Arial" panose="020B0604020202020204" pitchFamily="34" charset="0"/>
                <a:ea typeface="+mn-ea"/>
                <a:cs typeface="+mn-cs"/>
              </a:rPr>
              <a:t>uncleaned de </a:t>
            </a:r>
            <a:r>
              <a:rPr kumimoji="0" lang="en-US" sz="1800" b="0" i="0" u="none" strike="noStrike" kern="1200" cap="none" spc="0" normalizeH="0" baseline="0" noProof="0" dirty="0" err="1">
                <a:ln>
                  <a:noFill/>
                </a:ln>
                <a:solidFill>
                  <a:srgbClr val="292F33"/>
                </a:solidFill>
                <a:effectLst/>
                <a:uLnTx/>
                <a:uFillTx/>
                <a:latin typeface="Arial" panose="020B0604020202020204" pitchFamily="34" charset="0"/>
                <a:ea typeface="+mn-ea"/>
                <a:cs typeface="+mn-cs"/>
              </a:rPr>
              <a:t>Bruijn</a:t>
            </a:r>
            <a:r>
              <a:rPr kumimoji="0" lang="en-US" sz="1800" b="0" i="0" u="none" strike="noStrike" kern="1200" cap="none" spc="0" normalizeH="0" baseline="0" noProof="0" dirty="0">
                <a:ln>
                  <a:noFill/>
                </a:ln>
                <a:solidFill>
                  <a:srgbClr val="292F33"/>
                </a:solidFill>
                <a:effectLst/>
                <a:uLnTx/>
                <a:uFillTx/>
                <a:latin typeface="Arial" panose="020B0604020202020204" pitchFamily="34" charset="0"/>
                <a:ea typeface="+mn-ea"/>
                <a:cs typeface="+mn-cs"/>
              </a:rPr>
              <a:t> graph</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7174" name="Picture 6" descr="Image result for de bruijn graph genome assembly"/>
          <p:cNvPicPr>
            <a:picLocks noChangeAspect="1" noChangeArrowheads="1"/>
          </p:cNvPicPr>
          <p:nvPr/>
        </p:nvPicPr>
        <p:blipFill rotWithShape="1">
          <a:blip r:embed="rId5">
            <a:extLst>
              <a:ext uri="{28A0092B-C50C-407E-A947-70E740481C1C}">
                <a14:useLocalDpi xmlns:a14="http://schemas.microsoft.com/office/drawing/2010/main" val="0"/>
              </a:ext>
            </a:extLst>
          </a:blip>
          <a:srcRect r="31572"/>
          <a:stretch/>
        </p:blipFill>
        <p:spPr bwMode="auto">
          <a:xfrm>
            <a:off x="258812" y="2508703"/>
            <a:ext cx="3230450" cy="23604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6743" y="627549"/>
            <a:ext cx="9010515" cy="1569660"/>
          </a:xfrm>
          <a:prstGeom prst="rect">
            <a:avLst/>
          </a:prstGeom>
          <a:solidFill>
            <a:schemeClr val="bg1"/>
          </a:solidFill>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ahoma"/>
                <a:ea typeface="+mn-ea"/>
                <a:cs typeface="+mn-cs"/>
              </a:rPr>
              <a:t>Question 2: Given a bunch of short sequences, Can you identify the approximate species cluster for </a:t>
            </a:r>
            <a:r>
              <a:rPr kumimoji="0" lang="en-US" sz="3200" b="0" i="0" u="none" strike="noStrike" kern="1200" cap="none" spc="0" normalizeH="0" baseline="0" noProof="0" dirty="0" err="1">
                <a:ln>
                  <a:noFill/>
                </a:ln>
                <a:solidFill>
                  <a:srgbClr val="0070C0"/>
                </a:solidFill>
                <a:effectLst/>
                <a:uLnTx/>
                <a:uFillTx/>
                <a:latin typeface="Tahoma"/>
                <a:ea typeface="+mn-ea"/>
                <a:cs typeface="+mn-cs"/>
              </a:rPr>
              <a:t>genomically</a:t>
            </a:r>
            <a:r>
              <a:rPr kumimoji="0" lang="en-US" sz="3200" b="0" i="0" u="none" strike="noStrike" kern="1200" cap="none" spc="0" normalizeH="0" baseline="0" noProof="0" dirty="0">
                <a:ln>
                  <a:noFill/>
                </a:ln>
                <a:solidFill>
                  <a:srgbClr val="0070C0"/>
                </a:solidFill>
                <a:effectLst/>
                <a:uLnTx/>
                <a:uFillTx/>
                <a:latin typeface="Tahoma"/>
                <a:ea typeface="+mn-ea"/>
                <a:cs typeface="+mn-cs"/>
              </a:rPr>
              <a:t> unknown organisms (bacteria)?</a:t>
            </a:r>
          </a:p>
        </p:txBody>
      </p:sp>
    </p:spTree>
    <p:extLst>
      <p:ext uri="{BB962C8B-B14F-4D97-AF65-F5344CB8AC3E}">
        <p14:creationId xmlns:p14="http://schemas.microsoft.com/office/powerpoint/2010/main" val="336212006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5475"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5476"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grpSp>
        <p:nvGrpSpPr>
          <p:cNvPr id="66" name="Group 65"/>
          <p:cNvGrpSpPr/>
          <p:nvPr/>
        </p:nvGrpSpPr>
        <p:grpSpPr>
          <a:xfrm>
            <a:off x="-289047" y="3715576"/>
            <a:ext cx="9433048" cy="3582965"/>
            <a:chOff x="-108520" y="3573016"/>
            <a:chExt cx="9433048" cy="3582965"/>
          </a:xfrm>
        </p:grpSpPr>
        <p:sp>
          <p:nvSpPr>
            <p:cNvPr id="63" name="Rectangle 62"/>
            <p:cNvSpPr/>
            <p:nvPr/>
          </p:nvSpPr>
          <p:spPr>
            <a:xfrm>
              <a:off x="-108520" y="3573016"/>
              <a:ext cx="9433048" cy="3276000"/>
            </a:xfrm>
            <a:prstGeom prst="rect">
              <a:avLst/>
            </a:prstGeom>
            <a:solidFill>
              <a:schemeClr val="bg1"/>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3" name="Group 2"/>
            <p:cNvGrpSpPr/>
            <p:nvPr/>
          </p:nvGrpSpPr>
          <p:grpSpPr>
            <a:xfrm>
              <a:off x="613105" y="4005064"/>
              <a:ext cx="7919335" cy="3150917"/>
              <a:chOff x="-208582" y="3753558"/>
              <a:chExt cx="7919335" cy="3150917"/>
            </a:xfrm>
          </p:grpSpPr>
          <p:sp>
            <p:nvSpPr>
              <p:cNvPr id="62" name="Rectangle 61"/>
              <p:cNvSpPr/>
              <p:nvPr/>
            </p:nvSpPr>
            <p:spPr>
              <a:xfrm rot="12861">
                <a:off x="-208582" y="3828624"/>
                <a:ext cx="1900479"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8" name="Picture 4" descr="https://i.ytimg.com/vi/thf4TFnkesw/maxresdefault.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6939" b="37412"/>
              <a:stretch/>
            </p:blipFill>
            <p:spPr bwMode="auto">
              <a:xfrm rot="961673">
                <a:off x="144628" y="3753558"/>
                <a:ext cx="6902450" cy="315091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0" name="Oval 2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1" name="Oval 3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2" name="Oval 3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3" name="Oval 3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4" name="Oval 3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5" name="Oval 3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6" name="Oval 3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7" name="Rounded Rectangle 3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8" name="Rectangle 37"/>
              <p:cNvSpPr/>
              <p:nvPr/>
            </p:nvSpPr>
            <p:spPr>
              <a:xfrm>
                <a:off x="293120" y="4523798"/>
                <a:ext cx="2012089"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40"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1"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42"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3"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44"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5"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46"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7"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8"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49"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50"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51"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52"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53"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sp>
            <p:nvSpPr>
              <p:cNvPr id="54" name="Striped Right Arrow 53"/>
              <p:cNvSpPr/>
              <p:nvPr/>
            </p:nvSpPr>
            <p:spPr>
              <a:xfrm rot="16200000">
                <a:off x="3669587" y="5745282"/>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5" name="Striped Right Arrow 54"/>
              <p:cNvSpPr/>
              <p:nvPr/>
            </p:nvSpPr>
            <p:spPr>
              <a:xfrm rot="16200000">
                <a:off x="3966178" y="57247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6" name="Striped Right Arrow 55"/>
              <p:cNvSpPr/>
              <p:nvPr/>
            </p:nvSpPr>
            <p:spPr>
              <a:xfrm rot="5413798">
                <a:off x="3619012" y="41066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7" name="Striped Right Arrow 56"/>
              <p:cNvSpPr/>
              <p:nvPr/>
            </p:nvSpPr>
            <p:spPr>
              <a:xfrm rot="5413798">
                <a:off x="3915603" y="411525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8" name="Rectangle 57"/>
              <p:cNvSpPr/>
              <p:nvPr/>
            </p:nvSpPr>
            <p:spPr>
              <a:xfrm>
                <a:off x="293246" y="4156921"/>
                <a:ext cx="217880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9" name="Rectangle 58"/>
              <p:cNvSpPr/>
              <p:nvPr/>
            </p:nvSpPr>
            <p:spPr>
              <a:xfrm>
                <a:off x="5778582" y="4354557"/>
                <a:ext cx="1617751"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 name="Rectangle 59"/>
              <p:cNvSpPr/>
              <p:nvPr/>
            </p:nvSpPr>
            <p:spPr>
              <a:xfrm>
                <a:off x="5838545" y="4024155"/>
                <a:ext cx="152477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ECE1">
                        <a:lumMod val="75000"/>
                      </a:srgbClr>
                    </a:solidFill>
                    <a:effectLst/>
                    <a:uLnTx/>
                    <a:uFillTx/>
                    <a:latin typeface="Times New Roman" panose="02020603050405020304" pitchFamily="18" charset="0"/>
                    <a:ea typeface="Times New Roman" panose="02020603050405020304" pitchFamily="18" charset="0"/>
                    <a:cs typeface="+mn-cs"/>
                  </a:rPr>
                  <a:t>on average</a:t>
                </a:r>
                <a:endParaRPr kumimoji="0" lang="en-US" sz="1100" b="0" i="0" u="none" strike="noStrike" kern="1200" cap="none" spc="0" normalizeH="0" baseline="0" noProof="0" dirty="0">
                  <a:ln>
                    <a:noFill/>
                  </a:ln>
                  <a:solidFill>
                    <a:srgbClr val="EEECE1">
                      <a:lumMod val="75000"/>
                    </a:srgbClr>
                  </a:solidFill>
                  <a:effectLst/>
                  <a:uLnTx/>
                  <a:uFillTx/>
                  <a:latin typeface="Tahoma"/>
                  <a:ea typeface="+mn-ea"/>
                  <a:cs typeface="+mn-cs"/>
                </a:endParaRPr>
              </a:p>
            </p:txBody>
          </p:sp>
          <p:sp>
            <p:nvSpPr>
              <p:cNvPr id="61" name="Rectangle 60"/>
              <p:cNvSpPr/>
              <p:nvPr/>
            </p:nvSpPr>
            <p:spPr>
              <a:xfrm>
                <a:off x="5594468" y="5530453"/>
                <a:ext cx="211628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(0.6%)</a:t>
                </a:r>
                <a:endParaRPr kumimoji="0" lang="en-US" sz="800" b="0" i="0" u="none" strike="noStrike" kern="1200" cap="none" spc="0" normalizeH="0" baseline="0" noProof="0" dirty="0">
                  <a:ln>
                    <a:noFill/>
                  </a:ln>
                  <a:solidFill>
                    <a:srgbClr val="FF0000"/>
                  </a:solidFill>
                  <a:effectLst/>
                  <a:uLnTx/>
                  <a:uFillTx/>
                  <a:latin typeface="Tahoma"/>
                  <a:ea typeface="+mn-ea"/>
                  <a:cs typeface="+mn-cs"/>
                </a:endParaRPr>
              </a:p>
            </p:txBody>
          </p:sp>
        </p:grpSp>
      </p:grpSp>
      <p:sp>
        <p:nvSpPr>
          <p:cNvPr id="65" name="TextBox 64"/>
          <p:cNvSpPr txBox="1"/>
          <p:nvPr/>
        </p:nvSpPr>
        <p:spPr>
          <a:xfrm>
            <a:off x="1938728" y="3493395"/>
            <a:ext cx="5413161" cy="584775"/>
          </a:xfrm>
          <a:prstGeom prst="rect">
            <a:avLst/>
          </a:prstGeom>
          <a:solidFill>
            <a:srgbClr val="FFFF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ahoma"/>
                <a:ea typeface="+mn-ea"/>
                <a:cs typeface="+mn-cs"/>
              </a:rPr>
              <a:t>Bottlenecked in Mapping!!</a:t>
            </a:r>
          </a:p>
        </p:txBody>
      </p:sp>
    </p:spTree>
    <p:extLst>
      <p:ext uri="{BB962C8B-B14F-4D97-AF65-F5344CB8AC3E}">
        <p14:creationId xmlns:p14="http://schemas.microsoft.com/office/powerpoint/2010/main" val="2479328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500" fill="hold"/>
                                        <p:tgtEl>
                                          <p:spTgt spid="65"/>
                                        </p:tgtEl>
                                        <p:attrNameLst>
                                          <p:attrName>ppt_x</p:attrName>
                                        </p:attrNameLst>
                                      </p:cBhvr>
                                      <p:tavLst>
                                        <p:tav tm="0">
                                          <p:val>
                                            <p:strVal val="#ppt_x"/>
                                          </p:val>
                                        </p:tav>
                                        <p:tav tm="100000">
                                          <p:val>
                                            <p:strVal val="#ppt_x"/>
                                          </p:val>
                                        </p:tav>
                                      </p:tavLst>
                                    </p:anim>
                                    <p:anim calcmode="lin" valueType="num">
                                      <p:cBhvr additive="base">
                                        <p:cTn id="1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FEDF-EF5F-2343-9008-0C2639C7F008}"/>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E6DEF487-252E-3F42-9947-AC1AA9333552}"/>
              </a:ext>
            </a:extLst>
          </p:cNvPr>
          <p:cNvSpPr>
            <a:spLocks noGrp="1"/>
          </p:cNvSpPr>
          <p:nvPr>
            <p:ph idx="1"/>
          </p:nvPr>
        </p:nvSpPr>
        <p:spPr>
          <a:xfrm>
            <a:off x="228600" y="1052736"/>
            <a:ext cx="8915400" cy="5029200"/>
          </a:xfrm>
        </p:spPr>
        <p:txBody>
          <a:bodyPr/>
          <a:lstStyle/>
          <a:p>
            <a:r>
              <a:rPr lang="en-US" dirty="0">
                <a:solidFill>
                  <a:srgbClr val="0000FF"/>
                </a:solidFill>
              </a:rPr>
              <a:t>System design for bioinformatics </a:t>
            </a:r>
            <a:r>
              <a:rPr lang="en-US" dirty="0"/>
              <a:t>is a critical problem</a:t>
            </a:r>
          </a:p>
          <a:p>
            <a:pPr lvl="1"/>
            <a:r>
              <a:rPr lang="en-US" dirty="0"/>
              <a:t>It has large scientific, medical, societal, personal implications</a:t>
            </a:r>
          </a:p>
          <a:p>
            <a:endParaRPr lang="en-US" dirty="0"/>
          </a:p>
          <a:p>
            <a:r>
              <a:rPr lang="en-US" dirty="0"/>
              <a:t>This talk is about accelerating </a:t>
            </a:r>
            <a:r>
              <a:rPr lang="en-US" dirty="0">
                <a:solidFill>
                  <a:srgbClr val="0000FF"/>
                </a:solidFill>
              </a:rPr>
              <a:t>a key step in bioinformatics</a:t>
            </a:r>
            <a:r>
              <a:rPr lang="en-US" dirty="0"/>
              <a:t>: </a:t>
            </a:r>
            <a:r>
              <a:rPr lang="en-US" dirty="0">
                <a:solidFill>
                  <a:srgbClr val="FF0000"/>
                </a:solidFill>
              </a:rPr>
              <a:t>genome sequence analysis</a:t>
            </a:r>
          </a:p>
          <a:p>
            <a:pPr lvl="1"/>
            <a:r>
              <a:rPr lang="en-US" dirty="0"/>
              <a:t>In particular, </a:t>
            </a:r>
            <a:r>
              <a:rPr lang="en-US" dirty="0">
                <a:solidFill>
                  <a:srgbClr val="FF0000"/>
                </a:solidFill>
              </a:rPr>
              <a:t>read mapping</a:t>
            </a:r>
          </a:p>
          <a:p>
            <a:endParaRPr lang="en-US" dirty="0"/>
          </a:p>
          <a:p>
            <a:r>
              <a:rPr lang="en-US" dirty="0">
                <a:solidFill>
                  <a:srgbClr val="7030A0"/>
                </a:solidFill>
              </a:rPr>
              <a:t>Many bottlenecks </a:t>
            </a:r>
            <a:r>
              <a:rPr lang="en-US" dirty="0"/>
              <a:t>exist in accessing and manipulating </a:t>
            </a:r>
            <a:r>
              <a:rPr lang="en-US" dirty="0">
                <a:solidFill>
                  <a:srgbClr val="7030A0"/>
                </a:solidFill>
              </a:rPr>
              <a:t>huge amounts of genomic data </a:t>
            </a:r>
            <a:r>
              <a:rPr lang="en-US" dirty="0"/>
              <a:t>during analysis</a:t>
            </a:r>
          </a:p>
          <a:p>
            <a:endParaRPr lang="en-US" dirty="0"/>
          </a:p>
          <a:p>
            <a:r>
              <a:rPr lang="en-US" dirty="0"/>
              <a:t>We will cover various </a:t>
            </a:r>
            <a:r>
              <a:rPr lang="en-US" dirty="0">
                <a:solidFill>
                  <a:srgbClr val="0000FF"/>
                </a:solidFill>
              </a:rPr>
              <a:t>recent ideas to accelerate read mapping</a:t>
            </a:r>
          </a:p>
          <a:p>
            <a:pPr lvl="1"/>
            <a:r>
              <a:rPr lang="en-US" dirty="0"/>
              <a:t>My personal journey since September 2006</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0D852A5-EE62-484B-A021-ACAA12743B7A}"/>
              </a:ext>
            </a:extLst>
          </p:cNvPr>
          <p:cNvSpPr>
            <a:spLocks noGrp="1"/>
          </p:cNvSpPr>
          <p:nvPr>
            <p:ph type="sldNum" sz="quarter" idx="11"/>
          </p:nvPr>
        </p:nvSpPr>
        <p:spPr/>
        <p:txBody>
          <a:bodyPr/>
          <a:lstStyle/>
          <a:p>
            <a:fld id="{323594FA-E141-4234-AE05-360401972BE7}" type="slidenum">
              <a:rPr lang="en-US" altLang="en-US" smtClean="0"/>
              <a:pPr/>
              <a:t>2</a:t>
            </a:fld>
            <a:endParaRPr lang="en-US" altLang="en-US"/>
          </a:p>
        </p:txBody>
      </p:sp>
    </p:spTree>
    <p:extLst>
      <p:ext uri="{BB962C8B-B14F-4D97-AF65-F5344CB8AC3E}">
        <p14:creationId xmlns:p14="http://schemas.microsoft.com/office/powerpoint/2010/main" val="2411038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dirty="0"/>
              <a:t>The Read Mapping Bottleneck</a:t>
            </a:r>
          </a:p>
        </p:txBody>
      </p:sp>
      <p:sp>
        <p:nvSpPr>
          <p:cNvPr id="3" name="Slide Number Placeholder 2"/>
          <p:cNvSpPr>
            <a:spLocks noGrp="1"/>
          </p:cNvSpPr>
          <p:nvPr>
            <p:ph type="sldNum" sz="quarter" idx="11"/>
          </p:nvPr>
        </p:nvSpPr>
        <p:spPr/>
        <p:txBody>
          <a:bodyPr/>
          <a:lstStyle/>
          <a:p>
            <a:fld id="{018A7077-2B78-4FB5-8F56-24239751AEF0}" type="slidenum">
              <a:rPr lang="en-US" altLang="en-US" smtClean="0">
                <a:solidFill>
                  <a:prstClr val="black"/>
                </a:solidFill>
              </a:rPr>
              <a:pPr/>
              <a:t>20</a:t>
            </a:fld>
            <a:endParaRPr lang="en-US" altLang="en-US">
              <a:solidFill>
                <a:prstClr val="black"/>
              </a:solidFill>
            </a:endParaRPr>
          </a:p>
        </p:txBody>
      </p:sp>
      <p:grpSp>
        <p:nvGrpSpPr>
          <p:cNvPr id="4" name="Group 3"/>
          <p:cNvGrpSpPr/>
          <p:nvPr/>
        </p:nvGrpSpPr>
        <p:grpSpPr>
          <a:xfrm>
            <a:off x="563270" y="1786071"/>
            <a:ext cx="5124725" cy="1993963"/>
            <a:chOff x="629327" y="1793880"/>
            <a:chExt cx="7871460" cy="3062682"/>
          </a:xfrm>
        </p:grpSpPr>
        <p:sp>
          <p:nvSpPr>
            <p:cNvPr id="17" name="TextBox 16"/>
            <p:cNvSpPr txBox="1"/>
            <p:nvPr/>
          </p:nvSpPr>
          <p:spPr>
            <a:xfrm>
              <a:off x="4251493" y="1877363"/>
              <a:ext cx="3367597" cy="456979"/>
            </a:xfrm>
            <a:prstGeom prst="rect">
              <a:avLst/>
            </a:prstGeom>
            <a:noFill/>
          </p:spPr>
          <p:txBody>
            <a:bodyPr wrap="square" rtlCol="0">
              <a:spAutoFit/>
            </a:bodyPr>
            <a:lstStyle/>
            <a:p>
              <a:pPr>
                <a:lnSpc>
                  <a:spcPts val="1600"/>
                </a:lnSpc>
              </a:pPr>
              <a:r>
                <a:rPr lang="en-US" sz="1000" b="1" dirty="0">
                  <a:solidFill>
                    <a:srgbClr val="DE498D"/>
                  </a:solidFill>
                  <a:latin typeface="Arial Black" panose="020B0A04020102020204" pitchFamily="34" charset="0"/>
                </a:rPr>
                <a:t>A</a:t>
              </a:r>
              <a:r>
                <a:rPr lang="en-US" sz="1000" b="1" dirty="0">
                  <a:solidFill>
                    <a:srgbClr val="75BDD5"/>
                  </a:solidFill>
                  <a:latin typeface="Arial Black" panose="020B0A04020102020204" pitchFamily="34" charset="0"/>
                </a:rPr>
                <a:t>C</a:t>
              </a:r>
              <a:r>
                <a:rPr lang="en-US" sz="1000" b="1" dirty="0">
                  <a:solidFill>
                    <a:srgbClr val="7687CD"/>
                  </a:solidFill>
                  <a:latin typeface="Arial Black" panose="020B0A04020102020204" pitchFamily="34" charset="0"/>
                </a:rPr>
                <a:t>G</a:t>
              </a:r>
              <a:r>
                <a:rPr lang="en-US" sz="1000" b="1" dirty="0">
                  <a:solidFill>
                    <a:srgbClr val="EF866A"/>
                  </a:solidFill>
                  <a:latin typeface="Arial Black" panose="020B0A04020102020204" pitchFamily="34" charset="0"/>
                </a:rPr>
                <a:t>T</a:t>
              </a:r>
              <a:r>
                <a:rPr lang="en-US" sz="1000" b="1" dirty="0">
                  <a:solidFill>
                    <a:srgbClr val="DE498D"/>
                  </a:solidFill>
                  <a:latin typeface="Arial Black" panose="020B0A04020102020204" pitchFamily="34" charset="0"/>
                </a:rPr>
                <a:t>A</a:t>
              </a:r>
              <a:r>
                <a:rPr lang="en-US" sz="1000" b="1" dirty="0">
                  <a:solidFill>
                    <a:srgbClr val="75BDD5"/>
                  </a:solidFill>
                  <a:latin typeface="Arial Black" panose="020B0A04020102020204" pitchFamily="34" charset="0"/>
                </a:rPr>
                <a:t>C</a:t>
              </a:r>
              <a:r>
                <a:rPr lang="en-US" sz="1000" b="1" dirty="0">
                  <a:solidFill>
                    <a:srgbClr val="7687CD"/>
                  </a:solidFill>
                  <a:latin typeface="Arial Black" panose="020B0A04020102020204" pitchFamily="34" charset="0"/>
                </a:rPr>
                <a:t>G</a:t>
              </a:r>
              <a:r>
                <a:rPr lang="en-US" sz="1000" b="1" dirty="0">
                  <a:solidFill>
                    <a:srgbClr val="EF866A"/>
                  </a:solidFill>
                  <a:latin typeface="Arial Black" panose="020B0A04020102020204" pitchFamily="34" charset="0"/>
                </a:rPr>
                <a:t>T</a:t>
              </a:r>
              <a:r>
                <a:rPr lang="en-US" sz="1000" b="1" dirty="0">
                  <a:solidFill>
                    <a:srgbClr val="DE498D"/>
                  </a:solidFill>
                  <a:latin typeface="Arial Black" panose="020B0A04020102020204" pitchFamily="34" charset="0"/>
                </a:rPr>
                <a:t>A</a:t>
              </a:r>
              <a:r>
                <a:rPr lang="en-US" sz="1000" b="1" dirty="0">
                  <a:solidFill>
                    <a:srgbClr val="75BDD5"/>
                  </a:solidFill>
                  <a:latin typeface="Arial Black" panose="020B0A04020102020204" pitchFamily="34" charset="0"/>
                </a:rPr>
                <a:t>C</a:t>
              </a:r>
              <a:r>
                <a:rPr lang="en-US" sz="1000" b="1" dirty="0">
                  <a:solidFill>
                    <a:srgbClr val="7687CD"/>
                  </a:solidFill>
                  <a:latin typeface="Arial Black" panose="020B0A04020102020204" pitchFamily="34" charset="0"/>
                </a:rPr>
                <a:t>G</a:t>
              </a:r>
              <a:r>
                <a:rPr lang="en-US" sz="1000" b="1" dirty="0">
                  <a:solidFill>
                    <a:srgbClr val="EF866A"/>
                  </a:solidFill>
                  <a:latin typeface="Arial Black" panose="020B0A04020102020204" pitchFamily="34" charset="0"/>
                </a:rPr>
                <a:t>T</a:t>
              </a:r>
              <a:r>
                <a:rPr lang="en-US" sz="1000" b="1" dirty="0">
                  <a:solidFill>
                    <a:srgbClr val="DE498D"/>
                  </a:solidFill>
                  <a:latin typeface="Arial Black" panose="020B0A04020102020204" pitchFamily="34" charset="0"/>
                </a:rPr>
                <a:t>A</a:t>
              </a:r>
              <a:r>
                <a:rPr lang="en-US" sz="1000" b="1" dirty="0">
                  <a:solidFill>
                    <a:srgbClr val="75BDD5"/>
                  </a:solidFill>
                  <a:latin typeface="Arial Black" panose="020B0A04020102020204" pitchFamily="34" charset="0"/>
                </a:rPr>
                <a:t>C</a:t>
              </a:r>
              <a:r>
                <a:rPr lang="en-US" sz="1000" b="1" dirty="0">
                  <a:solidFill>
                    <a:srgbClr val="7687CD"/>
                  </a:solidFill>
                  <a:latin typeface="Arial Black" panose="020B0A04020102020204" pitchFamily="34" charset="0"/>
                </a:rPr>
                <a:t>G</a:t>
              </a:r>
              <a:r>
                <a:rPr lang="en-US" sz="1000" b="1" dirty="0">
                  <a:solidFill>
                    <a:srgbClr val="EF866A"/>
                  </a:solidFill>
                  <a:latin typeface="Arial Black" panose="020B0A04020102020204" pitchFamily="34" charset="0"/>
                </a:rPr>
                <a:t>T</a:t>
              </a:r>
            </a:p>
          </p:txBody>
        </p:sp>
        <p:sp>
          <p:nvSpPr>
            <p:cNvPr id="19" name="TextBox 18"/>
            <p:cNvSpPr txBox="1"/>
            <p:nvPr/>
          </p:nvSpPr>
          <p:spPr>
            <a:xfrm>
              <a:off x="4198153" y="2906064"/>
              <a:ext cx="3367597" cy="456979"/>
            </a:xfrm>
            <a:prstGeom prst="rect">
              <a:avLst/>
            </a:prstGeom>
            <a:noFill/>
          </p:spPr>
          <p:txBody>
            <a:bodyPr wrap="square" rtlCol="0">
              <a:spAutoFit/>
            </a:bodyPr>
            <a:lstStyle/>
            <a:p>
              <a:pPr>
                <a:lnSpc>
                  <a:spcPts val="1600"/>
                </a:lnSpc>
              </a:pP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p>
          </p:txBody>
        </p:sp>
        <p:sp>
          <p:nvSpPr>
            <p:cNvPr id="20" name="TextBox 19"/>
            <p:cNvSpPr txBox="1"/>
            <p:nvPr/>
          </p:nvSpPr>
          <p:spPr>
            <a:xfrm>
              <a:off x="4083855" y="2288844"/>
              <a:ext cx="4070236" cy="456979"/>
            </a:xfrm>
            <a:prstGeom prst="rect">
              <a:avLst/>
            </a:prstGeom>
            <a:noFill/>
          </p:spPr>
          <p:txBody>
            <a:bodyPr wrap="square" rtlCol="0">
              <a:spAutoFit/>
            </a:bodyPr>
            <a:lstStyle/>
            <a:p>
              <a:pPr>
                <a:lnSpc>
                  <a:spcPts val="1600"/>
                </a:lnSpc>
              </a:pP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EF866A"/>
                  </a:solidFill>
                  <a:latin typeface="Arial Black" panose="020B0A04020102020204" pitchFamily="34" charset="0"/>
                </a:rPr>
                <a:t>TTT</a:t>
              </a:r>
              <a:r>
                <a:rPr lang="en-US" sz="1050" b="1" dirty="0">
                  <a:solidFill>
                    <a:srgbClr val="DE498D"/>
                  </a:solidFill>
                  <a:latin typeface="Arial Black" panose="020B0A04020102020204" pitchFamily="34" charset="0"/>
                </a:rPr>
                <a:t>A</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p>
          </p:txBody>
        </p:sp>
        <p:sp>
          <p:nvSpPr>
            <p:cNvPr id="21" name="TextBox 20"/>
            <p:cNvSpPr txBox="1"/>
            <p:nvPr/>
          </p:nvSpPr>
          <p:spPr>
            <a:xfrm>
              <a:off x="4350552" y="2479344"/>
              <a:ext cx="3367597" cy="456979"/>
            </a:xfrm>
            <a:prstGeom prst="rect">
              <a:avLst/>
            </a:prstGeom>
            <a:noFill/>
          </p:spPr>
          <p:txBody>
            <a:bodyPr wrap="square" rtlCol="0">
              <a:spAutoFit/>
            </a:bodyPr>
            <a:lstStyle/>
            <a:p>
              <a:pPr>
                <a:lnSpc>
                  <a:spcPts val="1600"/>
                </a:lnSpc>
              </a:pP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p>
          </p:txBody>
        </p:sp>
        <p:sp>
          <p:nvSpPr>
            <p:cNvPr id="25" name="TextBox 24"/>
            <p:cNvSpPr txBox="1"/>
            <p:nvPr/>
          </p:nvSpPr>
          <p:spPr>
            <a:xfrm>
              <a:off x="4137193" y="2746042"/>
              <a:ext cx="4363594" cy="456979"/>
            </a:xfrm>
            <a:prstGeom prst="rect">
              <a:avLst/>
            </a:prstGeom>
            <a:noFill/>
          </p:spPr>
          <p:txBody>
            <a:bodyPr wrap="square" rtlCol="0">
              <a:spAutoFit/>
            </a:bodyPr>
            <a:lstStyle/>
            <a:p>
              <a:pPr>
                <a:lnSpc>
                  <a:spcPts val="1600"/>
                </a:lnSpc>
              </a:pPr>
              <a:r>
                <a:rPr lang="en-US" sz="1100" b="1" dirty="0">
                  <a:solidFill>
                    <a:srgbClr val="DE498D"/>
                  </a:solidFill>
                  <a:latin typeface="Arial Black" panose="020B0A04020102020204" pitchFamily="34" charset="0"/>
                </a:rPr>
                <a:t>A</a:t>
              </a:r>
              <a:r>
                <a:rPr lang="en-US" sz="1100" b="1" dirty="0">
                  <a:solidFill>
                    <a:srgbClr val="75BDD5"/>
                  </a:solidFill>
                  <a:latin typeface="Arial Black" panose="020B0A04020102020204" pitchFamily="34" charset="0"/>
                </a:rPr>
                <a:t>C</a:t>
              </a:r>
              <a:r>
                <a:rPr lang="en-US" sz="1100" b="1" dirty="0">
                  <a:solidFill>
                    <a:srgbClr val="7687CD"/>
                  </a:solidFill>
                  <a:latin typeface="Arial Black" panose="020B0A04020102020204" pitchFamily="34" charset="0"/>
                </a:rPr>
                <a:t>G</a:t>
              </a:r>
              <a:r>
                <a:rPr lang="en-US" sz="1100" b="1" dirty="0">
                  <a:solidFill>
                    <a:srgbClr val="EF866A"/>
                  </a:solidFill>
                  <a:latin typeface="Arial Black" panose="020B0A04020102020204" pitchFamily="34" charset="0"/>
                </a:rPr>
                <a:t>T</a:t>
              </a:r>
              <a:r>
                <a:rPr lang="en-US" sz="1100" b="1" dirty="0">
                  <a:solidFill>
                    <a:srgbClr val="DE498D"/>
                  </a:solidFill>
                  <a:latin typeface="Arial Black" panose="020B0A04020102020204" pitchFamily="34" charset="0"/>
                </a:rPr>
                <a:t>A</a:t>
              </a:r>
              <a:r>
                <a:rPr lang="en-US" sz="1100" b="1" dirty="0">
                  <a:solidFill>
                    <a:srgbClr val="75BDD5"/>
                  </a:solidFill>
                  <a:latin typeface="Arial Black" panose="020B0A04020102020204" pitchFamily="34" charset="0"/>
                </a:rPr>
                <a:t>C</a:t>
              </a:r>
              <a:r>
                <a:rPr lang="en-US" sz="1100" b="1" dirty="0">
                  <a:solidFill>
                    <a:srgbClr val="7687CD"/>
                  </a:solidFill>
                  <a:latin typeface="Arial Black" panose="020B0A04020102020204" pitchFamily="34" charset="0"/>
                </a:rPr>
                <a:t>G</a:t>
              </a:r>
              <a:r>
                <a:rPr lang="en-US" sz="1100" b="1" dirty="0">
                  <a:solidFill>
                    <a:srgbClr val="75BDD5"/>
                  </a:solidFill>
                  <a:latin typeface="Arial Black" panose="020B0A04020102020204" pitchFamily="34" charset="0"/>
                </a:rPr>
                <a:t>CCCC</a:t>
              </a:r>
              <a:r>
                <a:rPr lang="en-US" sz="1100" b="1" dirty="0">
                  <a:solidFill>
                    <a:srgbClr val="EF866A"/>
                  </a:solidFill>
                  <a:latin typeface="Arial Black" panose="020B0A04020102020204" pitchFamily="34" charset="0"/>
                </a:rPr>
                <a:t>T</a:t>
              </a:r>
              <a:r>
                <a:rPr lang="en-US" sz="1100" b="1" dirty="0">
                  <a:solidFill>
                    <a:srgbClr val="DE498D"/>
                  </a:solidFill>
                  <a:latin typeface="Arial Black" panose="020B0A04020102020204" pitchFamily="34" charset="0"/>
                </a:rPr>
                <a:t>A</a:t>
              </a:r>
              <a:r>
                <a:rPr lang="en-US" sz="1100" b="1" dirty="0">
                  <a:solidFill>
                    <a:srgbClr val="75BDD5"/>
                  </a:solidFill>
                  <a:latin typeface="Arial Black" panose="020B0A04020102020204" pitchFamily="34" charset="0"/>
                </a:rPr>
                <a:t>C</a:t>
              </a:r>
              <a:r>
                <a:rPr lang="en-US" sz="1100" b="1" dirty="0">
                  <a:solidFill>
                    <a:srgbClr val="7687CD"/>
                  </a:solidFill>
                  <a:latin typeface="Arial Black" panose="020B0A04020102020204" pitchFamily="34" charset="0"/>
                </a:rPr>
                <a:t>G</a:t>
              </a:r>
              <a:r>
                <a:rPr lang="en-US" sz="1100" b="1" dirty="0">
                  <a:solidFill>
                    <a:srgbClr val="EF866A"/>
                  </a:solidFill>
                  <a:latin typeface="Arial Black" panose="020B0A04020102020204" pitchFamily="34" charset="0"/>
                </a:rPr>
                <a:t>T</a:t>
              </a:r>
              <a:r>
                <a:rPr lang="en-US" sz="1100" b="1" dirty="0">
                  <a:solidFill>
                    <a:srgbClr val="DE498D"/>
                  </a:solidFill>
                  <a:latin typeface="Arial Black" panose="020B0A04020102020204" pitchFamily="34" charset="0"/>
                </a:rPr>
                <a:t>A</a:t>
              </a:r>
              <a:endParaRPr lang="en-US" sz="1100" b="1" dirty="0">
                <a:solidFill>
                  <a:srgbClr val="EF866A"/>
                </a:solidFill>
                <a:latin typeface="Arial Black" panose="020B0A04020102020204" pitchFamily="34" charset="0"/>
              </a:endParaRPr>
            </a:p>
          </p:txBody>
        </p:sp>
        <p:sp>
          <p:nvSpPr>
            <p:cNvPr id="26" name="TextBox 25"/>
            <p:cNvSpPr txBox="1"/>
            <p:nvPr/>
          </p:nvSpPr>
          <p:spPr>
            <a:xfrm>
              <a:off x="3969552" y="3165144"/>
              <a:ext cx="4070236" cy="456979"/>
            </a:xfrm>
            <a:prstGeom prst="rect">
              <a:avLst/>
            </a:prstGeom>
            <a:noFill/>
          </p:spPr>
          <p:txBody>
            <a:bodyPr wrap="square" rtlCol="0">
              <a:spAutoFit/>
            </a:bodyPr>
            <a:lstStyle/>
            <a:p>
              <a:pPr>
                <a:lnSpc>
                  <a:spcPts val="1600"/>
                </a:lnSpc>
              </a:pP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EF866A"/>
                  </a:solidFill>
                  <a:latin typeface="Arial Black" panose="020B0A04020102020204" pitchFamily="34" charset="0"/>
                </a:rPr>
                <a:t>TTT</a:t>
              </a:r>
              <a:r>
                <a:rPr lang="en-US" sz="1050" b="1" dirty="0">
                  <a:solidFill>
                    <a:srgbClr val="DE498D"/>
                  </a:solidFill>
                  <a:latin typeface="Arial Black" panose="020B0A04020102020204" pitchFamily="34" charset="0"/>
                </a:rPr>
                <a:t>A</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p>
          </p:txBody>
        </p:sp>
        <p:sp>
          <p:nvSpPr>
            <p:cNvPr id="27" name="TextBox 26"/>
            <p:cNvSpPr txBox="1"/>
            <p:nvPr/>
          </p:nvSpPr>
          <p:spPr>
            <a:xfrm>
              <a:off x="4236253" y="3340404"/>
              <a:ext cx="3367597" cy="456979"/>
            </a:xfrm>
            <a:prstGeom prst="rect">
              <a:avLst/>
            </a:prstGeom>
            <a:noFill/>
          </p:spPr>
          <p:txBody>
            <a:bodyPr wrap="square" rtlCol="0">
              <a:spAutoFit/>
            </a:bodyPr>
            <a:lstStyle/>
            <a:p>
              <a:pPr>
                <a:lnSpc>
                  <a:spcPts val="1600"/>
                </a:lnSpc>
              </a:pP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AAA</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p>
          </p:txBody>
        </p:sp>
        <p:sp>
          <p:nvSpPr>
            <p:cNvPr id="28" name="TextBox 27"/>
            <p:cNvSpPr txBox="1"/>
            <p:nvPr/>
          </p:nvSpPr>
          <p:spPr>
            <a:xfrm>
              <a:off x="4259113" y="2045005"/>
              <a:ext cx="3367597" cy="456979"/>
            </a:xfrm>
            <a:prstGeom prst="rect">
              <a:avLst/>
            </a:prstGeom>
            <a:noFill/>
          </p:spPr>
          <p:txBody>
            <a:bodyPr wrap="square" rtlCol="0">
              <a:spAutoFit/>
            </a:bodyPr>
            <a:lstStyle/>
            <a:p>
              <a:pPr>
                <a:lnSpc>
                  <a:spcPts val="1600"/>
                </a:lnSpc>
              </a:pPr>
              <a:r>
                <a:rPr lang="en-US" sz="700" b="1" dirty="0">
                  <a:solidFill>
                    <a:srgbClr val="75BDD5"/>
                  </a:solidFill>
                  <a:latin typeface="Arial Black" panose="020B0A04020102020204" pitchFamily="34" charset="0"/>
                </a:rPr>
                <a:t>CCCCCC</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p>
          </p:txBody>
        </p:sp>
        <p:sp>
          <p:nvSpPr>
            <p:cNvPr id="29" name="TextBox 28"/>
            <p:cNvSpPr txBox="1"/>
            <p:nvPr/>
          </p:nvSpPr>
          <p:spPr>
            <a:xfrm>
              <a:off x="4114333" y="3965244"/>
              <a:ext cx="3367597" cy="456979"/>
            </a:xfrm>
            <a:prstGeom prst="rect">
              <a:avLst/>
            </a:prstGeom>
            <a:noFill/>
          </p:spPr>
          <p:txBody>
            <a:bodyPr wrap="square" rtlCol="0">
              <a:spAutoFit/>
            </a:bodyPr>
            <a:lstStyle/>
            <a:p>
              <a:pPr>
                <a:lnSpc>
                  <a:spcPts val="1600"/>
                </a:lnSpc>
              </a:pP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p>
          </p:txBody>
        </p:sp>
        <p:sp>
          <p:nvSpPr>
            <p:cNvPr id="30" name="TextBox 29"/>
            <p:cNvSpPr txBox="1"/>
            <p:nvPr/>
          </p:nvSpPr>
          <p:spPr>
            <a:xfrm>
              <a:off x="4266733" y="3538523"/>
              <a:ext cx="3367597" cy="456979"/>
            </a:xfrm>
            <a:prstGeom prst="rect">
              <a:avLst/>
            </a:prstGeom>
            <a:noFill/>
          </p:spPr>
          <p:txBody>
            <a:bodyPr wrap="square" rtlCol="0">
              <a:spAutoFit/>
            </a:bodyPr>
            <a:lstStyle/>
            <a:p>
              <a:pPr>
                <a:lnSpc>
                  <a:spcPts val="1600"/>
                </a:lnSpc>
              </a:pP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p>
          </p:txBody>
        </p:sp>
        <p:sp>
          <p:nvSpPr>
            <p:cNvPr id="31" name="TextBox 30"/>
            <p:cNvSpPr txBox="1"/>
            <p:nvPr/>
          </p:nvSpPr>
          <p:spPr>
            <a:xfrm>
              <a:off x="4053373" y="3805224"/>
              <a:ext cx="4363594" cy="456979"/>
            </a:xfrm>
            <a:prstGeom prst="rect">
              <a:avLst/>
            </a:prstGeom>
            <a:noFill/>
          </p:spPr>
          <p:txBody>
            <a:bodyPr wrap="square" rtlCol="0">
              <a:spAutoFit/>
            </a:bodyPr>
            <a:lstStyle/>
            <a:p>
              <a:pPr>
                <a:lnSpc>
                  <a:spcPts val="1600"/>
                </a:lnSpc>
              </a:pPr>
              <a:r>
                <a:rPr lang="en-US" sz="1100" b="1" dirty="0">
                  <a:solidFill>
                    <a:srgbClr val="DE498D"/>
                  </a:solidFill>
                  <a:latin typeface="Arial Black" panose="020B0A04020102020204" pitchFamily="34" charset="0"/>
                </a:rPr>
                <a:t>A</a:t>
              </a:r>
              <a:r>
                <a:rPr lang="en-US" sz="1100" b="1" dirty="0">
                  <a:solidFill>
                    <a:srgbClr val="75BDD5"/>
                  </a:solidFill>
                  <a:latin typeface="Arial Black" panose="020B0A04020102020204" pitchFamily="34" charset="0"/>
                </a:rPr>
                <a:t>C</a:t>
              </a:r>
              <a:r>
                <a:rPr lang="en-US" sz="1100" b="1" dirty="0">
                  <a:solidFill>
                    <a:srgbClr val="7687CD"/>
                  </a:solidFill>
                  <a:latin typeface="Arial Black" panose="020B0A04020102020204" pitchFamily="34" charset="0"/>
                </a:rPr>
                <a:t>G</a:t>
              </a:r>
              <a:r>
                <a:rPr lang="en-US" sz="1100" b="1" dirty="0">
                  <a:solidFill>
                    <a:srgbClr val="EF866A"/>
                  </a:solidFill>
                  <a:latin typeface="Arial Black" panose="020B0A04020102020204" pitchFamily="34" charset="0"/>
                </a:rPr>
                <a:t>TTTTT</a:t>
              </a:r>
              <a:r>
                <a:rPr lang="en-US" sz="1100" b="1" dirty="0">
                  <a:solidFill>
                    <a:srgbClr val="DE498D"/>
                  </a:solidFill>
                  <a:latin typeface="Arial Black" panose="020B0A04020102020204" pitchFamily="34" charset="0"/>
                </a:rPr>
                <a:t>AAAA</a:t>
              </a:r>
              <a:r>
                <a:rPr lang="en-US" sz="1100" b="1" dirty="0">
                  <a:solidFill>
                    <a:srgbClr val="75BDD5"/>
                  </a:solidFill>
                  <a:latin typeface="Arial Black" panose="020B0A04020102020204" pitchFamily="34" charset="0"/>
                </a:rPr>
                <a:t>C</a:t>
              </a:r>
              <a:r>
                <a:rPr lang="en-US" sz="1100" b="1" dirty="0">
                  <a:solidFill>
                    <a:srgbClr val="7687CD"/>
                  </a:solidFill>
                  <a:latin typeface="Arial Black" panose="020B0A04020102020204" pitchFamily="34" charset="0"/>
                </a:rPr>
                <a:t>G</a:t>
              </a:r>
              <a:r>
                <a:rPr lang="en-US" sz="1100" b="1" dirty="0">
                  <a:solidFill>
                    <a:srgbClr val="EF866A"/>
                  </a:solidFill>
                  <a:latin typeface="Arial Black" panose="020B0A04020102020204" pitchFamily="34" charset="0"/>
                </a:rPr>
                <a:t>T</a:t>
              </a:r>
              <a:r>
                <a:rPr lang="en-US" sz="1100" b="1" dirty="0">
                  <a:solidFill>
                    <a:srgbClr val="DE498D"/>
                  </a:solidFill>
                  <a:latin typeface="Arial Black" panose="020B0A04020102020204" pitchFamily="34" charset="0"/>
                </a:rPr>
                <a:t>A</a:t>
              </a:r>
              <a:endParaRPr lang="en-US" sz="1100" b="1" dirty="0">
                <a:solidFill>
                  <a:srgbClr val="EF866A"/>
                </a:solidFill>
                <a:latin typeface="Arial Black" panose="020B0A04020102020204" pitchFamily="34" charset="0"/>
              </a:endParaRPr>
            </a:p>
          </p:txBody>
        </p:sp>
        <p:sp>
          <p:nvSpPr>
            <p:cNvPr id="32" name="TextBox 31"/>
            <p:cNvSpPr txBox="1"/>
            <p:nvPr/>
          </p:nvSpPr>
          <p:spPr>
            <a:xfrm>
              <a:off x="3885732" y="4224325"/>
              <a:ext cx="4268357" cy="456979"/>
            </a:xfrm>
            <a:prstGeom prst="rect">
              <a:avLst/>
            </a:prstGeom>
            <a:noFill/>
          </p:spPr>
          <p:txBody>
            <a:bodyPr wrap="square" rtlCol="0">
              <a:spAutoFit/>
            </a:bodyPr>
            <a:lstStyle/>
            <a:p>
              <a:pPr>
                <a:lnSpc>
                  <a:spcPts val="1600"/>
                </a:lnSpc>
              </a:pP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GGGG</a:t>
              </a:r>
              <a:r>
                <a:rPr lang="en-US" sz="1050" b="1" dirty="0">
                  <a:solidFill>
                    <a:srgbClr val="DE498D"/>
                  </a:solidFill>
                  <a:latin typeface="Arial Black" panose="020B0A04020102020204" pitchFamily="34" charset="0"/>
                </a:rPr>
                <a:t>A</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p>
          </p:txBody>
        </p:sp>
        <p:sp>
          <p:nvSpPr>
            <p:cNvPr id="33" name="TextBox 32"/>
            <p:cNvSpPr txBox="1"/>
            <p:nvPr/>
          </p:nvSpPr>
          <p:spPr>
            <a:xfrm>
              <a:off x="4152433" y="4399583"/>
              <a:ext cx="3367597" cy="456979"/>
            </a:xfrm>
            <a:prstGeom prst="rect">
              <a:avLst/>
            </a:prstGeom>
            <a:noFill/>
          </p:spPr>
          <p:txBody>
            <a:bodyPr wrap="square" rtlCol="0">
              <a:spAutoFit/>
            </a:bodyPr>
            <a:lstStyle/>
            <a:p>
              <a:pPr>
                <a:lnSpc>
                  <a:spcPts val="1600"/>
                </a:lnSpc>
              </a:pP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AAA</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p>
          </p:txBody>
        </p:sp>
        <p:grpSp>
          <p:nvGrpSpPr>
            <p:cNvPr id="38" name="Group 37"/>
            <p:cNvGrpSpPr/>
            <p:nvPr/>
          </p:nvGrpSpPr>
          <p:grpSpPr>
            <a:xfrm>
              <a:off x="629327" y="1793880"/>
              <a:ext cx="3756660" cy="3002280"/>
              <a:chOff x="629327" y="2127171"/>
              <a:chExt cx="3756660" cy="300228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2638" t="24447" r="54362" b="17183"/>
              <a:stretch/>
            </p:blipFill>
            <p:spPr>
              <a:xfrm>
                <a:off x="2282867" y="2127171"/>
                <a:ext cx="2103120" cy="3002280"/>
              </a:xfrm>
              <a:prstGeom prst="roundRect">
                <a:avLst>
                  <a:gd name="adj" fmla="val 3215"/>
                </a:avLst>
              </a:prstGeom>
            </p:spPr>
          </p:pic>
          <p:pic>
            <p:nvPicPr>
              <p:cNvPr id="34" name="Picture 33"/>
              <p:cNvPicPr>
                <a:picLocks noChangeAspect="1"/>
              </p:cNvPicPr>
              <p:nvPr/>
            </p:nvPicPr>
            <p:blipFill rotWithShape="1">
              <a:blip r:embed="rId2" cstate="print">
                <a:clrChange>
                  <a:clrFrom>
                    <a:srgbClr val="C8CBAC"/>
                  </a:clrFrom>
                  <a:clrTo>
                    <a:srgbClr val="C8CBAC">
                      <a:alpha val="0"/>
                    </a:srgbClr>
                  </a:clrTo>
                </a:clrChange>
                <a:extLst>
                  <a:ext uri="{28A0092B-C50C-407E-A947-70E740481C1C}">
                    <a14:useLocalDpi xmlns:a14="http://schemas.microsoft.com/office/drawing/2010/main" val="0"/>
                  </a:ext>
                </a:extLst>
              </a:blip>
              <a:srcRect l="5138" t="26964" r="77695" b="53629"/>
              <a:stretch/>
            </p:blipFill>
            <p:spPr>
              <a:xfrm>
                <a:off x="737340" y="2248806"/>
                <a:ext cx="1569720" cy="998221"/>
              </a:xfrm>
              <a:prstGeom prst="rect">
                <a:avLst/>
              </a:prstGeom>
            </p:spPr>
          </p:pic>
          <p:pic>
            <p:nvPicPr>
              <p:cNvPr id="35" name="Picture 34"/>
              <p:cNvPicPr>
                <a:picLocks noChangeAspect="1"/>
              </p:cNvPicPr>
              <p:nvPr/>
            </p:nvPicPr>
            <p:blipFill rotWithShape="1">
              <a:blip r:embed="rId2" cstate="print">
                <a:extLst>
                  <a:ext uri="{28A0092B-C50C-407E-A947-70E740481C1C}">
                    <a14:useLocalDpi xmlns:a14="http://schemas.microsoft.com/office/drawing/2010/main" val="0"/>
                  </a:ext>
                </a:extLst>
              </a:blip>
              <a:srcRect l="3721" t="48297" r="76862" b="18666"/>
              <a:stretch/>
            </p:blipFill>
            <p:spPr>
              <a:xfrm>
                <a:off x="629327" y="3361558"/>
                <a:ext cx="1775460" cy="1699260"/>
              </a:xfrm>
              <a:prstGeom prst="roundRect">
                <a:avLst>
                  <a:gd name="adj" fmla="val 5499"/>
                </a:avLst>
              </a:prstGeom>
            </p:spPr>
          </p:pic>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3589" y="2311999"/>
                <a:ext cx="1481658" cy="864732"/>
              </a:xfrm>
              <a:prstGeom prst="rect">
                <a:avLst/>
              </a:prstGeom>
            </p:spPr>
          </p:pic>
        </p:grpSp>
      </p:grpSp>
      <p:pic>
        <p:nvPicPr>
          <p:cNvPr id="23" name="Picture 22"/>
          <p:cNvPicPr>
            <a:picLocks noChangeAspect="1"/>
          </p:cNvPicPr>
          <p:nvPr/>
        </p:nvPicPr>
        <p:blipFill rotWithShape="1">
          <a:blip r:embed="rId4">
            <a:clrChange>
              <a:clrFrom>
                <a:srgbClr val="F6F4E5"/>
              </a:clrFrom>
              <a:clrTo>
                <a:srgbClr val="F6F4E5">
                  <a:alpha val="0"/>
                </a:srgbClr>
              </a:clrTo>
            </a:clrChange>
          </a:blip>
          <a:srcRect l="40846" t="72302" r="40084" b="3596"/>
          <a:stretch/>
        </p:blipFill>
        <p:spPr>
          <a:xfrm>
            <a:off x="6442093" y="1481626"/>
            <a:ext cx="2192529" cy="2810935"/>
          </a:xfrm>
          <a:prstGeom prst="rect">
            <a:avLst/>
          </a:prstGeom>
        </p:spPr>
      </p:pic>
      <p:sp>
        <p:nvSpPr>
          <p:cNvPr id="78" name="Rectangle 77"/>
          <p:cNvSpPr/>
          <p:nvPr/>
        </p:nvSpPr>
        <p:spPr>
          <a:xfrm>
            <a:off x="3783955" y="5597645"/>
            <a:ext cx="2667718" cy="646331"/>
          </a:xfrm>
          <a:prstGeom prst="rect">
            <a:avLst/>
          </a:prstGeom>
        </p:spPr>
        <p:txBody>
          <a:bodyPr wrap="none">
            <a:spAutoFit/>
          </a:bodyPr>
          <a:lstStyle/>
          <a:p>
            <a:r>
              <a:rPr lang="en-US" sz="3600" dirty="0">
                <a:solidFill>
                  <a:srgbClr val="FF0000"/>
                </a:solidFill>
                <a:ea typeface="Times New Roman" panose="02020603050405020304" pitchFamily="18" charset="0"/>
              </a:rPr>
              <a:t>150X slower</a:t>
            </a:r>
            <a:endParaRPr lang="en-US" sz="500" dirty="0">
              <a:solidFill>
                <a:srgbClr val="FF0000"/>
              </a:solidFill>
            </a:endParaRPr>
          </a:p>
        </p:txBody>
      </p:sp>
      <p:sp>
        <p:nvSpPr>
          <p:cNvPr id="79" name="Rectangle 78"/>
          <p:cNvSpPr/>
          <p:nvPr/>
        </p:nvSpPr>
        <p:spPr>
          <a:xfrm>
            <a:off x="517889" y="3669131"/>
            <a:ext cx="2126294" cy="307777"/>
          </a:xfrm>
          <a:prstGeom prst="rect">
            <a:avLst/>
          </a:prstGeom>
        </p:spPr>
        <p:txBody>
          <a:bodyPr wrap="square">
            <a:spAutoFit/>
          </a:bodyPr>
          <a:lstStyle/>
          <a:p>
            <a:r>
              <a:rPr lang="en-US" sz="1400" dirty="0">
                <a:solidFill>
                  <a:prstClr val="black"/>
                </a:solidFill>
                <a:latin typeface="Times New Roman" panose="02020603050405020304" pitchFamily="18" charset="0"/>
                <a:ea typeface="Times New Roman" panose="02020603050405020304" pitchFamily="18" charset="0"/>
              </a:rPr>
              <a:t>Illumina HiSeq4000  </a:t>
            </a:r>
          </a:p>
        </p:txBody>
      </p:sp>
      <p:sp>
        <p:nvSpPr>
          <p:cNvPr id="5" name="Rectangle 4"/>
          <p:cNvSpPr/>
          <p:nvPr/>
        </p:nvSpPr>
        <p:spPr>
          <a:xfrm>
            <a:off x="1737401" y="4146886"/>
            <a:ext cx="1853392" cy="1077218"/>
          </a:xfrm>
          <a:prstGeom prst="rect">
            <a:avLst/>
          </a:prstGeom>
        </p:spPr>
        <p:txBody>
          <a:bodyPr wrap="none">
            <a:spAutoFit/>
          </a:bodyPr>
          <a:lstStyle/>
          <a:p>
            <a:r>
              <a:rPr lang="en-US" sz="4000" dirty="0">
                <a:solidFill>
                  <a:srgbClr val="7588CD"/>
                </a:solidFill>
                <a:latin typeface="Times New Roman" panose="02020603050405020304" pitchFamily="18" charset="0"/>
                <a:ea typeface="Times New Roman" panose="02020603050405020304" pitchFamily="18" charset="0"/>
              </a:rPr>
              <a:t>Million </a:t>
            </a:r>
          </a:p>
          <a:p>
            <a:r>
              <a:rPr lang="en-US" sz="2400" dirty="0">
                <a:solidFill>
                  <a:prstClr val="black"/>
                </a:solidFill>
                <a:latin typeface="Times New Roman" panose="02020603050405020304" pitchFamily="18" charset="0"/>
                <a:ea typeface="Times New Roman" panose="02020603050405020304" pitchFamily="18" charset="0"/>
              </a:rPr>
              <a:t>bases/minute</a:t>
            </a:r>
            <a:endParaRPr lang="en-US" sz="2400" dirty="0"/>
          </a:p>
        </p:txBody>
      </p:sp>
      <p:sp>
        <p:nvSpPr>
          <p:cNvPr id="6" name="Rectangle 5"/>
          <p:cNvSpPr/>
          <p:nvPr/>
        </p:nvSpPr>
        <p:spPr>
          <a:xfrm>
            <a:off x="437603" y="4153523"/>
            <a:ext cx="1454244" cy="1107996"/>
          </a:xfrm>
          <a:prstGeom prst="rect">
            <a:avLst/>
          </a:prstGeom>
        </p:spPr>
        <p:txBody>
          <a:bodyPr wrap="none">
            <a:spAutoFit/>
          </a:bodyPr>
          <a:lstStyle/>
          <a:p>
            <a:r>
              <a:rPr lang="en-US" sz="6600" dirty="0">
                <a:solidFill>
                  <a:srgbClr val="7588CD"/>
                </a:solidFill>
                <a:latin typeface="Times New Roman" panose="02020603050405020304" pitchFamily="18" charset="0"/>
                <a:ea typeface="Times New Roman" panose="02020603050405020304" pitchFamily="18" charset="0"/>
              </a:rPr>
              <a:t>300</a:t>
            </a:r>
            <a:endParaRPr lang="en-US" sz="2800" dirty="0">
              <a:solidFill>
                <a:prstClr val="black"/>
              </a:solidFill>
            </a:endParaRPr>
          </a:p>
        </p:txBody>
      </p:sp>
      <p:sp>
        <p:nvSpPr>
          <p:cNvPr id="80" name="Rectangle 79"/>
          <p:cNvSpPr/>
          <p:nvPr/>
        </p:nvSpPr>
        <p:spPr>
          <a:xfrm>
            <a:off x="6916045" y="4119338"/>
            <a:ext cx="1853392" cy="1077218"/>
          </a:xfrm>
          <a:prstGeom prst="rect">
            <a:avLst/>
          </a:prstGeom>
        </p:spPr>
        <p:txBody>
          <a:bodyPr wrap="none">
            <a:spAutoFit/>
          </a:bodyPr>
          <a:lstStyle/>
          <a:p>
            <a:r>
              <a:rPr lang="en-US" sz="4000" dirty="0">
                <a:solidFill>
                  <a:srgbClr val="7588CD"/>
                </a:solidFill>
                <a:latin typeface="Times New Roman" panose="02020603050405020304" pitchFamily="18" charset="0"/>
                <a:ea typeface="Times New Roman" panose="02020603050405020304" pitchFamily="18" charset="0"/>
              </a:rPr>
              <a:t>Million </a:t>
            </a:r>
          </a:p>
          <a:p>
            <a:r>
              <a:rPr lang="en-US" sz="2400" dirty="0">
                <a:solidFill>
                  <a:prstClr val="black"/>
                </a:solidFill>
                <a:latin typeface="Times New Roman" panose="02020603050405020304" pitchFamily="18" charset="0"/>
                <a:ea typeface="Times New Roman" panose="02020603050405020304" pitchFamily="18" charset="0"/>
              </a:rPr>
              <a:t>bases/minute</a:t>
            </a:r>
            <a:endParaRPr lang="en-US" sz="2400" dirty="0"/>
          </a:p>
        </p:txBody>
      </p:sp>
      <p:sp>
        <p:nvSpPr>
          <p:cNvPr id="81" name="Rectangle 80"/>
          <p:cNvSpPr/>
          <p:nvPr/>
        </p:nvSpPr>
        <p:spPr>
          <a:xfrm>
            <a:off x="6470827" y="4091790"/>
            <a:ext cx="607859" cy="1107996"/>
          </a:xfrm>
          <a:prstGeom prst="rect">
            <a:avLst/>
          </a:prstGeom>
        </p:spPr>
        <p:txBody>
          <a:bodyPr wrap="none">
            <a:spAutoFit/>
          </a:bodyPr>
          <a:lstStyle/>
          <a:p>
            <a:r>
              <a:rPr lang="en-US" sz="6600" dirty="0">
                <a:solidFill>
                  <a:srgbClr val="7588CD"/>
                </a:solidFill>
                <a:latin typeface="Times New Roman" panose="02020603050405020304" pitchFamily="18" charset="0"/>
                <a:ea typeface="Times New Roman" panose="02020603050405020304" pitchFamily="18" charset="0"/>
              </a:rPr>
              <a:t>2</a:t>
            </a:r>
            <a:endParaRPr lang="en-US" sz="2800" dirty="0">
              <a:solidFill>
                <a:prstClr val="black"/>
              </a:solidFill>
            </a:endParaRPr>
          </a:p>
        </p:txBody>
      </p:sp>
      <p:sp>
        <p:nvSpPr>
          <p:cNvPr id="8" name="Lightning Bolt 7"/>
          <p:cNvSpPr/>
          <p:nvPr/>
        </p:nvSpPr>
        <p:spPr>
          <a:xfrm>
            <a:off x="4318269" y="4925537"/>
            <a:ext cx="1231963" cy="778661"/>
          </a:xfrm>
          <a:prstGeom prst="lightningBolt">
            <a:avLst/>
          </a:prstGeom>
          <a:solidFill>
            <a:srgbClr val="FF0000"/>
          </a:solidFill>
        </p:spPr>
        <p:txBody>
          <a:bodyPr wrap="square" rtlCol="0" anchor="ctr">
            <a:spAutoFit/>
          </a:bodyPr>
          <a:lstStyle/>
          <a:p>
            <a:pPr algn="just"/>
            <a:endParaRPr lang="en-US" sz="400" b="1" dirty="0">
              <a:solidFill>
                <a:schemeClr val="bg2"/>
              </a:solidFill>
              <a:latin typeface="europa"/>
            </a:endParaRPr>
          </a:p>
        </p:txBody>
      </p:sp>
    </p:spTree>
    <p:extLst>
      <p:ext uri="{BB962C8B-B14F-4D97-AF65-F5344CB8AC3E}">
        <p14:creationId xmlns:p14="http://schemas.microsoft.com/office/powerpoint/2010/main" val="2552835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barn(inVertical)">
                                      <p:cBhvr>
                                        <p:cTn id="12" dur="500"/>
                                        <p:tgtEl>
                                          <p:spTgt spid="8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barn(inVertical)">
                                      <p:cBhvr>
                                        <p:cTn id="15" dur="500"/>
                                        <p:tgtEl>
                                          <p:spTgt spid="8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barn(inVertical)">
                                      <p:cBhvr>
                                        <p:cTn id="23"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0" grpId="0"/>
      <p:bldP spid="81"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Chart 63"/>
          <p:cNvGraphicFramePr>
            <a:graphicFrameLocks/>
          </p:cNvGraphicFramePr>
          <p:nvPr>
            <p:extLst>
              <p:ext uri="{D42A27DB-BD31-4B8C-83A1-F6EECF244321}">
                <p14:modId xmlns:p14="http://schemas.microsoft.com/office/powerpoint/2010/main" val="2014762177"/>
              </p:ext>
            </p:extLst>
          </p:nvPr>
        </p:nvGraphicFramePr>
        <p:xfrm>
          <a:off x="846314" y="897229"/>
          <a:ext cx="7127725" cy="55802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915400" cy="1066800"/>
          </a:xfrm>
        </p:spPr>
        <p:txBody>
          <a:bodyPr/>
          <a:lstStyle/>
          <a:p>
            <a:r>
              <a:rPr lang="en-US" dirty="0"/>
              <a:t>Read Mapping Execution Time Breakdown </a:t>
            </a:r>
          </a:p>
        </p:txBody>
      </p:sp>
    </p:spTree>
    <p:extLst>
      <p:ext uri="{BB962C8B-B14F-4D97-AF65-F5344CB8AC3E}">
        <p14:creationId xmlns:p14="http://schemas.microsoft.com/office/powerpoint/2010/main" val="1897103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Read Mapping</a:t>
            </a:r>
          </a:p>
        </p:txBody>
      </p:sp>
      <p:sp>
        <p:nvSpPr>
          <p:cNvPr id="3" name="Content Placeholder 2"/>
          <p:cNvSpPr>
            <a:spLocks noGrp="1"/>
          </p:cNvSpPr>
          <p:nvPr>
            <p:ph idx="1"/>
          </p:nvPr>
        </p:nvSpPr>
        <p:spPr/>
        <p:txBody>
          <a:bodyPr/>
          <a:lstStyle/>
          <a:p>
            <a:r>
              <a:rPr lang="en-US" sz="2600" dirty="0"/>
              <a:t>Map many short DNA fragments (</a:t>
            </a:r>
            <a:r>
              <a:rPr lang="en-US" sz="2600" dirty="0">
                <a:solidFill>
                  <a:srgbClr val="0000FF"/>
                </a:solidFill>
              </a:rPr>
              <a:t>reads</a:t>
            </a:r>
            <a:r>
              <a:rPr lang="en-US" sz="2600" dirty="0"/>
              <a:t>) to a known reference genome with some minor differences allowed</a:t>
            </a:r>
          </a:p>
          <a:p>
            <a:endParaRPr lang="en-US" dirty="0"/>
          </a:p>
          <a:p>
            <a:endParaRPr lang="en-US" dirty="0"/>
          </a:p>
          <a:p>
            <a:pPr lvl="1"/>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626174"/>
            <a:ext cx="2448272" cy="2448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p:cNvPicPr>
            <a:picLocks noChangeAspect="1"/>
          </p:cNvPicPr>
          <p:nvPr/>
        </p:nvPicPr>
        <p:blipFill>
          <a:blip r:embed="rId4"/>
          <a:stretch>
            <a:fillRect/>
          </a:stretch>
        </p:blipFill>
        <p:spPr>
          <a:xfrm>
            <a:off x="1007604" y="3238242"/>
            <a:ext cx="1409328" cy="1409328"/>
          </a:xfrm>
          <a:prstGeom prst="rect">
            <a:avLst/>
          </a:prstGeom>
        </p:spPr>
      </p:pic>
      <p:sp>
        <p:nvSpPr>
          <p:cNvPr id="8" name="Freeform 7"/>
          <p:cNvSpPr/>
          <p:nvPr/>
        </p:nvSpPr>
        <p:spPr>
          <a:xfrm>
            <a:off x="3957092" y="29065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Freeform 15"/>
          <p:cNvSpPr/>
          <p:nvPr/>
        </p:nvSpPr>
        <p:spPr>
          <a:xfrm>
            <a:off x="4109492" y="30589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Freeform 16"/>
          <p:cNvSpPr/>
          <p:nvPr/>
        </p:nvSpPr>
        <p:spPr>
          <a:xfrm>
            <a:off x="4385301" y="29573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8" name="Freeform 17"/>
          <p:cNvSpPr/>
          <p:nvPr/>
        </p:nvSpPr>
        <p:spPr>
          <a:xfrm>
            <a:off x="4051510" y="34822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Freeform 18"/>
          <p:cNvSpPr/>
          <p:nvPr/>
        </p:nvSpPr>
        <p:spPr>
          <a:xfrm>
            <a:off x="4327319" y="331857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0" name="Freeform 19"/>
          <p:cNvSpPr/>
          <p:nvPr/>
        </p:nvSpPr>
        <p:spPr>
          <a:xfrm>
            <a:off x="4167474" y="35343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Freeform 20"/>
          <p:cNvSpPr/>
          <p:nvPr/>
        </p:nvSpPr>
        <p:spPr>
          <a:xfrm>
            <a:off x="4442009" y="364595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Freeform 21"/>
          <p:cNvSpPr/>
          <p:nvPr/>
        </p:nvSpPr>
        <p:spPr>
          <a:xfrm>
            <a:off x="4359143" y="3713690"/>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p:cNvSpPr/>
          <p:nvPr/>
        </p:nvSpPr>
        <p:spPr>
          <a:xfrm>
            <a:off x="4051510" y="39902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Freeform 23"/>
          <p:cNvSpPr/>
          <p:nvPr/>
        </p:nvSpPr>
        <p:spPr>
          <a:xfrm>
            <a:off x="4269337" y="387217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p:cNvSpPr/>
          <p:nvPr/>
        </p:nvSpPr>
        <p:spPr>
          <a:xfrm>
            <a:off x="4167474" y="40410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Freeform 25"/>
          <p:cNvSpPr/>
          <p:nvPr/>
        </p:nvSpPr>
        <p:spPr>
          <a:xfrm>
            <a:off x="4384027" y="4176534"/>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Freeform 9"/>
          <p:cNvSpPr/>
          <p:nvPr/>
        </p:nvSpPr>
        <p:spPr>
          <a:xfrm>
            <a:off x="6863049" y="2338143"/>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32" name="Right Arrow 31"/>
          <p:cNvSpPr/>
          <p:nvPr/>
        </p:nvSpPr>
        <p:spPr>
          <a:xfrm>
            <a:off x="2915816" y="3654340"/>
            <a:ext cx="432048" cy="44250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Freeform 26"/>
          <p:cNvSpPr/>
          <p:nvPr/>
        </p:nvSpPr>
        <p:spPr>
          <a:xfrm>
            <a:off x="6863049" y="2348880"/>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accent1"/>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28" name="TextBox 27"/>
          <p:cNvSpPr txBox="1"/>
          <p:nvPr/>
        </p:nvSpPr>
        <p:spPr>
          <a:xfrm>
            <a:off x="6012160" y="1968810"/>
            <a:ext cx="2089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sp>
        <p:nvSpPr>
          <p:cNvPr id="5" name="TextBox 4"/>
          <p:cNvSpPr txBox="1"/>
          <p:nvPr/>
        </p:nvSpPr>
        <p:spPr>
          <a:xfrm>
            <a:off x="3779912" y="4930430"/>
            <a:ext cx="7970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Reads</a:t>
            </a:r>
          </a:p>
        </p:txBody>
      </p:sp>
      <p:sp>
        <p:nvSpPr>
          <p:cNvPr id="6" name="TextBox 5"/>
          <p:cNvSpPr txBox="1"/>
          <p:nvPr/>
        </p:nvSpPr>
        <p:spPr>
          <a:xfrm>
            <a:off x="971600" y="5146454"/>
            <a:ext cx="15829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logically</a:t>
            </a:r>
          </a:p>
        </p:txBody>
      </p:sp>
      <p:sp>
        <p:nvSpPr>
          <p:cNvPr id="29" name="TextBox 28"/>
          <p:cNvSpPr txBox="1"/>
          <p:nvPr/>
        </p:nvSpPr>
        <p:spPr>
          <a:xfrm>
            <a:off x="971600" y="5137162"/>
            <a:ext cx="1749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physically</a:t>
            </a:r>
          </a:p>
        </p:txBody>
      </p:sp>
      <p:sp>
        <p:nvSpPr>
          <p:cNvPr id="7" name="Rectangle 6"/>
          <p:cNvSpPr/>
          <p:nvPr/>
        </p:nvSpPr>
        <p:spPr>
          <a:xfrm>
            <a:off x="1259632" y="5589240"/>
            <a:ext cx="6840760" cy="1173707"/>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90"/>
                </a:solidFill>
                <a:effectLst/>
                <a:uLnTx/>
                <a:uFillTx/>
                <a:latin typeface="Tahoma"/>
                <a:ea typeface="+mn-ea"/>
                <a:cs typeface="+mn-cs"/>
              </a:rPr>
              <a:t>Mapping short reads to reference genome is challenging (billions of 50-300 base pair reads)</a:t>
            </a:r>
          </a:p>
        </p:txBody>
      </p:sp>
    </p:spTree>
    <p:extLst>
      <p:ext uri="{BB962C8B-B14F-4D97-AF65-F5344CB8AC3E}">
        <p14:creationId xmlns:p14="http://schemas.microsoft.com/office/powerpoint/2010/main" val="3824595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1.38889E-6 -1.48148E-6 L 0.2757 -0.01481 " pathEditMode="relative" rAng="0" ptsTypes="AA">
                                      <p:cBhvr>
                                        <p:cTn id="56" dur="2000" fill="hold"/>
                                        <p:tgtEl>
                                          <p:spTgt spid="17"/>
                                        </p:tgtEl>
                                        <p:attrNameLst>
                                          <p:attrName>ppt_x</p:attrName>
                                          <p:attrName>ppt_y</p:attrName>
                                        </p:attrNameLst>
                                      </p:cBhvr>
                                      <p:rCtr x="13785" y="-741"/>
                                    </p:animMotion>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1.38889E-6 7.40741E-7 L 0.27413 -0.16204 " pathEditMode="relative" rAng="0" ptsTypes="AA">
                                      <p:cBhvr>
                                        <p:cTn id="64" dur="2000" fill="hold"/>
                                        <p:tgtEl>
                                          <p:spTgt spid="19"/>
                                        </p:tgtEl>
                                        <p:attrNameLst>
                                          <p:attrName>ppt_x</p:attrName>
                                          <p:attrName>ppt_y</p:attrName>
                                        </p:attrNameLst>
                                      </p:cBhvr>
                                      <p:rCtr x="13698" y="-8102"/>
                                    </p:animMotion>
                                  </p:childTnLst>
                                </p:cTn>
                              </p:par>
                              <p:par>
                                <p:cTn id="65" presetID="42" presetClass="path" presetSubtype="0" accel="50000" decel="50000" fill="hold" grpId="1" nodeType="withEffect">
                                  <p:stCondLst>
                                    <p:cond delay="0"/>
                                  </p:stCondLst>
                                  <p:childTnLst>
                                    <p:animMotion origin="layout" path="M -1.38889E-6 -4.44444E-6 L 0.28524 -0.16759 " pathEditMode="relative" rAng="0" ptsTypes="AA">
                                      <p:cBhvr>
                                        <p:cTn id="66" dur="2000" fill="hold"/>
                                        <p:tgtEl>
                                          <p:spTgt spid="21"/>
                                        </p:tgtEl>
                                        <p:attrNameLst>
                                          <p:attrName>ppt_x</p:attrName>
                                          <p:attrName>ppt_y</p:attrName>
                                        </p:attrNameLst>
                                      </p:cBhvr>
                                      <p:rCtr x="14253" y="-8380"/>
                                    </p:animMotion>
                                  </p:childTnLst>
                                </p:cTn>
                              </p:par>
                              <p:par>
                                <p:cTn id="67" presetID="42" presetClass="path" presetSubtype="0" accel="50000" decel="50000" fill="hold" grpId="1" nodeType="withEffect">
                                  <p:stCondLst>
                                    <p:cond delay="0"/>
                                  </p:stCondLst>
                                  <p:childTnLst>
                                    <p:animMotion origin="layout" path="M -1.38889E-6 7.40741E-7 L 0.29149 0.06991 " pathEditMode="relative" rAng="0" ptsTypes="AA">
                                      <p:cBhvr>
                                        <p:cTn id="68" dur="2000" fill="hold"/>
                                        <p:tgtEl>
                                          <p:spTgt spid="26"/>
                                        </p:tgtEl>
                                        <p:attrNameLst>
                                          <p:attrName>ppt_x</p:attrName>
                                          <p:attrName>ppt_y</p:attrName>
                                        </p:attrNameLst>
                                      </p:cBhvr>
                                      <p:rCtr x="14566" y="3495"/>
                                    </p:animMotion>
                                  </p:childTnLst>
                                </p:cTn>
                              </p:par>
                              <p:par>
                                <p:cTn id="69" presetID="42" presetClass="path" presetSubtype="0" accel="50000" decel="50000" fill="hold" grpId="1" nodeType="withEffect">
                                  <p:stCondLst>
                                    <p:cond delay="0"/>
                                  </p:stCondLst>
                                  <p:childTnLst>
                                    <p:animMotion origin="layout" path="M -3.61111E-6 1.85185E-6 L 0.3099 0.10579 " pathEditMode="relative" rAng="0" ptsTypes="AA">
                                      <p:cBhvr>
                                        <p:cTn id="70" dur="2000" fill="hold"/>
                                        <p:tgtEl>
                                          <p:spTgt spid="22"/>
                                        </p:tgtEl>
                                        <p:attrNameLst>
                                          <p:attrName>ppt_x</p:attrName>
                                          <p:attrName>ppt_y</p:attrName>
                                        </p:attrNameLst>
                                      </p:cBhvr>
                                      <p:rCtr x="15486" y="5278"/>
                                    </p:animMotion>
                                  </p:childTnLst>
                                </p:cTn>
                              </p:par>
                              <p:par>
                                <p:cTn id="71" presetID="42" presetClass="path" presetSubtype="0" accel="50000" decel="50000" fill="hold" grpId="1" nodeType="withEffect">
                                  <p:stCondLst>
                                    <p:cond delay="0"/>
                                  </p:stCondLst>
                                  <p:childTnLst>
                                    <p:animMotion origin="layout" path="M 3.61111E-6 -1.11111E-6 L 0.32274 -0.11921 " pathEditMode="relative" rAng="0" ptsTypes="AA">
                                      <p:cBhvr>
                                        <p:cTn id="72" dur="2000" fill="hold"/>
                                        <p:tgtEl>
                                          <p:spTgt spid="24"/>
                                        </p:tgtEl>
                                        <p:attrNameLst>
                                          <p:attrName>ppt_x</p:attrName>
                                          <p:attrName>ppt_y</p:attrName>
                                        </p:attrNameLst>
                                      </p:cBhvr>
                                      <p:rCtr x="16128" y="-5972"/>
                                    </p:animMotion>
                                  </p:childTnLst>
                                </p:cTn>
                              </p:par>
                              <p:par>
                                <p:cTn id="73" presetID="42" presetClass="path" presetSubtype="0" accel="50000" decel="50000" fill="hold" grpId="1" nodeType="withEffect">
                                  <p:stCondLst>
                                    <p:cond delay="0"/>
                                  </p:stCondLst>
                                  <p:childTnLst>
                                    <p:animMotion origin="layout" path="M 3.33333E-6 3.7037E-6 L 0.30573 0.04398 " pathEditMode="relative" rAng="0" ptsTypes="AA">
                                      <p:cBhvr>
                                        <p:cTn id="74" dur="2000" fill="hold"/>
                                        <p:tgtEl>
                                          <p:spTgt spid="16"/>
                                        </p:tgtEl>
                                        <p:attrNameLst>
                                          <p:attrName>ppt_x</p:attrName>
                                          <p:attrName>ppt_y</p:attrName>
                                        </p:attrNameLst>
                                      </p:cBhvr>
                                      <p:rCtr x="15278" y="2199"/>
                                    </p:animMotion>
                                  </p:childTnLst>
                                </p:cTn>
                              </p:par>
                              <p:par>
                                <p:cTn id="75" presetID="42" presetClass="path" presetSubtype="0" accel="50000" decel="50000" fill="hold" grpId="1" nodeType="withEffect">
                                  <p:stCondLst>
                                    <p:cond delay="0"/>
                                  </p:stCondLst>
                                  <p:childTnLst>
                                    <p:animMotion origin="layout" path="M 3.33333E-6 -7.40741E-7 L 0.31527 0.00602 " pathEditMode="relative" rAng="0" ptsTypes="AA">
                                      <p:cBhvr>
                                        <p:cTn id="76" dur="2000" fill="hold"/>
                                        <p:tgtEl>
                                          <p:spTgt spid="20"/>
                                        </p:tgtEl>
                                        <p:attrNameLst>
                                          <p:attrName>ppt_x</p:attrName>
                                          <p:attrName>ppt_y</p:attrName>
                                        </p:attrNameLst>
                                      </p:cBhvr>
                                      <p:rCtr x="15764" y="301"/>
                                    </p:animMotion>
                                  </p:childTnLst>
                                </p:cTn>
                              </p:par>
                              <p:par>
                                <p:cTn id="77" presetID="42" presetClass="path" presetSubtype="0" accel="50000" decel="50000" fill="hold" grpId="1" nodeType="withEffect">
                                  <p:stCondLst>
                                    <p:cond delay="0"/>
                                  </p:stCondLst>
                                  <p:childTnLst>
                                    <p:animMotion origin="layout" path="M 5.55112E-17 -4.07407E-6 L 0.34601 0.13959 " pathEditMode="relative" rAng="0" ptsTypes="AA">
                                      <p:cBhvr>
                                        <p:cTn id="78" dur="2000" fill="hold"/>
                                        <p:tgtEl>
                                          <p:spTgt spid="8"/>
                                        </p:tgtEl>
                                        <p:attrNameLst>
                                          <p:attrName>ppt_x</p:attrName>
                                          <p:attrName>ppt_y</p:attrName>
                                        </p:attrNameLst>
                                      </p:cBhvr>
                                      <p:rCtr x="17292" y="6968"/>
                                    </p:animMotion>
                                  </p:childTnLst>
                                </p:cTn>
                              </p:par>
                              <p:par>
                                <p:cTn id="79" presetID="42" presetClass="path" presetSubtype="0" accel="50000" decel="50000" fill="hold" grpId="1" nodeType="withEffect">
                                  <p:stCondLst>
                                    <p:cond delay="0"/>
                                  </p:stCondLst>
                                  <p:childTnLst>
                                    <p:animMotion origin="layout" path="M -3.05556E-6 -1.85185E-6 L 0.33577 0.09769 " pathEditMode="relative" rAng="0" ptsTypes="AA">
                                      <p:cBhvr>
                                        <p:cTn id="80" dur="2000" fill="hold"/>
                                        <p:tgtEl>
                                          <p:spTgt spid="18"/>
                                        </p:tgtEl>
                                        <p:attrNameLst>
                                          <p:attrName>ppt_x</p:attrName>
                                          <p:attrName>ppt_y</p:attrName>
                                        </p:attrNameLst>
                                      </p:cBhvr>
                                      <p:rCtr x="16788" y="4884"/>
                                    </p:animMotion>
                                  </p:childTnLst>
                                </p:cTn>
                              </p:par>
                              <p:par>
                                <p:cTn id="81" presetID="42" presetClass="path" presetSubtype="0" accel="50000" decel="50000" fill="hold" grpId="1" nodeType="withEffect">
                                  <p:stCondLst>
                                    <p:cond delay="0"/>
                                  </p:stCondLst>
                                  <p:childTnLst>
                                    <p:animMotion origin="layout" path="M -3.05556E-6 4.07407E-6 L 0.35938 0.13912 " pathEditMode="relative" rAng="0" ptsTypes="AA">
                                      <p:cBhvr>
                                        <p:cTn id="82" dur="2000" fill="hold"/>
                                        <p:tgtEl>
                                          <p:spTgt spid="23"/>
                                        </p:tgtEl>
                                        <p:attrNameLst>
                                          <p:attrName>ppt_x</p:attrName>
                                          <p:attrName>ppt_y</p:attrName>
                                        </p:attrNameLst>
                                      </p:cBhvr>
                                      <p:rCtr x="17969" y="6944"/>
                                    </p:animMotion>
                                  </p:childTnLst>
                                </p:cTn>
                              </p:par>
                              <p:par>
                                <p:cTn id="83" presetID="42" presetClass="path" presetSubtype="0" accel="50000" decel="50000" fill="hold" grpId="1" nodeType="withEffect">
                                  <p:stCondLst>
                                    <p:cond delay="0"/>
                                  </p:stCondLst>
                                  <p:childTnLst>
                                    <p:animMotion origin="layout" path="M 3.33333E-6 -3.33333E-6 L 0.3309 0.17361 " pathEditMode="relative" rAng="0" ptsTypes="AA">
                                      <p:cBhvr>
                                        <p:cTn id="84" dur="2000" fill="hold"/>
                                        <p:tgtEl>
                                          <p:spTgt spid="25"/>
                                        </p:tgtEl>
                                        <p:attrNameLst>
                                          <p:attrName>ppt_x</p:attrName>
                                          <p:attrName>ppt_y</p:attrName>
                                        </p:attrNameLst>
                                      </p:cBhvr>
                                      <p:rCtr x="16545" y="8681"/>
                                    </p:animMotion>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2" nodeType="click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22"/>
                                        </p:tgtEl>
                                      </p:cBhvr>
                                    </p:animEffect>
                                    <p:set>
                                      <p:cBhvr>
                                        <p:cTn id="107" dur="1" fill="hold">
                                          <p:stCondLst>
                                            <p:cond delay="499"/>
                                          </p:stCondLst>
                                        </p:cTn>
                                        <p:tgtEl>
                                          <p:spTgt spid="22"/>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23"/>
                                        </p:tgtEl>
                                      </p:cBhvr>
                                    </p:animEffect>
                                    <p:set>
                                      <p:cBhvr>
                                        <p:cTn id="110" dur="1" fill="hold">
                                          <p:stCondLst>
                                            <p:cond delay="499"/>
                                          </p:stCondLst>
                                        </p:cTn>
                                        <p:tgtEl>
                                          <p:spTgt spid="23"/>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24"/>
                                        </p:tgtEl>
                                      </p:cBhvr>
                                    </p:animEffect>
                                    <p:set>
                                      <p:cBhvr>
                                        <p:cTn id="113" dur="1" fill="hold">
                                          <p:stCondLst>
                                            <p:cond delay="499"/>
                                          </p:stCondLst>
                                        </p:cTn>
                                        <p:tgtEl>
                                          <p:spTgt spid="24"/>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7"/>
                                        </p:tgtEl>
                                      </p:cBhvr>
                                    </p:animEffect>
                                    <p:set>
                                      <p:cBhvr>
                                        <p:cTn id="119" dur="1" fill="hold">
                                          <p:stCondLst>
                                            <p:cond delay="499"/>
                                          </p:stCondLst>
                                        </p:cTn>
                                        <p:tgtEl>
                                          <p:spTgt spid="17"/>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26"/>
                                        </p:tgtEl>
                                      </p:cBhvr>
                                    </p:animEffect>
                                    <p:set>
                                      <p:cBhvr>
                                        <p:cTn id="122" dur="1" fill="hold">
                                          <p:stCondLst>
                                            <p:cond delay="499"/>
                                          </p:stCondLst>
                                        </p:cTn>
                                        <p:tgtEl>
                                          <p:spTgt spid="26"/>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fade">
                                      <p:cBhvr>
                                        <p:cTn id="125" dur="500"/>
                                        <p:tgtEl>
                                          <p:spTgt spid="27"/>
                                        </p:tgtEl>
                                      </p:cBhvr>
                                    </p:animEffect>
                                  </p:childTnLst>
                                </p:cTn>
                              </p:par>
                              <p:par>
                                <p:cTn id="126" presetID="1" presetClass="entr" presetSubtype="0" fill="hold" grpId="0" nodeType="withEffect">
                                  <p:stCondLst>
                                    <p:cond delay="0"/>
                                  </p:stCondLst>
                                  <p:childTnLst>
                                    <p:set>
                                      <p:cBhvr>
                                        <p:cTn id="127" dur="1" fill="hold">
                                          <p:stCondLst>
                                            <p:cond delay="0"/>
                                          </p:stCondLst>
                                        </p:cTn>
                                        <p:tgtEl>
                                          <p:spTgt spid="28"/>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8" grpId="1" animBg="1"/>
      <p:bldP spid="8"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10" grpId="0" animBg="1"/>
      <p:bldP spid="32" grpId="0" animBg="1"/>
      <p:bldP spid="27" grpId="0" animBg="1"/>
      <p:bldP spid="28" grpId="0"/>
      <p:bldP spid="28" grpId="1"/>
      <p:bldP spid="5" grpId="0"/>
      <p:bldP spid="6" grpId="0"/>
      <p:bldP spid="6" grpId="1"/>
      <p:bldP spid="29"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Challenges in Read Mapping</a:t>
            </a:r>
          </a:p>
        </p:txBody>
      </p:sp>
      <p:sp>
        <p:nvSpPr>
          <p:cNvPr id="3" name="内容占位符 2"/>
          <p:cNvSpPr>
            <a:spLocks noGrp="1"/>
          </p:cNvSpPr>
          <p:nvPr>
            <p:ph idx="1"/>
          </p:nvPr>
        </p:nvSpPr>
        <p:spPr/>
        <p:txBody>
          <a:bodyPr/>
          <a:lstStyle/>
          <a:p>
            <a:r>
              <a:rPr lang="en-US" sz="2000" dirty="0">
                <a:solidFill>
                  <a:srgbClr val="0000FF"/>
                </a:solidFill>
              </a:rPr>
              <a:t>Need to find many mappings of each read</a:t>
            </a:r>
          </a:p>
          <a:p>
            <a:pPr lvl="1"/>
            <a:r>
              <a:rPr lang="en-US" sz="2000" dirty="0"/>
              <a:t>A short read may map to many locations, especially with High-Throughput DNA Sequencing technologies</a:t>
            </a:r>
          </a:p>
          <a:p>
            <a:pPr lvl="1"/>
            <a:r>
              <a:rPr lang="en-US" sz="2000" dirty="0">
                <a:solidFill>
                  <a:srgbClr val="FF0000"/>
                </a:solidFill>
              </a:rPr>
              <a:t>How can we find all mappings efficiently?</a:t>
            </a:r>
          </a:p>
          <a:p>
            <a:pPr lvl="1"/>
            <a:endParaRPr lang="en-US" sz="2000" dirty="0"/>
          </a:p>
          <a:p>
            <a:r>
              <a:rPr lang="en-US" sz="2000" dirty="0">
                <a:solidFill>
                  <a:srgbClr val="0000FF"/>
                </a:solidFill>
              </a:rPr>
              <a:t>Need to tolerate small variances/errors in each read</a:t>
            </a:r>
          </a:p>
          <a:p>
            <a:pPr lvl="1"/>
            <a:r>
              <a:rPr lang="en-US" sz="2000" dirty="0"/>
              <a:t>Each individual is different: Subject’s DNA may slightly differ from the reference (Mismatches, insertions, deletions)</a:t>
            </a:r>
          </a:p>
          <a:p>
            <a:pPr lvl="1"/>
            <a:r>
              <a:rPr lang="en-US" sz="2000" dirty="0">
                <a:solidFill>
                  <a:srgbClr val="FF0000"/>
                </a:solidFill>
              </a:rPr>
              <a:t>How can we efficiently map each read with up to </a:t>
            </a:r>
            <a:r>
              <a:rPr lang="en-US" sz="2000" i="1" dirty="0">
                <a:solidFill>
                  <a:srgbClr val="FF0000"/>
                </a:solidFill>
              </a:rPr>
              <a:t>e</a:t>
            </a:r>
            <a:r>
              <a:rPr lang="en-US" sz="2000" dirty="0">
                <a:solidFill>
                  <a:srgbClr val="FF0000"/>
                </a:solidFill>
              </a:rPr>
              <a:t> errors present?</a:t>
            </a:r>
          </a:p>
          <a:p>
            <a:endParaRPr lang="en-US" sz="2000" dirty="0"/>
          </a:p>
          <a:p>
            <a:r>
              <a:rPr lang="en-US" sz="2000" dirty="0">
                <a:solidFill>
                  <a:srgbClr val="0000FF"/>
                </a:solidFill>
              </a:rPr>
              <a:t>Need to map each read very fast (i.e., performance is important)</a:t>
            </a:r>
          </a:p>
          <a:p>
            <a:pPr lvl="1"/>
            <a:r>
              <a:rPr lang="en-US" sz="2000" dirty="0"/>
              <a:t>Human DNA is 3.2 billion base pairs long </a:t>
            </a:r>
            <a:r>
              <a:rPr lang="en-US" sz="2000" dirty="0">
                <a:sym typeface="Wingdings"/>
              </a:rPr>
              <a:t> </a:t>
            </a:r>
            <a:r>
              <a:rPr lang="en-US" sz="2000" dirty="0"/>
              <a:t>Millions to billions of reads (State-of-the-art mappers take weeks to map a human’s DNA)</a:t>
            </a:r>
          </a:p>
          <a:p>
            <a:pPr lvl="1"/>
            <a:r>
              <a:rPr lang="en-US" sz="2000" dirty="0">
                <a:solidFill>
                  <a:srgbClr val="FF0000"/>
                </a:solidFill>
              </a:rPr>
              <a:t>How can we design a much higher performance read mapper?</a:t>
            </a:r>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83889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Read Alignment/Verification</a:t>
            </a:r>
          </a:p>
        </p:txBody>
      </p:sp>
      <p:sp>
        <p:nvSpPr>
          <p:cNvPr id="5" name="Content Placeholder 4"/>
          <p:cNvSpPr>
            <a:spLocks noGrp="1"/>
          </p:cNvSpPr>
          <p:nvPr>
            <p:ph idx="1"/>
          </p:nvPr>
        </p:nvSpPr>
        <p:spPr>
          <a:xfrm>
            <a:off x="228600" y="1052736"/>
            <a:ext cx="8610600" cy="5195664"/>
          </a:xfrm>
        </p:spPr>
        <p:txBody>
          <a:bodyPr/>
          <a:lstStyle/>
          <a:p>
            <a:r>
              <a:rPr lang="en-US" b="1" u="sng" dirty="0"/>
              <a:t>Edit distance </a:t>
            </a:r>
            <a:r>
              <a:rPr lang="en-US" dirty="0"/>
              <a:t>is defined as the minimum number of edits (i.e. insertions, deletions, or substitutions) needed to make the read exactly match the reference segment.</a:t>
            </a:r>
          </a:p>
        </p:txBody>
      </p:sp>
      <p:graphicFrame>
        <p:nvGraphicFramePr>
          <p:cNvPr id="10" name="Table 9"/>
          <p:cNvGraphicFramePr>
            <a:graphicFrameLocks noGrp="1"/>
          </p:cNvGraphicFramePr>
          <p:nvPr>
            <p:extLst/>
          </p:nvPr>
        </p:nvGraphicFramePr>
        <p:xfrm>
          <a:off x="1289685" y="3041627"/>
          <a:ext cx="2915920"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gridCol w="208280">
                  <a:extLst>
                    <a:ext uri="{9D8B030D-6E8A-4147-A177-3AD203B41FA5}">
                      <a16:colId xmlns:a16="http://schemas.microsoft.com/office/drawing/2014/main" val="20013"/>
                    </a:ext>
                  </a:extLst>
                </a:gridCol>
              </a:tblGrid>
              <a:tr h="316416">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16416">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p</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1" name="Table 10"/>
          <p:cNvGraphicFramePr>
            <a:graphicFrameLocks noGrp="1"/>
          </p:cNvGraphicFramePr>
          <p:nvPr>
            <p:extLst/>
          </p:nvPr>
        </p:nvGraphicFramePr>
        <p:xfrm>
          <a:off x="1289685" y="4074834"/>
          <a:ext cx="2915920"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gridCol w="208280">
                  <a:extLst>
                    <a:ext uri="{9D8B030D-6E8A-4147-A177-3AD203B41FA5}">
                      <a16:colId xmlns:a16="http://schemas.microsoft.com/office/drawing/2014/main" val="20013"/>
                    </a:ext>
                  </a:extLst>
                </a:gridCol>
              </a:tblGrid>
              <a:tr h="365760">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65760">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p</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2" name="Table 11"/>
          <p:cNvGraphicFramePr>
            <a:graphicFrameLocks noGrp="1"/>
          </p:cNvGraphicFramePr>
          <p:nvPr>
            <p:extLst/>
          </p:nvPr>
        </p:nvGraphicFramePr>
        <p:xfrm>
          <a:off x="5675429" y="5108041"/>
          <a:ext cx="2499360"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tblGrid>
              <a:tr h="0">
                <a:tc>
                  <a:txBody>
                    <a:bodyPr/>
                    <a:lstStyle/>
                    <a:p>
                      <a:pPr algn="ctr"/>
                      <a:r>
                        <a:rPr lang="en-US"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dirty="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0">
                <a:tc>
                  <a:txBody>
                    <a:bodyPr/>
                    <a:lstStyle/>
                    <a:p>
                      <a:pPr algn="ctr"/>
                      <a:r>
                        <a:rPr lang="en-US"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dirty="0"/>
                        <a:t>-</a:t>
                      </a: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696320431"/>
              </p:ext>
            </p:extLst>
          </p:nvPr>
        </p:nvGraphicFramePr>
        <p:xfrm>
          <a:off x="5675429" y="4074834"/>
          <a:ext cx="2855278"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355918">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tblGrid>
              <a:tr h="365760">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err="1"/>
                        <a:t>i</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dirty="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65760">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317789037"/>
              </p:ext>
            </p:extLst>
          </p:nvPr>
        </p:nvGraphicFramePr>
        <p:xfrm>
          <a:off x="5675429" y="3041627"/>
          <a:ext cx="2829878"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330518">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tblGrid>
              <a:tr h="365760">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65760">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sp>
        <p:nvSpPr>
          <p:cNvPr id="15" name="TextBox 14"/>
          <p:cNvSpPr txBox="1"/>
          <p:nvPr/>
        </p:nvSpPr>
        <p:spPr>
          <a:xfrm>
            <a:off x="395536" y="3041627"/>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16" name="TextBox 15"/>
          <p:cNvSpPr txBox="1"/>
          <p:nvPr/>
        </p:nvSpPr>
        <p:spPr>
          <a:xfrm>
            <a:off x="438018" y="4117428"/>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17" name="TextBox 16"/>
          <p:cNvSpPr txBox="1"/>
          <p:nvPr/>
        </p:nvSpPr>
        <p:spPr>
          <a:xfrm>
            <a:off x="4856448" y="3084221"/>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18" name="TextBox 17"/>
          <p:cNvSpPr txBox="1"/>
          <p:nvPr/>
        </p:nvSpPr>
        <p:spPr>
          <a:xfrm>
            <a:off x="4856448" y="4160023"/>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19" name="TextBox 18"/>
          <p:cNvSpPr txBox="1"/>
          <p:nvPr/>
        </p:nvSpPr>
        <p:spPr>
          <a:xfrm>
            <a:off x="4858679" y="5150635"/>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20" name="Rectangle 19"/>
          <p:cNvSpPr/>
          <p:nvPr/>
        </p:nvSpPr>
        <p:spPr>
          <a:xfrm>
            <a:off x="1289685" y="2518805"/>
            <a:ext cx="317379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organization </a:t>
            </a:r>
            <a:r>
              <a:rPr kumimoji="0" lang="ar-SA" sz="2000" b="0" i="0" u="none" strike="noStrike" kern="1200" cap="none" spc="0" normalizeH="0" baseline="0" noProof="0" dirty="0">
                <a:ln>
                  <a:noFill/>
                </a:ln>
                <a:solidFill>
                  <a:prstClr val="black"/>
                </a:solidFill>
                <a:effectLst/>
                <a:uLnTx/>
                <a:uFillTx/>
                <a:latin typeface="Tahoma"/>
                <a:ea typeface="+mn-ea"/>
                <a:cs typeface="+mn-cs"/>
              </a:rPr>
              <a:t>x </a:t>
            </a:r>
            <a:r>
              <a:rPr kumimoji="0" lang="en-US" sz="2000" b="0" i="0" u="none" strike="noStrike" kern="1200" cap="none" spc="0" normalizeH="0" baseline="0" noProof="0" dirty="0">
                <a:ln>
                  <a:noFill/>
                </a:ln>
                <a:solidFill>
                  <a:prstClr val="black"/>
                </a:solidFill>
                <a:effectLst/>
                <a:uLnTx/>
                <a:uFillTx/>
                <a:latin typeface="Tahoma"/>
                <a:ea typeface="+mn-ea"/>
                <a:cs typeface="+mn-cs"/>
              </a:rPr>
              <a:t>operation</a:t>
            </a:r>
          </a:p>
        </p:txBody>
      </p:sp>
      <p:sp>
        <p:nvSpPr>
          <p:cNvPr id="21" name="Rectangle 20"/>
          <p:cNvSpPr/>
          <p:nvPr/>
        </p:nvSpPr>
        <p:spPr>
          <a:xfrm>
            <a:off x="5612024" y="2518805"/>
            <a:ext cx="311865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organization </a:t>
            </a:r>
            <a:r>
              <a:rPr kumimoji="0" lang="ar-SA" sz="2000" b="0" i="0" u="none" strike="noStrike" kern="1200" cap="none" spc="0" normalizeH="0" baseline="0" noProof="0" dirty="0">
                <a:ln>
                  <a:noFill/>
                </a:ln>
                <a:solidFill>
                  <a:prstClr val="black"/>
                </a:solidFill>
                <a:effectLst/>
                <a:uLnTx/>
                <a:uFillTx/>
                <a:latin typeface="Tahoma"/>
                <a:ea typeface="+mn-ea"/>
                <a:cs typeface="+mn-cs"/>
              </a:rPr>
              <a:t>x</a:t>
            </a:r>
            <a:r>
              <a:rPr kumimoji="0" lang="en-US" sz="2000" b="0" i="0" u="none" strike="noStrike" kern="1200" cap="none" spc="0" normalizeH="0" baseline="0" noProof="0" dirty="0">
                <a:ln>
                  <a:noFill/>
                </a:ln>
                <a:solidFill>
                  <a:prstClr val="black"/>
                </a:solidFill>
                <a:effectLst/>
                <a:uLnTx/>
                <a:uFillTx/>
                <a:latin typeface="Tahoma"/>
                <a:ea typeface="+mn-ea"/>
                <a:cs typeface="+mn-cs"/>
              </a:rPr>
              <a:t> translation</a:t>
            </a:r>
          </a:p>
        </p:txBody>
      </p:sp>
      <p:graphicFrame>
        <p:nvGraphicFramePr>
          <p:cNvPr id="22" name="Table 21"/>
          <p:cNvGraphicFramePr>
            <a:graphicFrameLocks noGrp="1"/>
          </p:cNvGraphicFramePr>
          <p:nvPr>
            <p:extLst>
              <p:ext uri="{D42A27DB-BD31-4B8C-83A1-F6EECF244321}">
                <p14:modId xmlns:p14="http://schemas.microsoft.com/office/powerpoint/2010/main" val="3806858461"/>
              </p:ext>
            </p:extLst>
          </p:nvPr>
        </p:nvGraphicFramePr>
        <p:xfrm>
          <a:off x="1721732" y="5189944"/>
          <a:ext cx="1986172" cy="975360"/>
        </p:xfrm>
        <a:graphic>
          <a:graphicData uri="http://schemas.openxmlformats.org/drawingml/2006/table">
            <a:tbl>
              <a:tblPr firstRow="1" bandRow="1">
                <a:tableStyleId>{5C22544A-7EE6-4342-B048-85BDC9FD1C3A}</a:tableStyleId>
              </a:tblPr>
              <a:tblGrid>
                <a:gridCol w="1986172">
                  <a:extLst>
                    <a:ext uri="{9D8B030D-6E8A-4147-A177-3AD203B41FA5}">
                      <a16:colId xmlns:a16="http://schemas.microsoft.com/office/drawing/2014/main" val="20000"/>
                    </a:ext>
                  </a:extLst>
                </a:gridCol>
              </a:tblGrid>
              <a:tr h="243840">
                <a:tc>
                  <a:txBody>
                    <a:bodyPr/>
                    <a:lstStyle/>
                    <a:p>
                      <a:pPr algn="ctr"/>
                      <a:r>
                        <a:rPr lang="en-US" sz="1600" b="0" cap="none" spc="0" dirty="0">
                          <a:ln w="0"/>
                          <a:solidFill>
                            <a:schemeClr val="tx1"/>
                          </a:solidFill>
                          <a:effectLst/>
                        </a:rPr>
                        <a:t>m</a:t>
                      </a:r>
                      <a:r>
                        <a:rPr lang="ar-SA" sz="1600" b="0" cap="none" spc="0" dirty="0">
                          <a:ln w="0"/>
                          <a:solidFill>
                            <a:schemeClr val="tx1"/>
                          </a:solidFill>
                          <a:effectLst/>
                        </a:rPr>
                        <a:t>atch</a:t>
                      </a:r>
                      <a:endParaRPr lang="en-US" sz="1600" b="0" cap="none" spc="0" dirty="0">
                        <a:ln w="0"/>
                        <a:solidFill>
                          <a:schemeClr val="tx1"/>
                        </a:solidFill>
                        <a:effectLst/>
                      </a:endParaRPr>
                    </a:p>
                  </a:txBody>
                  <a:tcPr marL="0" marR="0" marT="0" marB="0">
                    <a:solidFill>
                      <a:srgbClr val="FFFF00"/>
                    </a:solidFill>
                  </a:tcPr>
                </a:tc>
                <a:extLst>
                  <a:ext uri="{0D108BD9-81ED-4DB2-BD59-A6C34878D82A}">
                    <a16:rowId xmlns:a16="http://schemas.microsoft.com/office/drawing/2014/main" val="10000"/>
                  </a:ext>
                </a:extLst>
              </a:tr>
              <a:tr h="243840">
                <a:tc>
                  <a:txBody>
                    <a:bodyPr/>
                    <a:lstStyle/>
                    <a:p>
                      <a:pPr algn="ctr"/>
                      <a:r>
                        <a:rPr lang="en-US" sz="1600" b="0" cap="none" spc="0" dirty="0">
                          <a:ln w="0"/>
                          <a:solidFill>
                            <a:schemeClr val="tx1"/>
                          </a:solidFill>
                          <a:effectLst/>
                        </a:rPr>
                        <a:t>d</a:t>
                      </a:r>
                      <a:r>
                        <a:rPr lang="ar-SA" sz="1600" b="0" cap="none" spc="0" dirty="0">
                          <a:ln w="0"/>
                          <a:solidFill>
                            <a:schemeClr val="tx1"/>
                          </a:solidFill>
                          <a:effectLst/>
                        </a:rPr>
                        <a:t>eletion</a:t>
                      </a:r>
                      <a:endParaRPr lang="en-US" sz="1600" b="0" cap="none" spc="0" dirty="0">
                        <a:ln w="0"/>
                        <a:solidFill>
                          <a:schemeClr val="tx1"/>
                        </a:solidFill>
                        <a:effectLst/>
                      </a:endParaRPr>
                    </a:p>
                  </a:txBody>
                  <a:tcPr marL="0" marR="0" marT="0" marB="0">
                    <a:solidFill>
                      <a:srgbClr val="FF66FF"/>
                    </a:solidFill>
                  </a:tcPr>
                </a:tc>
                <a:extLst>
                  <a:ext uri="{0D108BD9-81ED-4DB2-BD59-A6C34878D82A}">
                    <a16:rowId xmlns:a16="http://schemas.microsoft.com/office/drawing/2014/main" val="10001"/>
                  </a:ext>
                </a:extLst>
              </a:tr>
              <a:tr h="243840">
                <a:tc>
                  <a:txBody>
                    <a:bodyPr/>
                    <a:lstStyle/>
                    <a:p>
                      <a:pPr algn="ctr"/>
                      <a:r>
                        <a:rPr lang="en-US" sz="1600" b="0" cap="none" spc="0" dirty="0">
                          <a:ln w="0"/>
                          <a:solidFill>
                            <a:schemeClr val="tx1"/>
                          </a:solidFill>
                          <a:effectLst/>
                        </a:rPr>
                        <a:t>i</a:t>
                      </a:r>
                      <a:r>
                        <a:rPr lang="ar-SA" sz="1600" b="0" cap="none" spc="0" dirty="0">
                          <a:ln w="0"/>
                          <a:solidFill>
                            <a:schemeClr val="tx1"/>
                          </a:solidFill>
                          <a:effectLst/>
                        </a:rPr>
                        <a:t>nsertion </a:t>
                      </a:r>
                      <a:endParaRPr lang="en-US" sz="1600" b="0" cap="none" spc="0" dirty="0">
                        <a:ln w="0"/>
                        <a:solidFill>
                          <a:schemeClr val="tx1"/>
                        </a:solidFill>
                        <a:effectLst/>
                      </a:endParaRPr>
                    </a:p>
                  </a:txBody>
                  <a:tcPr marL="0" marR="0" marT="0" marB="0">
                    <a:solidFill>
                      <a:srgbClr val="00B0F0"/>
                    </a:solidFill>
                  </a:tcPr>
                </a:tc>
                <a:extLst>
                  <a:ext uri="{0D108BD9-81ED-4DB2-BD59-A6C34878D82A}">
                    <a16:rowId xmlns:a16="http://schemas.microsoft.com/office/drawing/2014/main" val="10002"/>
                  </a:ext>
                </a:extLst>
              </a:tr>
              <a:tr h="243840">
                <a:tc>
                  <a:txBody>
                    <a:bodyPr/>
                    <a:lstStyle/>
                    <a:p>
                      <a:pPr algn="ctr"/>
                      <a:r>
                        <a:rPr lang="ar-SA" sz="1600" b="0" cap="none" spc="0" dirty="0">
                          <a:ln w="0"/>
                          <a:solidFill>
                            <a:schemeClr val="tx1"/>
                          </a:solidFill>
                          <a:effectLst/>
                        </a:rPr>
                        <a:t>mismatch</a:t>
                      </a:r>
                      <a:endParaRPr lang="en-US" sz="1600" b="0" cap="none" spc="0" dirty="0">
                        <a:ln w="0"/>
                        <a:solidFill>
                          <a:schemeClr val="tx1"/>
                        </a:solidFill>
                        <a:effectLst/>
                      </a:endParaRPr>
                    </a:p>
                  </a:txBody>
                  <a:tcPr marL="0" marR="0" marT="0" marB="0">
                    <a:solidFill>
                      <a:srgbClr val="92D05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2514185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389"/>
            <a:ext cx="8610600" cy="1066800"/>
          </a:xfrm>
        </p:spPr>
        <p:txBody>
          <a:bodyPr/>
          <a:lstStyle/>
          <a:p>
            <a:r>
              <a:rPr lang="en-US" dirty="0"/>
              <a:t>Why Is Read Alignment Slow?</a:t>
            </a:r>
          </a:p>
        </p:txBody>
      </p:sp>
      <p:sp>
        <p:nvSpPr>
          <p:cNvPr id="13" name="Content Placeholder 12"/>
          <p:cNvSpPr>
            <a:spLocks noGrp="1"/>
          </p:cNvSpPr>
          <p:nvPr>
            <p:ph idx="1"/>
          </p:nvPr>
        </p:nvSpPr>
        <p:spPr>
          <a:xfrm>
            <a:off x="228600" y="1371600"/>
            <a:ext cx="4546600" cy="990484"/>
          </a:xfrm>
        </p:spPr>
        <p:txBody>
          <a:bodyPr/>
          <a:lstStyle/>
          <a:p>
            <a:r>
              <a:rPr lang="en-US" dirty="0">
                <a:solidFill>
                  <a:srgbClr val="FF0000"/>
                </a:solidFill>
                <a:effectLst>
                  <a:outerShdw blurRad="38100" dist="38100" dir="2700000" algn="tl">
                    <a:srgbClr val="000000">
                      <a:alpha val="43137"/>
                    </a:srgbClr>
                  </a:outerShdw>
                </a:effectLst>
              </a:rPr>
              <a:t>Quadratic-time</a:t>
            </a:r>
            <a:r>
              <a:rPr lang="en-US" dirty="0"/>
              <a:t> dynamic-programming algorithm(s)</a:t>
            </a:r>
          </a:p>
          <a:p>
            <a:endParaRPr lang="en-US" dirty="0"/>
          </a:p>
        </p:txBody>
      </p:sp>
      <p:graphicFrame>
        <p:nvGraphicFramePr>
          <p:cNvPr id="3" name="Object 2"/>
          <p:cNvGraphicFramePr>
            <a:graphicFrameLocks noChangeAspect="1"/>
          </p:cNvGraphicFramePr>
          <p:nvPr>
            <p:extLst/>
          </p:nvPr>
        </p:nvGraphicFramePr>
        <p:xfrm>
          <a:off x="4533900" y="1481817"/>
          <a:ext cx="4170868" cy="4717563"/>
        </p:xfrm>
        <a:graphic>
          <a:graphicData uri="http://schemas.openxmlformats.org/presentationml/2006/ole">
            <mc:AlternateContent xmlns:mc="http://schemas.openxmlformats.org/markup-compatibility/2006">
              <mc:Choice xmlns:v="urn:schemas-microsoft-com:vml" Requires="v">
                <p:oleObj spid="_x0000_s52261" name="Visio" r:id="rId4" imgW="1138581" imgH="1228784" progId="Visio.Drawing.11">
                  <p:embed/>
                </p:oleObj>
              </mc:Choice>
              <mc:Fallback>
                <p:oleObj name="Visio" r:id="rId4" imgW="1138581" imgH="1228784" progId="Visio.Drawing.11">
                  <p:embed/>
                  <p:pic>
                    <p:nvPicPr>
                      <p:cNvPr id="3" name="Object 2"/>
                      <p:cNvPicPr/>
                      <p:nvPr/>
                    </p:nvPicPr>
                    <p:blipFill>
                      <a:blip r:embed="rId5"/>
                      <a:stretch>
                        <a:fillRect/>
                      </a:stretch>
                    </p:blipFill>
                    <p:spPr>
                      <a:xfrm>
                        <a:off x="4533900" y="1481817"/>
                        <a:ext cx="4170868" cy="4717563"/>
                      </a:xfrm>
                      <a:prstGeom prst="rect">
                        <a:avLst/>
                      </a:prstGeom>
                    </p:spPr>
                  </p:pic>
                </p:oleObj>
              </mc:Fallback>
            </mc:AlternateContent>
          </a:graphicData>
        </a:graphic>
      </p:graphicFrame>
      <p:sp>
        <p:nvSpPr>
          <p:cNvPr id="11" name="Rectangle 10"/>
          <p:cNvSpPr/>
          <p:nvPr/>
        </p:nvSpPr>
        <p:spPr>
          <a:xfrm>
            <a:off x="5573486" y="1944914"/>
            <a:ext cx="3131282" cy="3164115"/>
          </a:xfrm>
          <a:prstGeom prst="rect">
            <a:avLst/>
          </a:prstGeom>
          <a:solidFill>
            <a:schemeClr val="bg1">
              <a:alpha val="73000"/>
            </a:schemeClr>
          </a:solidFill>
        </p:spPr>
        <p:txBody>
          <a:bodyPr wrap="square" rtlCol="0" anchor="ctr">
            <a:spAutoFit/>
          </a:bodyPr>
          <a:lstStyle/>
          <a:p>
            <a:pPr algn="just"/>
            <a:endParaRPr lang="en-US" sz="400" b="1" dirty="0">
              <a:solidFill>
                <a:schemeClr val="bg2"/>
              </a:solidFill>
              <a:latin typeface="europa"/>
            </a:endParaRPr>
          </a:p>
        </p:txBody>
      </p:sp>
      <p:grpSp>
        <p:nvGrpSpPr>
          <p:cNvPr id="10" name="Group 9"/>
          <p:cNvGrpSpPr/>
          <p:nvPr/>
        </p:nvGrpSpPr>
        <p:grpSpPr>
          <a:xfrm>
            <a:off x="5733143" y="2133600"/>
            <a:ext cx="2663374" cy="522510"/>
            <a:chOff x="5733143" y="2133600"/>
            <a:chExt cx="2663374" cy="522510"/>
          </a:xfrm>
        </p:grpSpPr>
        <p:cxnSp>
          <p:nvCxnSpPr>
            <p:cNvPr id="5" name="Straight Arrow Connector 4"/>
            <p:cNvCxnSpPr/>
            <p:nvPr/>
          </p:nvCxnSpPr>
          <p:spPr>
            <a:xfrm>
              <a:off x="5733143" y="213360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769431" y="2416626"/>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762176" y="265611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769432" y="2148114"/>
              <a:ext cx="2489197" cy="213970"/>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776692" y="2431140"/>
              <a:ext cx="2489197" cy="213970"/>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6734629" y="2699660"/>
            <a:ext cx="827314" cy="369332"/>
          </a:xfrm>
          <a:prstGeom prst="rect">
            <a:avLst/>
          </a:prstGeom>
          <a:noFill/>
        </p:spPr>
        <p:txBody>
          <a:bodyPr wrap="square" rtlCol="0">
            <a:spAutoFit/>
          </a:bodyPr>
          <a:lstStyle/>
          <a:p>
            <a:r>
              <a:rPr lang="en-US" b="1" dirty="0" err="1">
                <a:solidFill>
                  <a:srgbClr val="FF0000"/>
                </a:solidFill>
                <a:effectLst>
                  <a:outerShdw blurRad="38100" dist="38100" dir="2700000" algn="tl">
                    <a:srgbClr val="000000">
                      <a:alpha val="43137"/>
                    </a:srgbClr>
                  </a:outerShdw>
                </a:effectLst>
              </a:rPr>
              <a:t>etc</a:t>
            </a:r>
            <a:endParaRPr lang="en-US" b="1" dirty="0">
              <a:solidFill>
                <a:srgbClr val="FF0000"/>
              </a:solidFill>
              <a:effectLst>
                <a:outerShdw blurRad="38100" dist="38100" dir="2700000" algn="tl">
                  <a:srgbClr val="000000">
                    <a:alpha val="43137"/>
                  </a:srgbClr>
                </a:outerShdw>
              </a:effectLst>
            </a:endParaRPr>
          </a:p>
        </p:txBody>
      </p:sp>
      <p:grpSp>
        <p:nvGrpSpPr>
          <p:cNvPr id="33" name="Group 32"/>
          <p:cNvGrpSpPr/>
          <p:nvPr/>
        </p:nvGrpSpPr>
        <p:grpSpPr>
          <a:xfrm rot="16200000" flipH="1">
            <a:off x="4695548" y="3236690"/>
            <a:ext cx="2663374" cy="522510"/>
            <a:chOff x="5733143" y="2133600"/>
            <a:chExt cx="2663374" cy="522510"/>
          </a:xfrm>
        </p:grpSpPr>
        <p:cxnSp>
          <p:nvCxnSpPr>
            <p:cNvPr id="34" name="Straight Arrow Connector 33"/>
            <p:cNvCxnSpPr/>
            <p:nvPr/>
          </p:nvCxnSpPr>
          <p:spPr>
            <a:xfrm>
              <a:off x="5733143" y="213360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769431" y="2416626"/>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762176" y="265611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769432" y="2148114"/>
              <a:ext cx="2489197" cy="213970"/>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5776692" y="2431140"/>
              <a:ext cx="2489197" cy="213970"/>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6366424" y="3447146"/>
            <a:ext cx="827314" cy="369332"/>
          </a:xfrm>
          <a:prstGeom prst="rect">
            <a:avLst/>
          </a:prstGeom>
          <a:noFill/>
        </p:spPr>
        <p:txBody>
          <a:bodyPr wrap="square" rtlCol="0">
            <a:spAutoFit/>
          </a:bodyPr>
          <a:lstStyle/>
          <a:p>
            <a:r>
              <a:rPr lang="en-US" b="1" dirty="0" err="1">
                <a:solidFill>
                  <a:srgbClr val="FF0000"/>
                </a:solidFill>
                <a:effectLst>
                  <a:outerShdw blurRad="38100" dist="38100" dir="2700000" algn="tl">
                    <a:srgbClr val="000000">
                      <a:alpha val="43137"/>
                    </a:srgbClr>
                  </a:outerShdw>
                </a:effectLst>
              </a:rPr>
              <a:t>etc</a:t>
            </a:r>
            <a:endParaRPr lang="en-US" b="1" dirty="0">
              <a:solidFill>
                <a:srgbClr val="FF0000"/>
              </a:solidFill>
              <a:effectLst>
                <a:outerShdw blurRad="38100" dist="38100" dir="2700000" algn="tl">
                  <a:srgbClr val="000000">
                    <a:alpha val="43137"/>
                  </a:srgbClr>
                </a:outerShdw>
              </a:effectLst>
            </a:endParaRPr>
          </a:p>
        </p:txBody>
      </p:sp>
      <p:sp>
        <p:nvSpPr>
          <p:cNvPr id="48" name="Content Placeholder 12"/>
          <p:cNvSpPr txBox="1">
            <a:spLocks/>
          </p:cNvSpPr>
          <p:nvPr/>
        </p:nvSpPr>
        <p:spPr bwMode="auto">
          <a:xfrm>
            <a:off x="213106" y="3102315"/>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r>
              <a:rPr lang="en-US" kern="0" dirty="0">
                <a:solidFill>
                  <a:srgbClr val="FF0000"/>
                </a:solidFill>
                <a:effectLst>
                  <a:outerShdw blurRad="38100" dist="38100" dir="2700000" algn="tl">
                    <a:srgbClr val="000000">
                      <a:alpha val="43137"/>
                    </a:srgbClr>
                  </a:outerShdw>
                </a:effectLst>
              </a:rPr>
              <a:t>Data dependencies </a:t>
            </a:r>
            <a:r>
              <a:rPr lang="en-US" kern="0" dirty="0"/>
              <a:t>limit the computation parallelism</a:t>
            </a:r>
          </a:p>
          <a:p>
            <a:endParaRPr lang="en-US" kern="0" dirty="0"/>
          </a:p>
        </p:txBody>
      </p:sp>
      <p:sp>
        <p:nvSpPr>
          <p:cNvPr id="49" name="Content Placeholder 12"/>
          <p:cNvSpPr txBox="1">
            <a:spLocks/>
          </p:cNvSpPr>
          <p:nvPr/>
        </p:nvSpPr>
        <p:spPr bwMode="auto">
          <a:xfrm>
            <a:off x="228600" y="4829632"/>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r>
              <a:rPr lang="en-US" kern="0" dirty="0">
                <a:solidFill>
                  <a:srgbClr val="FF0000"/>
                </a:solidFill>
                <a:effectLst>
                  <a:outerShdw blurRad="38100" dist="38100" dir="2700000" algn="tl">
                    <a:srgbClr val="000000">
                      <a:alpha val="43137"/>
                    </a:srgbClr>
                  </a:outerShdw>
                </a:effectLst>
              </a:rPr>
              <a:t>Entire matrix</a:t>
            </a:r>
            <a:r>
              <a:rPr lang="en-US" kern="0" dirty="0"/>
              <a:t> computed even though strings may be dissimilar.</a:t>
            </a:r>
          </a:p>
          <a:p>
            <a:endParaRPr lang="en-US" kern="0" dirty="0"/>
          </a:p>
        </p:txBody>
      </p:sp>
      <p:grpSp>
        <p:nvGrpSpPr>
          <p:cNvPr id="29" name="Group 28"/>
          <p:cNvGrpSpPr/>
          <p:nvPr/>
        </p:nvGrpSpPr>
        <p:grpSpPr>
          <a:xfrm>
            <a:off x="5985638" y="2331878"/>
            <a:ext cx="821387" cy="932260"/>
            <a:chOff x="7193738" y="3686629"/>
            <a:chExt cx="821387" cy="932260"/>
          </a:xfrm>
        </p:grpSpPr>
        <p:cxnSp>
          <p:nvCxnSpPr>
            <p:cNvPr id="51" name="Straight Arrow Connector 50"/>
            <p:cNvCxnSpPr/>
            <p:nvPr/>
          </p:nvCxnSpPr>
          <p:spPr>
            <a:xfrm flipV="1">
              <a:off x="7193738" y="3686629"/>
              <a:ext cx="208548" cy="140849"/>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7271671" y="3717561"/>
              <a:ext cx="391872" cy="35609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300694" y="3717561"/>
              <a:ext cx="668514" cy="618707"/>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7271671" y="3751121"/>
              <a:ext cx="130616" cy="322530"/>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7300694" y="3805303"/>
              <a:ext cx="362850" cy="530965"/>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rot="18883330">
              <a:off x="7416802" y="4020566"/>
              <a:ext cx="827314" cy="369332"/>
            </a:xfrm>
            <a:prstGeom prst="rect">
              <a:avLst/>
            </a:prstGeom>
            <a:noFill/>
          </p:spPr>
          <p:txBody>
            <a:bodyPr wrap="square" rtlCol="0">
              <a:spAutoFit/>
            </a:bodyPr>
            <a:lstStyle/>
            <a:p>
              <a:r>
                <a:rPr lang="en-US" b="1" dirty="0" err="1">
                  <a:solidFill>
                    <a:srgbClr val="FF0000"/>
                  </a:solidFill>
                  <a:effectLst>
                    <a:outerShdw blurRad="38100" dist="38100" dir="2700000" algn="tl">
                      <a:srgbClr val="000000">
                        <a:alpha val="43137"/>
                      </a:srgbClr>
                    </a:outerShdw>
                  </a:effectLst>
                </a:rPr>
                <a:t>etc</a:t>
              </a:r>
              <a:endParaRPr lang="en-US" b="1" dirty="0">
                <a:solidFill>
                  <a:srgbClr val="FF0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220847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4" presetClass="entr" presetSubtype="1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randombar(horizontal)">
                                      <p:cBhvr>
                                        <p:cTn id="23" dur="500"/>
                                        <p:tgtEl>
                                          <p:spTgt spid="3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randombar(horizontal)">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47"/>
                                        </p:tgtEl>
                                      </p:cBhvr>
                                    </p:animEffect>
                                    <p:set>
                                      <p:cBhvr>
                                        <p:cTn id="34" dur="1" fill="hold">
                                          <p:stCondLst>
                                            <p:cond delay="499"/>
                                          </p:stCondLst>
                                        </p:cTn>
                                        <p:tgtEl>
                                          <p:spTgt spid="47"/>
                                        </p:tgtEl>
                                        <p:attrNameLst>
                                          <p:attrName>style.visibility</p:attrName>
                                        </p:attrNameLst>
                                      </p:cBhvr>
                                      <p:to>
                                        <p:strVal val="hidden"/>
                                      </p:to>
                                    </p:set>
                                  </p:childTnLst>
                                </p:cTn>
                              </p:par>
                              <p:par>
                                <p:cTn id="35" presetID="14" presetClass="entr" presetSubtype="1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1"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42" presetClass="exit" presetSubtype="0" fill="hold" nodeType="withEffect">
                                  <p:stCondLst>
                                    <p:cond delay="0"/>
                                  </p:stCondLst>
                                  <p:childTnLst>
                                    <p:animEffect transition="out" filter="fade">
                                      <p:cBhvr>
                                        <p:cTn id="46" dur="1000"/>
                                        <p:tgtEl>
                                          <p:spTgt spid="29"/>
                                        </p:tgtEl>
                                      </p:cBhvr>
                                    </p:animEffect>
                                    <p:anim calcmode="lin" valueType="num">
                                      <p:cBhvr>
                                        <p:cTn id="47" dur="1000"/>
                                        <p:tgtEl>
                                          <p:spTgt spid="29"/>
                                        </p:tgtEl>
                                        <p:attrNameLst>
                                          <p:attrName>ppt_x</p:attrName>
                                        </p:attrNameLst>
                                      </p:cBhvr>
                                      <p:tavLst>
                                        <p:tav tm="0">
                                          <p:val>
                                            <p:strVal val="ppt_x"/>
                                          </p:val>
                                        </p:tav>
                                        <p:tav tm="100000">
                                          <p:val>
                                            <p:strVal val="ppt_x"/>
                                          </p:val>
                                        </p:tav>
                                      </p:tavLst>
                                    </p:anim>
                                    <p:anim calcmode="lin" valueType="num">
                                      <p:cBhvr>
                                        <p:cTn id="48" dur="1000"/>
                                        <p:tgtEl>
                                          <p:spTgt spid="29"/>
                                        </p:tgtEl>
                                        <p:attrNameLst>
                                          <p:attrName>ppt_y</p:attrName>
                                        </p:attrNameLst>
                                      </p:cBhvr>
                                      <p:tavLst>
                                        <p:tav tm="0">
                                          <p:val>
                                            <p:strVal val="ppt_y"/>
                                          </p:val>
                                        </p:tav>
                                        <p:tav tm="100000">
                                          <p:val>
                                            <p:strVal val="ppt_y+.1"/>
                                          </p:val>
                                        </p:tav>
                                      </p:tavLst>
                                    </p:anim>
                                    <p:set>
                                      <p:cBhvr>
                                        <p:cTn id="49" dur="1" fill="hold">
                                          <p:stCondLst>
                                            <p:cond delay="999"/>
                                          </p:stCondLst>
                                        </p:cTn>
                                        <p:tgtEl>
                                          <p:spTgt spid="29"/>
                                        </p:tgtEl>
                                        <p:attrNameLst>
                                          <p:attrName>style.visibility</p:attrName>
                                        </p:attrNameLst>
                                      </p:cBhvr>
                                      <p:to>
                                        <p:strVal val="hidden"/>
                                      </p:to>
                                    </p:set>
                                  </p:childTnLst>
                                </p:cTn>
                              </p:par>
                              <p:par>
                                <p:cTn id="50" presetID="2" presetClass="entr" presetSubtype="4"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 calcmode="lin" valueType="num">
                                      <p:cBhvr additive="base">
                                        <p:cTn id="52" dur="500" fill="hold"/>
                                        <p:tgtEl>
                                          <p:spTgt spid="49"/>
                                        </p:tgtEl>
                                        <p:attrNameLst>
                                          <p:attrName>ppt_x</p:attrName>
                                        </p:attrNameLst>
                                      </p:cBhvr>
                                      <p:tavLst>
                                        <p:tav tm="0">
                                          <p:val>
                                            <p:strVal val="#ppt_x"/>
                                          </p:val>
                                        </p:tav>
                                        <p:tav tm="100000">
                                          <p:val>
                                            <p:strVal val="#ppt_x"/>
                                          </p:val>
                                        </p:tav>
                                      </p:tavLst>
                                    </p:anim>
                                    <p:anim calcmode="lin" valueType="num">
                                      <p:cBhvr additive="base">
                                        <p:cTn id="53"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P spid="47" grpId="0"/>
      <p:bldP spid="47" grpId="1"/>
      <p:bldP spid="48" grpId="0"/>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solidFill>
                  <a:srgbClr val="0000FF"/>
                </a:solidFill>
              </a:rPr>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19905138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p:nvPr>
        </p:nvSpPr>
        <p:spPr/>
        <p:txBody>
          <a:bodyPr/>
          <a:lstStyle/>
          <a:p>
            <a:r>
              <a:rPr lang="en-US" dirty="0"/>
              <a:t>Read Mapping Algorithms: Two Styles</a:t>
            </a:r>
          </a:p>
        </p:txBody>
      </p:sp>
      <p:sp>
        <p:nvSpPr>
          <p:cNvPr id="33795" name="Content Placeholder 4"/>
          <p:cNvSpPr>
            <a:spLocks noGrp="1"/>
          </p:cNvSpPr>
          <p:nvPr>
            <p:ph idx="1"/>
          </p:nvPr>
        </p:nvSpPr>
        <p:spPr>
          <a:xfrm>
            <a:off x="251520" y="1268760"/>
            <a:ext cx="8795320" cy="4530725"/>
          </a:xfrm>
        </p:spPr>
        <p:txBody>
          <a:bodyPr/>
          <a:lstStyle/>
          <a:p>
            <a:r>
              <a:rPr lang="en-US" sz="2200" dirty="0">
                <a:solidFill>
                  <a:srgbClr val="7030A0"/>
                </a:solidFill>
              </a:rPr>
              <a:t>Hash based seed-and-extend </a:t>
            </a:r>
            <a:r>
              <a:rPr lang="en-US" sz="2200" dirty="0"/>
              <a:t>(hash table, suffix array, suffix tree)</a:t>
            </a:r>
          </a:p>
          <a:p>
            <a:pPr lvl="1"/>
            <a:r>
              <a:rPr lang="en-US" sz="2000" dirty="0"/>
              <a:t>Index the “k-</a:t>
            </a:r>
            <a:r>
              <a:rPr lang="en-US" sz="2000" dirty="0" err="1"/>
              <a:t>mers</a:t>
            </a:r>
            <a:r>
              <a:rPr lang="en-US" sz="2000" dirty="0"/>
              <a:t>” in the genome into a hash table (pre-processing)</a:t>
            </a:r>
          </a:p>
          <a:p>
            <a:pPr lvl="1"/>
            <a:r>
              <a:rPr lang="en-US" sz="2000" dirty="0"/>
              <a:t>When searching a read, find the location of a k-</a:t>
            </a:r>
            <a:r>
              <a:rPr lang="en-US" sz="2000" dirty="0" err="1"/>
              <a:t>mer</a:t>
            </a:r>
            <a:r>
              <a:rPr lang="en-US" sz="2000" dirty="0"/>
              <a:t> in the read; then extend through alignment</a:t>
            </a:r>
          </a:p>
          <a:p>
            <a:pPr lvl="1"/>
            <a:r>
              <a:rPr lang="en-US" sz="2000" dirty="0">
                <a:solidFill>
                  <a:srgbClr val="0432FF"/>
                </a:solidFill>
              </a:rPr>
              <a:t>More sensitive</a:t>
            </a:r>
            <a:r>
              <a:rPr lang="en-US" sz="2000" dirty="0"/>
              <a:t>, but </a:t>
            </a:r>
            <a:r>
              <a:rPr lang="en-US" sz="2000" dirty="0">
                <a:solidFill>
                  <a:srgbClr val="FF0000"/>
                </a:solidFill>
              </a:rPr>
              <a:t>slow</a:t>
            </a:r>
          </a:p>
          <a:p>
            <a:pPr lvl="1"/>
            <a:r>
              <a:rPr lang="en-US" sz="2000" dirty="0"/>
              <a:t>Requires </a:t>
            </a:r>
            <a:r>
              <a:rPr lang="en-US" sz="2000" dirty="0">
                <a:solidFill>
                  <a:srgbClr val="FF0000"/>
                </a:solidFill>
              </a:rPr>
              <a:t>large memory</a:t>
            </a:r>
            <a:r>
              <a:rPr lang="en-US" sz="2000" dirty="0"/>
              <a:t>; this </a:t>
            </a:r>
            <a:r>
              <a:rPr lang="en-US" sz="2000" dirty="0">
                <a:solidFill>
                  <a:srgbClr val="0000FF"/>
                </a:solidFill>
              </a:rPr>
              <a:t>can be reduced </a:t>
            </a:r>
            <a:r>
              <a:rPr lang="en-US" sz="2000" dirty="0"/>
              <a:t>with cost to run time</a:t>
            </a:r>
          </a:p>
          <a:p>
            <a:endParaRPr lang="en-US" sz="2200" dirty="0"/>
          </a:p>
          <a:p>
            <a:r>
              <a:rPr lang="en-US" sz="2200" dirty="0">
                <a:solidFill>
                  <a:srgbClr val="7030A0"/>
                </a:solidFill>
              </a:rPr>
              <a:t>Burrows-Wheeler Transform &amp; </a:t>
            </a:r>
            <a:r>
              <a:rPr lang="en-US" sz="2200" dirty="0" err="1">
                <a:solidFill>
                  <a:srgbClr val="7030A0"/>
                </a:solidFill>
              </a:rPr>
              <a:t>Ferragina-Manzini</a:t>
            </a:r>
            <a:r>
              <a:rPr lang="en-US" sz="2200" dirty="0">
                <a:solidFill>
                  <a:srgbClr val="7030A0"/>
                </a:solidFill>
              </a:rPr>
              <a:t> Index based aligners</a:t>
            </a:r>
          </a:p>
          <a:p>
            <a:pPr lvl="1"/>
            <a:r>
              <a:rPr lang="en-US" sz="2000" dirty="0"/>
              <a:t>BWT is a compression method used to compress the genome index</a:t>
            </a:r>
          </a:p>
          <a:p>
            <a:pPr lvl="1"/>
            <a:r>
              <a:rPr lang="en-US" sz="2000" dirty="0"/>
              <a:t>Perfect matches can be found very quickly, memory lookup costs increase for imperfect matches</a:t>
            </a:r>
          </a:p>
          <a:p>
            <a:pPr lvl="1"/>
            <a:r>
              <a:rPr lang="en-US" sz="2000" dirty="0">
                <a:solidFill>
                  <a:srgbClr val="FF0000"/>
                </a:solidFill>
              </a:rPr>
              <a:t>Reduced sensitivity</a:t>
            </a:r>
          </a:p>
        </p:txBody>
      </p:sp>
    </p:spTree>
    <p:extLst>
      <p:ext uri="{BB962C8B-B14F-4D97-AF65-F5344CB8AC3E}">
        <p14:creationId xmlns:p14="http://schemas.microsoft.com/office/powerpoint/2010/main" val="231689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79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79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29F3-BCD2-5D4C-B450-A9D887BA7C2C}"/>
              </a:ext>
            </a:extLst>
          </p:cNvPr>
          <p:cNvSpPr>
            <a:spLocks noGrp="1"/>
          </p:cNvSpPr>
          <p:nvPr>
            <p:ph type="title"/>
          </p:nvPr>
        </p:nvSpPr>
        <p:spPr/>
        <p:txBody>
          <a:bodyPr/>
          <a:lstStyle/>
          <a:p>
            <a:r>
              <a:rPr lang="en-US" dirty="0"/>
              <a:t>Hash Table Based Read Mappers</a:t>
            </a:r>
          </a:p>
        </p:txBody>
      </p:sp>
      <p:sp>
        <p:nvSpPr>
          <p:cNvPr id="3" name="Content Placeholder 2">
            <a:extLst>
              <a:ext uri="{FF2B5EF4-FFF2-40B4-BE49-F238E27FC236}">
                <a16:creationId xmlns:a16="http://schemas.microsoft.com/office/drawing/2014/main" id="{9CB9A27D-976C-BB40-AF25-3357EC40A623}"/>
              </a:ext>
            </a:extLst>
          </p:cNvPr>
          <p:cNvSpPr>
            <a:spLocks noGrp="1"/>
          </p:cNvSpPr>
          <p:nvPr>
            <p:ph idx="1"/>
          </p:nvPr>
        </p:nvSpPr>
        <p:spPr/>
        <p:txBody>
          <a:bodyPr/>
          <a:lstStyle/>
          <a:p>
            <a:r>
              <a:rPr lang="en-US" dirty="0"/>
              <a:t>Key Idea</a:t>
            </a:r>
          </a:p>
          <a:p>
            <a:pPr lvl="1">
              <a:lnSpc>
                <a:spcPct val="120000"/>
              </a:lnSpc>
            </a:pPr>
            <a:r>
              <a:rPr lang="en-US" sz="2400" dirty="0">
                <a:solidFill>
                  <a:srgbClr val="0000FF"/>
                </a:solidFill>
              </a:rPr>
              <a:t>Preprocess the reference into a </a:t>
            </a:r>
            <a:r>
              <a:rPr lang="en-US" sz="2400" i="1" dirty="0">
                <a:solidFill>
                  <a:srgbClr val="0000FF"/>
                </a:solidFill>
              </a:rPr>
              <a:t>Hash Table</a:t>
            </a:r>
          </a:p>
          <a:p>
            <a:pPr lvl="1">
              <a:lnSpc>
                <a:spcPct val="120000"/>
              </a:lnSpc>
            </a:pPr>
            <a:r>
              <a:rPr lang="en-US" sz="2400" dirty="0"/>
              <a:t>Use </a:t>
            </a:r>
            <a:r>
              <a:rPr lang="en-US" sz="2400" i="1" dirty="0">
                <a:solidFill>
                  <a:srgbClr val="000000"/>
                </a:solidFill>
              </a:rPr>
              <a:t>Hash Table </a:t>
            </a:r>
            <a:r>
              <a:rPr lang="en-US" sz="2400" dirty="0"/>
              <a:t>to map reads</a:t>
            </a:r>
          </a:p>
          <a:p>
            <a:pPr lvl="1"/>
            <a:endParaRPr lang="en-US" dirty="0"/>
          </a:p>
        </p:txBody>
      </p:sp>
      <p:sp>
        <p:nvSpPr>
          <p:cNvPr id="4" name="Slide Number Placeholder 3">
            <a:extLst>
              <a:ext uri="{FF2B5EF4-FFF2-40B4-BE49-F238E27FC236}">
                <a16:creationId xmlns:a16="http://schemas.microsoft.com/office/drawing/2014/main" id="{0D977D54-C17D-6D4E-84B5-CE2B52996A7B}"/>
              </a:ext>
            </a:extLst>
          </p:cNvPr>
          <p:cNvSpPr>
            <a:spLocks noGrp="1"/>
          </p:cNvSpPr>
          <p:nvPr>
            <p:ph type="sldNum" sz="quarter" idx="11"/>
          </p:nvPr>
        </p:nvSpPr>
        <p:spPr/>
        <p:txBody>
          <a:bodyPr/>
          <a:lstStyle/>
          <a:p>
            <a:fld id="{323594FA-E141-4234-AE05-360401972BE7}" type="slidenum">
              <a:rPr lang="en-US" altLang="en-US" smtClean="0"/>
              <a:pPr/>
              <a:t>28</a:t>
            </a:fld>
            <a:endParaRPr lang="en-US" altLang="en-US"/>
          </a:p>
        </p:txBody>
      </p:sp>
    </p:spTree>
    <p:extLst>
      <p:ext uri="{BB962C8B-B14F-4D97-AF65-F5344CB8AC3E}">
        <p14:creationId xmlns:p14="http://schemas.microsoft.com/office/powerpoint/2010/main" val="217635785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756320"/>
          </a:xfrm>
        </p:spPr>
        <p:txBody>
          <a:bodyPr/>
          <a:lstStyle/>
          <a:p>
            <a:r>
              <a:rPr lang="en-US" dirty="0"/>
              <a:t>Hash Table-Based Mappers </a:t>
            </a:r>
            <a:r>
              <a:rPr lang="en-US" sz="2600" dirty="0"/>
              <a:t>[Alkan+ Nature Gen’09]</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graphicFrame>
        <p:nvGraphicFramePr>
          <p:cNvPr id="5" name="内容占位符 52"/>
          <p:cNvGraphicFramePr>
            <a:graphicFrameLocks/>
          </p:cNvGraphicFramePr>
          <p:nvPr>
            <p:extLst/>
          </p:nvPr>
        </p:nvGraphicFramePr>
        <p:xfrm>
          <a:off x="2997943" y="1815815"/>
          <a:ext cx="2222128" cy="335280"/>
        </p:xfrm>
        <a:graphic>
          <a:graphicData uri="http://schemas.openxmlformats.org/drawingml/2006/table">
            <a:tbl>
              <a:tblPr firstRow="1" bandRow="1">
                <a:tableStyleId>{5C22544A-7EE6-4342-B048-85BDC9FD1C3A}</a:tableStyleId>
              </a:tblPr>
              <a:tblGrid>
                <a:gridCol w="555532">
                  <a:extLst>
                    <a:ext uri="{9D8B030D-6E8A-4147-A177-3AD203B41FA5}">
                      <a16:colId xmlns:a16="http://schemas.microsoft.com/office/drawing/2014/main" val="20000"/>
                    </a:ext>
                  </a:extLst>
                </a:gridCol>
                <a:gridCol w="555532">
                  <a:extLst>
                    <a:ext uri="{9D8B030D-6E8A-4147-A177-3AD203B41FA5}">
                      <a16:colId xmlns:a16="http://schemas.microsoft.com/office/drawing/2014/main" val="20001"/>
                    </a:ext>
                  </a:extLst>
                </a:gridCol>
                <a:gridCol w="555532">
                  <a:extLst>
                    <a:ext uri="{9D8B030D-6E8A-4147-A177-3AD203B41FA5}">
                      <a16:colId xmlns:a16="http://schemas.microsoft.com/office/drawing/2014/main" val="20002"/>
                    </a:ext>
                  </a:extLst>
                </a:gridCol>
                <a:gridCol w="555532">
                  <a:extLst>
                    <a:ext uri="{9D8B030D-6E8A-4147-A177-3AD203B41FA5}">
                      <a16:colId xmlns:a16="http://schemas.microsoft.com/office/drawing/2014/main" val="20003"/>
                    </a:ext>
                  </a:extLst>
                </a:gridCol>
              </a:tblGrid>
              <a:tr h="181213">
                <a:tc>
                  <a:txBody>
                    <a:bodyPr/>
                    <a:lstStyle/>
                    <a:p>
                      <a:r>
                        <a:rPr lang="en-US" sz="1600" b="0" dirty="0">
                          <a:solidFill>
                            <a:schemeClr val="accent1">
                              <a:lumMod val="75000"/>
                            </a:schemeClr>
                          </a:solidFill>
                        </a:rPr>
                        <a:t>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324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577</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940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Rectangle 84"/>
          <p:cNvSpPr/>
          <p:nvPr/>
        </p:nvSpPr>
        <p:spPr>
          <a:xfrm>
            <a:off x="683568" y="1846803"/>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sp>
        <p:nvSpPr>
          <p:cNvPr id="7" name="Rectangle 85"/>
          <p:cNvSpPr/>
          <p:nvPr/>
        </p:nvSpPr>
        <p:spPr>
          <a:xfrm>
            <a:off x="683568" y="2272580"/>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t>
            </a: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8" name="Rectangle 86"/>
          <p:cNvSpPr/>
          <p:nvPr/>
        </p:nvSpPr>
        <p:spPr>
          <a:xfrm>
            <a:off x="676932" y="2743259"/>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t>
            </a:r>
            <a:r>
              <a:rPr kumimoji="0" lang="en-US" sz="2000" b="0" i="0" u="none" strike="noStrike" kern="1200" cap="none" spc="0" normalizeH="0" baseline="0" noProof="0" dirty="0">
                <a:ln>
                  <a:noFill/>
                </a:ln>
                <a:solidFill>
                  <a:srgbClr val="1A3A15"/>
                </a:solidFill>
                <a:effectLst/>
                <a:uLnTx/>
                <a:uFillTx/>
                <a:latin typeface="Tahoma"/>
                <a:ea typeface="+mn-ea"/>
                <a:cs typeface="+mn-cs"/>
              </a:rPr>
              <a:t>T</a:t>
            </a:r>
            <a:endParaRPr kumimoji="0" lang="en-US" sz="2000" b="0" i="0" u="none" strike="noStrike" kern="1200" cap="none" spc="0" normalizeH="0" baseline="0" noProof="0" dirty="0">
              <a:ln>
                <a:solidFill>
                  <a:srgbClr val="3B812F"/>
                </a:solidFill>
              </a:ln>
              <a:solidFill>
                <a:srgbClr val="1A3A15"/>
              </a:solidFill>
              <a:effectLst/>
              <a:uLnTx/>
              <a:uFillTx/>
              <a:latin typeface="Tahoma"/>
              <a:ea typeface="+mn-ea"/>
              <a:cs typeface="+mn-cs"/>
            </a:endParaRPr>
          </a:p>
        </p:txBody>
      </p:sp>
      <p:graphicFrame>
        <p:nvGraphicFramePr>
          <p:cNvPr id="9" name="内容占位符 52"/>
          <p:cNvGraphicFramePr>
            <a:graphicFrameLocks/>
          </p:cNvGraphicFramePr>
          <p:nvPr>
            <p:extLst/>
          </p:nvPr>
        </p:nvGraphicFramePr>
        <p:xfrm>
          <a:off x="2997943" y="2255519"/>
          <a:ext cx="2780555" cy="335280"/>
        </p:xfrm>
        <a:graphic>
          <a:graphicData uri="http://schemas.openxmlformats.org/drawingml/2006/table">
            <a:tbl>
              <a:tblPr firstRow="1" bandRow="1">
                <a:tableStyleId>{5C22544A-7EE6-4342-B048-85BDC9FD1C3A}</a:tableStyleId>
              </a:tblPr>
              <a:tblGrid>
                <a:gridCol w="556111">
                  <a:extLst>
                    <a:ext uri="{9D8B030D-6E8A-4147-A177-3AD203B41FA5}">
                      <a16:colId xmlns:a16="http://schemas.microsoft.com/office/drawing/2014/main" val="20000"/>
                    </a:ext>
                  </a:extLst>
                </a:gridCol>
                <a:gridCol w="556111">
                  <a:extLst>
                    <a:ext uri="{9D8B030D-6E8A-4147-A177-3AD203B41FA5}">
                      <a16:colId xmlns:a16="http://schemas.microsoft.com/office/drawing/2014/main" val="20001"/>
                    </a:ext>
                  </a:extLst>
                </a:gridCol>
                <a:gridCol w="556111">
                  <a:extLst>
                    <a:ext uri="{9D8B030D-6E8A-4147-A177-3AD203B41FA5}">
                      <a16:colId xmlns:a16="http://schemas.microsoft.com/office/drawing/2014/main" val="20002"/>
                    </a:ext>
                  </a:extLst>
                </a:gridCol>
                <a:gridCol w="556111">
                  <a:extLst>
                    <a:ext uri="{9D8B030D-6E8A-4147-A177-3AD203B41FA5}">
                      <a16:colId xmlns:a16="http://schemas.microsoft.com/office/drawing/2014/main" val="20003"/>
                    </a:ext>
                  </a:extLst>
                </a:gridCol>
                <a:gridCol w="556111">
                  <a:extLst>
                    <a:ext uri="{9D8B030D-6E8A-4147-A177-3AD203B41FA5}">
                      <a16:colId xmlns:a16="http://schemas.microsoft.com/office/drawing/2014/main" val="20004"/>
                    </a:ext>
                  </a:extLst>
                </a:gridCol>
              </a:tblGrid>
              <a:tr h="181213">
                <a:tc>
                  <a:txBody>
                    <a:bodyPr/>
                    <a:lstStyle/>
                    <a:p>
                      <a:r>
                        <a:rPr lang="en-US" sz="1600" b="0" dirty="0">
                          <a:solidFill>
                            <a:schemeClr val="accent1">
                              <a:lumMod val="75000"/>
                            </a:schemeClr>
                          </a:solidFill>
                        </a:rPr>
                        <a:t>13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421</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412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765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889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11" name="直接箭头连接符 59"/>
          <p:cNvCxnSpPr>
            <a:stCxn id="6" idx="3"/>
            <a:endCxn id="5" idx="1"/>
          </p:cNvCxnSpPr>
          <p:nvPr/>
        </p:nvCxnSpPr>
        <p:spPr>
          <a:xfrm>
            <a:off x="2763747" y="1981582"/>
            <a:ext cx="234196" cy="1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62"/>
          <p:cNvCxnSpPr>
            <a:stCxn id="7" idx="3"/>
            <a:endCxn id="9" idx="1"/>
          </p:cNvCxnSpPr>
          <p:nvPr/>
        </p:nvCxnSpPr>
        <p:spPr>
          <a:xfrm>
            <a:off x="2757111" y="2419349"/>
            <a:ext cx="240832" cy="3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64"/>
          <p:cNvCxnSpPr>
            <a:stCxn id="8" idx="3"/>
          </p:cNvCxnSpPr>
          <p:nvPr/>
        </p:nvCxnSpPr>
        <p:spPr>
          <a:xfrm>
            <a:off x="2757111" y="2902015"/>
            <a:ext cx="2408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84"/>
          <p:cNvSpPr/>
          <p:nvPr/>
        </p:nvSpPr>
        <p:spPr>
          <a:xfrm>
            <a:off x="683567" y="3223144"/>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a:t>
            </a:r>
            <a:endParaRPr kumimoji="0" lang="en-US" sz="2000" b="0" i="0" u="none" strike="noStrike" kern="1200" cap="none" spc="0" normalizeH="0" baseline="0" noProof="0" dirty="0">
              <a:ln>
                <a:solidFill>
                  <a:srgbClr val="3B812F"/>
                </a:solidFill>
              </a:ln>
              <a:solidFill>
                <a:srgbClr val="000000"/>
              </a:solidFill>
              <a:effectLst/>
              <a:uLnTx/>
              <a:uFillTx/>
              <a:latin typeface="Tahoma"/>
              <a:ea typeface="+mn-ea"/>
              <a:cs typeface="+mn-cs"/>
            </a:endParaRPr>
          </a:p>
        </p:txBody>
      </p:sp>
      <p:sp>
        <p:nvSpPr>
          <p:cNvPr id="19" name="Rectangle 85"/>
          <p:cNvSpPr/>
          <p:nvPr/>
        </p:nvSpPr>
        <p:spPr>
          <a:xfrm>
            <a:off x="683567" y="3648921"/>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20" name="Rectangle 86"/>
          <p:cNvSpPr/>
          <p:nvPr/>
        </p:nvSpPr>
        <p:spPr>
          <a:xfrm>
            <a:off x="676931" y="4119600"/>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a:t>
            </a:r>
            <a:endParaRPr kumimoji="0" lang="en-US" sz="2000" b="0" i="0" u="none" strike="noStrike" kern="1200" cap="none" spc="0" normalizeH="0" baseline="0" noProof="0" dirty="0">
              <a:ln>
                <a:solidFill>
                  <a:srgbClr val="3B812F"/>
                </a:solidFill>
              </a:ln>
              <a:solidFill>
                <a:srgbClr val="77933C"/>
              </a:solidFill>
              <a:effectLst/>
              <a:uLnTx/>
              <a:uFillTx/>
              <a:latin typeface="Tahoma"/>
              <a:ea typeface="+mn-ea"/>
              <a:cs typeface="+mn-cs"/>
            </a:endParaRPr>
          </a:p>
        </p:txBody>
      </p:sp>
      <p:graphicFrame>
        <p:nvGraphicFramePr>
          <p:cNvPr id="21" name="内容占位符 52"/>
          <p:cNvGraphicFramePr>
            <a:graphicFrameLocks/>
          </p:cNvGraphicFramePr>
          <p:nvPr>
            <p:extLst/>
          </p:nvPr>
        </p:nvGraphicFramePr>
        <p:xfrm>
          <a:off x="2997943" y="3631860"/>
          <a:ext cx="2798195" cy="335280"/>
        </p:xfrm>
        <a:graphic>
          <a:graphicData uri="http://schemas.openxmlformats.org/drawingml/2006/table">
            <a:tbl>
              <a:tblPr firstRow="1" bandRow="1">
                <a:tableStyleId>{5C22544A-7EE6-4342-B048-85BDC9FD1C3A}</a:tableStyleId>
              </a:tblPr>
              <a:tblGrid>
                <a:gridCol w="559639">
                  <a:extLst>
                    <a:ext uri="{9D8B030D-6E8A-4147-A177-3AD203B41FA5}">
                      <a16:colId xmlns:a16="http://schemas.microsoft.com/office/drawing/2014/main" val="20000"/>
                    </a:ext>
                  </a:extLst>
                </a:gridCol>
                <a:gridCol w="559639">
                  <a:extLst>
                    <a:ext uri="{9D8B030D-6E8A-4147-A177-3AD203B41FA5}">
                      <a16:colId xmlns:a16="http://schemas.microsoft.com/office/drawing/2014/main" val="20001"/>
                    </a:ext>
                  </a:extLst>
                </a:gridCol>
                <a:gridCol w="559639">
                  <a:extLst>
                    <a:ext uri="{9D8B030D-6E8A-4147-A177-3AD203B41FA5}">
                      <a16:colId xmlns:a16="http://schemas.microsoft.com/office/drawing/2014/main" val="20002"/>
                    </a:ext>
                  </a:extLst>
                </a:gridCol>
                <a:gridCol w="559639">
                  <a:extLst>
                    <a:ext uri="{9D8B030D-6E8A-4147-A177-3AD203B41FA5}">
                      <a16:colId xmlns:a16="http://schemas.microsoft.com/office/drawing/2014/main" val="20003"/>
                    </a:ext>
                  </a:extLst>
                </a:gridCol>
                <a:gridCol w="559639">
                  <a:extLst>
                    <a:ext uri="{9D8B030D-6E8A-4147-A177-3AD203B41FA5}">
                      <a16:colId xmlns:a16="http://schemas.microsoft.com/office/drawing/2014/main" val="20004"/>
                    </a:ext>
                  </a:extLst>
                </a:gridCol>
              </a:tblGrid>
              <a:tr h="181213">
                <a:tc>
                  <a:txBody>
                    <a:bodyPr/>
                    <a:lstStyle/>
                    <a:p>
                      <a:r>
                        <a:rPr lang="en-US" sz="1600" b="0" dirty="0">
                          <a:solidFill>
                            <a:schemeClr val="accent1">
                              <a:lumMod val="75000"/>
                            </a:schemeClr>
                          </a:solidFill>
                        </a:rPr>
                        <a:t>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459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744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988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989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24" name="直接箭头连接符 62"/>
          <p:cNvCxnSpPr>
            <a:stCxn id="19" idx="3"/>
            <a:endCxn id="21" idx="1"/>
          </p:cNvCxnSpPr>
          <p:nvPr/>
        </p:nvCxnSpPr>
        <p:spPr>
          <a:xfrm>
            <a:off x="2757110" y="3795690"/>
            <a:ext cx="240833" cy="3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84"/>
          <p:cNvSpPr/>
          <p:nvPr/>
        </p:nvSpPr>
        <p:spPr>
          <a:xfrm>
            <a:off x="683566" y="4581128"/>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a:t>
            </a:r>
            <a:endParaRPr kumimoji="0" lang="en-US" sz="2000" b="0" i="0" u="none" strike="noStrike" kern="1200" cap="none" spc="0" normalizeH="0" baseline="0" noProof="0" dirty="0">
              <a:ln>
                <a:solidFill>
                  <a:srgbClr val="3B812F"/>
                </a:solidFill>
              </a:ln>
              <a:solidFill>
                <a:srgbClr val="3B812F"/>
              </a:solidFill>
              <a:effectLst/>
              <a:uLnTx/>
              <a:uFillTx/>
              <a:latin typeface="Tahoma"/>
              <a:ea typeface="+mn-ea"/>
              <a:cs typeface="+mn-cs"/>
            </a:endParaRPr>
          </a:p>
        </p:txBody>
      </p:sp>
      <p:sp>
        <p:nvSpPr>
          <p:cNvPr id="38" name="Rectangle 85"/>
          <p:cNvSpPr/>
          <p:nvPr/>
        </p:nvSpPr>
        <p:spPr>
          <a:xfrm>
            <a:off x="683566" y="5006905"/>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a:t>
            </a:r>
            <a:endParaRPr kumimoji="0" lang="en-US" sz="2000" b="0" i="0" u="none" strike="noStrike" kern="1200" cap="none" spc="0" normalizeH="0" baseline="0" noProof="0" dirty="0">
              <a:ln>
                <a:solidFill>
                  <a:srgbClr val="3B812F"/>
                </a:solidFill>
              </a:ln>
              <a:solidFill>
                <a:srgbClr val="CC9900">
                  <a:lumMod val="60000"/>
                  <a:lumOff val="40000"/>
                </a:srgbClr>
              </a:solidFill>
              <a:effectLst/>
              <a:uLnTx/>
              <a:uFillTx/>
              <a:latin typeface="Tahoma"/>
              <a:ea typeface="+mn-ea"/>
              <a:cs typeface="+mn-cs"/>
            </a:endParaRPr>
          </a:p>
        </p:txBody>
      </p:sp>
      <p:sp>
        <p:nvSpPr>
          <p:cNvPr id="39" name="Rectangle 86"/>
          <p:cNvSpPr/>
          <p:nvPr/>
        </p:nvSpPr>
        <p:spPr>
          <a:xfrm>
            <a:off x="676930" y="5477584"/>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lumMod val="50000"/>
                  </a:srgbClr>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lumMod val="50000"/>
                </a:srgbClr>
              </a:solidFill>
              <a:effectLst/>
              <a:uLnTx/>
              <a:uFillTx/>
              <a:latin typeface="Tahoma"/>
              <a:ea typeface="+mn-ea"/>
              <a:cs typeface="+mn-cs"/>
            </a:endParaRPr>
          </a:p>
        </p:txBody>
      </p:sp>
      <p:graphicFrame>
        <p:nvGraphicFramePr>
          <p:cNvPr id="41" name="内容占位符 52"/>
          <p:cNvGraphicFramePr>
            <a:graphicFrameLocks/>
          </p:cNvGraphicFramePr>
          <p:nvPr>
            <p:extLst/>
          </p:nvPr>
        </p:nvGraphicFramePr>
        <p:xfrm>
          <a:off x="2997941" y="5472510"/>
          <a:ext cx="1718076" cy="335280"/>
        </p:xfrm>
        <a:graphic>
          <a:graphicData uri="http://schemas.openxmlformats.org/drawingml/2006/table">
            <a:tbl>
              <a:tblPr firstRow="1" bandRow="1">
                <a:tableStyleId>{5C22544A-7EE6-4342-B048-85BDC9FD1C3A}</a:tableStyleId>
              </a:tblPr>
              <a:tblGrid>
                <a:gridCol w="572692">
                  <a:extLst>
                    <a:ext uri="{9D8B030D-6E8A-4147-A177-3AD203B41FA5}">
                      <a16:colId xmlns:a16="http://schemas.microsoft.com/office/drawing/2014/main" val="20000"/>
                    </a:ext>
                  </a:extLst>
                </a:gridCol>
                <a:gridCol w="572692">
                  <a:extLst>
                    <a:ext uri="{9D8B030D-6E8A-4147-A177-3AD203B41FA5}">
                      <a16:colId xmlns:a16="http://schemas.microsoft.com/office/drawing/2014/main" val="20001"/>
                    </a:ext>
                  </a:extLst>
                </a:gridCol>
                <a:gridCol w="572692">
                  <a:extLst>
                    <a:ext uri="{9D8B030D-6E8A-4147-A177-3AD203B41FA5}">
                      <a16:colId xmlns:a16="http://schemas.microsoft.com/office/drawing/2014/main" val="20002"/>
                    </a:ext>
                  </a:extLst>
                </a:gridCol>
              </a:tblGrid>
              <a:tr h="181213">
                <a:tc>
                  <a:txBody>
                    <a:bodyPr/>
                    <a:lstStyle/>
                    <a:p>
                      <a:r>
                        <a:rPr lang="en-US" sz="1600" b="0" dirty="0">
                          <a:solidFill>
                            <a:schemeClr val="accent1">
                              <a:lumMod val="75000"/>
                            </a:schemeClr>
                          </a:solidFill>
                        </a:rPr>
                        <a:t>36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535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123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44" name="直接箭头连接符 64"/>
          <p:cNvCxnSpPr>
            <a:stCxn id="39" idx="3"/>
            <a:endCxn id="41" idx="1"/>
          </p:cNvCxnSpPr>
          <p:nvPr/>
        </p:nvCxnSpPr>
        <p:spPr>
          <a:xfrm>
            <a:off x="2757109" y="5636340"/>
            <a:ext cx="240832" cy="3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997941" y="2717349"/>
            <a:ext cx="72006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NULL</a:t>
            </a:r>
          </a:p>
        </p:txBody>
      </p:sp>
      <p:sp>
        <p:nvSpPr>
          <p:cNvPr id="61" name="Freeform 60"/>
          <p:cNvSpPr/>
          <p:nvPr/>
        </p:nvSpPr>
        <p:spPr>
          <a:xfrm>
            <a:off x="7812360" y="2437818"/>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62" name="TextBox 61"/>
          <p:cNvSpPr txBox="1"/>
          <p:nvPr/>
        </p:nvSpPr>
        <p:spPr>
          <a:xfrm>
            <a:off x="6767618" y="1846803"/>
            <a:ext cx="2089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sp>
        <p:nvSpPr>
          <p:cNvPr id="63" name="Freeform 62"/>
          <p:cNvSpPr/>
          <p:nvPr/>
        </p:nvSpPr>
        <p:spPr>
          <a:xfrm>
            <a:off x="7788275" y="2555751"/>
            <a:ext cx="298450" cy="536593"/>
          </a:xfrm>
          <a:custGeom>
            <a:avLst/>
            <a:gdLst>
              <a:gd name="connsiteX0" fmla="*/ 60325 w 298450"/>
              <a:gd name="connsiteY0" fmla="*/ 0 h 536593"/>
              <a:gd name="connsiteX1" fmla="*/ 47625 w 298450"/>
              <a:gd name="connsiteY1" fmla="*/ 15875 h 536593"/>
              <a:gd name="connsiteX2" fmla="*/ 34925 w 298450"/>
              <a:gd name="connsiteY2" fmla="*/ 38100 h 536593"/>
              <a:gd name="connsiteX3" fmla="*/ 28575 w 298450"/>
              <a:gd name="connsiteY3" fmla="*/ 57150 h 536593"/>
              <a:gd name="connsiteX4" fmla="*/ 15875 w 298450"/>
              <a:gd name="connsiteY4" fmla="*/ 76200 h 536593"/>
              <a:gd name="connsiteX5" fmla="*/ 9525 w 298450"/>
              <a:gd name="connsiteY5" fmla="*/ 95250 h 536593"/>
              <a:gd name="connsiteX6" fmla="*/ 3175 w 298450"/>
              <a:gd name="connsiteY6" fmla="*/ 114300 h 536593"/>
              <a:gd name="connsiteX7" fmla="*/ 0 w 298450"/>
              <a:gd name="connsiteY7" fmla="*/ 123825 h 536593"/>
              <a:gd name="connsiteX8" fmla="*/ 3175 w 298450"/>
              <a:gd name="connsiteY8" fmla="*/ 161925 h 536593"/>
              <a:gd name="connsiteX9" fmla="*/ 6350 w 298450"/>
              <a:gd name="connsiteY9" fmla="*/ 171450 h 536593"/>
              <a:gd name="connsiteX10" fmla="*/ 15875 w 298450"/>
              <a:gd name="connsiteY10" fmla="*/ 177800 h 536593"/>
              <a:gd name="connsiteX11" fmla="*/ 34925 w 298450"/>
              <a:gd name="connsiteY11" fmla="*/ 190500 h 536593"/>
              <a:gd name="connsiteX12" fmla="*/ 63500 w 298450"/>
              <a:gd name="connsiteY12" fmla="*/ 209550 h 536593"/>
              <a:gd name="connsiteX13" fmla="*/ 73025 w 298450"/>
              <a:gd name="connsiteY13" fmla="*/ 215900 h 536593"/>
              <a:gd name="connsiteX14" fmla="*/ 82550 w 298450"/>
              <a:gd name="connsiteY14" fmla="*/ 219075 h 536593"/>
              <a:gd name="connsiteX15" fmla="*/ 101600 w 298450"/>
              <a:gd name="connsiteY15" fmla="*/ 231775 h 536593"/>
              <a:gd name="connsiteX16" fmla="*/ 111125 w 298450"/>
              <a:gd name="connsiteY16" fmla="*/ 238125 h 536593"/>
              <a:gd name="connsiteX17" fmla="*/ 130175 w 298450"/>
              <a:gd name="connsiteY17" fmla="*/ 250825 h 536593"/>
              <a:gd name="connsiteX18" fmla="*/ 149225 w 298450"/>
              <a:gd name="connsiteY18" fmla="*/ 263525 h 536593"/>
              <a:gd name="connsiteX19" fmla="*/ 168275 w 298450"/>
              <a:gd name="connsiteY19" fmla="*/ 276225 h 536593"/>
              <a:gd name="connsiteX20" fmla="*/ 177800 w 298450"/>
              <a:gd name="connsiteY20" fmla="*/ 282575 h 536593"/>
              <a:gd name="connsiteX21" fmla="*/ 187325 w 298450"/>
              <a:gd name="connsiteY21" fmla="*/ 285750 h 536593"/>
              <a:gd name="connsiteX22" fmla="*/ 206375 w 298450"/>
              <a:gd name="connsiteY22" fmla="*/ 298450 h 536593"/>
              <a:gd name="connsiteX23" fmla="*/ 225425 w 298450"/>
              <a:gd name="connsiteY23" fmla="*/ 311150 h 536593"/>
              <a:gd name="connsiteX24" fmla="*/ 234950 w 298450"/>
              <a:gd name="connsiteY24" fmla="*/ 317500 h 536593"/>
              <a:gd name="connsiteX25" fmla="*/ 244475 w 298450"/>
              <a:gd name="connsiteY25" fmla="*/ 323850 h 536593"/>
              <a:gd name="connsiteX26" fmla="*/ 263525 w 298450"/>
              <a:gd name="connsiteY26" fmla="*/ 339725 h 536593"/>
              <a:gd name="connsiteX27" fmla="*/ 285750 w 298450"/>
              <a:gd name="connsiteY27" fmla="*/ 368300 h 536593"/>
              <a:gd name="connsiteX28" fmla="*/ 295275 w 298450"/>
              <a:gd name="connsiteY28" fmla="*/ 387350 h 536593"/>
              <a:gd name="connsiteX29" fmla="*/ 298450 w 298450"/>
              <a:gd name="connsiteY29" fmla="*/ 396875 h 536593"/>
              <a:gd name="connsiteX30" fmla="*/ 288925 w 298450"/>
              <a:gd name="connsiteY30" fmla="*/ 431800 h 536593"/>
              <a:gd name="connsiteX31" fmla="*/ 279400 w 298450"/>
              <a:gd name="connsiteY31" fmla="*/ 438150 h 536593"/>
              <a:gd name="connsiteX32" fmla="*/ 266700 w 298450"/>
              <a:gd name="connsiteY32" fmla="*/ 457200 h 536593"/>
              <a:gd name="connsiteX33" fmla="*/ 260350 w 298450"/>
              <a:gd name="connsiteY33" fmla="*/ 466725 h 536593"/>
              <a:gd name="connsiteX34" fmla="*/ 250825 w 298450"/>
              <a:gd name="connsiteY34" fmla="*/ 473075 h 536593"/>
              <a:gd name="connsiteX35" fmla="*/ 238125 w 298450"/>
              <a:gd name="connsiteY35" fmla="*/ 492125 h 536593"/>
              <a:gd name="connsiteX36" fmla="*/ 215900 w 298450"/>
              <a:gd name="connsiteY36" fmla="*/ 520700 h 536593"/>
              <a:gd name="connsiteX37" fmla="*/ 206375 w 298450"/>
              <a:gd name="connsiteY37" fmla="*/ 527050 h 536593"/>
              <a:gd name="connsiteX38" fmla="*/ 196850 w 298450"/>
              <a:gd name="connsiteY38" fmla="*/ 536575 h 53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98450" h="536593">
                <a:moveTo>
                  <a:pt x="60325" y="0"/>
                </a:moveTo>
                <a:cubicBezTo>
                  <a:pt x="56092" y="5292"/>
                  <a:pt x="50916" y="9951"/>
                  <a:pt x="47625" y="15875"/>
                </a:cubicBezTo>
                <a:cubicBezTo>
                  <a:pt x="31635" y="44657"/>
                  <a:pt x="59602" y="13423"/>
                  <a:pt x="34925" y="38100"/>
                </a:cubicBezTo>
                <a:cubicBezTo>
                  <a:pt x="32808" y="44450"/>
                  <a:pt x="32288" y="51581"/>
                  <a:pt x="28575" y="57150"/>
                </a:cubicBezTo>
                <a:cubicBezTo>
                  <a:pt x="24342" y="63500"/>
                  <a:pt x="18288" y="68960"/>
                  <a:pt x="15875" y="76200"/>
                </a:cubicBezTo>
                <a:lnTo>
                  <a:pt x="9525" y="95250"/>
                </a:lnTo>
                <a:lnTo>
                  <a:pt x="3175" y="114300"/>
                </a:lnTo>
                <a:lnTo>
                  <a:pt x="0" y="123825"/>
                </a:lnTo>
                <a:cubicBezTo>
                  <a:pt x="1058" y="136525"/>
                  <a:pt x="1491" y="149293"/>
                  <a:pt x="3175" y="161925"/>
                </a:cubicBezTo>
                <a:cubicBezTo>
                  <a:pt x="3617" y="165242"/>
                  <a:pt x="4259" y="168837"/>
                  <a:pt x="6350" y="171450"/>
                </a:cubicBezTo>
                <a:cubicBezTo>
                  <a:pt x="8734" y="174430"/>
                  <a:pt x="12944" y="175357"/>
                  <a:pt x="15875" y="177800"/>
                </a:cubicBezTo>
                <a:cubicBezTo>
                  <a:pt x="49697" y="205985"/>
                  <a:pt x="4794" y="173761"/>
                  <a:pt x="34925" y="190500"/>
                </a:cubicBezTo>
                <a:lnTo>
                  <a:pt x="63500" y="209550"/>
                </a:lnTo>
                <a:cubicBezTo>
                  <a:pt x="66675" y="211667"/>
                  <a:pt x="69405" y="214693"/>
                  <a:pt x="73025" y="215900"/>
                </a:cubicBezTo>
                <a:cubicBezTo>
                  <a:pt x="76200" y="216958"/>
                  <a:pt x="79624" y="217450"/>
                  <a:pt x="82550" y="219075"/>
                </a:cubicBezTo>
                <a:cubicBezTo>
                  <a:pt x="89221" y="222781"/>
                  <a:pt x="95250" y="227542"/>
                  <a:pt x="101600" y="231775"/>
                </a:cubicBezTo>
                <a:cubicBezTo>
                  <a:pt x="104775" y="233892"/>
                  <a:pt x="108427" y="235427"/>
                  <a:pt x="111125" y="238125"/>
                </a:cubicBezTo>
                <a:cubicBezTo>
                  <a:pt x="123017" y="250017"/>
                  <a:pt x="116390" y="246230"/>
                  <a:pt x="130175" y="250825"/>
                </a:cubicBezTo>
                <a:cubicBezTo>
                  <a:pt x="151314" y="271964"/>
                  <a:pt x="128548" y="252038"/>
                  <a:pt x="149225" y="263525"/>
                </a:cubicBezTo>
                <a:cubicBezTo>
                  <a:pt x="155896" y="267231"/>
                  <a:pt x="161925" y="271992"/>
                  <a:pt x="168275" y="276225"/>
                </a:cubicBezTo>
                <a:cubicBezTo>
                  <a:pt x="171450" y="278342"/>
                  <a:pt x="174180" y="281368"/>
                  <a:pt x="177800" y="282575"/>
                </a:cubicBezTo>
                <a:cubicBezTo>
                  <a:pt x="180975" y="283633"/>
                  <a:pt x="184399" y="284125"/>
                  <a:pt x="187325" y="285750"/>
                </a:cubicBezTo>
                <a:cubicBezTo>
                  <a:pt x="193996" y="289456"/>
                  <a:pt x="200025" y="294217"/>
                  <a:pt x="206375" y="298450"/>
                </a:cubicBezTo>
                <a:lnTo>
                  <a:pt x="225425" y="311150"/>
                </a:lnTo>
                <a:lnTo>
                  <a:pt x="234950" y="317500"/>
                </a:lnTo>
                <a:cubicBezTo>
                  <a:pt x="238125" y="319617"/>
                  <a:pt x="241777" y="321152"/>
                  <a:pt x="244475" y="323850"/>
                </a:cubicBezTo>
                <a:cubicBezTo>
                  <a:pt x="256698" y="336073"/>
                  <a:pt x="250264" y="330884"/>
                  <a:pt x="263525" y="339725"/>
                </a:cubicBezTo>
                <a:cubicBezTo>
                  <a:pt x="278716" y="362511"/>
                  <a:pt x="270829" y="353379"/>
                  <a:pt x="285750" y="368300"/>
                </a:cubicBezTo>
                <a:cubicBezTo>
                  <a:pt x="293730" y="392241"/>
                  <a:pt x="282965" y="362731"/>
                  <a:pt x="295275" y="387350"/>
                </a:cubicBezTo>
                <a:cubicBezTo>
                  <a:pt x="296772" y="390343"/>
                  <a:pt x="297392" y="393700"/>
                  <a:pt x="298450" y="396875"/>
                </a:cubicBezTo>
                <a:cubicBezTo>
                  <a:pt x="296572" y="411900"/>
                  <a:pt x="299216" y="421509"/>
                  <a:pt x="288925" y="431800"/>
                </a:cubicBezTo>
                <a:cubicBezTo>
                  <a:pt x="286227" y="434498"/>
                  <a:pt x="282575" y="436033"/>
                  <a:pt x="279400" y="438150"/>
                </a:cubicBezTo>
                <a:lnTo>
                  <a:pt x="266700" y="457200"/>
                </a:lnTo>
                <a:cubicBezTo>
                  <a:pt x="264583" y="460375"/>
                  <a:pt x="263525" y="464608"/>
                  <a:pt x="260350" y="466725"/>
                </a:cubicBezTo>
                <a:lnTo>
                  <a:pt x="250825" y="473075"/>
                </a:lnTo>
                <a:cubicBezTo>
                  <a:pt x="244753" y="491291"/>
                  <a:pt x="251998" y="474288"/>
                  <a:pt x="238125" y="492125"/>
                </a:cubicBezTo>
                <a:cubicBezTo>
                  <a:pt x="225082" y="508894"/>
                  <a:pt x="229558" y="509319"/>
                  <a:pt x="215900" y="520700"/>
                </a:cubicBezTo>
                <a:cubicBezTo>
                  <a:pt x="212969" y="523143"/>
                  <a:pt x="209550" y="524933"/>
                  <a:pt x="206375" y="527050"/>
                </a:cubicBezTo>
                <a:cubicBezTo>
                  <a:pt x="199438" y="537456"/>
                  <a:pt x="203841" y="536575"/>
                  <a:pt x="196850" y="536575"/>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4" name="Freeform 63"/>
          <p:cNvSpPr/>
          <p:nvPr/>
        </p:nvSpPr>
        <p:spPr>
          <a:xfrm>
            <a:off x="7855744" y="3277270"/>
            <a:ext cx="319087" cy="511969"/>
          </a:xfrm>
          <a:custGeom>
            <a:avLst/>
            <a:gdLst>
              <a:gd name="connsiteX0" fmla="*/ 126206 w 319087"/>
              <a:gd name="connsiteY0" fmla="*/ 0 h 511969"/>
              <a:gd name="connsiteX1" fmla="*/ 135731 w 319087"/>
              <a:gd name="connsiteY1" fmla="*/ 11906 h 511969"/>
              <a:gd name="connsiteX2" fmla="*/ 142875 w 319087"/>
              <a:gd name="connsiteY2" fmla="*/ 19050 h 511969"/>
              <a:gd name="connsiteX3" fmla="*/ 154781 w 319087"/>
              <a:gd name="connsiteY3" fmla="*/ 33337 h 511969"/>
              <a:gd name="connsiteX4" fmla="*/ 161925 w 319087"/>
              <a:gd name="connsiteY4" fmla="*/ 35719 h 511969"/>
              <a:gd name="connsiteX5" fmla="*/ 176212 w 319087"/>
              <a:gd name="connsiteY5" fmla="*/ 45244 h 511969"/>
              <a:gd name="connsiteX6" fmla="*/ 188119 w 319087"/>
              <a:gd name="connsiteY6" fmla="*/ 54769 h 511969"/>
              <a:gd name="connsiteX7" fmla="*/ 195262 w 319087"/>
              <a:gd name="connsiteY7" fmla="*/ 61912 h 511969"/>
              <a:gd name="connsiteX8" fmla="*/ 202406 w 319087"/>
              <a:gd name="connsiteY8" fmla="*/ 66675 h 511969"/>
              <a:gd name="connsiteX9" fmla="*/ 216694 w 319087"/>
              <a:gd name="connsiteY9" fmla="*/ 80962 h 511969"/>
              <a:gd name="connsiteX10" fmla="*/ 230981 w 319087"/>
              <a:gd name="connsiteY10" fmla="*/ 88106 h 511969"/>
              <a:gd name="connsiteX11" fmla="*/ 238125 w 319087"/>
              <a:gd name="connsiteY11" fmla="*/ 95250 h 511969"/>
              <a:gd name="connsiteX12" fmla="*/ 245269 w 319087"/>
              <a:gd name="connsiteY12" fmla="*/ 100012 h 511969"/>
              <a:gd name="connsiteX13" fmla="*/ 252412 w 319087"/>
              <a:gd name="connsiteY13" fmla="*/ 107156 h 511969"/>
              <a:gd name="connsiteX14" fmla="*/ 259556 w 319087"/>
              <a:gd name="connsiteY14" fmla="*/ 111919 h 511969"/>
              <a:gd name="connsiteX15" fmla="*/ 280987 w 319087"/>
              <a:gd name="connsiteY15" fmla="*/ 130969 h 511969"/>
              <a:gd name="connsiteX16" fmla="*/ 292894 w 319087"/>
              <a:gd name="connsiteY16" fmla="*/ 145256 h 511969"/>
              <a:gd name="connsiteX17" fmla="*/ 302419 w 319087"/>
              <a:gd name="connsiteY17" fmla="*/ 159544 h 511969"/>
              <a:gd name="connsiteX18" fmla="*/ 307181 w 319087"/>
              <a:gd name="connsiteY18" fmla="*/ 166687 h 511969"/>
              <a:gd name="connsiteX19" fmla="*/ 316706 w 319087"/>
              <a:gd name="connsiteY19" fmla="*/ 180975 h 511969"/>
              <a:gd name="connsiteX20" fmla="*/ 319087 w 319087"/>
              <a:gd name="connsiteY20" fmla="*/ 188119 h 511969"/>
              <a:gd name="connsiteX21" fmla="*/ 316706 w 319087"/>
              <a:gd name="connsiteY21" fmla="*/ 209550 h 511969"/>
              <a:gd name="connsiteX22" fmla="*/ 307181 w 319087"/>
              <a:gd name="connsiteY22" fmla="*/ 223837 h 511969"/>
              <a:gd name="connsiteX23" fmla="*/ 295275 w 319087"/>
              <a:gd name="connsiteY23" fmla="*/ 235744 h 511969"/>
              <a:gd name="connsiteX24" fmla="*/ 283369 w 319087"/>
              <a:gd name="connsiteY24" fmla="*/ 245269 h 511969"/>
              <a:gd name="connsiteX25" fmla="*/ 271462 w 319087"/>
              <a:gd name="connsiteY25" fmla="*/ 259556 h 511969"/>
              <a:gd name="connsiteX26" fmla="*/ 257175 w 319087"/>
              <a:gd name="connsiteY26" fmla="*/ 269081 h 511969"/>
              <a:gd name="connsiteX27" fmla="*/ 235744 w 319087"/>
              <a:gd name="connsiteY27" fmla="*/ 283369 h 511969"/>
              <a:gd name="connsiteX28" fmla="*/ 228600 w 319087"/>
              <a:gd name="connsiteY28" fmla="*/ 288131 h 511969"/>
              <a:gd name="connsiteX29" fmla="*/ 221456 w 319087"/>
              <a:gd name="connsiteY29" fmla="*/ 295275 h 511969"/>
              <a:gd name="connsiteX30" fmla="*/ 214312 w 319087"/>
              <a:gd name="connsiteY30" fmla="*/ 300037 h 511969"/>
              <a:gd name="connsiteX31" fmla="*/ 200025 w 319087"/>
              <a:gd name="connsiteY31" fmla="*/ 314325 h 511969"/>
              <a:gd name="connsiteX32" fmla="*/ 195262 w 319087"/>
              <a:gd name="connsiteY32" fmla="*/ 321469 h 511969"/>
              <a:gd name="connsiteX33" fmla="*/ 188119 w 319087"/>
              <a:gd name="connsiteY33" fmla="*/ 323850 h 511969"/>
              <a:gd name="connsiteX34" fmla="*/ 180975 w 319087"/>
              <a:gd name="connsiteY34" fmla="*/ 330994 h 511969"/>
              <a:gd name="connsiteX35" fmla="*/ 166687 w 319087"/>
              <a:gd name="connsiteY35" fmla="*/ 340519 h 511969"/>
              <a:gd name="connsiteX36" fmla="*/ 159544 w 319087"/>
              <a:gd name="connsiteY36" fmla="*/ 345281 h 511969"/>
              <a:gd name="connsiteX37" fmla="*/ 130969 w 319087"/>
              <a:gd name="connsiteY37" fmla="*/ 364331 h 511969"/>
              <a:gd name="connsiteX38" fmla="*/ 109537 w 319087"/>
              <a:gd name="connsiteY38" fmla="*/ 378619 h 511969"/>
              <a:gd name="connsiteX39" fmla="*/ 95250 w 319087"/>
              <a:gd name="connsiteY39" fmla="*/ 388144 h 511969"/>
              <a:gd name="connsiteX40" fmla="*/ 88106 w 319087"/>
              <a:gd name="connsiteY40" fmla="*/ 395287 h 511969"/>
              <a:gd name="connsiteX41" fmla="*/ 80962 w 319087"/>
              <a:gd name="connsiteY41" fmla="*/ 397669 h 511969"/>
              <a:gd name="connsiteX42" fmla="*/ 66675 w 319087"/>
              <a:gd name="connsiteY42" fmla="*/ 407194 h 511969"/>
              <a:gd name="connsiteX43" fmla="*/ 66675 w 319087"/>
              <a:gd name="connsiteY43" fmla="*/ 407194 h 511969"/>
              <a:gd name="connsiteX44" fmla="*/ 52387 w 319087"/>
              <a:gd name="connsiteY44" fmla="*/ 419100 h 511969"/>
              <a:gd name="connsiteX45" fmla="*/ 47625 w 319087"/>
              <a:gd name="connsiteY45" fmla="*/ 426244 h 511969"/>
              <a:gd name="connsiteX46" fmla="*/ 33337 w 319087"/>
              <a:gd name="connsiteY46" fmla="*/ 435769 h 511969"/>
              <a:gd name="connsiteX47" fmla="*/ 14287 w 319087"/>
              <a:gd name="connsiteY47" fmla="*/ 464344 h 511969"/>
              <a:gd name="connsiteX48" fmla="*/ 9525 w 319087"/>
              <a:gd name="connsiteY48" fmla="*/ 471487 h 511969"/>
              <a:gd name="connsiteX49" fmla="*/ 4762 w 319087"/>
              <a:gd name="connsiteY49" fmla="*/ 478631 h 511969"/>
              <a:gd name="connsiteX50" fmla="*/ 0 w 319087"/>
              <a:gd name="connsiteY50" fmla="*/ 497681 h 511969"/>
              <a:gd name="connsiteX51" fmla="*/ 2381 w 319087"/>
              <a:gd name="connsiteY51" fmla="*/ 511969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19087" h="511969">
                <a:moveTo>
                  <a:pt x="126206" y="0"/>
                </a:moveTo>
                <a:cubicBezTo>
                  <a:pt x="129381" y="3969"/>
                  <a:pt x="132384" y="8081"/>
                  <a:pt x="135731" y="11906"/>
                </a:cubicBezTo>
                <a:cubicBezTo>
                  <a:pt x="137949" y="14440"/>
                  <a:pt x="140719" y="16463"/>
                  <a:pt x="142875" y="19050"/>
                </a:cubicBezTo>
                <a:cubicBezTo>
                  <a:pt x="148368" y="25642"/>
                  <a:pt x="146951" y="28117"/>
                  <a:pt x="154781" y="33337"/>
                </a:cubicBezTo>
                <a:cubicBezTo>
                  <a:pt x="156870" y="34729"/>
                  <a:pt x="159731" y="34500"/>
                  <a:pt x="161925" y="35719"/>
                </a:cubicBezTo>
                <a:cubicBezTo>
                  <a:pt x="166928" y="38499"/>
                  <a:pt x="176212" y="45244"/>
                  <a:pt x="176212" y="45244"/>
                </a:cubicBezTo>
                <a:cubicBezTo>
                  <a:pt x="186864" y="61219"/>
                  <a:pt x="174316" y="45567"/>
                  <a:pt x="188119" y="54769"/>
                </a:cubicBezTo>
                <a:cubicBezTo>
                  <a:pt x="190921" y="56637"/>
                  <a:pt x="192675" y="59756"/>
                  <a:pt x="195262" y="61912"/>
                </a:cubicBezTo>
                <a:cubicBezTo>
                  <a:pt x="197461" y="63744"/>
                  <a:pt x="200267" y="64774"/>
                  <a:pt x="202406" y="66675"/>
                </a:cubicBezTo>
                <a:cubicBezTo>
                  <a:pt x="207440" y="71150"/>
                  <a:pt x="210305" y="78831"/>
                  <a:pt x="216694" y="80962"/>
                </a:cubicBezTo>
                <a:cubicBezTo>
                  <a:pt x="223851" y="83349"/>
                  <a:pt x="224828" y="82979"/>
                  <a:pt x="230981" y="88106"/>
                </a:cubicBezTo>
                <a:cubicBezTo>
                  <a:pt x="233568" y="90262"/>
                  <a:pt x="235538" y="93094"/>
                  <a:pt x="238125" y="95250"/>
                </a:cubicBezTo>
                <a:cubicBezTo>
                  <a:pt x="240324" y="97082"/>
                  <a:pt x="243070" y="98180"/>
                  <a:pt x="245269" y="100012"/>
                </a:cubicBezTo>
                <a:cubicBezTo>
                  <a:pt x="247856" y="102168"/>
                  <a:pt x="249825" y="105000"/>
                  <a:pt x="252412" y="107156"/>
                </a:cubicBezTo>
                <a:cubicBezTo>
                  <a:pt x="254611" y="108988"/>
                  <a:pt x="257417" y="110018"/>
                  <a:pt x="259556" y="111919"/>
                </a:cubicBezTo>
                <a:cubicBezTo>
                  <a:pt x="284027" y="133670"/>
                  <a:pt x="264773" y="120158"/>
                  <a:pt x="280987" y="130969"/>
                </a:cubicBezTo>
                <a:cubicBezTo>
                  <a:pt x="298023" y="156518"/>
                  <a:pt x="271482" y="117726"/>
                  <a:pt x="292894" y="145256"/>
                </a:cubicBezTo>
                <a:cubicBezTo>
                  <a:pt x="296408" y="149774"/>
                  <a:pt x="299244" y="154781"/>
                  <a:pt x="302419" y="159544"/>
                </a:cubicBezTo>
                <a:lnTo>
                  <a:pt x="307181" y="166687"/>
                </a:lnTo>
                <a:lnTo>
                  <a:pt x="316706" y="180975"/>
                </a:lnTo>
                <a:lnTo>
                  <a:pt x="319087" y="188119"/>
                </a:lnTo>
                <a:cubicBezTo>
                  <a:pt x="318293" y="195263"/>
                  <a:pt x="318979" y="202731"/>
                  <a:pt x="316706" y="209550"/>
                </a:cubicBezTo>
                <a:cubicBezTo>
                  <a:pt x="314896" y="214980"/>
                  <a:pt x="310356" y="219075"/>
                  <a:pt x="307181" y="223837"/>
                </a:cubicBezTo>
                <a:cubicBezTo>
                  <a:pt x="300830" y="233363"/>
                  <a:pt x="304802" y="229393"/>
                  <a:pt x="295275" y="235744"/>
                </a:cubicBezTo>
                <a:cubicBezTo>
                  <a:pt x="284623" y="251718"/>
                  <a:pt x="297170" y="236068"/>
                  <a:pt x="283369" y="245269"/>
                </a:cubicBezTo>
                <a:cubicBezTo>
                  <a:pt x="265461" y="257208"/>
                  <a:pt x="285522" y="247254"/>
                  <a:pt x="271462" y="259556"/>
                </a:cubicBezTo>
                <a:cubicBezTo>
                  <a:pt x="267155" y="263325"/>
                  <a:pt x="261937" y="265906"/>
                  <a:pt x="257175" y="269081"/>
                </a:cubicBezTo>
                <a:lnTo>
                  <a:pt x="235744" y="283369"/>
                </a:lnTo>
                <a:cubicBezTo>
                  <a:pt x="233363" y="284957"/>
                  <a:pt x="230624" y="286107"/>
                  <a:pt x="228600" y="288131"/>
                </a:cubicBezTo>
                <a:cubicBezTo>
                  <a:pt x="226219" y="290512"/>
                  <a:pt x="224043" y="293119"/>
                  <a:pt x="221456" y="295275"/>
                </a:cubicBezTo>
                <a:cubicBezTo>
                  <a:pt x="219257" y="297107"/>
                  <a:pt x="216451" y="298136"/>
                  <a:pt x="214312" y="300037"/>
                </a:cubicBezTo>
                <a:cubicBezTo>
                  <a:pt x="209278" y="304512"/>
                  <a:pt x="203761" y="308721"/>
                  <a:pt x="200025" y="314325"/>
                </a:cubicBezTo>
                <a:cubicBezTo>
                  <a:pt x="198437" y="316706"/>
                  <a:pt x="197497" y="319681"/>
                  <a:pt x="195262" y="321469"/>
                </a:cubicBezTo>
                <a:cubicBezTo>
                  <a:pt x="193302" y="323037"/>
                  <a:pt x="190500" y="323056"/>
                  <a:pt x="188119" y="323850"/>
                </a:cubicBezTo>
                <a:cubicBezTo>
                  <a:pt x="185738" y="326231"/>
                  <a:pt x="183633" y="328926"/>
                  <a:pt x="180975" y="330994"/>
                </a:cubicBezTo>
                <a:cubicBezTo>
                  <a:pt x="176457" y="334508"/>
                  <a:pt x="171450" y="337344"/>
                  <a:pt x="166687" y="340519"/>
                </a:cubicBezTo>
                <a:lnTo>
                  <a:pt x="159544" y="345281"/>
                </a:lnTo>
                <a:lnTo>
                  <a:pt x="130969" y="364331"/>
                </a:lnTo>
                <a:lnTo>
                  <a:pt x="109537" y="378619"/>
                </a:lnTo>
                <a:cubicBezTo>
                  <a:pt x="109535" y="378621"/>
                  <a:pt x="95251" y="388143"/>
                  <a:pt x="95250" y="388144"/>
                </a:cubicBezTo>
                <a:cubicBezTo>
                  <a:pt x="92869" y="390525"/>
                  <a:pt x="90908" y="393419"/>
                  <a:pt x="88106" y="395287"/>
                </a:cubicBezTo>
                <a:cubicBezTo>
                  <a:pt x="86017" y="396679"/>
                  <a:pt x="83156" y="396450"/>
                  <a:pt x="80962" y="397669"/>
                </a:cubicBezTo>
                <a:cubicBezTo>
                  <a:pt x="75959" y="400449"/>
                  <a:pt x="71437" y="404019"/>
                  <a:pt x="66675" y="407194"/>
                </a:cubicBezTo>
                <a:lnTo>
                  <a:pt x="66675" y="407194"/>
                </a:lnTo>
                <a:cubicBezTo>
                  <a:pt x="57507" y="416361"/>
                  <a:pt x="62333" y="412469"/>
                  <a:pt x="52387" y="419100"/>
                </a:cubicBezTo>
                <a:cubicBezTo>
                  <a:pt x="50800" y="421481"/>
                  <a:pt x="49779" y="424359"/>
                  <a:pt x="47625" y="426244"/>
                </a:cubicBezTo>
                <a:cubicBezTo>
                  <a:pt x="43317" y="430013"/>
                  <a:pt x="33337" y="435769"/>
                  <a:pt x="33337" y="435769"/>
                </a:cubicBezTo>
                <a:lnTo>
                  <a:pt x="14287" y="464344"/>
                </a:lnTo>
                <a:lnTo>
                  <a:pt x="9525" y="471487"/>
                </a:lnTo>
                <a:lnTo>
                  <a:pt x="4762" y="478631"/>
                </a:lnTo>
                <a:cubicBezTo>
                  <a:pt x="2883" y="484268"/>
                  <a:pt x="0" y="491935"/>
                  <a:pt x="0" y="497681"/>
                </a:cubicBezTo>
                <a:cubicBezTo>
                  <a:pt x="0" y="502509"/>
                  <a:pt x="2381" y="511969"/>
                  <a:pt x="2381" y="511969"/>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5" name="Freeform 64"/>
          <p:cNvSpPr/>
          <p:nvPr/>
        </p:nvSpPr>
        <p:spPr>
          <a:xfrm>
            <a:off x="7960473" y="4913189"/>
            <a:ext cx="247696" cy="347662"/>
          </a:xfrm>
          <a:custGeom>
            <a:avLst/>
            <a:gdLst>
              <a:gd name="connsiteX0" fmla="*/ 159590 w 247696"/>
              <a:gd name="connsiteY0" fmla="*/ 0 h 347662"/>
              <a:gd name="connsiteX1" fmla="*/ 147683 w 247696"/>
              <a:gd name="connsiteY1" fmla="*/ 7143 h 347662"/>
              <a:gd name="connsiteX2" fmla="*/ 138158 w 247696"/>
              <a:gd name="connsiteY2" fmla="*/ 11906 h 347662"/>
              <a:gd name="connsiteX3" fmla="*/ 121490 w 247696"/>
              <a:gd name="connsiteY3" fmla="*/ 26193 h 347662"/>
              <a:gd name="connsiteX4" fmla="*/ 107202 w 247696"/>
              <a:gd name="connsiteY4" fmla="*/ 35718 h 347662"/>
              <a:gd name="connsiteX5" fmla="*/ 92915 w 247696"/>
              <a:gd name="connsiteY5" fmla="*/ 50006 h 347662"/>
              <a:gd name="connsiteX6" fmla="*/ 78627 w 247696"/>
              <a:gd name="connsiteY6" fmla="*/ 59531 h 347662"/>
              <a:gd name="connsiteX7" fmla="*/ 71483 w 247696"/>
              <a:gd name="connsiteY7" fmla="*/ 66675 h 347662"/>
              <a:gd name="connsiteX8" fmla="*/ 57196 w 247696"/>
              <a:gd name="connsiteY8" fmla="*/ 76200 h 347662"/>
              <a:gd name="connsiteX9" fmla="*/ 42908 w 247696"/>
              <a:gd name="connsiteY9" fmla="*/ 85725 h 347662"/>
              <a:gd name="connsiteX10" fmla="*/ 35765 w 247696"/>
              <a:gd name="connsiteY10" fmla="*/ 90487 h 347662"/>
              <a:gd name="connsiteX11" fmla="*/ 28621 w 247696"/>
              <a:gd name="connsiteY11" fmla="*/ 95250 h 347662"/>
              <a:gd name="connsiteX12" fmla="*/ 23858 w 247696"/>
              <a:gd name="connsiteY12" fmla="*/ 102393 h 347662"/>
              <a:gd name="connsiteX13" fmla="*/ 16715 w 247696"/>
              <a:gd name="connsiteY13" fmla="*/ 107156 h 347662"/>
              <a:gd name="connsiteX14" fmla="*/ 11952 w 247696"/>
              <a:gd name="connsiteY14" fmla="*/ 121443 h 347662"/>
              <a:gd name="connsiteX15" fmla="*/ 9571 w 247696"/>
              <a:gd name="connsiteY15" fmla="*/ 128587 h 347662"/>
              <a:gd name="connsiteX16" fmla="*/ 4808 w 247696"/>
              <a:gd name="connsiteY16" fmla="*/ 135731 h 347662"/>
              <a:gd name="connsiteX17" fmla="*/ 46 w 247696"/>
              <a:gd name="connsiteY17" fmla="*/ 150018 h 347662"/>
              <a:gd name="connsiteX18" fmla="*/ 7190 w 247696"/>
              <a:gd name="connsiteY18" fmla="*/ 188118 h 347662"/>
              <a:gd name="connsiteX19" fmla="*/ 9571 w 247696"/>
              <a:gd name="connsiteY19" fmla="*/ 195262 h 347662"/>
              <a:gd name="connsiteX20" fmla="*/ 19096 w 247696"/>
              <a:gd name="connsiteY20" fmla="*/ 209550 h 347662"/>
              <a:gd name="connsiteX21" fmla="*/ 21477 w 247696"/>
              <a:gd name="connsiteY21" fmla="*/ 216693 h 347662"/>
              <a:gd name="connsiteX22" fmla="*/ 28621 w 247696"/>
              <a:gd name="connsiteY22" fmla="*/ 221456 h 347662"/>
              <a:gd name="connsiteX23" fmla="*/ 35765 w 247696"/>
              <a:gd name="connsiteY23" fmla="*/ 228600 h 347662"/>
              <a:gd name="connsiteX24" fmla="*/ 42908 w 247696"/>
              <a:gd name="connsiteY24" fmla="*/ 233362 h 347662"/>
              <a:gd name="connsiteX25" fmla="*/ 50052 w 247696"/>
              <a:gd name="connsiteY25" fmla="*/ 240506 h 347662"/>
              <a:gd name="connsiteX26" fmla="*/ 64340 w 247696"/>
              <a:gd name="connsiteY26" fmla="*/ 245268 h 347662"/>
              <a:gd name="connsiteX27" fmla="*/ 78627 w 247696"/>
              <a:gd name="connsiteY27" fmla="*/ 252412 h 347662"/>
              <a:gd name="connsiteX28" fmla="*/ 85771 w 247696"/>
              <a:gd name="connsiteY28" fmla="*/ 257175 h 347662"/>
              <a:gd name="connsiteX29" fmla="*/ 100058 w 247696"/>
              <a:gd name="connsiteY29" fmla="*/ 261937 h 347662"/>
              <a:gd name="connsiteX30" fmla="*/ 107202 w 247696"/>
              <a:gd name="connsiteY30" fmla="*/ 264318 h 347662"/>
              <a:gd name="connsiteX31" fmla="*/ 121490 w 247696"/>
              <a:gd name="connsiteY31" fmla="*/ 273843 h 347662"/>
              <a:gd name="connsiteX32" fmla="*/ 128633 w 247696"/>
              <a:gd name="connsiteY32" fmla="*/ 276225 h 347662"/>
              <a:gd name="connsiteX33" fmla="*/ 150065 w 247696"/>
              <a:gd name="connsiteY33" fmla="*/ 288131 h 347662"/>
              <a:gd name="connsiteX34" fmla="*/ 166733 w 247696"/>
              <a:gd name="connsiteY34" fmla="*/ 297656 h 347662"/>
              <a:gd name="connsiteX35" fmla="*/ 181021 w 247696"/>
              <a:gd name="connsiteY35" fmla="*/ 307181 h 347662"/>
              <a:gd name="connsiteX36" fmla="*/ 188165 w 247696"/>
              <a:gd name="connsiteY36" fmla="*/ 311943 h 347662"/>
              <a:gd name="connsiteX37" fmla="*/ 209596 w 247696"/>
              <a:gd name="connsiteY37" fmla="*/ 328612 h 347662"/>
              <a:gd name="connsiteX38" fmla="*/ 223883 w 247696"/>
              <a:gd name="connsiteY38" fmla="*/ 333375 h 347662"/>
              <a:gd name="connsiteX39" fmla="*/ 238171 w 247696"/>
              <a:gd name="connsiteY39" fmla="*/ 342900 h 347662"/>
              <a:gd name="connsiteX40" fmla="*/ 247696 w 247696"/>
              <a:gd name="connsiteY40" fmla="*/ 347662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7696" h="347662">
                <a:moveTo>
                  <a:pt x="159590" y="0"/>
                </a:moveTo>
                <a:cubicBezTo>
                  <a:pt x="155621" y="2381"/>
                  <a:pt x="151729" y="4895"/>
                  <a:pt x="147683" y="7143"/>
                </a:cubicBezTo>
                <a:cubicBezTo>
                  <a:pt x="144580" y="8867"/>
                  <a:pt x="141168" y="10025"/>
                  <a:pt x="138158" y="11906"/>
                </a:cubicBezTo>
                <a:cubicBezTo>
                  <a:pt x="118873" y="23960"/>
                  <a:pt x="137434" y="13792"/>
                  <a:pt x="121490" y="26193"/>
                </a:cubicBezTo>
                <a:cubicBezTo>
                  <a:pt x="116972" y="29707"/>
                  <a:pt x="111249" y="31670"/>
                  <a:pt x="107202" y="35718"/>
                </a:cubicBezTo>
                <a:cubicBezTo>
                  <a:pt x="102440" y="40481"/>
                  <a:pt x="98519" y="46270"/>
                  <a:pt x="92915" y="50006"/>
                </a:cubicBezTo>
                <a:cubicBezTo>
                  <a:pt x="88152" y="53181"/>
                  <a:pt x="82674" y="55484"/>
                  <a:pt x="78627" y="59531"/>
                </a:cubicBezTo>
                <a:cubicBezTo>
                  <a:pt x="76246" y="61912"/>
                  <a:pt x="74141" y="64607"/>
                  <a:pt x="71483" y="66675"/>
                </a:cubicBezTo>
                <a:cubicBezTo>
                  <a:pt x="66965" y="70189"/>
                  <a:pt x="61958" y="73025"/>
                  <a:pt x="57196" y="76200"/>
                </a:cubicBezTo>
                <a:lnTo>
                  <a:pt x="42908" y="85725"/>
                </a:lnTo>
                <a:lnTo>
                  <a:pt x="35765" y="90487"/>
                </a:lnTo>
                <a:lnTo>
                  <a:pt x="28621" y="95250"/>
                </a:lnTo>
                <a:cubicBezTo>
                  <a:pt x="27033" y="97631"/>
                  <a:pt x="25882" y="100369"/>
                  <a:pt x="23858" y="102393"/>
                </a:cubicBezTo>
                <a:cubicBezTo>
                  <a:pt x="21834" y="104417"/>
                  <a:pt x="18232" y="104729"/>
                  <a:pt x="16715" y="107156"/>
                </a:cubicBezTo>
                <a:cubicBezTo>
                  <a:pt x="14054" y="111413"/>
                  <a:pt x="13540" y="116681"/>
                  <a:pt x="11952" y="121443"/>
                </a:cubicBezTo>
                <a:cubicBezTo>
                  <a:pt x="11158" y="123824"/>
                  <a:pt x="10963" y="126499"/>
                  <a:pt x="9571" y="128587"/>
                </a:cubicBezTo>
                <a:lnTo>
                  <a:pt x="4808" y="135731"/>
                </a:lnTo>
                <a:cubicBezTo>
                  <a:pt x="3221" y="140493"/>
                  <a:pt x="-453" y="145023"/>
                  <a:pt x="46" y="150018"/>
                </a:cubicBezTo>
                <a:cubicBezTo>
                  <a:pt x="2927" y="178831"/>
                  <a:pt x="-96" y="166260"/>
                  <a:pt x="7190" y="188118"/>
                </a:cubicBezTo>
                <a:cubicBezTo>
                  <a:pt x="7984" y="190499"/>
                  <a:pt x="8179" y="193173"/>
                  <a:pt x="9571" y="195262"/>
                </a:cubicBezTo>
                <a:lnTo>
                  <a:pt x="19096" y="209550"/>
                </a:lnTo>
                <a:cubicBezTo>
                  <a:pt x="19890" y="211931"/>
                  <a:pt x="19909" y="214733"/>
                  <a:pt x="21477" y="216693"/>
                </a:cubicBezTo>
                <a:cubicBezTo>
                  <a:pt x="23265" y="218928"/>
                  <a:pt x="26422" y="219624"/>
                  <a:pt x="28621" y="221456"/>
                </a:cubicBezTo>
                <a:cubicBezTo>
                  <a:pt x="31208" y="223612"/>
                  <a:pt x="33178" y="226444"/>
                  <a:pt x="35765" y="228600"/>
                </a:cubicBezTo>
                <a:cubicBezTo>
                  <a:pt x="37963" y="230432"/>
                  <a:pt x="40710" y="231530"/>
                  <a:pt x="42908" y="233362"/>
                </a:cubicBezTo>
                <a:cubicBezTo>
                  <a:pt x="45495" y="235518"/>
                  <a:pt x="47108" y="238871"/>
                  <a:pt x="50052" y="240506"/>
                </a:cubicBezTo>
                <a:cubicBezTo>
                  <a:pt x="54441" y="242944"/>
                  <a:pt x="64340" y="245268"/>
                  <a:pt x="64340" y="245268"/>
                </a:cubicBezTo>
                <a:cubicBezTo>
                  <a:pt x="84805" y="258914"/>
                  <a:pt x="58915" y="242556"/>
                  <a:pt x="78627" y="252412"/>
                </a:cubicBezTo>
                <a:cubicBezTo>
                  <a:pt x="81187" y="253692"/>
                  <a:pt x="83156" y="256013"/>
                  <a:pt x="85771" y="257175"/>
                </a:cubicBezTo>
                <a:cubicBezTo>
                  <a:pt x="90358" y="259214"/>
                  <a:pt x="95296" y="260350"/>
                  <a:pt x="100058" y="261937"/>
                </a:cubicBezTo>
                <a:lnTo>
                  <a:pt x="107202" y="264318"/>
                </a:lnTo>
                <a:cubicBezTo>
                  <a:pt x="111965" y="267493"/>
                  <a:pt x="116060" y="272032"/>
                  <a:pt x="121490" y="273843"/>
                </a:cubicBezTo>
                <a:cubicBezTo>
                  <a:pt x="123871" y="274637"/>
                  <a:pt x="126439" y="275006"/>
                  <a:pt x="128633" y="276225"/>
                </a:cubicBezTo>
                <a:cubicBezTo>
                  <a:pt x="153190" y="289869"/>
                  <a:pt x="133903" y="282745"/>
                  <a:pt x="150065" y="288131"/>
                </a:cubicBezTo>
                <a:cubicBezTo>
                  <a:pt x="174769" y="304601"/>
                  <a:pt x="136528" y="279533"/>
                  <a:pt x="166733" y="297656"/>
                </a:cubicBezTo>
                <a:cubicBezTo>
                  <a:pt x="171641" y="300601"/>
                  <a:pt x="176258" y="304006"/>
                  <a:pt x="181021" y="307181"/>
                </a:cubicBezTo>
                <a:cubicBezTo>
                  <a:pt x="183402" y="308768"/>
                  <a:pt x="186141" y="309919"/>
                  <a:pt x="188165" y="311943"/>
                </a:cubicBezTo>
                <a:cubicBezTo>
                  <a:pt x="194330" y="318109"/>
                  <a:pt x="201048" y="325762"/>
                  <a:pt x="209596" y="328612"/>
                </a:cubicBezTo>
                <a:cubicBezTo>
                  <a:pt x="214358" y="330200"/>
                  <a:pt x="219706" y="330590"/>
                  <a:pt x="223883" y="333375"/>
                </a:cubicBezTo>
                <a:cubicBezTo>
                  <a:pt x="228646" y="336550"/>
                  <a:pt x="232741" y="341090"/>
                  <a:pt x="238171" y="342900"/>
                </a:cubicBezTo>
                <a:cubicBezTo>
                  <a:pt x="246380" y="345636"/>
                  <a:pt x="243540" y="343506"/>
                  <a:pt x="247696" y="347662"/>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6" name="Freeform 65"/>
          <p:cNvSpPr/>
          <p:nvPr/>
        </p:nvSpPr>
        <p:spPr>
          <a:xfrm>
            <a:off x="7952955" y="4241676"/>
            <a:ext cx="157583" cy="347663"/>
          </a:xfrm>
          <a:custGeom>
            <a:avLst/>
            <a:gdLst>
              <a:gd name="connsiteX0" fmla="*/ 133770 w 157583"/>
              <a:gd name="connsiteY0" fmla="*/ 0 h 347663"/>
              <a:gd name="connsiteX1" fmla="*/ 109958 w 157583"/>
              <a:gd name="connsiteY1" fmla="*/ 19050 h 347663"/>
              <a:gd name="connsiteX2" fmla="*/ 95670 w 157583"/>
              <a:gd name="connsiteY2" fmla="*/ 23813 h 347663"/>
              <a:gd name="connsiteX3" fmla="*/ 67095 w 157583"/>
              <a:gd name="connsiteY3" fmla="*/ 42863 h 347663"/>
              <a:gd name="connsiteX4" fmla="*/ 48045 w 157583"/>
              <a:gd name="connsiteY4" fmla="*/ 71438 h 347663"/>
              <a:gd name="connsiteX5" fmla="*/ 33758 w 157583"/>
              <a:gd name="connsiteY5" fmla="*/ 85725 h 347663"/>
              <a:gd name="connsiteX6" fmla="*/ 28995 w 157583"/>
              <a:gd name="connsiteY6" fmla="*/ 100013 h 347663"/>
              <a:gd name="connsiteX7" fmla="*/ 9945 w 157583"/>
              <a:gd name="connsiteY7" fmla="*/ 128588 h 347663"/>
              <a:gd name="connsiteX8" fmla="*/ 420 w 157583"/>
              <a:gd name="connsiteY8" fmla="*/ 157163 h 347663"/>
              <a:gd name="connsiteX9" fmla="*/ 24233 w 157583"/>
              <a:gd name="connsiteY9" fmla="*/ 204788 h 347663"/>
              <a:gd name="connsiteX10" fmla="*/ 33758 w 157583"/>
              <a:gd name="connsiteY10" fmla="*/ 219075 h 347663"/>
              <a:gd name="connsiteX11" fmla="*/ 43283 w 157583"/>
              <a:gd name="connsiteY11" fmla="*/ 233363 h 347663"/>
              <a:gd name="connsiteX12" fmla="*/ 57570 w 157583"/>
              <a:gd name="connsiteY12" fmla="*/ 242888 h 347663"/>
              <a:gd name="connsiteX13" fmla="*/ 81383 w 157583"/>
              <a:gd name="connsiteY13" fmla="*/ 266700 h 347663"/>
              <a:gd name="connsiteX14" fmla="*/ 105195 w 157583"/>
              <a:gd name="connsiteY14" fmla="*/ 295275 h 347663"/>
              <a:gd name="connsiteX15" fmla="*/ 119483 w 157583"/>
              <a:gd name="connsiteY15" fmla="*/ 304800 h 347663"/>
              <a:gd name="connsiteX16" fmla="*/ 143295 w 157583"/>
              <a:gd name="connsiteY16" fmla="*/ 328613 h 347663"/>
              <a:gd name="connsiteX17" fmla="*/ 152820 w 157583"/>
              <a:gd name="connsiteY17" fmla="*/ 342900 h 347663"/>
              <a:gd name="connsiteX18" fmla="*/ 157583 w 157583"/>
              <a:gd name="connsiteY18" fmla="*/ 347663 h 3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583" h="347663">
                <a:moveTo>
                  <a:pt x="133770" y="0"/>
                </a:moveTo>
                <a:cubicBezTo>
                  <a:pt x="125833" y="6350"/>
                  <a:pt x="118578" y="13663"/>
                  <a:pt x="109958" y="19050"/>
                </a:cubicBezTo>
                <a:cubicBezTo>
                  <a:pt x="105701" y="21711"/>
                  <a:pt x="99847" y="21028"/>
                  <a:pt x="95670" y="23813"/>
                </a:cubicBezTo>
                <a:cubicBezTo>
                  <a:pt x="59995" y="47596"/>
                  <a:pt x="101069" y="31538"/>
                  <a:pt x="67095" y="42863"/>
                </a:cubicBezTo>
                <a:cubicBezTo>
                  <a:pt x="21521" y="88437"/>
                  <a:pt x="75614" y="30085"/>
                  <a:pt x="48045" y="71438"/>
                </a:cubicBezTo>
                <a:cubicBezTo>
                  <a:pt x="44309" y="77042"/>
                  <a:pt x="38520" y="80963"/>
                  <a:pt x="33758" y="85725"/>
                </a:cubicBezTo>
                <a:cubicBezTo>
                  <a:pt x="32170" y="90488"/>
                  <a:pt x="31433" y="95624"/>
                  <a:pt x="28995" y="100013"/>
                </a:cubicBezTo>
                <a:cubicBezTo>
                  <a:pt x="23436" y="110020"/>
                  <a:pt x="9945" y="128588"/>
                  <a:pt x="9945" y="128588"/>
                </a:cubicBezTo>
                <a:cubicBezTo>
                  <a:pt x="6770" y="138113"/>
                  <a:pt x="-2015" y="147423"/>
                  <a:pt x="420" y="157163"/>
                </a:cubicBezTo>
                <a:cubicBezTo>
                  <a:pt x="7960" y="187318"/>
                  <a:pt x="1552" y="170767"/>
                  <a:pt x="24233" y="204788"/>
                </a:cubicBezTo>
                <a:lnTo>
                  <a:pt x="33758" y="219075"/>
                </a:lnTo>
                <a:cubicBezTo>
                  <a:pt x="36933" y="223838"/>
                  <a:pt x="38520" y="230188"/>
                  <a:pt x="43283" y="233363"/>
                </a:cubicBezTo>
                <a:lnTo>
                  <a:pt x="57570" y="242888"/>
                </a:lnTo>
                <a:cubicBezTo>
                  <a:pt x="75034" y="269083"/>
                  <a:pt x="57568" y="246854"/>
                  <a:pt x="81383" y="266700"/>
                </a:cubicBezTo>
                <a:cubicBezTo>
                  <a:pt x="128200" y="305715"/>
                  <a:pt x="67728" y="257810"/>
                  <a:pt x="105195" y="295275"/>
                </a:cubicBezTo>
                <a:cubicBezTo>
                  <a:pt x="109243" y="299322"/>
                  <a:pt x="114720" y="301625"/>
                  <a:pt x="119483" y="304800"/>
                </a:cubicBezTo>
                <a:cubicBezTo>
                  <a:pt x="144881" y="342898"/>
                  <a:pt x="111548" y="296866"/>
                  <a:pt x="143295" y="328613"/>
                </a:cubicBezTo>
                <a:cubicBezTo>
                  <a:pt x="147342" y="332660"/>
                  <a:pt x="149386" y="338321"/>
                  <a:pt x="152820" y="342900"/>
                </a:cubicBezTo>
                <a:cubicBezTo>
                  <a:pt x="154167" y="344696"/>
                  <a:pt x="155995" y="346075"/>
                  <a:pt x="157583" y="347663"/>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cxnSp>
        <p:nvCxnSpPr>
          <p:cNvPr id="68" name="Straight Arrow Connector 67"/>
          <p:cNvCxnSpPr>
            <a:stCxn id="63" idx="12"/>
          </p:cNvCxnSpPr>
          <p:nvPr/>
        </p:nvCxnSpPr>
        <p:spPr>
          <a:xfrm flipH="1" flipV="1">
            <a:off x="3275856" y="2116360"/>
            <a:ext cx="4575919" cy="6489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64" idx="34"/>
          </p:cNvCxnSpPr>
          <p:nvPr/>
        </p:nvCxnSpPr>
        <p:spPr>
          <a:xfrm flipH="1" flipV="1">
            <a:off x="3851920" y="2116360"/>
            <a:ext cx="4184799" cy="14919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1" idx="7"/>
          </p:cNvCxnSpPr>
          <p:nvPr/>
        </p:nvCxnSpPr>
        <p:spPr>
          <a:xfrm flipH="1" flipV="1">
            <a:off x="4355976" y="2116360"/>
            <a:ext cx="3614974" cy="2277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65" idx="13"/>
          </p:cNvCxnSpPr>
          <p:nvPr/>
        </p:nvCxnSpPr>
        <p:spPr>
          <a:xfrm flipH="1" flipV="1">
            <a:off x="5004048" y="2116360"/>
            <a:ext cx="2973140" cy="29039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3568" y="1124744"/>
            <a:ext cx="217239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k-</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mer</a:t>
            </a:r>
            <a:r>
              <a:rPr kumimoji="0" lang="en-US" sz="1800" b="0" i="0" u="none" strike="noStrike" kern="1200" cap="none" spc="0" normalizeH="0" baseline="0" noProof="0" dirty="0">
                <a:ln>
                  <a:noFill/>
                </a:ln>
                <a:solidFill>
                  <a:srgbClr val="000000"/>
                </a:solidFill>
                <a:effectLst/>
                <a:uLnTx/>
                <a:uFillTx/>
                <a:latin typeface="Tahoma"/>
                <a:ea typeface="+mn-ea"/>
                <a:cs typeface="+mn-cs"/>
              </a:rPr>
              <a:t> or </a:t>
            </a:r>
            <a:r>
              <a:rPr kumimoji="0" lang="en-US" sz="1800" b="0" i="0" u="none" strike="noStrike" kern="1200" cap="none" spc="0" normalizeH="0" baseline="0" noProof="0" dirty="0">
                <a:ln>
                  <a:noFill/>
                </a:ln>
                <a:solidFill>
                  <a:srgbClr val="0000FF"/>
                </a:solidFill>
                <a:effectLst/>
                <a:uLnTx/>
                <a:uFillTx/>
                <a:latin typeface="Tahoma"/>
                <a:ea typeface="+mn-ea"/>
                <a:cs typeface="+mn-cs"/>
              </a:rPr>
              <a:t>12-mer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Tahoma"/>
              </a:rPr>
              <a:t>(string of length k)</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p>
        </p:txBody>
      </p:sp>
      <p:sp>
        <p:nvSpPr>
          <p:cNvPr id="14" name="TextBox 13"/>
          <p:cNvSpPr txBox="1"/>
          <p:nvPr/>
        </p:nvSpPr>
        <p:spPr>
          <a:xfrm>
            <a:off x="3255625" y="1196752"/>
            <a:ext cx="32816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Location list—where the k-</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mer</a:t>
            </a: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 occurs in reference gnome</a:t>
            </a:r>
          </a:p>
        </p:txBody>
      </p:sp>
      <p:sp>
        <p:nvSpPr>
          <p:cNvPr id="40" name="Rectangle 39"/>
          <p:cNvSpPr/>
          <p:nvPr/>
        </p:nvSpPr>
        <p:spPr>
          <a:xfrm>
            <a:off x="611560" y="1772816"/>
            <a:ext cx="2232248" cy="432048"/>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TextBox 15"/>
          <p:cNvSpPr txBox="1"/>
          <p:nvPr/>
        </p:nvSpPr>
        <p:spPr>
          <a:xfrm>
            <a:off x="5148064" y="5805264"/>
            <a:ext cx="2976596" cy="461665"/>
          </a:xfrm>
          <a:prstGeom prst="rect">
            <a:avLst/>
          </a:prstGeom>
          <a:ln>
            <a:solidFill>
              <a:srgbClr val="FF1919"/>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ahoma"/>
                <a:ea typeface="+mn-ea"/>
                <a:cs typeface="+mn-cs"/>
              </a:rPr>
              <a:t>Once for a reference</a:t>
            </a:r>
          </a:p>
        </p:txBody>
      </p:sp>
    </p:spTree>
    <p:extLst>
      <p:ext uri="{BB962C8B-B14F-4D97-AF65-F5344CB8AC3E}">
        <p14:creationId xmlns:p14="http://schemas.microsoft.com/office/powerpoint/2010/main" val="3498441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par>
                          <p:cTn id="35" fill="hold">
                            <p:stCondLst>
                              <p:cond delay="0"/>
                            </p:stCondLst>
                            <p:childTnLst>
                              <p:par>
                                <p:cTn id="36" presetID="22" presetClass="entr" presetSubtype="4" fill="hold" grpId="0"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wipe(down)">
                                      <p:cBhvr>
                                        <p:cTn id="38" dur="500"/>
                                        <p:tgtEl>
                                          <p:spTgt spid="63"/>
                                        </p:tgtEl>
                                      </p:cBhvr>
                                    </p:animEffect>
                                  </p:childTnLst>
                                </p:cTn>
                              </p:par>
                            </p:childTnLst>
                          </p:cTn>
                        </p:par>
                        <p:par>
                          <p:cTn id="39" fill="hold">
                            <p:stCondLst>
                              <p:cond delay="500"/>
                            </p:stCondLst>
                            <p:childTnLst>
                              <p:par>
                                <p:cTn id="40" presetID="22" presetClass="entr" presetSubtype="4" fill="hold" nodeType="after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wipe(down)">
                                      <p:cBhvr>
                                        <p:cTn id="42" dur="500"/>
                                        <p:tgtEl>
                                          <p:spTgt spid="68"/>
                                        </p:tgtEl>
                                      </p:cBhvr>
                                    </p:animEffect>
                                  </p:childTnLst>
                                </p:cTn>
                              </p:par>
                            </p:childTnLst>
                          </p:cTn>
                        </p:par>
                        <p:par>
                          <p:cTn id="43" fill="hold">
                            <p:stCondLst>
                              <p:cond delay="1000"/>
                            </p:stCondLst>
                            <p:childTnLst>
                              <p:par>
                                <p:cTn id="44" presetID="22" presetClass="entr" presetSubtype="4" fill="hold" grpId="0" nodeType="after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00"/>
                                        <p:tgtEl>
                                          <p:spTgt spid="64"/>
                                        </p:tgtEl>
                                      </p:cBhvr>
                                    </p:animEffect>
                                  </p:childTnLst>
                                </p:cTn>
                              </p:par>
                            </p:childTnLst>
                          </p:cTn>
                        </p:par>
                        <p:par>
                          <p:cTn id="47" fill="hold">
                            <p:stCondLst>
                              <p:cond delay="1500"/>
                            </p:stCondLst>
                            <p:childTnLst>
                              <p:par>
                                <p:cTn id="48" presetID="22" presetClass="entr" presetSubtype="4" fill="hold" nodeType="after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wipe(down)">
                                      <p:cBhvr>
                                        <p:cTn id="50" dur="500"/>
                                        <p:tgtEl>
                                          <p:spTgt spid="70"/>
                                        </p:tgtEl>
                                      </p:cBhvr>
                                    </p:animEffect>
                                  </p:child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wipe(down)">
                                      <p:cBhvr>
                                        <p:cTn id="54" dur="500"/>
                                        <p:tgtEl>
                                          <p:spTgt spid="66"/>
                                        </p:tgtEl>
                                      </p:cBhvr>
                                    </p:animEffect>
                                  </p:childTnLst>
                                </p:cTn>
                              </p:par>
                            </p:childTnLst>
                          </p:cTn>
                        </p:par>
                        <p:par>
                          <p:cTn id="55" fill="hold">
                            <p:stCondLst>
                              <p:cond delay="2500"/>
                            </p:stCondLst>
                            <p:childTnLst>
                              <p:par>
                                <p:cTn id="56" presetID="22" presetClass="entr" presetSubtype="4" fill="hold" nodeType="after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wipe(down)">
                                      <p:cBhvr>
                                        <p:cTn id="58" dur="500"/>
                                        <p:tgtEl>
                                          <p:spTgt spid="72"/>
                                        </p:tgtEl>
                                      </p:cBhvr>
                                    </p:animEffect>
                                  </p:childTnLst>
                                </p:cTn>
                              </p:par>
                            </p:childTnLst>
                          </p:cTn>
                        </p:par>
                        <p:par>
                          <p:cTn id="59" fill="hold">
                            <p:stCondLst>
                              <p:cond delay="3000"/>
                            </p:stCondLst>
                            <p:childTnLst>
                              <p:par>
                                <p:cTn id="60" presetID="22" presetClass="entr" presetSubtype="4" fill="hold" grpId="0" nodeType="after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par>
                          <p:cTn id="63" fill="hold">
                            <p:stCondLst>
                              <p:cond delay="3500"/>
                            </p:stCondLst>
                            <p:childTnLst>
                              <p:par>
                                <p:cTn id="64" presetID="22" presetClass="entr" presetSubtype="4" fill="hold" nodeType="afterEffect">
                                  <p:stCondLst>
                                    <p:cond delay="0"/>
                                  </p:stCondLst>
                                  <p:childTnLst>
                                    <p:set>
                                      <p:cBhvr>
                                        <p:cTn id="65" dur="1" fill="hold">
                                          <p:stCondLst>
                                            <p:cond delay="0"/>
                                          </p:stCondLst>
                                        </p:cTn>
                                        <p:tgtEl>
                                          <p:spTgt spid="74"/>
                                        </p:tgtEl>
                                        <p:attrNameLst>
                                          <p:attrName>style.visibility</p:attrName>
                                        </p:attrNameLst>
                                      </p:cBhvr>
                                      <p:to>
                                        <p:strVal val="visible"/>
                                      </p:to>
                                    </p:set>
                                    <p:animEffect transition="in" filter="wipe(down)">
                                      <p:cBhvr>
                                        <p:cTn id="66" dur="500"/>
                                        <p:tgtEl>
                                          <p:spTgt spid="74"/>
                                        </p:tgtEl>
                                      </p:cBhvr>
                                    </p:animEffect>
                                  </p:childTnLst>
                                </p:cTn>
                              </p:par>
                            </p:childTnLst>
                          </p:cTn>
                        </p:par>
                        <p:par>
                          <p:cTn id="67" fill="hold">
                            <p:stCondLst>
                              <p:cond delay="4000"/>
                            </p:stCondLst>
                            <p:childTnLst>
                              <p:par>
                                <p:cTn id="68" presetID="1" presetClass="entr" presetSubtype="0" fill="hold" nodeType="afterEffect">
                                  <p:stCondLst>
                                    <p:cond delay="0"/>
                                  </p:stCondLst>
                                  <p:childTnLst>
                                    <p:set>
                                      <p:cBhvr>
                                        <p:cTn id="69" dur="1" fill="hold">
                                          <p:stCondLst>
                                            <p:cond delay="0"/>
                                          </p:stCondLst>
                                        </p:cTn>
                                        <p:tgtEl>
                                          <p:spTgt spid="5"/>
                                        </p:tgtEl>
                                        <p:attrNameLst>
                                          <p:attrName>style.visibility</p:attrName>
                                        </p:attrNameLst>
                                      </p:cBhvr>
                                      <p:to>
                                        <p:strVal val="visible"/>
                                      </p:to>
                                    </p:set>
                                  </p:childTnLst>
                                </p:cTn>
                              </p:par>
                            </p:childTnLst>
                          </p:cTn>
                        </p:par>
                        <p:par>
                          <p:cTn id="70" fill="hold">
                            <p:stCondLst>
                              <p:cond delay="4000"/>
                            </p:stCondLst>
                            <p:childTnLst>
                              <p:par>
                                <p:cTn id="71" presetID="1" presetClass="entr" presetSubtype="0" fill="hold" nodeType="after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par>
                                <p:cTn id="93" presetID="1" presetClass="exit" presetSubtype="0" fill="hold" grpId="1" nodeType="withEffect">
                                  <p:stCondLst>
                                    <p:cond delay="0"/>
                                  </p:stCondLst>
                                  <p:childTnLst>
                                    <p:set>
                                      <p:cBhvr>
                                        <p:cTn id="94" dur="1" fill="hold">
                                          <p:stCondLst>
                                            <p:cond delay="0"/>
                                          </p:stCondLst>
                                        </p:cTn>
                                        <p:tgtEl>
                                          <p:spTgt spid="4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8" grpId="0" animBg="1"/>
      <p:bldP spid="19" grpId="0" animBg="1"/>
      <p:bldP spid="20" grpId="0" animBg="1"/>
      <p:bldP spid="37" grpId="0" animBg="1"/>
      <p:bldP spid="38" grpId="0" animBg="1"/>
      <p:bldP spid="39" grpId="0" animBg="1"/>
      <p:bldP spid="54" grpId="0" animBg="1"/>
      <p:bldP spid="61" grpId="0" animBg="1"/>
      <p:bldP spid="62" grpId="0"/>
      <p:bldP spid="63" grpId="0" animBg="1"/>
      <p:bldP spid="64" grpId="0" animBg="1"/>
      <p:bldP spid="65" grpId="0" animBg="1"/>
      <p:bldP spid="66" grpId="0" animBg="1"/>
      <p:bldP spid="10" grpId="0"/>
      <p:bldP spid="14" grpId="0"/>
      <p:bldP spid="40" grpId="0" animBg="1"/>
      <p:bldP spid="40" grpId="1"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solidFill>
                  <a:srgbClr val="0000FF"/>
                </a:solidFill>
              </a:rPr>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241090871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29F3-BCD2-5D4C-B450-A9D887BA7C2C}"/>
              </a:ext>
            </a:extLst>
          </p:cNvPr>
          <p:cNvSpPr>
            <a:spLocks noGrp="1"/>
          </p:cNvSpPr>
          <p:nvPr>
            <p:ph type="title"/>
          </p:nvPr>
        </p:nvSpPr>
        <p:spPr/>
        <p:txBody>
          <a:bodyPr/>
          <a:lstStyle/>
          <a:p>
            <a:r>
              <a:rPr lang="en-US" dirty="0"/>
              <a:t>Hash Table Based Read Mappers</a:t>
            </a:r>
          </a:p>
        </p:txBody>
      </p:sp>
      <p:sp>
        <p:nvSpPr>
          <p:cNvPr id="3" name="Content Placeholder 2">
            <a:extLst>
              <a:ext uri="{FF2B5EF4-FFF2-40B4-BE49-F238E27FC236}">
                <a16:creationId xmlns:a16="http://schemas.microsoft.com/office/drawing/2014/main" id="{9CB9A27D-976C-BB40-AF25-3357EC40A623}"/>
              </a:ext>
            </a:extLst>
          </p:cNvPr>
          <p:cNvSpPr>
            <a:spLocks noGrp="1"/>
          </p:cNvSpPr>
          <p:nvPr>
            <p:ph idx="1"/>
          </p:nvPr>
        </p:nvSpPr>
        <p:spPr/>
        <p:txBody>
          <a:bodyPr/>
          <a:lstStyle/>
          <a:p>
            <a:r>
              <a:rPr lang="en-US" dirty="0"/>
              <a:t>Key Idea</a:t>
            </a:r>
          </a:p>
          <a:p>
            <a:pPr lvl="1">
              <a:lnSpc>
                <a:spcPct val="120000"/>
              </a:lnSpc>
            </a:pPr>
            <a:r>
              <a:rPr lang="en-US" sz="2400" dirty="0">
                <a:solidFill>
                  <a:srgbClr val="000000"/>
                </a:solidFill>
              </a:rPr>
              <a:t>Preprocess the reference into a </a:t>
            </a:r>
            <a:r>
              <a:rPr lang="en-US" sz="2400" i="1" dirty="0">
                <a:solidFill>
                  <a:srgbClr val="000000"/>
                </a:solidFill>
              </a:rPr>
              <a:t>Hash Table</a:t>
            </a:r>
          </a:p>
          <a:p>
            <a:pPr lvl="1">
              <a:lnSpc>
                <a:spcPct val="120000"/>
              </a:lnSpc>
            </a:pPr>
            <a:r>
              <a:rPr lang="en-US" sz="2400" dirty="0">
                <a:solidFill>
                  <a:srgbClr val="0000FF"/>
                </a:solidFill>
              </a:rPr>
              <a:t>Use </a:t>
            </a:r>
            <a:r>
              <a:rPr lang="en-US" sz="2400" i="1" dirty="0">
                <a:solidFill>
                  <a:srgbClr val="0000FF"/>
                </a:solidFill>
              </a:rPr>
              <a:t>Hash Table </a:t>
            </a:r>
            <a:r>
              <a:rPr lang="en-US" sz="2400" dirty="0">
                <a:solidFill>
                  <a:srgbClr val="0000FF"/>
                </a:solidFill>
              </a:rPr>
              <a:t>to map reads</a:t>
            </a:r>
          </a:p>
          <a:p>
            <a:pPr lvl="1"/>
            <a:endParaRPr lang="en-US" dirty="0"/>
          </a:p>
        </p:txBody>
      </p:sp>
      <p:sp>
        <p:nvSpPr>
          <p:cNvPr id="4" name="Slide Number Placeholder 3">
            <a:extLst>
              <a:ext uri="{FF2B5EF4-FFF2-40B4-BE49-F238E27FC236}">
                <a16:creationId xmlns:a16="http://schemas.microsoft.com/office/drawing/2014/main" id="{0D977D54-C17D-6D4E-84B5-CE2B52996A7B}"/>
              </a:ext>
            </a:extLst>
          </p:cNvPr>
          <p:cNvSpPr>
            <a:spLocks noGrp="1"/>
          </p:cNvSpPr>
          <p:nvPr>
            <p:ph type="sldNum" sz="quarter" idx="11"/>
          </p:nvPr>
        </p:nvSpPr>
        <p:spPr/>
        <p:txBody>
          <a:bodyPr/>
          <a:lstStyle/>
          <a:p>
            <a:fld id="{323594FA-E141-4234-AE05-360401972BE7}" type="slidenum">
              <a:rPr lang="en-US" altLang="en-US" smtClean="0"/>
              <a:pPr/>
              <a:t>30</a:t>
            </a:fld>
            <a:endParaRPr lang="en-US" altLang="en-US"/>
          </a:p>
        </p:txBody>
      </p:sp>
    </p:spTree>
    <p:extLst>
      <p:ext uri="{BB962C8B-B14F-4D97-AF65-F5344CB8AC3E}">
        <p14:creationId xmlns:p14="http://schemas.microsoft.com/office/powerpoint/2010/main" val="378153261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ontent Placeholder 2"/>
          <p:cNvSpPr txBox="1">
            <a:spLocks/>
          </p:cNvSpPr>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72" name="矩形 71"/>
          <p:cNvSpPr/>
          <p:nvPr/>
        </p:nvSpPr>
        <p:spPr>
          <a:xfrm>
            <a:off x="4038600" y="3096238"/>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12</a:t>
            </a:r>
          </a:p>
        </p:txBody>
      </p:sp>
      <p:sp>
        <p:nvSpPr>
          <p:cNvPr id="2" name="标题 1"/>
          <p:cNvSpPr>
            <a:spLocks noGrp="1"/>
          </p:cNvSpPr>
          <p:nvPr>
            <p:ph type="title"/>
          </p:nvPr>
        </p:nvSpPr>
        <p:spPr>
          <a:xfrm>
            <a:off x="228600" y="152400"/>
            <a:ext cx="8807896" cy="756320"/>
          </a:xfrm>
        </p:spPr>
        <p:txBody>
          <a:bodyPr/>
          <a:lstStyle/>
          <a:p>
            <a:r>
              <a:rPr lang="en-US" dirty="0"/>
              <a:t>Hash Table-Based Mappers </a:t>
            </a:r>
            <a:r>
              <a:rPr lang="en-US" sz="2400" dirty="0"/>
              <a:t>[Alkan+ Nature Gen’09]</a:t>
            </a:r>
            <a:endParaRPr lang="en-US" dirty="0"/>
          </a:p>
        </p:txBody>
      </p:sp>
      <p:graphicFrame>
        <p:nvGraphicFramePr>
          <p:cNvPr id="53" name="内容占位符 52"/>
          <p:cNvGraphicFramePr>
            <a:graphicFrameLocks noGrp="1"/>
          </p:cNvGraphicFramePr>
          <p:nvPr>
            <p:ph idx="1"/>
            <p:extLst/>
          </p:nvPr>
        </p:nvGraphicFramePr>
        <p:xfrm>
          <a:off x="2524565" y="4289187"/>
          <a:ext cx="1615388" cy="213360"/>
        </p:xfrm>
        <a:graphic>
          <a:graphicData uri="http://schemas.openxmlformats.org/drawingml/2006/table">
            <a:tbl>
              <a:tblPr firstRow="1" bandRow="1">
                <a:tableStyleId>{5C22544A-7EE6-4342-B048-85BDC9FD1C3A}</a:tableStyleId>
              </a:tblPr>
              <a:tblGrid>
                <a:gridCol w="403847">
                  <a:extLst>
                    <a:ext uri="{9D8B030D-6E8A-4147-A177-3AD203B41FA5}">
                      <a16:colId xmlns:a16="http://schemas.microsoft.com/office/drawing/2014/main" val="20000"/>
                    </a:ext>
                  </a:extLst>
                </a:gridCol>
                <a:gridCol w="403847">
                  <a:extLst>
                    <a:ext uri="{9D8B030D-6E8A-4147-A177-3AD203B41FA5}">
                      <a16:colId xmlns:a16="http://schemas.microsoft.com/office/drawing/2014/main" val="20001"/>
                    </a:ext>
                  </a:extLst>
                </a:gridCol>
                <a:gridCol w="403847">
                  <a:extLst>
                    <a:ext uri="{9D8B030D-6E8A-4147-A177-3AD203B41FA5}">
                      <a16:colId xmlns:a16="http://schemas.microsoft.com/office/drawing/2014/main" val="20002"/>
                    </a:ext>
                  </a:extLst>
                </a:gridCol>
                <a:gridCol w="403847">
                  <a:extLst>
                    <a:ext uri="{9D8B030D-6E8A-4147-A177-3AD203B41FA5}">
                      <a16:colId xmlns:a16="http://schemas.microsoft.com/office/drawing/2014/main" val="20003"/>
                    </a:ext>
                  </a:extLst>
                </a:gridCol>
              </a:tblGrid>
              <a:tr h="181213">
                <a:tc>
                  <a:txBody>
                    <a:bodyPr/>
                    <a:lstStyle/>
                    <a:p>
                      <a:r>
                        <a:rPr lang="en-US" sz="800" b="0" dirty="0">
                          <a:solidFill>
                            <a:schemeClr val="accent1">
                              <a:lumMod val="75000"/>
                            </a:schemeClr>
                          </a:solidFill>
                        </a:rPr>
                        <a:t>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324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557</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940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81"/>
          <p:cNvSpPr/>
          <p:nvPr/>
        </p:nvSpPr>
        <p:spPr>
          <a:xfrm>
            <a:off x="353145" y="1196752"/>
            <a:ext cx="5530120"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7" name="Rectangle 85"/>
          <p:cNvSpPr/>
          <p:nvPr/>
        </p:nvSpPr>
        <p:spPr>
          <a:xfrm>
            <a:off x="983621" y="2086305"/>
            <a:ext cx="1906831"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8" name="Rectangle 86"/>
          <p:cNvSpPr/>
          <p:nvPr/>
        </p:nvSpPr>
        <p:spPr>
          <a:xfrm>
            <a:off x="1763688" y="1965903"/>
            <a:ext cx="1820157"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9" name="Down Arrow 88"/>
          <p:cNvSpPr/>
          <p:nvPr/>
        </p:nvSpPr>
        <p:spPr>
          <a:xfrm>
            <a:off x="1157062" y="1589025"/>
            <a:ext cx="693393" cy="3077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ahoma"/>
              <a:ea typeface="+mn-ea"/>
              <a:cs typeface="+mn-cs"/>
            </a:endParaRPr>
          </a:p>
        </p:txBody>
      </p:sp>
      <p:sp>
        <p:nvSpPr>
          <p:cNvPr id="16" name="Rectangle 95"/>
          <p:cNvSpPr/>
          <p:nvPr/>
        </p:nvSpPr>
        <p:spPr>
          <a:xfrm>
            <a:off x="5829529" y="2830680"/>
            <a:ext cx="2258027" cy="907048"/>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6633">
                    <a:lumMod val="75000"/>
                  </a:srgbClr>
                </a:solidFill>
                <a:effectLst/>
                <a:uLnTx/>
                <a:uFillTx/>
                <a:latin typeface="Tahoma"/>
                <a:ea typeface="+mn-ea"/>
                <a:cs typeface="+mn-cs"/>
              </a:rPr>
              <a:t>Reference Genome</a:t>
            </a:r>
          </a:p>
        </p:txBody>
      </p:sp>
      <p:sp>
        <p:nvSpPr>
          <p:cNvPr id="23" name="Down Arrow 102"/>
          <p:cNvSpPr/>
          <p:nvPr/>
        </p:nvSpPr>
        <p:spPr>
          <a:xfrm>
            <a:off x="1230402" y="2604697"/>
            <a:ext cx="511398" cy="29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103"/>
          <p:cNvSpPr/>
          <p:nvPr/>
        </p:nvSpPr>
        <p:spPr>
          <a:xfrm>
            <a:off x="594180" y="2993782"/>
            <a:ext cx="1765224" cy="976956"/>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Hash Table (HT)</a:t>
            </a:r>
          </a:p>
        </p:txBody>
      </p:sp>
      <p:sp>
        <p:nvSpPr>
          <p:cNvPr id="25" name="Down Arrow 104"/>
          <p:cNvSpPr/>
          <p:nvPr/>
        </p:nvSpPr>
        <p:spPr>
          <a:xfrm rot="16200000">
            <a:off x="4905401" y="3028904"/>
            <a:ext cx="511398" cy="54999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TextBox 34"/>
          <p:cNvSpPr txBox="1"/>
          <p:nvPr/>
        </p:nvSpPr>
        <p:spPr>
          <a:xfrm>
            <a:off x="6300192" y="1412776"/>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sp>
        <p:nvSpPr>
          <p:cNvPr id="36" name="TextBox 35"/>
          <p:cNvSpPr txBox="1"/>
          <p:nvPr/>
        </p:nvSpPr>
        <p:spPr>
          <a:xfrm>
            <a:off x="4010283" y="1839209"/>
            <a:ext cx="12582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k-</a:t>
            </a:r>
            <a:r>
              <a:rPr kumimoji="0" lang="en-US" sz="2800" b="0" i="0" u="none" strike="noStrike" kern="1200" cap="none" spc="0" normalizeH="0" baseline="0" noProof="0" dirty="0" err="1">
                <a:ln>
                  <a:noFill/>
                </a:ln>
                <a:solidFill>
                  <a:srgbClr val="000000"/>
                </a:solidFill>
                <a:effectLst/>
                <a:uLnTx/>
                <a:uFillTx/>
                <a:latin typeface="Tahoma"/>
                <a:ea typeface="+mn-ea"/>
                <a:cs typeface="+mn-cs"/>
              </a:rPr>
              <a:t>mers</a:t>
            </a:r>
            <a:endParaRPr kumimoji="0" lang="en-US" sz="2800" b="0" i="0" u="none" strike="noStrike" kern="1200" cap="none" spc="0" normalizeH="0" baseline="0" noProof="0" dirty="0">
              <a:ln>
                <a:noFill/>
              </a:ln>
              <a:solidFill>
                <a:srgbClr val="000000"/>
              </a:solidFill>
              <a:effectLst/>
              <a:uLnTx/>
              <a:uFillTx/>
              <a:latin typeface="Tahoma"/>
              <a:ea typeface="+mn-ea"/>
              <a:cs typeface="+mn-cs"/>
            </a:endParaRPr>
          </a:p>
        </p:txBody>
      </p:sp>
      <p:cxnSp>
        <p:nvCxnSpPr>
          <p:cNvPr id="39" name="Straight Arrow Connector 257"/>
          <p:cNvCxnSpPr>
            <a:endCxn id="5" idx="3"/>
          </p:cNvCxnSpPr>
          <p:nvPr/>
        </p:nvCxnSpPr>
        <p:spPr>
          <a:xfrm flipH="1">
            <a:off x="5883265" y="1331531"/>
            <a:ext cx="4169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259"/>
          <p:cNvCxnSpPr>
            <a:stCxn id="36" idx="1"/>
            <a:endCxn id="8" idx="3"/>
          </p:cNvCxnSpPr>
          <p:nvPr/>
        </p:nvCxnSpPr>
        <p:spPr>
          <a:xfrm flipH="1" flipV="1">
            <a:off x="3583845" y="2100682"/>
            <a:ext cx="426438" cy="1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Rectangle 84"/>
          <p:cNvSpPr/>
          <p:nvPr/>
        </p:nvSpPr>
        <p:spPr>
          <a:xfrm>
            <a:off x="210190" y="4262784"/>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sp>
        <p:nvSpPr>
          <p:cNvPr id="49" name="Rectangle 85"/>
          <p:cNvSpPr/>
          <p:nvPr/>
        </p:nvSpPr>
        <p:spPr>
          <a:xfrm>
            <a:off x="210190" y="4688561"/>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50" name="Rectangle 86"/>
          <p:cNvSpPr/>
          <p:nvPr/>
        </p:nvSpPr>
        <p:spPr>
          <a:xfrm>
            <a:off x="203554" y="5159240"/>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graphicFrame>
        <p:nvGraphicFramePr>
          <p:cNvPr id="57" name="内容占位符 52"/>
          <p:cNvGraphicFramePr>
            <a:graphicFrameLocks/>
          </p:cNvGraphicFramePr>
          <p:nvPr>
            <p:extLst/>
          </p:nvPr>
        </p:nvGraphicFramePr>
        <p:xfrm>
          <a:off x="2524565" y="4728650"/>
          <a:ext cx="2009335" cy="213360"/>
        </p:xfrm>
        <a:graphic>
          <a:graphicData uri="http://schemas.openxmlformats.org/drawingml/2006/table">
            <a:tbl>
              <a:tblPr firstRow="1" bandRow="1">
                <a:tableStyleId>{5C22544A-7EE6-4342-B048-85BDC9FD1C3A}</a:tableStyleId>
              </a:tblPr>
              <a:tblGrid>
                <a:gridCol w="401867">
                  <a:extLst>
                    <a:ext uri="{9D8B030D-6E8A-4147-A177-3AD203B41FA5}">
                      <a16:colId xmlns:a16="http://schemas.microsoft.com/office/drawing/2014/main" val="20000"/>
                    </a:ext>
                  </a:extLst>
                </a:gridCol>
                <a:gridCol w="401867">
                  <a:extLst>
                    <a:ext uri="{9D8B030D-6E8A-4147-A177-3AD203B41FA5}">
                      <a16:colId xmlns:a16="http://schemas.microsoft.com/office/drawing/2014/main" val="20001"/>
                    </a:ext>
                  </a:extLst>
                </a:gridCol>
                <a:gridCol w="401867">
                  <a:extLst>
                    <a:ext uri="{9D8B030D-6E8A-4147-A177-3AD203B41FA5}">
                      <a16:colId xmlns:a16="http://schemas.microsoft.com/office/drawing/2014/main" val="20002"/>
                    </a:ext>
                  </a:extLst>
                </a:gridCol>
                <a:gridCol w="401867">
                  <a:extLst>
                    <a:ext uri="{9D8B030D-6E8A-4147-A177-3AD203B41FA5}">
                      <a16:colId xmlns:a16="http://schemas.microsoft.com/office/drawing/2014/main" val="20003"/>
                    </a:ext>
                  </a:extLst>
                </a:gridCol>
                <a:gridCol w="401867">
                  <a:extLst>
                    <a:ext uri="{9D8B030D-6E8A-4147-A177-3AD203B41FA5}">
                      <a16:colId xmlns:a16="http://schemas.microsoft.com/office/drawing/2014/main" val="20004"/>
                    </a:ext>
                  </a:extLst>
                </a:gridCol>
              </a:tblGrid>
              <a:tr h="181213">
                <a:tc>
                  <a:txBody>
                    <a:bodyPr/>
                    <a:lstStyle/>
                    <a:p>
                      <a:r>
                        <a:rPr lang="en-US" sz="800" b="0" dirty="0">
                          <a:solidFill>
                            <a:schemeClr val="accent1">
                              <a:lumMod val="75000"/>
                            </a:schemeClr>
                          </a:solidFill>
                        </a:rPr>
                        <a:t>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459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744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988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989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58" name="内容占位符 52"/>
          <p:cNvGraphicFramePr>
            <a:graphicFrameLocks/>
          </p:cNvGraphicFramePr>
          <p:nvPr>
            <p:extLst/>
          </p:nvPr>
        </p:nvGraphicFramePr>
        <p:xfrm>
          <a:off x="2524565" y="5211316"/>
          <a:ext cx="1205601" cy="213360"/>
        </p:xfrm>
        <a:graphic>
          <a:graphicData uri="http://schemas.openxmlformats.org/drawingml/2006/table">
            <a:tbl>
              <a:tblPr firstRow="1" bandRow="1">
                <a:tableStyleId>{5C22544A-7EE6-4342-B048-85BDC9FD1C3A}</a:tableStyleId>
              </a:tblPr>
              <a:tblGrid>
                <a:gridCol w="401867">
                  <a:extLst>
                    <a:ext uri="{9D8B030D-6E8A-4147-A177-3AD203B41FA5}">
                      <a16:colId xmlns:a16="http://schemas.microsoft.com/office/drawing/2014/main" val="20000"/>
                    </a:ext>
                  </a:extLst>
                </a:gridCol>
                <a:gridCol w="401867">
                  <a:extLst>
                    <a:ext uri="{9D8B030D-6E8A-4147-A177-3AD203B41FA5}">
                      <a16:colId xmlns:a16="http://schemas.microsoft.com/office/drawing/2014/main" val="20001"/>
                    </a:ext>
                  </a:extLst>
                </a:gridCol>
                <a:gridCol w="401867">
                  <a:extLst>
                    <a:ext uri="{9D8B030D-6E8A-4147-A177-3AD203B41FA5}">
                      <a16:colId xmlns:a16="http://schemas.microsoft.com/office/drawing/2014/main" val="20002"/>
                    </a:ext>
                  </a:extLst>
                </a:gridCol>
              </a:tblGrid>
              <a:tr h="181213">
                <a:tc>
                  <a:txBody>
                    <a:bodyPr/>
                    <a:lstStyle/>
                    <a:p>
                      <a:r>
                        <a:rPr lang="en-US" sz="800" b="0" dirty="0">
                          <a:solidFill>
                            <a:schemeClr val="accent1">
                              <a:lumMod val="75000"/>
                            </a:schemeClr>
                          </a:solidFill>
                        </a:rPr>
                        <a:t>36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535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823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60" name="直接箭头连接符 59"/>
          <p:cNvCxnSpPr>
            <a:stCxn id="48" idx="3"/>
            <a:endCxn id="53" idx="1"/>
          </p:cNvCxnSpPr>
          <p:nvPr/>
        </p:nvCxnSpPr>
        <p:spPr>
          <a:xfrm flipV="1">
            <a:off x="2290369" y="4395867"/>
            <a:ext cx="234196" cy="16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stCxn id="49" idx="3"/>
            <a:endCxn id="57" idx="1"/>
          </p:cNvCxnSpPr>
          <p:nvPr/>
        </p:nvCxnSpPr>
        <p:spPr>
          <a:xfrm>
            <a:off x="2283733" y="4835330"/>
            <a:ext cx="2408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a:stCxn id="50" idx="3"/>
            <a:endCxn id="58" idx="1"/>
          </p:cNvCxnSpPr>
          <p:nvPr/>
        </p:nvCxnSpPr>
        <p:spPr>
          <a:xfrm>
            <a:off x="2283733" y="5317996"/>
            <a:ext cx="2408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2429989" y="4233635"/>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Down Arrow 96"/>
          <p:cNvSpPr/>
          <p:nvPr/>
        </p:nvSpPr>
        <p:spPr>
          <a:xfrm>
            <a:off x="6745121" y="3819534"/>
            <a:ext cx="561788" cy="26140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Rectangle 101"/>
          <p:cNvSpPr/>
          <p:nvPr/>
        </p:nvSpPr>
        <p:spPr>
          <a:xfrm>
            <a:off x="4774797" y="4304200"/>
            <a:ext cx="4333707" cy="269557"/>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812F"/>
                </a:solidFill>
                <a:effectLst/>
                <a:uLnTx/>
                <a:uFillTx/>
                <a:latin typeface="Tahoma"/>
                <a:ea typeface="+mn-ea"/>
                <a:cs typeface="+mn-cs"/>
              </a:rPr>
              <a:t>…</a:t>
            </a:r>
            <a:r>
              <a:rPr kumimoji="0" lang="en-US" sz="14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1400" b="0" i="0" u="none" strike="noStrike" kern="1200" cap="none" spc="0" normalizeH="0" baseline="0" noProof="0" dirty="0">
                <a:ln>
                  <a:noFill/>
                </a:ln>
                <a:solidFill>
                  <a:srgbClr val="35742A"/>
                </a:solidFill>
                <a:effectLst/>
                <a:uLnTx/>
                <a:uFillTx/>
                <a:latin typeface="Tahoma"/>
                <a:ea typeface="+mn-ea"/>
                <a:cs typeface="+mn-cs"/>
              </a:rPr>
              <a:t>TTTTTTTTTTTT</a:t>
            </a:r>
            <a:r>
              <a:rPr kumimoji="0" lang="en-US" sz="1400" b="0" i="0" u="none" strike="noStrike" kern="1200" cap="none" spc="0" normalizeH="0" baseline="0" noProof="0" dirty="0">
                <a:ln>
                  <a:noFill/>
                </a:ln>
                <a:solidFill>
                  <a:srgbClr val="FFFFFF">
                    <a:lumMod val="75000"/>
                  </a:srgbClr>
                </a:solidFill>
                <a:effectLst/>
                <a:uLnTx/>
                <a:uFillTx/>
                <a:latin typeface="Tahoma"/>
                <a:ea typeface="+mn-ea"/>
                <a:cs typeface="+mn-cs"/>
              </a:rPr>
              <a:t>…</a:t>
            </a:r>
            <a:endParaRPr kumimoji="0" lang="en-US" sz="1400" b="0" i="0" u="none" strike="noStrike" kern="1200" cap="none" spc="0" normalizeH="0" baseline="0" noProof="0" dirty="0">
              <a:ln>
                <a:solidFill>
                  <a:srgbClr val="3B812F"/>
                </a:solidFill>
              </a:ln>
              <a:solidFill>
                <a:srgbClr val="FFFFFF">
                  <a:lumMod val="75000"/>
                </a:srgbClr>
              </a:solidFill>
              <a:effectLst/>
              <a:uLnTx/>
              <a:uFillTx/>
              <a:latin typeface="Tahoma"/>
              <a:ea typeface="+mn-ea"/>
              <a:cs typeface="+mn-cs"/>
            </a:endParaRPr>
          </a:p>
        </p:txBody>
      </p:sp>
      <p:cxnSp>
        <p:nvCxnSpPr>
          <p:cNvPr id="74" name="直接箭头连接符 73"/>
          <p:cNvCxnSpPr>
            <a:stCxn id="72" idx="2"/>
          </p:cNvCxnSpPr>
          <p:nvPr/>
        </p:nvCxnSpPr>
        <p:spPr>
          <a:xfrm rot="16200000" flipH="1">
            <a:off x="4291197" y="3463456"/>
            <a:ext cx="894950" cy="83102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75" name="Rectangle 81"/>
          <p:cNvSpPr/>
          <p:nvPr/>
        </p:nvSpPr>
        <p:spPr>
          <a:xfrm>
            <a:off x="4774797" y="5049525"/>
            <a:ext cx="4333707" cy="311006"/>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00000"/>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800000"/>
                </a:solidFill>
                <a:effectLst/>
                <a:uLnTx/>
                <a:uFillTx/>
                <a:latin typeface="Tahoma"/>
                <a:ea typeface="+mn-ea"/>
                <a:cs typeface="+mn-cs"/>
              </a:rPr>
              <a:t>AAAAAAAA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14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14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6" name="Rectangle 84"/>
          <p:cNvSpPr/>
          <p:nvPr/>
        </p:nvSpPr>
        <p:spPr>
          <a:xfrm>
            <a:off x="203554" y="2229746"/>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cxnSp>
        <p:nvCxnSpPr>
          <p:cNvPr id="66" name="直接箭头连接符 73"/>
          <p:cNvCxnSpPr>
            <a:stCxn id="67" idx="0"/>
            <a:endCxn id="72" idx="2"/>
          </p:cNvCxnSpPr>
          <p:nvPr/>
        </p:nvCxnSpPr>
        <p:spPr>
          <a:xfrm rot="5400000" flipH="1" flipV="1">
            <a:off x="3117784" y="3028258"/>
            <a:ext cx="802144" cy="1608611"/>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直接箭头连接符 73"/>
          <p:cNvCxnSpPr>
            <a:endCxn id="72" idx="1"/>
          </p:cNvCxnSpPr>
          <p:nvPr/>
        </p:nvCxnSpPr>
        <p:spPr>
          <a:xfrm rot="5400000" flipH="1" flipV="1">
            <a:off x="3110590" y="3302622"/>
            <a:ext cx="966767" cy="889254"/>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80" name="矩形 71"/>
          <p:cNvSpPr/>
          <p:nvPr/>
        </p:nvSpPr>
        <p:spPr>
          <a:xfrm>
            <a:off x="4032482" y="3099241"/>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324</a:t>
            </a:r>
          </a:p>
        </p:txBody>
      </p:sp>
      <p:sp>
        <p:nvSpPr>
          <p:cNvPr id="81" name="矩形 66"/>
          <p:cNvSpPr/>
          <p:nvPr/>
        </p:nvSpPr>
        <p:spPr>
          <a:xfrm>
            <a:off x="2429989" y="4667703"/>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2" name="矩形 66"/>
          <p:cNvSpPr/>
          <p:nvPr/>
        </p:nvSpPr>
        <p:spPr>
          <a:xfrm>
            <a:off x="2429989" y="514149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3" name="Rectangle 101"/>
          <p:cNvSpPr/>
          <p:nvPr/>
        </p:nvSpPr>
        <p:spPr>
          <a:xfrm>
            <a:off x="4774797" y="4306392"/>
            <a:ext cx="4333707" cy="269557"/>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812F"/>
                </a:solidFill>
                <a:effectLst/>
                <a:uLnTx/>
                <a:uFillTx/>
                <a:latin typeface="Tahoma"/>
                <a:ea typeface="+mn-ea"/>
                <a:cs typeface="+mn-cs"/>
              </a:rPr>
              <a:t>..  </a:t>
            </a:r>
            <a:r>
              <a:rPr kumimoji="0" lang="en-US" sz="1400" b="0" i="0" u="none" strike="noStrike" kern="1200" cap="none" spc="0" normalizeH="0" baseline="0" noProof="0" dirty="0">
                <a:ln>
                  <a:noFill/>
                </a:ln>
                <a:solidFill>
                  <a:srgbClr val="800000"/>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800000"/>
                </a:solidFill>
                <a:effectLst/>
                <a:uLnTx/>
                <a:uFillTx/>
                <a:latin typeface="Tahoma"/>
                <a:ea typeface="+mn-ea"/>
                <a:cs typeface="+mn-cs"/>
              </a:rPr>
              <a:t>AAAAAAAA</a:t>
            </a:r>
            <a:r>
              <a:rPr kumimoji="0" lang="en-US" sz="1400" b="0" i="0" u="none" strike="noStrike" kern="1200" cap="none" spc="0" normalizeH="0" baseline="0" noProof="0" dirty="0">
                <a:ln>
                  <a:noFill/>
                </a:ln>
                <a:solidFill>
                  <a:srgbClr val="800000"/>
                </a:solidFill>
                <a:effectLst/>
                <a:uLnTx/>
                <a:uFillTx/>
                <a:latin typeface="Tahoma"/>
                <a:ea typeface="+mn-ea"/>
                <a:cs typeface="+mn-cs"/>
              </a:rPr>
              <a:t>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a:t>
            </a:r>
            <a:r>
              <a:rPr kumimoji="0" lang="en-US" sz="1400" b="0" i="0" u="none" strike="noStrike" kern="1200" cap="none" spc="0" normalizeH="0" baseline="0" noProof="0" dirty="0">
                <a:ln>
                  <a:noFill/>
                </a:ln>
                <a:solidFill>
                  <a:srgbClr val="7030A0"/>
                </a:solidFill>
                <a:effectLst/>
                <a:uLnTx/>
                <a:uFillTx/>
                <a:latin typeface="Tahoma"/>
                <a:ea typeface="+mn-ea"/>
                <a:cs typeface="+mn-cs"/>
              </a:rPr>
              <a:t>G</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a:t>
            </a:r>
            <a:r>
              <a:rPr kumimoji="0" lang="en-US" sz="1400" b="0" i="0" u="none" strike="noStrike" kern="1200" cap="none" spc="0" normalizeH="0" baseline="0" noProof="0" dirty="0">
                <a:ln>
                  <a:noFill/>
                </a:ln>
                <a:solidFill>
                  <a:srgbClr val="800000"/>
                </a:solidFill>
                <a:effectLst/>
                <a:uLnTx/>
                <a:uFillTx/>
                <a:latin typeface="Tahoma"/>
                <a:ea typeface="+mn-ea"/>
                <a:cs typeface="+mn-cs"/>
              </a:rPr>
              <a:t>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800000"/>
                </a:solidFill>
                <a:effectLst/>
                <a:uLnTx/>
                <a:uFillTx/>
                <a:latin typeface="Tahoma"/>
                <a:ea typeface="+mn-ea"/>
                <a:cs typeface="+mn-cs"/>
              </a:rPr>
              <a:t>AA</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E2CAAA">
                    <a:lumMod val="50000"/>
                  </a:srgbClr>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7030A0"/>
                </a:solidFill>
                <a:effectLst/>
                <a:uLnTx/>
                <a:uFillTx/>
                <a:latin typeface="Tahoma"/>
                <a:ea typeface="+mn-ea"/>
                <a:cs typeface="+mn-cs"/>
              </a:rPr>
              <a:t>GG</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7030A0"/>
                </a:solidFill>
                <a:effectLst/>
                <a:uLnTx/>
                <a:uFillTx/>
                <a:latin typeface="Tahoma"/>
                <a:ea typeface="+mn-ea"/>
                <a:cs typeface="+mn-cs"/>
              </a:rPr>
              <a:t>G</a:t>
            </a:r>
            <a:r>
              <a:rPr kumimoji="0" lang="en-US" sz="1400" b="0" i="0" u="none" strike="noStrike" kern="1200" cap="none" spc="0" normalizeH="0" baseline="0" noProof="0" dirty="0">
                <a:ln>
                  <a:noFill/>
                </a:ln>
                <a:solidFill>
                  <a:srgbClr val="FFFFFF">
                    <a:lumMod val="75000"/>
                  </a:srgbClr>
                </a:solidFill>
                <a:effectLst/>
                <a:uLnTx/>
                <a:uFillTx/>
                <a:latin typeface="Tahoma"/>
                <a:ea typeface="+mn-ea"/>
                <a:cs typeface="+mn-cs"/>
              </a:rPr>
              <a:t>..</a:t>
            </a:r>
            <a:endParaRPr kumimoji="0" lang="en-US" sz="1400" b="0" i="0" u="none" strike="noStrike" kern="1200" cap="none" spc="0" normalizeH="0" baseline="0" noProof="0" dirty="0">
              <a:ln>
                <a:solidFill>
                  <a:srgbClr val="3B812F"/>
                </a:solidFill>
              </a:ln>
              <a:solidFill>
                <a:srgbClr val="FFFFFF">
                  <a:lumMod val="75000"/>
                </a:srgbClr>
              </a:solidFill>
              <a:effectLst/>
              <a:uLnTx/>
              <a:uFillTx/>
              <a:latin typeface="Tahoma"/>
              <a:ea typeface="+mn-ea"/>
              <a:cs typeface="+mn-cs"/>
            </a:endParaRPr>
          </a:p>
        </p:txBody>
      </p:sp>
      <p:sp>
        <p:nvSpPr>
          <p:cNvPr id="3" name="Rectangle 2"/>
          <p:cNvSpPr/>
          <p:nvPr/>
        </p:nvSpPr>
        <p:spPr>
          <a:xfrm>
            <a:off x="5076056" y="4306351"/>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1" name="Rectangle 40"/>
          <p:cNvSpPr/>
          <p:nvPr/>
        </p:nvSpPr>
        <p:spPr>
          <a:xfrm>
            <a:off x="5076056" y="5075347"/>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2" name="Rectangle 41"/>
          <p:cNvSpPr/>
          <p:nvPr/>
        </p:nvSpPr>
        <p:spPr>
          <a:xfrm>
            <a:off x="6372200" y="4300114"/>
            <a:ext cx="2520280" cy="268447"/>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3" name="Rectangle 42"/>
          <p:cNvSpPr/>
          <p:nvPr/>
        </p:nvSpPr>
        <p:spPr>
          <a:xfrm>
            <a:off x="6372200" y="5069110"/>
            <a:ext cx="2520280" cy="268447"/>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4" name="TextBox 43"/>
          <p:cNvSpPr txBox="1"/>
          <p:nvPr/>
        </p:nvSpPr>
        <p:spPr>
          <a:xfrm>
            <a:off x="6505526" y="5625589"/>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cxnSp>
        <p:nvCxnSpPr>
          <p:cNvPr id="45" name="Straight Arrow Connector 257"/>
          <p:cNvCxnSpPr>
            <a:stCxn id="44" idx="0"/>
            <a:endCxn id="75" idx="2"/>
          </p:cNvCxnSpPr>
          <p:nvPr/>
        </p:nvCxnSpPr>
        <p:spPr>
          <a:xfrm flipH="1" flipV="1">
            <a:off x="6941651" y="5360531"/>
            <a:ext cx="8805" cy="2650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矩形 71"/>
          <p:cNvSpPr/>
          <p:nvPr/>
        </p:nvSpPr>
        <p:spPr>
          <a:xfrm>
            <a:off x="4031100" y="310530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2" name="Rectangle 101"/>
          <p:cNvSpPr/>
          <p:nvPr/>
        </p:nvSpPr>
        <p:spPr>
          <a:xfrm>
            <a:off x="4783024" y="4297120"/>
            <a:ext cx="4333707" cy="269557"/>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812F"/>
                </a:solidFill>
                <a:effectLst/>
                <a:uLnTx/>
                <a:uFillTx/>
                <a:latin typeface="Tahoma"/>
                <a:ea typeface="+mn-ea"/>
                <a:cs typeface="+mn-cs"/>
              </a:rPr>
              <a:t>..</a:t>
            </a:r>
            <a:r>
              <a:rPr kumimoji="0" lang="en-US" sz="1400" b="0" i="0" u="none" strike="noStrike" kern="1200" cap="none" spc="0" normalizeH="0" baseline="0" noProof="0" dirty="0">
                <a:ln>
                  <a:noFill/>
                </a:ln>
                <a:solidFill>
                  <a:srgbClr val="800000"/>
                </a:solidFill>
                <a:effectLst/>
                <a:uLnTx/>
                <a:uFillTx/>
                <a:latin typeface="Tahoma"/>
                <a:ea typeface="+mn-ea"/>
                <a:cs typeface="+mn-cs"/>
              </a:rPr>
              <a:t>****************************************</a:t>
            </a:r>
            <a:r>
              <a:rPr kumimoji="0" lang="en-US" sz="1400" b="0" i="0" u="none" strike="noStrike" kern="1200" cap="none" spc="0" normalizeH="0" baseline="0" noProof="0" dirty="0">
                <a:ln>
                  <a:noFill/>
                </a:ln>
                <a:solidFill>
                  <a:srgbClr val="FFFFFF">
                    <a:lumMod val="75000"/>
                  </a:srgbClr>
                </a:solidFill>
                <a:effectLst/>
                <a:uLnTx/>
                <a:uFillTx/>
                <a:latin typeface="Tahoma"/>
                <a:ea typeface="+mn-ea"/>
                <a:cs typeface="+mn-cs"/>
              </a:rPr>
              <a:t>..</a:t>
            </a:r>
            <a:endParaRPr kumimoji="0" lang="en-US" sz="1400" b="0" i="0" u="none" strike="noStrike" kern="1200" cap="none" spc="0" normalizeH="0" baseline="0" noProof="0" dirty="0">
              <a:ln>
                <a:solidFill>
                  <a:srgbClr val="3B812F"/>
                </a:solidFill>
              </a:ln>
              <a:solidFill>
                <a:srgbClr val="FFFFFF">
                  <a:lumMod val="75000"/>
                </a:srgbClr>
              </a:solidFill>
              <a:effectLst/>
              <a:uLnTx/>
              <a:uFillTx/>
              <a:latin typeface="Tahoma"/>
              <a:ea typeface="+mn-ea"/>
              <a:cs typeface="+mn-cs"/>
            </a:endParaRPr>
          </a:p>
        </p:txBody>
      </p:sp>
      <p:sp>
        <p:nvSpPr>
          <p:cNvPr id="4" name="12-Point Star 3"/>
          <p:cNvSpPr/>
          <p:nvPr/>
        </p:nvSpPr>
        <p:spPr>
          <a:xfrm>
            <a:off x="6948264" y="4041413"/>
            <a:ext cx="2088232" cy="1296144"/>
          </a:xfrm>
          <a:prstGeom prst="star1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Invalid mapping</a:t>
            </a:r>
          </a:p>
        </p:txBody>
      </p:sp>
      <p:sp>
        <p:nvSpPr>
          <p:cNvPr id="62" name="Rectangle 61"/>
          <p:cNvSpPr/>
          <p:nvPr/>
        </p:nvSpPr>
        <p:spPr>
          <a:xfrm>
            <a:off x="5076056" y="4080941"/>
            <a:ext cx="157052" cy="15269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4" name="Rectangle 53"/>
          <p:cNvSpPr/>
          <p:nvPr/>
        </p:nvSpPr>
        <p:spPr>
          <a:xfrm>
            <a:off x="5076056" y="4300114"/>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5" name="Rectangle 54"/>
          <p:cNvSpPr/>
          <p:nvPr/>
        </p:nvSpPr>
        <p:spPr>
          <a:xfrm>
            <a:off x="5076056" y="5049525"/>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6" name="Rectangle 55"/>
          <p:cNvSpPr/>
          <p:nvPr/>
        </p:nvSpPr>
        <p:spPr>
          <a:xfrm>
            <a:off x="6372200" y="4301986"/>
            <a:ext cx="2520280" cy="266576"/>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9" name="Rectangle 58"/>
          <p:cNvSpPr/>
          <p:nvPr/>
        </p:nvSpPr>
        <p:spPr>
          <a:xfrm>
            <a:off x="6372200" y="5051397"/>
            <a:ext cx="2520280" cy="266576"/>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1" name="Slide Number Placeholder 3"/>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grpSp>
        <p:nvGrpSpPr>
          <p:cNvPr id="21" name="Group 20"/>
          <p:cNvGrpSpPr/>
          <p:nvPr/>
        </p:nvGrpSpPr>
        <p:grpSpPr>
          <a:xfrm>
            <a:off x="7164288" y="4077072"/>
            <a:ext cx="2195736" cy="1934056"/>
            <a:chOff x="7164288" y="4077072"/>
            <a:chExt cx="2195736" cy="1934056"/>
          </a:xfrm>
        </p:grpSpPr>
        <p:sp>
          <p:nvSpPr>
            <p:cNvPr id="17" name="Oval 16"/>
            <p:cNvSpPr/>
            <p:nvPr/>
          </p:nvSpPr>
          <p:spPr>
            <a:xfrm>
              <a:off x="7164288" y="4077072"/>
              <a:ext cx="1728192" cy="1224136"/>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85000"/>
                    </a:srgbClr>
                  </a:solidFill>
                  <a:effectLst/>
                  <a:uLnTx/>
                  <a:uFillTx/>
                  <a:latin typeface="Tahoma"/>
                  <a:ea typeface="+mn-ea"/>
                  <a:cs typeface="+mn-cs"/>
                </a:rPr>
                <a:t>Valid mapping</a:t>
              </a:r>
            </a:p>
          </p:txBody>
        </p:sp>
        <p:sp>
          <p:nvSpPr>
            <p:cNvPr id="20" name="TextBox 19"/>
            <p:cNvSpPr txBox="1"/>
            <p:nvPr/>
          </p:nvSpPr>
          <p:spPr>
            <a:xfrm>
              <a:off x="7668344" y="4149080"/>
              <a:ext cx="169168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8000"/>
                  </a:solidFill>
                  <a:effectLst/>
                  <a:uLnTx/>
                  <a:uFillTx/>
                  <a:latin typeface="Zapf Dingbats"/>
                  <a:ea typeface="Zapf Dingbats"/>
                  <a:cs typeface="Zapf Dingbats"/>
                  <a:sym typeface="Zapf Dingbats"/>
                </a:rPr>
                <a:t>✔</a:t>
              </a:r>
              <a:endParaRPr kumimoji="0" lang="en-US" sz="11500" b="0" i="0" u="none" strike="noStrike" kern="1200" cap="none" spc="0" normalizeH="0" baseline="0" noProof="0" dirty="0">
                <a:ln>
                  <a:noFill/>
                </a:ln>
                <a:solidFill>
                  <a:srgbClr val="008000"/>
                </a:solidFill>
                <a:effectLst/>
                <a:uLnTx/>
                <a:uFillTx/>
                <a:latin typeface="Tahoma"/>
                <a:ea typeface="+mn-ea"/>
                <a:cs typeface="+mn-cs"/>
              </a:endParaRPr>
            </a:p>
          </p:txBody>
        </p:sp>
      </p:grpSp>
      <p:sp>
        <p:nvSpPr>
          <p:cNvPr id="22" name="Rectangle 21"/>
          <p:cNvSpPr/>
          <p:nvPr/>
        </p:nvSpPr>
        <p:spPr>
          <a:xfrm>
            <a:off x="1835696" y="5733256"/>
            <a:ext cx="3528392" cy="432048"/>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1919"/>
                </a:solidFill>
                <a:effectLst/>
                <a:uLnTx/>
                <a:uFillTx/>
                <a:latin typeface="Tahoma"/>
                <a:ea typeface="+mn-ea"/>
                <a:cs typeface="+mn-cs"/>
              </a:rPr>
              <a:t>Verification/Local Alignment</a:t>
            </a:r>
          </a:p>
        </p:txBody>
      </p:sp>
    </p:spTree>
    <p:extLst>
      <p:ext uri="{BB962C8B-B14F-4D97-AF65-F5344CB8AC3E}">
        <p14:creationId xmlns:p14="http://schemas.microsoft.com/office/powerpoint/2010/main" val="3033925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72"/>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1" nodeType="clickEffect">
                                  <p:stCondLst>
                                    <p:cond delay="0"/>
                                  </p:stCondLst>
                                  <p:childTnLst>
                                    <p:animMotion origin="layout" path="M 4.72222E-6 7.40741E-7 L 0.01024 -0.00023 " pathEditMode="relative" rAng="0" ptsTypes="AA">
                                      <p:cBhvr>
                                        <p:cTn id="78" dur="500" fill="hold"/>
                                        <p:tgtEl>
                                          <p:spTgt spid="62"/>
                                        </p:tgtEl>
                                        <p:attrNameLst>
                                          <p:attrName>ppt_x</p:attrName>
                                          <p:attrName>ppt_y</p:attrName>
                                        </p:attrNameLst>
                                      </p:cBhvr>
                                      <p:rCtr x="503" y="-23"/>
                                    </p:animMotion>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2" nodeType="clickEffect">
                                  <p:stCondLst>
                                    <p:cond delay="0"/>
                                  </p:stCondLst>
                                  <p:childTnLst>
                                    <p:animMotion origin="layout" path="M 0.01025 -0.00023 L 0.02795 0.00023 " pathEditMode="relative" rAng="0" ptsTypes="AA">
                                      <p:cBhvr>
                                        <p:cTn id="82" dur="900" fill="hold"/>
                                        <p:tgtEl>
                                          <p:spTgt spid="62"/>
                                        </p:tgtEl>
                                        <p:attrNameLst>
                                          <p:attrName>ppt_x</p:attrName>
                                          <p:attrName>ppt_y</p:attrName>
                                        </p:attrNameLst>
                                      </p:cBhvr>
                                      <p:rCtr x="885" y="23"/>
                                    </p:animMotion>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3" nodeType="clickEffect">
                                  <p:stCondLst>
                                    <p:cond delay="0"/>
                                  </p:stCondLst>
                                  <p:childTnLst>
                                    <p:animMotion origin="layout" path="M 0.02291 7.40741E-7 L 0.39305 -0.00139 " pathEditMode="relative" rAng="0" ptsTypes="AA">
                                      <p:cBhvr>
                                        <p:cTn id="86" dur="500" fill="hold"/>
                                        <p:tgtEl>
                                          <p:spTgt spid="62"/>
                                        </p:tgtEl>
                                        <p:attrNameLst>
                                          <p:attrName>ppt_x</p:attrName>
                                          <p:attrName>ppt_y</p:attrName>
                                        </p:attrNameLst>
                                      </p:cBhvr>
                                      <p:rCtr x="18507" y="-69"/>
                                    </p:animMotion>
                                  </p:childTnLst>
                                </p:cTn>
                              </p:par>
                            </p:childTnLst>
                          </p:cTn>
                        </p:par>
                        <p:par>
                          <p:cTn id="87" fill="hold">
                            <p:stCondLst>
                              <p:cond delay="500"/>
                            </p:stCondLst>
                            <p:childTnLst>
                              <p:par>
                                <p:cTn id="88" presetID="6" presetClass="emph" presetSubtype="0" fill="hold" grpId="1" nodeType="afterEffect">
                                  <p:stCondLst>
                                    <p:cond delay="0"/>
                                  </p:stCondLst>
                                  <p:childTnLst>
                                    <p:animScale>
                                      <p:cBhvr>
                                        <p:cTn id="89" dur="500" fill="hold"/>
                                        <p:tgtEl>
                                          <p:spTgt spid="22"/>
                                        </p:tgtEl>
                                      </p:cBhvr>
                                      <p:by x="150000" y="150000"/>
                                    </p:animScale>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5"/>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54"/>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59"/>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56"/>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1"/>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21"/>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54"/>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56"/>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55"/>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59"/>
                                        </p:tgtEl>
                                        <p:attrNameLst>
                                          <p:attrName>style.visibility</p:attrName>
                                        </p:attrNameLst>
                                      </p:cBhvr>
                                      <p:to>
                                        <p:strVal val="hidden"/>
                                      </p:to>
                                    </p:set>
                                  </p:childTnLst>
                                </p:cTn>
                              </p:par>
                              <p:par>
                                <p:cTn id="118" presetID="42" presetClass="path" presetSubtype="0" accel="50000" decel="50000" fill="hold" grpId="1" nodeType="withEffect">
                                  <p:stCondLst>
                                    <p:cond delay="0"/>
                                  </p:stCondLst>
                                  <p:childTnLst>
                                    <p:animMotion origin="layout" path="M 5E-6 -1.55679E-6 L 0.04566 -1.55679E-6 " pathEditMode="relative" rAng="0" ptsTypes="AA">
                                      <p:cBhvr>
                                        <p:cTn id="119" dur="500" fill="hold"/>
                                        <p:tgtEl>
                                          <p:spTgt spid="67"/>
                                        </p:tgtEl>
                                        <p:attrNameLst>
                                          <p:attrName>ppt_x</p:attrName>
                                          <p:attrName>ppt_y</p:attrName>
                                        </p:attrNameLst>
                                      </p:cBhvr>
                                      <p:rCtr x="2274" y="0"/>
                                    </p:animMotion>
                                  </p:childTnLst>
                                </p:cTn>
                              </p:par>
                              <p:par>
                                <p:cTn id="120" presetID="1" presetClass="exit" presetSubtype="0" fill="hold" nodeType="withEffect">
                                  <p:stCondLst>
                                    <p:cond delay="0"/>
                                  </p:stCondLst>
                                  <p:childTnLst>
                                    <p:set>
                                      <p:cBhvr>
                                        <p:cTn id="121" dur="1" fill="hold">
                                          <p:stCondLst>
                                            <p:cond delay="0"/>
                                          </p:stCondLst>
                                        </p:cTn>
                                        <p:tgtEl>
                                          <p:spTgt spid="66"/>
                                        </p:tgtEl>
                                        <p:attrNameLst>
                                          <p:attrName>style.visibility</p:attrName>
                                        </p:attrNameLst>
                                      </p:cBhvr>
                                      <p:to>
                                        <p:strVal val="hidden"/>
                                      </p:to>
                                    </p:set>
                                  </p:childTnLst>
                                </p:cTn>
                              </p:par>
                              <p:par>
                                <p:cTn id="122" presetID="1" presetClass="entr" presetSubtype="0" fill="hold" nodeType="withEffect">
                                  <p:stCondLst>
                                    <p:cond delay="0"/>
                                  </p:stCondLst>
                                  <p:childTnLst>
                                    <p:set>
                                      <p:cBhvr>
                                        <p:cTn id="123" dur="1" fill="hold">
                                          <p:stCondLst>
                                            <p:cond delay="0"/>
                                          </p:stCondLst>
                                        </p:cTn>
                                        <p:tgtEl>
                                          <p:spTgt spid="79"/>
                                        </p:tgtEl>
                                        <p:attrNameLst>
                                          <p:attrName>style.visibility</p:attrName>
                                        </p:attrNameLst>
                                      </p:cBhvr>
                                      <p:to>
                                        <p:strVal val="visible"/>
                                      </p:to>
                                    </p:set>
                                  </p:childTnLst>
                                </p:cTn>
                              </p:par>
                            </p:childTnLst>
                          </p:cTn>
                        </p:par>
                        <p:par>
                          <p:cTn id="124" fill="hold">
                            <p:stCondLst>
                              <p:cond delay="500"/>
                            </p:stCondLst>
                            <p:childTnLst>
                              <p:par>
                                <p:cTn id="125" presetID="1" presetClass="entr" presetSubtype="0" fill="hold" grpId="0" nodeType="afterEffect">
                                  <p:stCondLst>
                                    <p:cond delay="0"/>
                                  </p:stCondLst>
                                  <p:childTnLst>
                                    <p:set>
                                      <p:cBhvr>
                                        <p:cTn id="126" dur="1" fill="hold">
                                          <p:stCondLst>
                                            <p:cond delay="0"/>
                                          </p:stCondLst>
                                        </p:cTn>
                                        <p:tgtEl>
                                          <p:spTgt spid="80"/>
                                        </p:tgtEl>
                                        <p:attrNameLst>
                                          <p:attrName>style.visibility</p:attrName>
                                        </p:attrNameLst>
                                      </p:cBhvr>
                                      <p:to>
                                        <p:strVal val="visible"/>
                                      </p:to>
                                    </p:set>
                                  </p:childTnLst>
                                </p:cTn>
                              </p:par>
                              <p:par>
                                <p:cTn id="127" presetID="1" presetClass="exit" presetSubtype="0" fill="hold" grpId="1" nodeType="withEffect">
                                  <p:stCondLst>
                                    <p:cond delay="0"/>
                                  </p:stCondLst>
                                  <p:childTnLst>
                                    <p:set>
                                      <p:cBhvr>
                                        <p:cTn id="128" dur="1" fill="hold">
                                          <p:stCondLst>
                                            <p:cond delay="0"/>
                                          </p:stCondLst>
                                        </p:cTn>
                                        <p:tgtEl>
                                          <p:spTgt spid="7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83"/>
                                        </p:tgtEl>
                                        <p:attrNameLst>
                                          <p:attrName>style.visibility</p:attrName>
                                        </p:attrNameLst>
                                      </p:cBhvr>
                                      <p:to>
                                        <p:strVal val="visible"/>
                                      </p:to>
                                    </p:set>
                                    <p:animEffect transition="in" filter="wipe(down)">
                                      <p:cBhvr>
                                        <p:cTn id="133" dur="500"/>
                                        <p:tgtEl>
                                          <p:spTgt spid="83"/>
                                        </p:tgtEl>
                                      </p:cBhvr>
                                    </p:animEffect>
                                  </p:childTnLst>
                                </p:cTn>
                              </p:par>
                            </p:childTnLst>
                          </p:cTn>
                        </p:par>
                      </p:childTnLst>
                    </p:cTn>
                  </p:par>
                  <p:par>
                    <p:cTn id="134" fill="hold">
                      <p:stCondLst>
                        <p:cond delay="indefinite"/>
                      </p:stCondLst>
                      <p:childTnLst>
                        <p:par>
                          <p:cTn id="135" fill="hold">
                            <p:stCondLst>
                              <p:cond delay="0"/>
                            </p:stCondLst>
                            <p:childTnLst>
                              <p:par>
                                <p:cTn id="136" presetID="42" presetClass="path" presetSubtype="0" accel="50000" decel="50000" fill="hold" grpId="4" nodeType="clickEffect">
                                  <p:stCondLst>
                                    <p:cond delay="0"/>
                                  </p:stCondLst>
                                  <p:childTnLst>
                                    <p:animMotion origin="layout" path="M 4.72222E-6 -0.00023 L 0.38506 -0.00185 " pathEditMode="relative" rAng="0" ptsTypes="AA">
                                      <p:cBhvr>
                                        <p:cTn id="137" dur="500" fill="hold"/>
                                        <p:tgtEl>
                                          <p:spTgt spid="62"/>
                                        </p:tgtEl>
                                        <p:attrNameLst>
                                          <p:attrName>ppt_x</p:attrName>
                                          <p:attrName>ppt_y</p:attrName>
                                        </p:attrNameLst>
                                      </p:cBhvr>
                                      <p:rCtr x="19253" y="-93"/>
                                    </p:animMotion>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41"/>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3"/>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43"/>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42"/>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4"/>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xit" presetSubtype="0" fill="hold" grpId="1" nodeType="clickEffect">
                                  <p:stCondLst>
                                    <p:cond delay="0"/>
                                  </p:stCondLst>
                                  <p:childTnLst>
                                    <p:set>
                                      <p:cBhvr>
                                        <p:cTn id="157" dur="1" fill="hold">
                                          <p:stCondLst>
                                            <p:cond delay="0"/>
                                          </p:stCondLst>
                                        </p:cTn>
                                        <p:tgtEl>
                                          <p:spTgt spid="43"/>
                                        </p:tgtEl>
                                        <p:attrNameLst>
                                          <p:attrName>style.visibility</p:attrName>
                                        </p:attrNameLst>
                                      </p:cBhvr>
                                      <p:to>
                                        <p:strVal val="hidden"/>
                                      </p:to>
                                    </p:set>
                                  </p:childTnLst>
                                </p:cTn>
                              </p:par>
                              <p:par>
                                <p:cTn id="158" presetID="1" presetClass="exit" presetSubtype="0" fill="hold" grpId="1" nodeType="withEffect">
                                  <p:stCondLst>
                                    <p:cond delay="0"/>
                                  </p:stCondLst>
                                  <p:childTnLst>
                                    <p:set>
                                      <p:cBhvr>
                                        <p:cTn id="159" dur="1" fill="hold">
                                          <p:stCondLst>
                                            <p:cond delay="0"/>
                                          </p:stCondLst>
                                        </p:cTn>
                                        <p:tgtEl>
                                          <p:spTgt spid="41"/>
                                        </p:tgtEl>
                                        <p:attrNameLst>
                                          <p:attrName>style.visibility</p:attrName>
                                        </p:attrNameLst>
                                      </p:cBhvr>
                                      <p:to>
                                        <p:strVal val="hidden"/>
                                      </p:to>
                                    </p:set>
                                  </p:childTnLst>
                                </p:cTn>
                              </p:par>
                              <p:par>
                                <p:cTn id="160" presetID="1" presetClass="exit" presetSubtype="0" fill="hold" grpId="1" nodeType="withEffect">
                                  <p:stCondLst>
                                    <p:cond delay="0"/>
                                  </p:stCondLst>
                                  <p:childTnLst>
                                    <p:set>
                                      <p:cBhvr>
                                        <p:cTn id="161" dur="1" fill="hold">
                                          <p:stCondLst>
                                            <p:cond delay="0"/>
                                          </p:stCondLst>
                                        </p:cTn>
                                        <p:tgtEl>
                                          <p:spTgt spid="80"/>
                                        </p:tgtEl>
                                        <p:attrNameLst>
                                          <p:attrName>style.visibility</p:attrName>
                                        </p:attrNameLst>
                                      </p:cBhvr>
                                      <p:to>
                                        <p:strVal val="hidden"/>
                                      </p:to>
                                    </p:set>
                                  </p:childTnLst>
                                </p:cTn>
                              </p:par>
                            </p:childTnLst>
                          </p:cTn>
                        </p:par>
                        <p:par>
                          <p:cTn id="162" fill="hold">
                            <p:stCondLst>
                              <p:cond delay="0"/>
                            </p:stCondLst>
                            <p:childTnLst>
                              <p:par>
                                <p:cTn id="163" presetID="1" presetClass="entr" presetSubtype="0" fill="hold" grpId="0" nodeType="afterEffect">
                                  <p:stCondLst>
                                    <p:cond delay="0"/>
                                  </p:stCondLst>
                                  <p:childTnLst>
                                    <p:set>
                                      <p:cBhvr>
                                        <p:cTn id="164" dur="1" fill="hold">
                                          <p:stCondLst>
                                            <p:cond delay="0"/>
                                          </p:stCondLst>
                                        </p:cTn>
                                        <p:tgtEl>
                                          <p:spTgt spid="51"/>
                                        </p:tgtEl>
                                        <p:attrNameLst>
                                          <p:attrName>style.visibility</p:attrName>
                                        </p:attrNameLst>
                                      </p:cBhvr>
                                      <p:to>
                                        <p:strVal val="visible"/>
                                      </p:to>
                                    </p:set>
                                  </p:childTnLst>
                                </p:cTn>
                              </p:par>
                            </p:childTnLst>
                          </p:cTn>
                        </p:par>
                        <p:par>
                          <p:cTn id="165" fill="hold">
                            <p:stCondLst>
                              <p:cond delay="0"/>
                            </p:stCondLst>
                            <p:childTnLst>
                              <p:par>
                                <p:cTn id="166" presetID="22" presetClass="entr" presetSubtype="4" fill="hold" grpId="0" nodeType="afterEffect">
                                  <p:stCondLst>
                                    <p:cond delay="0"/>
                                  </p:stCondLst>
                                  <p:childTnLst>
                                    <p:set>
                                      <p:cBhvr>
                                        <p:cTn id="167" dur="1" fill="hold">
                                          <p:stCondLst>
                                            <p:cond delay="0"/>
                                          </p:stCondLst>
                                        </p:cTn>
                                        <p:tgtEl>
                                          <p:spTgt spid="52"/>
                                        </p:tgtEl>
                                        <p:attrNameLst>
                                          <p:attrName>style.visibility</p:attrName>
                                        </p:attrNameLst>
                                      </p:cBhvr>
                                      <p:to>
                                        <p:strVal val="visible"/>
                                      </p:to>
                                    </p:set>
                                    <p:animEffect transition="in" filter="wipe(down)">
                                      <p:cBhvr>
                                        <p:cTn id="168" dur="500"/>
                                        <p:tgtEl>
                                          <p:spTgt spid="52"/>
                                        </p:tgtEl>
                                      </p:cBhvr>
                                    </p:animEffect>
                                  </p:childTnLst>
                                </p:cTn>
                              </p:par>
                              <p:par>
                                <p:cTn id="169" presetID="42" presetClass="path" presetSubtype="0" accel="50000" decel="50000" fill="hold" grpId="2" nodeType="withEffect">
                                  <p:stCondLst>
                                    <p:cond delay="0"/>
                                  </p:stCondLst>
                                  <p:childTnLst>
                                    <p:animMotion origin="layout" path="M 0.04566 4.07407E-6 L 0.1323 4.07407E-6 " pathEditMode="relative" rAng="0" ptsTypes="AA">
                                      <p:cBhvr>
                                        <p:cTn id="170" dur="500" fill="hold"/>
                                        <p:tgtEl>
                                          <p:spTgt spid="67"/>
                                        </p:tgtEl>
                                        <p:attrNameLst>
                                          <p:attrName>ppt_x</p:attrName>
                                          <p:attrName>ppt_y</p:attrName>
                                        </p:attrNameLst>
                                      </p:cBhvr>
                                      <p:rCtr x="4323" y="0"/>
                                    </p:animMotion>
                                  </p:childTnLst>
                                </p:cTn>
                              </p:par>
                            </p:childTnLst>
                          </p:cTn>
                        </p:par>
                        <p:par>
                          <p:cTn id="171" fill="hold">
                            <p:stCondLst>
                              <p:cond delay="500"/>
                            </p:stCondLst>
                            <p:childTnLst>
                              <p:par>
                                <p:cTn id="172" presetID="1" presetClass="exit" presetSubtype="0" fill="hold" grpId="3" nodeType="afterEffect">
                                  <p:stCondLst>
                                    <p:cond delay="0"/>
                                  </p:stCondLst>
                                  <p:childTnLst>
                                    <p:set>
                                      <p:cBhvr>
                                        <p:cTn id="173" dur="1" fill="hold">
                                          <p:stCondLst>
                                            <p:cond delay="0"/>
                                          </p:stCondLst>
                                        </p:cTn>
                                        <p:tgtEl>
                                          <p:spTgt spid="67"/>
                                        </p:tgtEl>
                                        <p:attrNameLst>
                                          <p:attrName>style.visibility</p:attrName>
                                        </p:attrNameLst>
                                      </p:cBhvr>
                                      <p:to>
                                        <p:strVal val="hidden"/>
                                      </p:to>
                                    </p:set>
                                  </p:childTnLst>
                                </p:cTn>
                              </p:par>
                            </p:childTnLst>
                          </p:cTn>
                        </p:par>
                        <p:par>
                          <p:cTn id="174" fill="hold">
                            <p:stCondLst>
                              <p:cond delay="500"/>
                            </p:stCondLst>
                            <p:childTnLst>
                              <p:par>
                                <p:cTn id="175" presetID="1" presetClass="entr" presetSubtype="0" fill="hold" grpId="0" nodeType="afterEffect">
                                  <p:stCondLst>
                                    <p:cond delay="0"/>
                                  </p:stCondLst>
                                  <p:childTnLst>
                                    <p:set>
                                      <p:cBhvr>
                                        <p:cTn id="176" dur="1" fill="hold">
                                          <p:stCondLst>
                                            <p:cond delay="0"/>
                                          </p:stCondLst>
                                        </p:cTn>
                                        <p:tgtEl>
                                          <p:spTgt spid="81"/>
                                        </p:tgtEl>
                                        <p:attrNameLst>
                                          <p:attrName>style.visibility</p:attrName>
                                        </p:attrNameLst>
                                      </p:cBhvr>
                                      <p:to>
                                        <p:strVal val="visible"/>
                                      </p:to>
                                    </p:set>
                                  </p:childTnLst>
                                </p:cTn>
                              </p:par>
                            </p:childTnLst>
                          </p:cTn>
                        </p:par>
                        <p:par>
                          <p:cTn id="177" fill="hold">
                            <p:stCondLst>
                              <p:cond delay="500"/>
                            </p:stCondLst>
                            <p:childTnLst>
                              <p:par>
                                <p:cTn id="178" presetID="42" presetClass="path" presetSubtype="0" accel="50000" decel="50000" fill="hold" grpId="1" nodeType="afterEffect">
                                  <p:stCondLst>
                                    <p:cond delay="0"/>
                                  </p:stCondLst>
                                  <p:childTnLst>
                                    <p:animMotion origin="layout" path="M 5E-6 -3.7037E-7 L 0.17952 -0.00023 " pathEditMode="relative" rAng="0" ptsTypes="AA">
                                      <p:cBhvr>
                                        <p:cTn id="179" dur="500" fill="hold"/>
                                        <p:tgtEl>
                                          <p:spTgt spid="81"/>
                                        </p:tgtEl>
                                        <p:attrNameLst>
                                          <p:attrName>ppt_x</p:attrName>
                                          <p:attrName>ppt_y</p:attrName>
                                        </p:attrNameLst>
                                      </p:cBhvr>
                                      <p:rCtr x="8976" y="-23"/>
                                    </p:animMotion>
                                  </p:childTnLst>
                                </p:cTn>
                              </p:par>
                            </p:childTnLst>
                          </p:cTn>
                        </p:par>
                        <p:par>
                          <p:cTn id="180" fill="hold">
                            <p:stCondLst>
                              <p:cond delay="1000"/>
                            </p:stCondLst>
                            <p:childTnLst>
                              <p:par>
                                <p:cTn id="181" presetID="1" presetClass="exit" presetSubtype="0" fill="hold" grpId="2" nodeType="afterEffect">
                                  <p:stCondLst>
                                    <p:cond delay="0"/>
                                  </p:stCondLst>
                                  <p:childTnLst>
                                    <p:set>
                                      <p:cBhvr>
                                        <p:cTn id="182" dur="1" fill="hold">
                                          <p:stCondLst>
                                            <p:cond delay="0"/>
                                          </p:stCondLst>
                                        </p:cTn>
                                        <p:tgtEl>
                                          <p:spTgt spid="81"/>
                                        </p:tgtEl>
                                        <p:attrNameLst>
                                          <p:attrName>style.visibility</p:attrName>
                                        </p:attrNameLst>
                                      </p:cBhvr>
                                      <p:to>
                                        <p:strVal val="hidden"/>
                                      </p:to>
                                    </p:set>
                                  </p:childTnLst>
                                </p:cTn>
                              </p:par>
                            </p:childTnLst>
                          </p:cTn>
                        </p:par>
                        <p:par>
                          <p:cTn id="183" fill="hold">
                            <p:stCondLst>
                              <p:cond delay="1000"/>
                            </p:stCondLst>
                            <p:childTnLst>
                              <p:par>
                                <p:cTn id="184" presetID="1" presetClass="entr" presetSubtype="0" fill="hold" grpId="0" nodeType="afterEffect">
                                  <p:stCondLst>
                                    <p:cond delay="0"/>
                                  </p:stCondLst>
                                  <p:childTnLst>
                                    <p:set>
                                      <p:cBhvr>
                                        <p:cTn id="185" dur="1" fill="hold">
                                          <p:stCondLst>
                                            <p:cond delay="0"/>
                                          </p:stCondLst>
                                        </p:cTn>
                                        <p:tgtEl>
                                          <p:spTgt spid="82"/>
                                        </p:tgtEl>
                                        <p:attrNameLst>
                                          <p:attrName>style.visibility</p:attrName>
                                        </p:attrNameLst>
                                      </p:cBhvr>
                                      <p:to>
                                        <p:strVal val="visible"/>
                                      </p:to>
                                    </p:set>
                                  </p:childTnLst>
                                </p:cTn>
                              </p:par>
                            </p:childTnLst>
                          </p:cTn>
                        </p:par>
                        <p:par>
                          <p:cTn id="186" fill="hold">
                            <p:stCondLst>
                              <p:cond delay="1000"/>
                            </p:stCondLst>
                            <p:childTnLst>
                              <p:par>
                                <p:cTn id="187" presetID="42" presetClass="path" presetSubtype="0" accel="50000" decel="50000" fill="hold" grpId="1" nodeType="afterEffect">
                                  <p:stCondLst>
                                    <p:cond delay="0"/>
                                  </p:stCondLst>
                                  <p:childTnLst>
                                    <p:animMotion origin="layout" path="M 5E-6 -3.33333E-6 L 0.09289 -3.33333E-6 " pathEditMode="relative" rAng="0" ptsTypes="AA">
                                      <p:cBhvr>
                                        <p:cTn id="188" dur="500" fill="hold"/>
                                        <p:tgtEl>
                                          <p:spTgt spid="82"/>
                                        </p:tgtEl>
                                        <p:attrNameLst>
                                          <p:attrName>ppt_x</p:attrName>
                                          <p:attrName>ppt_y</p:attrName>
                                        </p:attrNameLst>
                                      </p:cBhvr>
                                      <p:rCtr x="4635" y="0"/>
                                    </p:animMotion>
                                  </p:childTnLst>
                                </p:cTn>
                              </p:par>
                            </p:childTnLst>
                          </p:cTn>
                        </p:par>
                        <p:par>
                          <p:cTn id="189" fill="hold">
                            <p:stCondLst>
                              <p:cond delay="1500"/>
                            </p:stCondLst>
                            <p:childTnLst>
                              <p:par>
                                <p:cTn id="190" presetID="1" presetClass="exit" presetSubtype="0" fill="hold" grpId="2" nodeType="afterEffect">
                                  <p:stCondLst>
                                    <p:cond delay="0"/>
                                  </p:stCondLst>
                                  <p:childTnLst>
                                    <p:set>
                                      <p:cBhvr>
                                        <p:cTn id="191" dur="1" fill="hold">
                                          <p:stCondLst>
                                            <p:cond delay="0"/>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7" grpId="0" animBg="1"/>
      <p:bldP spid="8" grpId="0" animBg="1"/>
      <p:bldP spid="9" grpId="0" animBg="1"/>
      <p:bldP spid="16" grpId="0" animBg="1"/>
      <p:bldP spid="23" grpId="0" animBg="1"/>
      <p:bldP spid="24" grpId="0" animBg="1"/>
      <p:bldP spid="25" grpId="0" animBg="1"/>
      <p:bldP spid="36" grpId="0"/>
      <p:bldP spid="48" grpId="0" animBg="1"/>
      <p:bldP spid="49" grpId="0" animBg="1"/>
      <p:bldP spid="50" grpId="0" animBg="1"/>
      <p:bldP spid="67" grpId="0" animBg="1"/>
      <p:bldP spid="67" grpId="1" animBg="1"/>
      <p:bldP spid="67" grpId="2" animBg="1"/>
      <p:bldP spid="67" grpId="3" animBg="1"/>
      <p:bldP spid="69" grpId="0" animBg="1"/>
      <p:bldP spid="70" grpId="0" animBg="1"/>
      <p:bldP spid="75" grpId="0" animBg="1"/>
      <p:bldP spid="6" grpId="0" animBg="1"/>
      <p:bldP spid="80" grpId="0" animBg="1"/>
      <p:bldP spid="80" grpId="1" animBg="1"/>
      <p:bldP spid="81" grpId="0" animBg="1"/>
      <p:bldP spid="81" grpId="1" animBg="1"/>
      <p:bldP spid="81" grpId="2" animBg="1"/>
      <p:bldP spid="82" grpId="0" animBg="1"/>
      <p:bldP spid="82" grpId="1" animBg="1"/>
      <p:bldP spid="82" grpId="2" animBg="1"/>
      <p:bldP spid="83" grpId="0" animBg="1"/>
      <p:bldP spid="3" grpId="0" animBg="1"/>
      <p:bldP spid="41" grpId="0" animBg="1"/>
      <p:bldP spid="41" grpId="1" animBg="1"/>
      <p:bldP spid="42" grpId="0" animBg="1"/>
      <p:bldP spid="43" grpId="0" animBg="1"/>
      <p:bldP spid="43" grpId="1" animBg="1"/>
      <p:bldP spid="44" grpId="0"/>
      <p:bldP spid="51" grpId="0" animBg="1"/>
      <p:bldP spid="52" grpId="0" animBg="1"/>
      <p:bldP spid="4" grpId="0" animBg="1"/>
      <p:bldP spid="62" grpId="0" animBg="1"/>
      <p:bldP spid="62" grpId="1" animBg="1"/>
      <p:bldP spid="62" grpId="2" animBg="1"/>
      <p:bldP spid="62" grpId="3" animBg="1"/>
      <p:bldP spid="62" grpId="4" animBg="1"/>
      <p:bldP spid="54" grpId="0" animBg="1"/>
      <p:bldP spid="54" grpId="1" animBg="1"/>
      <p:bldP spid="55" grpId="0" animBg="1"/>
      <p:bldP spid="55" grpId="1" animBg="1"/>
      <p:bldP spid="56" grpId="0" animBg="1"/>
      <p:bldP spid="56" grpId="1" animBg="1"/>
      <p:bldP spid="59" grpId="0" animBg="1"/>
      <p:bldP spid="59" grpId="1" animBg="1"/>
      <p:bldP spid="22" grpId="0" animBg="1"/>
      <p:bldP spid="2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Hash Table Based Mappers</a:t>
            </a:r>
          </a:p>
        </p:txBody>
      </p:sp>
      <p:sp>
        <p:nvSpPr>
          <p:cNvPr id="3" name="Content Placeholder 2"/>
          <p:cNvSpPr>
            <a:spLocks noGrp="1"/>
          </p:cNvSpPr>
          <p:nvPr>
            <p:ph idx="1"/>
          </p:nvPr>
        </p:nvSpPr>
        <p:spPr/>
        <p:txBody>
          <a:bodyPr/>
          <a:lstStyle/>
          <a:p>
            <a:r>
              <a:rPr lang="en-US" dirty="0">
                <a:solidFill>
                  <a:srgbClr val="0000FF"/>
                </a:solidFill>
              </a:rPr>
              <a:t>+ Guaranteed to find </a:t>
            </a:r>
            <a:r>
              <a:rPr lang="en-US" i="1" dirty="0">
                <a:solidFill>
                  <a:srgbClr val="0000FF"/>
                </a:solidFill>
              </a:rPr>
              <a:t>all</a:t>
            </a:r>
            <a:r>
              <a:rPr lang="en-US" dirty="0">
                <a:solidFill>
                  <a:srgbClr val="0000FF"/>
                </a:solidFill>
              </a:rPr>
              <a:t> mappings </a:t>
            </a:r>
            <a:r>
              <a:rPr lang="en-US" dirty="0">
                <a:solidFill>
                  <a:srgbClr val="0000FF"/>
                </a:solidFill>
                <a:sym typeface="Wingdings" pitchFamily="2" charset="2"/>
              </a:rPr>
              <a:t> sensitive</a:t>
            </a:r>
            <a:endParaRPr lang="en-US" dirty="0">
              <a:solidFill>
                <a:srgbClr val="0000FF"/>
              </a:solidFill>
            </a:endParaRPr>
          </a:p>
          <a:p>
            <a:r>
              <a:rPr lang="en-US" dirty="0">
                <a:solidFill>
                  <a:srgbClr val="0000FF"/>
                </a:solidFill>
              </a:rPr>
              <a:t>+ Can tolerate up to </a:t>
            </a:r>
            <a:r>
              <a:rPr lang="en-US" i="1" dirty="0">
                <a:solidFill>
                  <a:srgbClr val="0000FF"/>
                </a:solidFill>
              </a:rPr>
              <a:t>e</a:t>
            </a:r>
            <a:r>
              <a:rPr lang="en-US" dirty="0">
                <a:solidFill>
                  <a:srgbClr val="0000FF"/>
                </a:solidFill>
              </a:rPr>
              <a:t> errors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3F3DD0-964F-E14E-9680-7F8D5AE1424B}"/>
              </a:ext>
            </a:extLst>
          </p:cNvPr>
          <p:cNvPicPr>
            <a:picLocks noChangeAspect="1"/>
          </p:cNvPicPr>
          <p:nvPr/>
        </p:nvPicPr>
        <p:blipFill>
          <a:blip r:embed="rId3"/>
          <a:stretch>
            <a:fillRect/>
          </a:stretch>
        </p:blipFill>
        <p:spPr>
          <a:xfrm>
            <a:off x="0" y="3493941"/>
            <a:ext cx="9144000" cy="2311323"/>
          </a:xfrm>
          <a:prstGeom prst="rect">
            <a:avLst/>
          </a:prstGeom>
        </p:spPr>
      </p:pic>
      <p:pic>
        <p:nvPicPr>
          <p:cNvPr id="6" name="Picture 5">
            <a:extLst>
              <a:ext uri="{FF2B5EF4-FFF2-40B4-BE49-F238E27FC236}">
                <a16:creationId xmlns:a16="http://schemas.microsoft.com/office/drawing/2014/main" id="{2CFF0334-A291-C943-B06C-11E8E31BF6EB}"/>
              </a:ext>
            </a:extLst>
          </p:cNvPr>
          <p:cNvPicPr>
            <a:picLocks noChangeAspect="1"/>
          </p:cNvPicPr>
          <p:nvPr/>
        </p:nvPicPr>
        <p:blipFill>
          <a:blip r:embed="rId4"/>
          <a:stretch>
            <a:fillRect/>
          </a:stretch>
        </p:blipFill>
        <p:spPr>
          <a:xfrm>
            <a:off x="220572" y="2413589"/>
            <a:ext cx="2006600" cy="1054100"/>
          </a:xfrm>
          <a:prstGeom prst="rect">
            <a:avLst/>
          </a:prstGeom>
        </p:spPr>
      </p:pic>
      <p:sp>
        <p:nvSpPr>
          <p:cNvPr id="7" name="TextBox 6">
            <a:extLst>
              <a:ext uri="{FF2B5EF4-FFF2-40B4-BE49-F238E27FC236}">
                <a16:creationId xmlns:a16="http://schemas.microsoft.com/office/drawing/2014/main" id="{B5FAA595-D157-7848-B3BE-4AE98FFE1F09}"/>
              </a:ext>
            </a:extLst>
          </p:cNvPr>
          <p:cNvSpPr txBox="1"/>
          <p:nvPr/>
        </p:nvSpPr>
        <p:spPr>
          <a:xfrm>
            <a:off x="4716016" y="2761087"/>
            <a:ext cx="3323795" cy="369332"/>
          </a:xfrm>
          <a:prstGeom prst="rect">
            <a:avLst/>
          </a:prstGeom>
          <a:noFill/>
        </p:spPr>
        <p:txBody>
          <a:bodyPr wrap="none" rtlCol="0">
            <a:spAutoFit/>
          </a:bodyPr>
          <a:lstStyle/>
          <a:p>
            <a:r>
              <a:rPr lang="en-US" dirty="0">
                <a:hlinkClick r:id="rId5"/>
              </a:rPr>
              <a:t>http://mrfast.sourceforge.net/</a:t>
            </a:r>
            <a:r>
              <a:rPr lang="en-US" dirty="0"/>
              <a:t> </a:t>
            </a:r>
          </a:p>
        </p:txBody>
      </p:sp>
      <p:sp>
        <p:nvSpPr>
          <p:cNvPr id="8" name="TextBox 7">
            <a:extLst>
              <a:ext uri="{FF2B5EF4-FFF2-40B4-BE49-F238E27FC236}">
                <a16:creationId xmlns:a16="http://schemas.microsoft.com/office/drawing/2014/main" id="{B6F2078C-FC19-AF41-9835-8FB9CC884161}"/>
              </a:ext>
            </a:extLst>
          </p:cNvPr>
          <p:cNvSpPr txBox="1"/>
          <p:nvPr/>
        </p:nvSpPr>
        <p:spPr>
          <a:xfrm>
            <a:off x="611560" y="6239173"/>
            <a:ext cx="7611379" cy="923330"/>
          </a:xfrm>
          <a:prstGeom prst="rect">
            <a:avLst/>
          </a:prstGeom>
          <a:noFill/>
        </p:spPr>
        <p:txBody>
          <a:bodyPr wrap="none" rtlCol="0">
            <a:spAutoFit/>
          </a:bodyPr>
          <a:lstStyle/>
          <a:p>
            <a:r>
              <a:rPr lang="en-US" dirty="0"/>
              <a:t>Alkan+, </a:t>
            </a:r>
            <a:r>
              <a:rPr lang="en-US" b="1" dirty="0">
                <a:hlinkClick r:id="rId6"/>
              </a:rPr>
              <a:t>"Personalized copy number and segmental duplication </a:t>
            </a:r>
          </a:p>
          <a:p>
            <a:r>
              <a:rPr lang="en-US" b="1" dirty="0">
                <a:hlinkClick r:id="rId6"/>
              </a:rPr>
              <a:t>maps using next-generation sequencing”</a:t>
            </a:r>
            <a:r>
              <a:rPr lang="en-US" b="1" dirty="0"/>
              <a:t>, </a:t>
            </a:r>
            <a:r>
              <a:rPr lang="en-US" dirty="0"/>
              <a:t>Nature Genetics 2009.</a:t>
            </a:r>
            <a:br>
              <a:rPr lang="en-US" dirty="0"/>
            </a:br>
            <a:endParaRPr lang="en-US" dirty="0"/>
          </a:p>
        </p:txBody>
      </p:sp>
    </p:spTree>
    <p:extLst>
      <p:ext uri="{BB962C8B-B14F-4D97-AF65-F5344CB8AC3E}">
        <p14:creationId xmlns:p14="http://schemas.microsoft.com/office/powerpoint/2010/main" val="140867195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Problem and Goal</a:t>
            </a:r>
          </a:p>
        </p:txBody>
      </p:sp>
      <p:sp>
        <p:nvSpPr>
          <p:cNvPr id="3" name="内容占位符 2"/>
          <p:cNvSpPr>
            <a:spLocks noGrp="1"/>
          </p:cNvSpPr>
          <p:nvPr>
            <p:ph idx="1"/>
          </p:nvPr>
        </p:nvSpPr>
        <p:spPr/>
        <p:txBody>
          <a:bodyPr/>
          <a:lstStyle/>
          <a:p>
            <a:r>
              <a:rPr lang="en-US" dirty="0">
                <a:solidFill>
                  <a:srgbClr val="FF0000"/>
                </a:solidFill>
              </a:rPr>
              <a:t>Poor performance of existing read mappers: Very slow </a:t>
            </a:r>
          </a:p>
          <a:p>
            <a:pPr lvl="1"/>
            <a:r>
              <a:rPr lang="en-US" dirty="0">
                <a:solidFill>
                  <a:srgbClr val="FF0000"/>
                </a:solidFill>
              </a:rPr>
              <a:t>Verification/alignment takes too long to execute</a:t>
            </a:r>
          </a:p>
          <a:p>
            <a:pPr lvl="1"/>
            <a:r>
              <a:rPr lang="en-US" dirty="0"/>
              <a:t>Verification requires a memory access for reference genome + many base-pair-wise comparisons between the reference and the read (edit distance computation)</a:t>
            </a:r>
          </a:p>
          <a:p>
            <a:pPr marL="0" indent="0">
              <a:buNone/>
            </a:pPr>
            <a:endParaRPr lang="en-US" dirty="0">
              <a:solidFill>
                <a:srgbClr val="FF0000"/>
              </a:solidFill>
            </a:endParaRPr>
          </a:p>
          <a:p>
            <a:endParaRPr lang="en-US" dirty="0">
              <a:solidFill>
                <a:srgbClr val="FF0000"/>
              </a:solidFill>
            </a:endParaRPr>
          </a:p>
          <a:p>
            <a:endParaRPr lang="en-US" dirty="0"/>
          </a:p>
          <a:p>
            <a:endParaRPr lang="en-US" dirty="0"/>
          </a:p>
          <a:p>
            <a:endParaRPr lang="en-US" dirty="0"/>
          </a:p>
          <a:p>
            <a:r>
              <a:rPr lang="en-US" dirty="0">
                <a:solidFill>
                  <a:srgbClr val="0000FF"/>
                </a:solidFill>
              </a:rPr>
              <a:t>Goal: Speed up the mapper by reducing the cost of verification</a:t>
            </a:r>
          </a:p>
          <a:p>
            <a:endParaRPr lang="en-US" dirty="0">
              <a:solidFill>
                <a:srgbClr val="FF0000"/>
              </a:solidFill>
            </a:endParaRPr>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5" name="Chart 170"/>
          <p:cNvGraphicFramePr/>
          <p:nvPr>
            <p:extLst>
              <p:ext uri="{D42A27DB-BD31-4B8C-83A1-F6EECF244321}">
                <p14:modId xmlns:p14="http://schemas.microsoft.com/office/powerpoint/2010/main" val="2139960055"/>
              </p:ext>
            </p:extLst>
          </p:nvPr>
        </p:nvGraphicFramePr>
        <p:xfrm>
          <a:off x="539552" y="3212976"/>
          <a:ext cx="8280170" cy="156221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292080" y="3501008"/>
            <a:ext cx="936104" cy="461665"/>
          </a:xfrm>
          <a:prstGeom prst="rect">
            <a:avLst/>
          </a:prstGeom>
          <a:noFill/>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1919"/>
                </a:solidFill>
                <a:effectLst/>
                <a:uLnTx/>
                <a:uFillTx/>
                <a:latin typeface="Tahoma"/>
                <a:ea typeface="+mn-ea"/>
                <a:cs typeface="+mn-cs"/>
              </a:rPr>
              <a:t>95%</a:t>
            </a:r>
          </a:p>
        </p:txBody>
      </p:sp>
    </p:spTree>
    <p:extLst>
      <p:ext uri="{BB962C8B-B14F-4D97-AF65-F5344CB8AC3E}">
        <p14:creationId xmlns:p14="http://schemas.microsoft.com/office/powerpoint/2010/main" val="15165038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Overarching Key Idea</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1916832"/>
            <a:ext cx="8610600" cy="5193723"/>
          </a:xfrm>
        </p:spPr>
        <p:txBody>
          <a:bodyPr/>
          <a:lstStyle/>
          <a:p>
            <a:pPr marL="0" indent="0" algn="ctr">
              <a:buNone/>
            </a:pPr>
            <a:r>
              <a:rPr lang="en-US" sz="4000" b="1" dirty="0">
                <a:solidFill>
                  <a:srgbClr val="0000FF"/>
                </a:solidFill>
              </a:rPr>
              <a:t>Filter fast </a:t>
            </a:r>
            <a:r>
              <a:rPr lang="en-US" sz="4000" dirty="0">
                <a:solidFill>
                  <a:srgbClr val="0000FF"/>
                </a:solidFill>
              </a:rPr>
              <a:t>before you align</a:t>
            </a:r>
          </a:p>
          <a:p>
            <a:pPr marL="0" indent="0" algn="ctr">
              <a:buNone/>
            </a:pPr>
            <a:endParaRPr lang="en-US" dirty="0">
              <a:solidFill>
                <a:srgbClr val="0000FF"/>
              </a:solidFill>
            </a:endParaRPr>
          </a:p>
          <a:p>
            <a:pPr marL="0" indent="0" algn="ctr">
              <a:buNone/>
            </a:pPr>
            <a:endParaRPr lang="en-US" dirty="0">
              <a:solidFill>
                <a:srgbClr val="0000FF"/>
              </a:solidFill>
            </a:endParaRPr>
          </a:p>
          <a:p>
            <a:pPr marL="0" indent="0" algn="ctr">
              <a:buNone/>
            </a:pPr>
            <a:r>
              <a:rPr lang="en-US" sz="4000" dirty="0">
                <a:solidFill>
                  <a:srgbClr val="FF0000"/>
                </a:solidFill>
              </a:rPr>
              <a:t>Minimize costly </a:t>
            </a:r>
          </a:p>
          <a:p>
            <a:pPr marL="0" indent="0" algn="ctr">
              <a:buNone/>
            </a:pPr>
            <a:r>
              <a:rPr lang="en-US" sz="4000" dirty="0">
                <a:solidFill>
                  <a:srgbClr val="FF0000"/>
                </a:solidFill>
              </a:rPr>
              <a:t>edit distance computations</a:t>
            </a: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923827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solidFill>
                  <a:srgbClr val="0000FF"/>
                </a:solidFill>
              </a:rPr>
              <a:t>Algorithmic Acceleration </a:t>
            </a:r>
          </a:p>
          <a:p>
            <a:pPr lvl="1"/>
            <a:r>
              <a:rPr lang="en-US" dirty="0">
                <a:solidFill>
                  <a:srgbClr val="0000FF"/>
                </a:solidFill>
              </a:rPr>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9160842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the Cost of Verification</a:t>
            </a:r>
          </a:p>
        </p:txBody>
      </p:sp>
      <p:sp>
        <p:nvSpPr>
          <p:cNvPr id="3" name="Content Placeholder 2"/>
          <p:cNvSpPr>
            <a:spLocks noGrp="1"/>
          </p:cNvSpPr>
          <p:nvPr>
            <p:ph idx="1"/>
          </p:nvPr>
        </p:nvSpPr>
        <p:spPr/>
        <p:txBody>
          <a:bodyPr/>
          <a:lstStyle/>
          <a:p>
            <a:r>
              <a:rPr lang="en-US" dirty="0"/>
              <a:t>We observe that </a:t>
            </a:r>
            <a:r>
              <a:rPr lang="en-US" dirty="0">
                <a:solidFill>
                  <a:srgbClr val="FF0000"/>
                </a:solidFill>
              </a:rPr>
              <a:t>most verification (edit distance computation) calculations are unnecessary</a:t>
            </a:r>
          </a:p>
          <a:p>
            <a:pPr lvl="1"/>
            <a:r>
              <a:rPr lang="en-US" dirty="0">
                <a:solidFill>
                  <a:srgbClr val="FF0000"/>
                </a:solidFill>
              </a:rPr>
              <a:t>1 out of 1000 potential locations passes the verification process</a:t>
            </a:r>
          </a:p>
          <a:p>
            <a:endParaRPr lang="en-US" dirty="0"/>
          </a:p>
          <a:p>
            <a:r>
              <a:rPr lang="en-US" dirty="0"/>
              <a:t>We observe that we can get rid of unnecessary verification calculations by</a:t>
            </a:r>
          </a:p>
          <a:p>
            <a:pPr lvl="1"/>
            <a:r>
              <a:rPr lang="en-US" i="1" dirty="0"/>
              <a:t>Detecting and rejecting </a:t>
            </a:r>
            <a:r>
              <a:rPr lang="en-US" i="1" dirty="0">
                <a:solidFill>
                  <a:srgbClr val="0000FF"/>
                </a:solidFill>
              </a:rPr>
              <a:t>early</a:t>
            </a:r>
            <a:r>
              <a:rPr lang="en-US" i="1" dirty="0"/>
              <a:t> </a:t>
            </a:r>
            <a:r>
              <a:rPr lang="en-US" dirty="0"/>
              <a:t>invalid mappings (filtering)</a:t>
            </a:r>
            <a:endParaRPr lang="en-US" i="1" dirty="0"/>
          </a:p>
          <a:p>
            <a:pPr lvl="1"/>
            <a:r>
              <a:rPr lang="en-US" i="1" dirty="0"/>
              <a:t>Reducing</a:t>
            </a:r>
            <a:r>
              <a:rPr lang="en-US" dirty="0"/>
              <a:t> the </a:t>
            </a:r>
            <a:r>
              <a:rPr lang="en-US" i="1" dirty="0">
                <a:solidFill>
                  <a:srgbClr val="0000FF"/>
                </a:solidFill>
              </a:rPr>
              <a:t>number</a:t>
            </a:r>
            <a:r>
              <a:rPr lang="en-US" dirty="0"/>
              <a:t> of potential mappings</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13557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Observations </a:t>
            </a:r>
            <a:r>
              <a:rPr lang="en-US" sz="2800" dirty="0"/>
              <a:t>[Xin+, BMC Genomics 2013]</a:t>
            </a:r>
          </a:p>
        </p:txBody>
      </p:sp>
      <p:sp>
        <p:nvSpPr>
          <p:cNvPr id="3" name="Content Placeholder 2"/>
          <p:cNvSpPr>
            <a:spLocks noGrp="1"/>
          </p:cNvSpPr>
          <p:nvPr>
            <p:ph idx="1"/>
          </p:nvPr>
        </p:nvSpPr>
        <p:spPr/>
        <p:txBody>
          <a:bodyPr/>
          <a:lstStyle/>
          <a:p>
            <a:r>
              <a:rPr lang="en-US" dirty="0"/>
              <a:t>Observation 1</a:t>
            </a:r>
          </a:p>
          <a:p>
            <a:pPr lvl="1"/>
            <a:r>
              <a:rPr lang="en-US" dirty="0">
                <a:solidFill>
                  <a:srgbClr val="0000FF"/>
                </a:solidFill>
              </a:rPr>
              <a:t>Adjacent k-</a:t>
            </a:r>
            <a:r>
              <a:rPr lang="en-US" dirty="0" err="1">
                <a:solidFill>
                  <a:srgbClr val="0000FF"/>
                </a:solidFill>
              </a:rPr>
              <a:t>mers</a:t>
            </a:r>
            <a:r>
              <a:rPr lang="en-US" dirty="0">
                <a:solidFill>
                  <a:srgbClr val="0000FF"/>
                </a:solidFill>
              </a:rPr>
              <a:t> in the read should also be adjacent in the reference genome</a:t>
            </a:r>
          </a:p>
          <a:p>
            <a:pPr lvl="1"/>
            <a:r>
              <a:rPr lang="en-US" dirty="0">
                <a:solidFill>
                  <a:srgbClr val="FF0000"/>
                </a:solidFill>
              </a:rPr>
              <a:t>Read mapper can quickly reject mappings that do </a:t>
            </a:r>
            <a:r>
              <a:rPr lang="en-US" b="1" dirty="0">
                <a:solidFill>
                  <a:srgbClr val="FF0000"/>
                </a:solidFill>
              </a:rPr>
              <a:t>not</a:t>
            </a:r>
            <a:r>
              <a:rPr lang="en-US" dirty="0">
                <a:solidFill>
                  <a:srgbClr val="FF0000"/>
                </a:solidFill>
              </a:rPr>
              <a:t> satisfy this property</a:t>
            </a:r>
          </a:p>
          <a:p>
            <a:pPr lvl="1"/>
            <a:endParaRPr lang="en-US" dirty="0"/>
          </a:p>
          <a:p>
            <a:r>
              <a:rPr lang="en-US" dirty="0"/>
              <a:t>Observation 2</a:t>
            </a:r>
          </a:p>
          <a:p>
            <a:pPr lvl="1"/>
            <a:r>
              <a:rPr lang="en-US" dirty="0"/>
              <a:t>Some k-</a:t>
            </a:r>
            <a:r>
              <a:rPr lang="en-US" dirty="0" err="1"/>
              <a:t>mers</a:t>
            </a:r>
            <a:r>
              <a:rPr lang="en-US" dirty="0"/>
              <a:t> are </a:t>
            </a:r>
            <a:r>
              <a:rPr lang="en-US" dirty="0">
                <a:solidFill>
                  <a:srgbClr val="0000FF"/>
                </a:solidFill>
              </a:rPr>
              <a:t>cheaper</a:t>
            </a:r>
            <a:r>
              <a:rPr lang="en-US" dirty="0"/>
              <a:t> to verify than others because they have shorter location lists (they occur less frequently in the reference genome)</a:t>
            </a:r>
            <a:r>
              <a:rPr lang="en-US" dirty="0">
                <a:solidFill>
                  <a:srgbClr val="0000FF"/>
                </a:solidFill>
              </a:rPr>
              <a:t>	</a:t>
            </a:r>
          </a:p>
          <a:p>
            <a:pPr lvl="2"/>
            <a:r>
              <a:rPr lang="en-US" dirty="0"/>
              <a:t>Mapper needs to examine only </a:t>
            </a:r>
            <a:r>
              <a:rPr lang="en-US" i="1" dirty="0">
                <a:solidFill>
                  <a:srgbClr val="0000FF"/>
                </a:solidFill>
              </a:rPr>
              <a:t>e+1</a:t>
            </a:r>
            <a:r>
              <a:rPr lang="en-US" dirty="0"/>
              <a:t> k-</a:t>
            </a:r>
            <a:r>
              <a:rPr lang="en-US" dirty="0" err="1"/>
              <a:t>mers</a:t>
            </a:r>
            <a:r>
              <a:rPr lang="en-US" dirty="0"/>
              <a:t>’ locations to tolerate </a:t>
            </a:r>
            <a:r>
              <a:rPr lang="en-US" i="1" dirty="0">
                <a:solidFill>
                  <a:srgbClr val="0000FF"/>
                </a:solidFill>
              </a:rPr>
              <a:t>e</a:t>
            </a:r>
            <a:r>
              <a:rPr lang="en-US" dirty="0"/>
              <a:t> errors</a:t>
            </a:r>
          </a:p>
          <a:p>
            <a:pPr lvl="1"/>
            <a:r>
              <a:rPr lang="en-US" dirty="0">
                <a:solidFill>
                  <a:srgbClr val="FF0000"/>
                </a:solidFill>
              </a:rPr>
              <a:t>Read mapper can choose the cheapest </a:t>
            </a:r>
            <a:r>
              <a:rPr lang="en-US" i="1" dirty="0">
                <a:solidFill>
                  <a:srgbClr val="0000FF"/>
                </a:solidFill>
              </a:rPr>
              <a:t>e+1</a:t>
            </a:r>
            <a:r>
              <a:rPr lang="en-US" dirty="0">
                <a:solidFill>
                  <a:srgbClr val="0000FF"/>
                </a:solidFill>
              </a:rPr>
              <a:t> </a:t>
            </a:r>
            <a:r>
              <a:rPr lang="en-US" dirty="0">
                <a:solidFill>
                  <a:srgbClr val="FF0000"/>
                </a:solidFill>
              </a:rPr>
              <a:t>k-</a:t>
            </a:r>
            <a:r>
              <a:rPr lang="en-US" dirty="0" err="1">
                <a:solidFill>
                  <a:srgbClr val="FF0000"/>
                </a:solidFill>
              </a:rPr>
              <a:t>mers</a:t>
            </a:r>
            <a:r>
              <a:rPr lang="en-US" dirty="0">
                <a:solidFill>
                  <a:srgbClr val="FF0000"/>
                </a:solidFill>
              </a:rPr>
              <a:t> and verify their locations</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96918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 y="152400"/>
            <a:ext cx="8915400" cy="756320"/>
          </a:xfrm>
        </p:spPr>
        <p:txBody>
          <a:bodyPr/>
          <a:lstStyle/>
          <a:p>
            <a:r>
              <a:rPr lang="en-US" dirty="0" err="1"/>
              <a:t>FastHASH</a:t>
            </a:r>
            <a:r>
              <a:rPr lang="en-US" dirty="0"/>
              <a:t> Mechanisms </a:t>
            </a:r>
            <a:r>
              <a:rPr lang="en-US" sz="2600" dirty="0">
                <a:solidFill>
                  <a:srgbClr val="006633"/>
                </a:solidFill>
              </a:rPr>
              <a:t>[Xin+, BMC Genomics 2013]</a:t>
            </a:r>
            <a:endParaRPr lang="en-US" sz="2600" dirty="0"/>
          </a:p>
        </p:txBody>
      </p:sp>
      <p:sp>
        <p:nvSpPr>
          <p:cNvPr id="3" name="内容占位符 2"/>
          <p:cNvSpPr>
            <a:spLocks noGrp="1"/>
          </p:cNvSpPr>
          <p:nvPr>
            <p:ph idx="1"/>
          </p:nvPr>
        </p:nvSpPr>
        <p:spPr/>
        <p:txBody>
          <a:bodyPr/>
          <a:lstStyle/>
          <a:p>
            <a:endParaRPr lang="en-US" b="1" dirty="0">
              <a:solidFill>
                <a:srgbClr val="0000FF"/>
              </a:solidFill>
            </a:endParaRPr>
          </a:p>
          <a:p>
            <a:endParaRPr lang="en-US" b="1" dirty="0">
              <a:solidFill>
                <a:srgbClr val="0000FF"/>
              </a:solidFill>
            </a:endParaRPr>
          </a:p>
          <a:p>
            <a:r>
              <a:rPr lang="en-US" b="1" dirty="0">
                <a:solidFill>
                  <a:srgbClr val="0000FF"/>
                </a:solidFill>
              </a:rPr>
              <a:t>Adjacency Filtering (AF)</a:t>
            </a:r>
            <a:r>
              <a:rPr lang="en-US" dirty="0">
                <a:solidFill>
                  <a:srgbClr val="0000FF"/>
                </a:solidFill>
              </a:rPr>
              <a:t>: </a:t>
            </a:r>
            <a:r>
              <a:rPr lang="en-US" dirty="0"/>
              <a:t>Rejects obviously invalid mapping locations at early stage to avoid unnecessary verifications</a:t>
            </a:r>
          </a:p>
          <a:p>
            <a:endParaRPr lang="en-US" dirty="0"/>
          </a:p>
          <a:p>
            <a:endParaRPr lang="en-US" b="1" dirty="0">
              <a:solidFill>
                <a:srgbClr val="0000FF"/>
              </a:solidFill>
            </a:endParaRPr>
          </a:p>
          <a:p>
            <a:r>
              <a:rPr lang="en-US" b="1" dirty="0">
                <a:solidFill>
                  <a:srgbClr val="0000FF"/>
                </a:solidFill>
              </a:rPr>
              <a:t>Cheap K-</a:t>
            </a:r>
            <a:r>
              <a:rPr lang="en-US" b="1" dirty="0" err="1">
                <a:solidFill>
                  <a:srgbClr val="0000FF"/>
                </a:solidFill>
              </a:rPr>
              <a:t>mer</a:t>
            </a:r>
            <a:r>
              <a:rPr lang="en-US" b="1" dirty="0">
                <a:solidFill>
                  <a:srgbClr val="0000FF"/>
                </a:solidFill>
              </a:rPr>
              <a:t> Selection (CKS): </a:t>
            </a:r>
            <a:r>
              <a:rPr lang="en-US" dirty="0"/>
              <a:t>Reduces the absolute number of potential mapping locations</a:t>
            </a:r>
          </a:p>
          <a:p>
            <a:endParaRPr lang="en-US" dirty="0"/>
          </a:p>
          <a:p>
            <a:endParaRPr lang="en-US" dirty="0"/>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51520" y="1772816"/>
            <a:ext cx="8208912" cy="1224136"/>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474385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Adjacency Filtering (AF)</a:t>
            </a:r>
          </a:p>
        </p:txBody>
      </p:sp>
      <p:sp>
        <p:nvSpPr>
          <p:cNvPr id="3" name="Content Placeholder 2"/>
          <p:cNvSpPr>
            <a:spLocks noGrp="1"/>
          </p:cNvSpPr>
          <p:nvPr>
            <p:ph idx="1"/>
          </p:nvPr>
        </p:nvSpPr>
        <p:spPr/>
        <p:txBody>
          <a:bodyPr/>
          <a:lstStyle/>
          <a:p>
            <a:r>
              <a:rPr lang="en-US" b="1" dirty="0">
                <a:solidFill>
                  <a:srgbClr val="FF0000"/>
                </a:solidFill>
              </a:rPr>
              <a:t>Goal:</a:t>
            </a:r>
            <a:r>
              <a:rPr lang="en-US" b="1" dirty="0"/>
              <a:t> </a:t>
            </a:r>
            <a:r>
              <a:rPr lang="en-US" dirty="0"/>
              <a:t>detect and filter out invalid mappings at early stage</a:t>
            </a:r>
          </a:p>
          <a:p>
            <a:r>
              <a:rPr lang="en-US" b="1" dirty="0">
                <a:solidFill>
                  <a:srgbClr val="0000FF"/>
                </a:solidFill>
              </a:rPr>
              <a:t>Key Insight:</a:t>
            </a:r>
            <a:r>
              <a:rPr lang="en-US" b="1" dirty="0"/>
              <a:t> </a:t>
            </a:r>
            <a:r>
              <a:rPr lang="en-US" dirty="0"/>
              <a:t>For a valid mapping, adjacent k-</a:t>
            </a:r>
            <a:r>
              <a:rPr lang="en-US" dirty="0" err="1"/>
              <a:t>mers</a:t>
            </a:r>
            <a:r>
              <a:rPr lang="en-US" dirty="0"/>
              <a:t> in the read are also adjacent in the reference genome</a:t>
            </a:r>
          </a:p>
          <a:p>
            <a:endParaRPr lang="en-US" dirty="0"/>
          </a:p>
          <a:p>
            <a:endParaRPr lang="en-US" dirty="0"/>
          </a:p>
          <a:p>
            <a:endParaRPr lang="en-US" dirty="0"/>
          </a:p>
          <a:p>
            <a:endParaRPr lang="en-US" dirty="0"/>
          </a:p>
          <a:p>
            <a:endParaRPr lang="en-US" dirty="0"/>
          </a:p>
          <a:p>
            <a:r>
              <a:rPr lang="en-US" b="1" dirty="0">
                <a:solidFill>
                  <a:srgbClr val="0000FF"/>
                </a:solidFill>
              </a:rPr>
              <a:t>Key Idea: </a:t>
            </a:r>
            <a:r>
              <a:rPr lang="en-US" dirty="0"/>
              <a:t>search for adjacent locations in the k-</a:t>
            </a:r>
            <a:r>
              <a:rPr lang="en-US" dirty="0" err="1"/>
              <a:t>mers</a:t>
            </a:r>
            <a:r>
              <a:rPr lang="en-US" dirty="0"/>
              <a:t>’ location lists</a:t>
            </a:r>
          </a:p>
          <a:p>
            <a:pPr lvl="1"/>
            <a:r>
              <a:rPr lang="en-US" dirty="0"/>
              <a:t>If more than </a:t>
            </a:r>
            <a:r>
              <a:rPr lang="en-US" i="1" dirty="0">
                <a:solidFill>
                  <a:srgbClr val="0000FF"/>
                </a:solidFill>
              </a:rPr>
              <a:t>e</a:t>
            </a:r>
            <a:r>
              <a:rPr lang="en-US" dirty="0">
                <a:solidFill>
                  <a:srgbClr val="0000FF"/>
                </a:solidFill>
              </a:rPr>
              <a:t> </a:t>
            </a:r>
            <a:r>
              <a:rPr lang="en-US" dirty="0"/>
              <a:t>k-</a:t>
            </a:r>
            <a:r>
              <a:rPr lang="en-US" dirty="0" err="1"/>
              <a:t>mers</a:t>
            </a:r>
            <a:r>
              <a:rPr lang="en-US" dirty="0"/>
              <a:t> fail </a:t>
            </a:r>
            <a:r>
              <a:rPr lang="en-US" dirty="0">
                <a:sym typeface="Wingdings" pitchFamily="2" charset="2"/>
              </a:rPr>
              <a:t> </a:t>
            </a:r>
            <a:r>
              <a:rPr lang="en-US" dirty="0"/>
              <a:t>there must be more than e errors </a:t>
            </a:r>
            <a:r>
              <a:rPr lang="en-US" dirty="0">
                <a:sym typeface="Wingdings" pitchFamily="2" charset="2"/>
              </a:rPr>
              <a:t> </a:t>
            </a:r>
            <a:r>
              <a:rPr lang="en-US" dirty="0"/>
              <a:t>invalid mapping</a:t>
            </a: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ectangle 81"/>
          <p:cNvSpPr/>
          <p:nvPr/>
        </p:nvSpPr>
        <p:spPr>
          <a:xfrm>
            <a:off x="1047462" y="2385119"/>
            <a:ext cx="5530120"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6" name="TextBox 5"/>
          <p:cNvSpPr txBox="1"/>
          <p:nvPr/>
        </p:nvSpPr>
        <p:spPr>
          <a:xfrm>
            <a:off x="6994509" y="2258288"/>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cxnSp>
        <p:nvCxnSpPr>
          <p:cNvPr id="7" name="Straight Arrow Connector 257"/>
          <p:cNvCxnSpPr>
            <a:stCxn id="6" idx="1"/>
            <a:endCxn id="5" idx="3"/>
          </p:cNvCxnSpPr>
          <p:nvPr/>
        </p:nvCxnSpPr>
        <p:spPr>
          <a:xfrm flipH="1">
            <a:off x="6577582" y="2519898"/>
            <a:ext cx="4169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67544" y="3122384"/>
            <a:ext cx="7776864" cy="0"/>
          </a:xfrm>
          <a:prstGeom prst="line">
            <a:avLst/>
          </a:prstGeom>
          <a:ln w="57150" cmpd="sng">
            <a:solidFill>
              <a:schemeClr val="bg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732240" y="3266400"/>
            <a:ext cx="20889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cxnSp>
        <p:nvCxnSpPr>
          <p:cNvPr id="12" name="Straight Arrow Connector 11"/>
          <p:cNvCxnSpPr/>
          <p:nvPr/>
        </p:nvCxnSpPr>
        <p:spPr>
          <a:xfrm flipH="1">
            <a:off x="1224643" y="2618328"/>
            <a:ext cx="899085" cy="497708"/>
          </a:xfrm>
          <a:prstGeom prst="straightConnector1">
            <a:avLst/>
          </a:prstGeom>
          <a:ln>
            <a:solidFill>
              <a:srgbClr val="8C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195736" y="2618328"/>
            <a:ext cx="432048" cy="504056"/>
          </a:xfrm>
          <a:prstGeom prst="straightConnector1">
            <a:avLst/>
          </a:prstGeom>
          <a:ln>
            <a:solidFill>
              <a:srgbClr val="8C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339752" y="2618328"/>
            <a:ext cx="1296144" cy="504056"/>
          </a:xfrm>
          <a:prstGeom prst="straightConnector1">
            <a:avLst/>
          </a:prstGeom>
          <a:ln>
            <a:solidFill>
              <a:srgbClr val="8C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627784" y="2618328"/>
            <a:ext cx="3528392" cy="504056"/>
          </a:xfrm>
          <a:prstGeom prst="straightConnector1">
            <a:avLst/>
          </a:prstGeom>
          <a:ln>
            <a:solidFill>
              <a:srgbClr val="8C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1378857" y="2618328"/>
            <a:ext cx="2257040" cy="4931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5" idx="2"/>
          </p:cNvCxnSpPr>
          <p:nvPr/>
        </p:nvCxnSpPr>
        <p:spPr>
          <a:xfrm flipH="1">
            <a:off x="2915816" y="2654676"/>
            <a:ext cx="896706" cy="4677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995936" y="2618328"/>
            <a:ext cx="936104"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283968" y="2618328"/>
            <a:ext cx="1368152"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644008" y="2618328"/>
            <a:ext cx="2520280"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1510270" y="2618328"/>
            <a:ext cx="3997834" cy="491456"/>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4355976" y="2618328"/>
            <a:ext cx="1296144" cy="504056"/>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5868144" y="2618328"/>
            <a:ext cx="504056" cy="504056"/>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971600" y="2915652"/>
            <a:ext cx="792088" cy="432048"/>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7" name="TextBox 36"/>
          <p:cNvSpPr txBox="1"/>
          <p:nvPr/>
        </p:nvSpPr>
        <p:spPr>
          <a:xfrm>
            <a:off x="539552" y="3419708"/>
            <a:ext cx="16176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Valid mapping</a:t>
            </a:r>
          </a:p>
        </p:txBody>
      </p:sp>
      <p:cxnSp>
        <p:nvCxnSpPr>
          <p:cNvPr id="43" name="Straight Connector 42"/>
          <p:cNvCxnSpPr/>
          <p:nvPr/>
        </p:nvCxnSpPr>
        <p:spPr>
          <a:xfrm>
            <a:off x="2946634"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918310"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638390"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7143693"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1372830"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518365" y="3120373"/>
            <a:ext cx="144016" cy="0"/>
          </a:xfrm>
          <a:prstGeom prst="line">
            <a:avLst/>
          </a:prstGeom>
          <a:ln w="57150"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227514" y="3120373"/>
            <a:ext cx="144016"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2627784" y="3122824"/>
            <a:ext cx="144016"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608680" y="3122824"/>
            <a:ext cx="144016"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124424" y="3122824"/>
            <a:ext cx="144016"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4374120" y="3122824"/>
            <a:ext cx="144016" cy="0"/>
          </a:xfrm>
          <a:prstGeom prst="line">
            <a:avLst/>
          </a:prstGeom>
          <a:ln w="57150"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358592" y="3123392"/>
            <a:ext cx="144016" cy="0"/>
          </a:xfrm>
          <a:prstGeom prst="line">
            <a:avLst/>
          </a:prstGeom>
          <a:ln w="57150"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2450269"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39" name="TextBox 38"/>
          <p:cNvSpPr txBox="1"/>
          <p:nvPr/>
        </p:nvSpPr>
        <p:spPr>
          <a:xfrm>
            <a:off x="3479302" y="3414889"/>
            <a:ext cx="18127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Invalid mapping</a:t>
            </a:r>
          </a:p>
        </p:txBody>
      </p:sp>
      <p:sp>
        <p:nvSpPr>
          <p:cNvPr id="40" name="Rectangle 39"/>
          <p:cNvSpPr/>
          <p:nvPr/>
        </p:nvSpPr>
        <p:spPr>
          <a:xfrm>
            <a:off x="3419872"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41" name="Rectangle 40"/>
          <p:cNvSpPr/>
          <p:nvPr/>
        </p:nvSpPr>
        <p:spPr>
          <a:xfrm>
            <a:off x="4355976"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42" name="Rectangle 41"/>
          <p:cNvSpPr/>
          <p:nvPr/>
        </p:nvSpPr>
        <p:spPr>
          <a:xfrm>
            <a:off x="5652120"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48" name="Rectangle 47"/>
          <p:cNvSpPr/>
          <p:nvPr/>
        </p:nvSpPr>
        <p:spPr>
          <a:xfrm>
            <a:off x="6876256"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4281066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par>
                                <p:cTn id="27" presetID="22" presetClass="entr" presetSubtype="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par>
                                <p:cTn id="33" presetID="22" presetClass="entr" presetSubtype="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500"/>
                                        <p:tgtEl>
                                          <p:spTgt spid="20"/>
                                        </p:tgtEl>
                                      </p:cBhvr>
                                    </p:animEffect>
                                  </p:childTnLst>
                                </p:cTn>
                              </p:par>
                              <p:par>
                                <p:cTn id="36" presetID="22" presetClass="entr" presetSubtype="1"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par>
                                <p:cTn id="39" presetID="22" presetClass="entr" presetSubtype="1"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par>
                                <p:cTn id="42" presetID="22" presetClass="entr" presetSubtype="1"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up)">
                                      <p:cBhvr>
                                        <p:cTn id="44" dur="500"/>
                                        <p:tgtEl>
                                          <p:spTgt spid="31"/>
                                        </p:tgtEl>
                                      </p:cBhvr>
                                    </p:animEffect>
                                  </p:childTnLst>
                                </p:cTn>
                              </p:par>
                              <p:par>
                                <p:cTn id="45" presetID="22" presetClass="entr" presetSubtype="1"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up)">
                                      <p:cBhvr>
                                        <p:cTn id="47" dur="500"/>
                                        <p:tgtEl>
                                          <p:spTgt spid="27"/>
                                        </p:tgtEl>
                                      </p:cBhvr>
                                    </p:animEffect>
                                  </p:childTnLst>
                                </p:cTn>
                              </p:par>
                              <p:par>
                                <p:cTn id="48" presetID="22" presetClass="entr" presetSubtype="1"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up)">
                                      <p:cBhvr>
                                        <p:cTn id="50" dur="500"/>
                                        <p:tgtEl>
                                          <p:spTgt spid="33"/>
                                        </p:tgtEl>
                                      </p:cBhvr>
                                    </p:animEffect>
                                  </p:childTnLst>
                                </p:cTn>
                              </p:par>
                              <p:par>
                                <p:cTn id="51" presetID="22" presetClass="entr" presetSubtype="1"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par>
                                <p:cTn id="54" presetID="22" presetClass="entr" presetSubtype="1"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up)">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checkerboard(across)">
                                      <p:cBhvr>
                                        <p:cTn id="87" dur="500"/>
                                        <p:tgtEl>
                                          <p:spTgt spid="36"/>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checkerboard(across)">
                                      <p:cBhvr>
                                        <p:cTn id="95" dur="500"/>
                                        <p:tgtEl>
                                          <p:spTgt spid="38"/>
                                        </p:tgtEl>
                                      </p:cBhvr>
                                    </p:animEffect>
                                  </p:childTnLst>
                                </p:cTn>
                              </p:par>
                              <p:par>
                                <p:cTn id="96" presetID="5" presetClass="entr" presetSubtype="10" fill="hold" grpId="0" nodeType="with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checkerboard(across)">
                                      <p:cBhvr>
                                        <p:cTn id="98" dur="500"/>
                                        <p:tgtEl>
                                          <p:spTgt spid="40"/>
                                        </p:tgtEl>
                                      </p:cBhvr>
                                    </p:animEffect>
                                  </p:childTnLst>
                                </p:cTn>
                              </p:par>
                              <p:par>
                                <p:cTn id="99" presetID="5" presetClass="entr" presetSubtype="10" fill="hold" grpId="0" nodeType="with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checkerboard(across)">
                                      <p:cBhvr>
                                        <p:cTn id="101" dur="500"/>
                                        <p:tgtEl>
                                          <p:spTgt spid="41"/>
                                        </p:tgtEl>
                                      </p:cBhvr>
                                    </p:animEffect>
                                  </p:childTnLst>
                                </p:cTn>
                              </p:par>
                              <p:par>
                                <p:cTn id="102" presetID="5" presetClass="entr" presetSubtype="10" fill="hold" grpId="0" nodeType="with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checkerboard(across)">
                                      <p:cBhvr>
                                        <p:cTn id="104" dur="500"/>
                                        <p:tgtEl>
                                          <p:spTgt spid="42"/>
                                        </p:tgtEl>
                                      </p:cBhvr>
                                    </p:animEffect>
                                  </p:childTnLst>
                                </p:cTn>
                              </p:par>
                              <p:par>
                                <p:cTn id="105" presetID="5" presetClass="entr" presetSubtype="10" fill="hold" grpId="0"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checkerboard(across)">
                                      <p:cBhvr>
                                        <p:cTn id="107" dur="500"/>
                                        <p:tgtEl>
                                          <p:spTgt spid="48"/>
                                        </p:tgtEl>
                                      </p:cBhvr>
                                    </p:animEffect>
                                  </p:childTnLst>
                                </p:cTn>
                              </p:par>
                            </p:childTnLst>
                          </p:cTn>
                        </p:par>
                        <p:par>
                          <p:cTn id="108" fill="hold">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
                                            <p:txEl>
                                              <p:pRg st="7" end="7"/>
                                            </p:txEl>
                                          </p:spTgt>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P spid="36" grpId="0" animBg="1"/>
      <p:bldP spid="37" grpId="0"/>
      <p:bldP spid="38" grpId="0" animBg="1"/>
      <p:bldP spid="39" grpId="0"/>
      <p:bldP spid="40" grpId="0" animBg="1"/>
      <p:bldP spid="41" grpId="0" animBg="1"/>
      <p:bldP spid="42"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What Is a Genome Made Of?</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4</a:t>
            </a:fld>
            <a:endParaRPr lang="en-US" altLang="en-US"/>
          </a:p>
        </p:txBody>
      </p:sp>
      <p:pic>
        <p:nvPicPr>
          <p:cNvPr id="6"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0713" t="16302" r="51507" b="48876"/>
          <a:stretch/>
        </p:blipFill>
        <p:spPr bwMode="auto">
          <a:xfrm>
            <a:off x="6930356" y="4772494"/>
            <a:ext cx="216024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dna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 y="920585"/>
            <a:ext cx="8291264" cy="53301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2854944" y="5251077"/>
            <a:ext cx="926631" cy="532707"/>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94151" y="5692191"/>
            <a:ext cx="1584176" cy="369332"/>
          </a:xfrm>
          <a:prstGeom prst="rect">
            <a:avLst/>
          </a:prstGeom>
          <a:noFill/>
        </p:spPr>
        <p:txBody>
          <a:bodyPr wrap="square" rtlCol="0">
            <a:spAutoFit/>
          </a:bodyPr>
          <a:lstStyle/>
          <a:p>
            <a:r>
              <a:rPr lang="en-US" dirty="0">
                <a:ea typeface="Meiryo" panose="020B0604030504040204" pitchFamily="34" charset="-128"/>
                <a:cs typeface="Aparajita" panose="020B0604020202020204" pitchFamily="34" charset="0"/>
              </a:rPr>
              <a:t>Cell</a:t>
            </a:r>
          </a:p>
        </p:txBody>
      </p:sp>
      <p:sp>
        <p:nvSpPr>
          <p:cNvPr id="9" name="Rectangle 8"/>
          <p:cNvSpPr/>
          <p:nvPr/>
        </p:nvSpPr>
        <p:spPr>
          <a:xfrm>
            <a:off x="722507" y="5899941"/>
            <a:ext cx="978153" cy="369332"/>
          </a:xfrm>
          <a:prstGeom prst="rect">
            <a:avLst/>
          </a:prstGeom>
        </p:spPr>
        <p:txBody>
          <a:bodyPr wrap="none">
            <a:spAutoFit/>
          </a:bodyPr>
          <a:lstStyle/>
          <a:p>
            <a:r>
              <a:rPr lang="en-US" dirty="0">
                <a:ea typeface="Meiryo" panose="020B0604030504040204" pitchFamily="34" charset="-128"/>
                <a:cs typeface="Aparajita" panose="020B0604020202020204" pitchFamily="34" charset="0"/>
              </a:rPr>
              <a:t>Nucleus</a:t>
            </a:r>
          </a:p>
        </p:txBody>
      </p:sp>
      <p:cxnSp>
        <p:nvCxnSpPr>
          <p:cNvPr id="11" name="Straight Arrow Connector 10"/>
          <p:cNvCxnSpPr/>
          <p:nvPr/>
        </p:nvCxnSpPr>
        <p:spPr>
          <a:xfrm flipV="1">
            <a:off x="982736" y="3871940"/>
            <a:ext cx="764410" cy="2028001"/>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15"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72999" t="17063" r="10630" b="48116"/>
          <a:stretch/>
        </p:blipFill>
        <p:spPr bwMode="auto">
          <a:xfrm>
            <a:off x="8132614" y="3292690"/>
            <a:ext cx="936104" cy="15121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85141" y="6416077"/>
            <a:ext cx="7297614" cy="369332"/>
          </a:xfrm>
          <a:prstGeom prst="rect">
            <a:avLst/>
          </a:prstGeom>
        </p:spPr>
        <p:txBody>
          <a:bodyPr wrap="square">
            <a:spAutoFit/>
          </a:bodyPr>
          <a:lstStyle/>
          <a:p>
            <a:r>
              <a:rPr lang="en-US" dirty="0"/>
              <a:t>The discovery of DNA’s double-helical structure (Watson+, 1953) </a:t>
            </a:r>
          </a:p>
        </p:txBody>
      </p:sp>
    </p:spTree>
    <p:extLst>
      <p:ext uri="{BB962C8B-B14F-4D97-AF65-F5344CB8AC3E}">
        <p14:creationId xmlns:p14="http://schemas.microsoft.com/office/powerpoint/2010/main" val="124557735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2524125" y="4620782"/>
            <a:ext cx="2017909" cy="22116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1" name="TextBox 70"/>
          <p:cNvSpPr txBox="1"/>
          <p:nvPr/>
        </p:nvSpPr>
        <p:spPr>
          <a:xfrm>
            <a:off x="2528316" y="4622318"/>
            <a:ext cx="2017909" cy="22116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3" name="TextBox 72"/>
          <p:cNvSpPr txBox="1"/>
          <p:nvPr/>
        </p:nvSpPr>
        <p:spPr>
          <a:xfrm>
            <a:off x="2526865" y="4622318"/>
            <a:ext cx="2017909" cy="22116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2" name="矩形 71"/>
          <p:cNvSpPr/>
          <p:nvPr/>
        </p:nvSpPr>
        <p:spPr>
          <a:xfrm>
            <a:off x="4032482" y="2990885"/>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12</a:t>
            </a:r>
          </a:p>
        </p:txBody>
      </p:sp>
      <p:sp>
        <p:nvSpPr>
          <p:cNvPr id="2" name="标题 1"/>
          <p:cNvSpPr>
            <a:spLocks noGrp="1"/>
          </p:cNvSpPr>
          <p:nvPr>
            <p:ph type="title"/>
          </p:nvPr>
        </p:nvSpPr>
        <p:spPr/>
        <p:txBody>
          <a:bodyPr/>
          <a:lstStyle/>
          <a:p>
            <a:r>
              <a:rPr lang="en-US" dirty="0"/>
              <a:t>Adjacency Filtering (AF)</a:t>
            </a:r>
          </a:p>
        </p:txBody>
      </p:sp>
      <p:graphicFrame>
        <p:nvGraphicFramePr>
          <p:cNvPr id="53" name="内容占位符 52"/>
          <p:cNvGraphicFramePr>
            <a:graphicFrameLocks noGrp="1"/>
          </p:cNvGraphicFramePr>
          <p:nvPr>
            <p:ph idx="1"/>
            <p:extLst/>
          </p:nvPr>
        </p:nvGraphicFramePr>
        <p:xfrm>
          <a:off x="2524565" y="4180830"/>
          <a:ext cx="1615388" cy="213360"/>
        </p:xfrm>
        <a:graphic>
          <a:graphicData uri="http://schemas.openxmlformats.org/drawingml/2006/table">
            <a:tbl>
              <a:tblPr firstRow="1" bandRow="1">
                <a:tableStyleId>{5C22544A-7EE6-4342-B048-85BDC9FD1C3A}</a:tableStyleId>
              </a:tblPr>
              <a:tblGrid>
                <a:gridCol w="403847">
                  <a:extLst>
                    <a:ext uri="{9D8B030D-6E8A-4147-A177-3AD203B41FA5}">
                      <a16:colId xmlns:a16="http://schemas.microsoft.com/office/drawing/2014/main" val="20000"/>
                    </a:ext>
                  </a:extLst>
                </a:gridCol>
                <a:gridCol w="403847">
                  <a:extLst>
                    <a:ext uri="{9D8B030D-6E8A-4147-A177-3AD203B41FA5}">
                      <a16:colId xmlns:a16="http://schemas.microsoft.com/office/drawing/2014/main" val="20001"/>
                    </a:ext>
                  </a:extLst>
                </a:gridCol>
                <a:gridCol w="403847">
                  <a:extLst>
                    <a:ext uri="{9D8B030D-6E8A-4147-A177-3AD203B41FA5}">
                      <a16:colId xmlns:a16="http://schemas.microsoft.com/office/drawing/2014/main" val="20002"/>
                    </a:ext>
                  </a:extLst>
                </a:gridCol>
                <a:gridCol w="403847">
                  <a:extLst>
                    <a:ext uri="{9D8B030D-6E8A-4147-A177-3AD203B41FA5}">
                      <a16:colId xmlns:a16="http://schemas.microsoft.com/office/drawing/2014/main" val="20003"/>
                    </a:ext>
                  </a:extLst>
                </a:gridCol>
              </a:tblGrid>
              <a:tr h="181213">
                <a:tc>
                  <a:txBody>
                    <a:bodyPr/>
                    <a:lstStyle/>
                    <a:p>
                      <a:r>
                        <a:rPr lang="en-US" sz="800" b="0" dirty="0">
                          <a:solidFill>
                            <a:schemeClr val="accent1">
                              <a:lumMod val="75000"/>
                            </a:schemeClr>
                          </a:solidFill>
                        </a:rPr>
                        <a:t>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324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557</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940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81"/>
          <p:cNvSpPr/>
          <p:nvPr/>
        </p:nvSpPr>
        <p:spPr>
          <a:xfrm>
            <a:off x="353145" y="1088395"/>
            <a:ext cx="5530120"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7" name="Rectangle 85"/>
          <p:cNvSpPr/>
          <p:nvPr/>
        </p:nvSpPr>
        <p:spPr>
          <a:xfrm>
            <a:off x="983621" y="1977948"/>
            <a:ext cx="1906831"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8" name="Rectangle 86"/>
          <p:cNvSpPr/>
          <p:nvPr/>
        </p:nvSpPr>
        <p:spPr>
          <a:xfrm>
            <a:off x="1763688" y="1857546"/>
            <a:ext cx="1820157"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9" name="Down Arrow 88"/>
          <p:cNvSpPr/>
          <p:nvPr/>
        </p:nvSpPr>
        <p:spPr>
          <a:xfrm>
            <a:off x="1157062" y="1480668"/>
            <a:ext cx="693393" cy="3077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ahoma"/>
              <a:ea typeface="+mn-ea"/>
              <a:cs typeface="+mn-cs"/>
            </a:endParaRPr>
          </a:p>
        </p:txBody>
      </p:sp>
      <p:sp>
        <p:nvSpPr>
          <p:cNvPr id="16" name="Rectangle 95"/>
          <p:cNvSpPr/>
          <p:nvPr/>
        </p:nvSpPr>
        <p:spPr>
          <a:xfrm>
            <a:off x="5829529" y="2722323"/>
            <a:ext cx="2258027" cy="907048"/>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6633">
                    <a:lumMod val="75000"/>
                  </a:srgbClr>
                </a:solidFill>
                <a:effectLst/>
                <a:uLnTx/>
                <a:uFillTx/>
                <a:latin typeface="Tahoma"/>
                <a:ea typeface="+mn-ea"/>
                <a:cs typeface="+mn-cs"/>
              </a:rPr>
              <a:t>Reference Genome</a:t>
            </a:r>
          </a:p>
        </p:txBody>
      </p:sp>
      <p:sp>
        <p:nvSpPr>
          <p:cNvPr id="23" name="Down Arrow 102"/>
          <p:cNvSpPr/>
          <p:nvPr/>
        </p:nvSpPr>
        <p:spPr>
          <a:xfrm>
            <a:off x="1230402" y="2496340"/>
            <a:ext cx="511398" cy="29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103"/>
          <p:cNvSpPr/>
          <p:nvPr/>
        </p:nvSpPr>
        <p:spPr>
          <a:xfrm>
            <a:off x="594180" y="2885425"/>
            <a:ext cx="1765224" cy="976956"/>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Hash Table (HT)</a:t>
            </a:r>
          </a:p>
        </p:txBody>
      </p:sp>
      <p:sp>
        <p:nvSpPr>
          <p:cNvPr id="25" name="Down Arrow 104"/>
          <p:cNvSpPr/>
          <p:nvPr/>
        </p:nvSpPr>
        <p:spPr>
          <a:xfrm rot="16200000">
            <a:off x="4905401" y="2920547"/>
            <a:ext cx="511398" cy="54999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TextBox 34"/>
          <p:cNvSpPr txBox="1"/>
          <p:nvPr/>
        </p:nvSpPr>
        <p:spPr>
          <a:xfrm>
            <a:off x="6300192" y="961564"/>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sp>
        <p:nvSpPr>
          <p:cNvPr id="36" name="TextBox 35"/>
          <p:cNvSpPr txBox="1"/>
          <p:nvPr/>
        </p:nvSpPr>
        <p:spPr>
          <a:xfrm>
            <a:off x="4010283" y="1730852"/>
            <a:ext cx="12582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k-</a:t>
            </a:r>
            <a:r>
              <a:rPr kumimoji="0" lang="en-US" sz="2800" b="0" i="0" u="none" strike="noStrike" kern="1200" cap="none" spc="0" normalizeH="0" baseline="0" noProof="0" dirty="0" err="1">
                <a:ln>
                  <a:noFill/>
                </a:ln>
                <a:solidFill>
                  <a:srgbClr val="000000"/>
                </a:solidFill>
                <a:effectLst/>
                <a:uLnTx/>
                <a:uFillTx/>
                <a:latin typeface="Tahoma"/>
                <a:ea typeface="+mn-ea"/>
                <a:cs typeface="+mn-cs"/>
              </a:rPr>
              <a:t>mers</a:t>
            </a:r>
            <a:endParaRPr kumimoji="0" lang="en-US" sz="2800" b="0" i="0" u="none" strike="noStrike" kern="1200" cap="none" spc="0" normalizeH="0" baseline="0" noProof="0" dirty="0">
              <a:ln>
                <a:noFill/>
              </a:ln>
              <a:solidFill>
                <a:srgbClr val="000000"/>
              </a:solidFill>
              <a:effectLst/>
              <a:uLnTx/>
              <a:uFillTx/>
              <a:latin typeface="Tahoma"/>
              <a:ea typeface="+mn-ea"/>
              <a:cs typeface="+mn-cs"/>
            </a:endParaRPr>
          </a:p>
        </p:txBody>
      </p:sp>
      <p:cxnSp>
        <p:nvCxnSpPr>
          <p:cNvPr id="39" name="Straight Arrow Connector 257"/>
          <p:cNvCxnSpPr>
            <a:stCxn id="35" idx="1"/>
            <a:endCxn id="5" idx="3"/>
          </p:cNvCxnSpPr>
          <p:nvPr/>
        </p:nvCxnSpPr>
        <p:spPr>
          <a:xfrm flipH="1">
            <a:off x="5883265" y="1223174"/>
            <a:ext cx="4169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259"/>
          <p:cNvCxnSpPr>
            <a:stCxn id="36" idx="1"/>
            <a:endCxn id="8" idx="3"/>
          </p:cNvCxnSpPr>
          <p:nvPr/>
        </p:nvCxnSpPr>
        <p:spPr>
          <a:xfrm flipH="1" flipV="1">
            <a:off x="3583845" y="1992325"/>
            <a:ext cx="426438" cy="1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Rectangle 84"/>
          <p:cNvSpPr/>
          <p:nvPr/>
        </p:nvSpPr>
        <p:spPr>
          <a:xfrm>
            <a:off x="210190" y="4154427"/>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sp>
        <p:nvSpPr>
          <p:cNvPr id="49" name="Rectangle 85"/>
          <p:cNvSpPr/>
          <p:nvPr/>
        </p:nvSpPr>
        <p:spPr>
          <a:xfrm>
            <a:off x="210190" y="4580204"/>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50" name="Rectangle 86"/>
          <p:cNvSpPr/>
          <p:nvPr/>
        </p:nvSpPr>
        <p:spPr>
          <a:xfrm>
            <a:off x="203554" y="5050883"/>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graphicFrame>
        <p:nvGraphicFramePr>
          <p:cNvPr id="57" name="内容占位符 52"/>
          <p:cNvGraphicFramePr>
            <a:graphicFrameLocks/>
          </p:cNvGraphicFramePr>
          <p:nvPr>
            <p:extLst/>
          </p:nvPr>
        </p:nvGraphicFramePr>
        <p:xfrm>
          <a:off x="2524565" y="4626444"/>
          <a:ext cx="2009335" cy="213360"/>
        </p:xfrm>
        <a:graphic>
          <a:graphicData uri="http://schemas.openxmlformats.org/drawingml/2006/table">
            <a:tbl>
              <a:tblPr firstRow="1" bandRow="1">
                <a:tableStyleId>{5C22544A-7EE6-4342-B048-85BDC9FD1C3A}</a:tableStyleId>
              </a:tblPr>
              <a:tblGrid>
                <a:gridCol w="401867">
                  <a:extLst>
                    <a:ext uri="{9D8B030D-6E8A-4147-A177-3AD203B41FA5}">
                      <a16:colId xmlns:a16="http://schemas.microsoft.com/office/drawing/2014/main" val="20000"/>
                    </a:ext>
                  </a:extLst>
                </a:gridCol>
                <a:gridCol w="401867">
                  <a:extLst>
                    <a:ext uri="{9D8B030D-6E8A-4147-A177-3AD203B41FA5}">
                      <a16:colId xmlns:a16="http://schemas.microsoft.com/office/drawing/2014/main" val="20001"/>
                    </a:ext>
                  </a:extLst>
                </a:gridCol>
                <a:gridCol w="401867">
                  <a:extLst>
                    <a:ext uri="{9D8B030D-6E8A-4147-A177-3AD203B41FA5}">
                      <a16:colId xmlns:a16="http://schemas.microsoft.com/office/drawing/2014/main" val="20002"/>
                    </a:ext>
                  </a:extLst>
                </a:gridCol>
                <a:gridCol w="401867">
                  <a:extLst>
                    <a:ext uri="{9D8B030D-6E8A-4147-A177-3AD203B41FA5}">
                      <a16:colId xmlns:a16="http://schemas.microsoft.com/office/drawing/2014/main" val="20003"/>
                    </a:ext>
                  </a:extLst>
                </a:gridCol>
                <a:gridCol w="401867">
                  <a:extLst>
                    <a:ext uri="{9D8B030D-6E8A-4147-A177-3AD203B41FA5}">
                      <a16:colId xmlns:a16="http://schemas.microsoft.com/office/drawing/2014/main" val="20004"/>
                    </a:ext>
                  </a:extLst>
                </a:gridCol>
              </a:tblGrid>
              <a:tr h="181213">
                <a:tc>
                  <a:txBody>
                    <a:bodyPr/>
                    <a:lstStyle/>
                    <a:p>
                      <a:r>
                        <a:rPr lang="en-US" sz="800" b="0" baseline="0" dirty="0">
                          <a:solidFill>
                            <a:schemeClr val="accent1">
                              <a:lumMod val="75000"/>
                            </a:schemeClr>
                          </a:solidFill>
                        </a:rPr>
                        <a:t>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chemeClr val="accent1">
                              <a:lumMod val="75000"/>
                            </a:schemeClr>
                          </a:solidFill>
                        </a:rPr>
                        <a:t>459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baseline="0" dirty="0">
                          <a:solidFill>
                            <a:schemeClr val="accent1">
                              <a:lumMod val="75000"/>
                            </a:schemeClr>
                          </a:solidFill>
                        </a:rPr>
                        <a:t>744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baseline="0" dirty="0">
                          <a:solidFill>
                            <a:schemeClr val="accent1">
                              <a:lumMod val="75000"/>
                            </a:schemeClr>
                          </a:solidFill>
                        </a:rPr>
                        <a:t>988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baseline="0" dirty="0">
                          <a:solidFill>
                            <a:schemeClr val="accent1">
                              <a:lumMod val="75000"/>
                            </a:schemeClr>
                          </a:solidFill>
                        </a:rPr>
                        <a:t>989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58" name="内容占位符 52"/>
          <p:cNvGraphicFramePr>
            <a:graphicFrameLocks/>
          </p:cNvGraphicFramePr>
          <p:nvPr>
            <p:extLst/>
          </p:nvPr>
        </p:nvGraphicFramePr>
        <p:xfrm>
          <a:off x="2524565" y="5102959"/>
          <a:ext cx="1205601" cy="213360"/>
        </p:xfrm>
        <a:graphic>
          <a:graphicData uri="http://schemas.openxmlformats.org/drawingml/2006/table">
            <a:tbl>
              <a:tblPr firstRow="1" bandRow="1">
                <a:tableStyleId>{5C22544A-7EE6-4342-B048-85BDC9FD1C3A}</a:tableStyleId>
              </a:tblPr>
              <a:tblGrid>
                <a:gridCol w="401867">
                  <a:extLst>
                    <a:ext uri="{9D8B030D-6E8A-4147-A177-3AD203B41FA5}">
                      <a16:colId xmlns:a16="http://schemas.microsoft.com/office/drawing/2014/main" val="20000"/>
                    </a:ext>
                  </a:extLst>
                </a:gridCol>
                <a:gridCol w="401867">
                  <a:extLst>
                    <a:ext uri="{9D8B030D-6E8A-4147-A177-3AD203B41FA5}">
                      <a16:colId xmlns:a16="http://schemas.microsoft.com/office/drawing/2014/main" val="20001"/>
                    </a:ext>
                  </a:extLst>
                </a:gridCol>
                <a:gridCol w="401867">
                  <a:extLst>
                    <a:ext uri="{9D8B030D-6E8A-4147-A177-3AD203B41FA5}">
                      <a16:colId xmlns:a16="http://schemas.microsoft.com/office/drawing/2014/main" val="20002"/>
                    </a:ext>
                  </a:extLst>
                </a:gridCol>
              </a:tblGrid>
              <a:tr h="181213">
                <a:tc>
                  <a:txBody>
                    <a:bodyPr/>
                    <a:lstStyle/>
                    <a:p>
                      <a:r>
                        <a:rPr lang="en-US" sz="800" b="0" dirty="0">
                          <a:solidFill>
                            <a:schemeClr val="accent1"/>
                          </a:solidFill>
                        </a:rPr>
                        <a:t>36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solidFill>
                        </a:rPr>
                        <a:t>535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solidFill>
                        </a:rPr>
                        <a:t>123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60" name="直接箭头连接符 59"/>
          <p:cNvCxnSpPr>
            <a:stCxn id="48" idx="3"/>
            <a:endCxn id="53" idx="1"/>
          </p:cNvCxnSpPr>
          <p:nvPr/>
        </p:nvCxnSpPr>
        <p:spPr>
          <a:xfrm flipV="1">
            <a:off x="2290369" y="4287510"/>
            <a:ext cx="234196" cy="16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stCxn id="49" idx="3"/>
            <a:endCxn id="57" idx="1"/>
          </p:cNvCxnSpPr>
          <p:nvPr/>
        </p:nvCxnSpPr>
        <p:spPr>
          <a:xfrm>
            <a:off x="2283733" y="4726973"/>
            <a:ext cx="240832" cy="61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a:stCxn id="50" idx="3"/>
            <a:endCxn id="58" idx="1"/>
          </p:cNvCxnSpPr>
          <p:nvPr/>
        </p:nvCxnSpPr>
        <p:spPr>
          <a:xfrm>
            <a:off x="2283733" y="5209639"/>
            <a:ext cx="2408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2429989" y="4125278"/>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Down Arrow 96"/>
          <p:cNvSpPr/>
          <p:nvPr/>
        </p:nvSpPr>
        <p:spPr>
          <a:xfrm>
            <a:off x="6745121" y="3711177"/>
            <a:ext cx="561788" cy="26140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Rectangle 101"/>
          <p:cNvSpPr/>
          <p:nvPr/>
        </p:nvSpPr>
        <p:spPr>
          <a:xfrm>
            <a:off x="4774797" y="4195843"/>
            <a:ext cx="4333707" cy="269557"/>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812F"/>
                </a:solidFill>
                <a:effectLst/>
                <a:uLnTx/>
                <a:uFillTx/>
                <a:latin typeface="Tahoma"/>
                <a:ea typeface="+mn-ea"/>
                <a:cs typeface="+mn-cs"/>
              </a:rPr>
              <a:t>…</a:t>
            </a:r>
            <a:r>
              <a:rPr kumimoji="0" lang="en-US" sz="14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1400" b="0" i="0" u="none" strike="noStrike" kern="1200" cap="none" spc="0" normalizeH="0" baseline="0" noProof="0" dirty="0">
                <a:ln>
                  <a:noFill/>
                </a:ln>
                <a:solidFill>
                  <a:srgbClr val="35742A"/>
                </a:solidFill>
                <a:effectLst/>
                <a:uLnTx/>
                <a:uFillTx/>
                <a:latin typeface="Tahoma"/>
                <a:ea typeface="+mn-ea"/>
                <a:cs typeface="+mn-cs"/>
              </a:rPr>
              <a:t>TTTTTTTTTTTT</a:t>
            </a:r>
            <a:r>
              <a:rPr kumimoji="0" lang="en-US" sz="1400" b="0" i="0" u="none" strike="noStrike" kern="1200" cap="none" spc="0" normalizeH="0" baseline="0" noProof="0" dirty="0">
                <a:ln>
                  <a:noFill/>
                </a:ln>
                <a:solidFill>
                  <a:srgbClr val="FFFFFF">
                    <a:lumMod val="75000"/>
                  </a:srgbClr>
                </a:solidFill>
                <a:effectLst/>
                <a:uLnTx/>
                <a:uFillTx/>
                <a:latin typeface="Tahoma"/>
                <a:ea typeface="+mn-ea"/>
                <a:cs typeface="+mn-cs"/>
              </a:rPr>
              <a:t>…</a:t>
            </a:r>
            <a:endParaRPr kumimoji="0" lang="en-US" sz="1400" b="0" i="0" u="none" strike="noStrike" kern="1200" cap="none" spc="0" normalizeH="0" baseline="0" noProof="0" dirty="0">
              <a:ln>
                <a:solidFill>
                  <a:srgbClr val="3B812F"/>
                </a:solidFill>
              </a:ln>
              <a:solidFill>
                <a:srgbClr val="FFFFFF">
                  <a:lumMod val="75000"/>
                </a:srgbClr>
              </a:solidFill>
              <a:effectLst/>
              <a:uLnTx/>
              <a:uFillTx/>
              <a:latin typeface="Tahoma"/>
              <a:ea typeface="+mn-ea"/>
              <a:cs typeface="+mn-cs"/>
            </a:endParaRPr>
          </a:p>
        </p:txBody>
      </p:sp>
      <p:cxnSp>
        <p:nvCxnSpPr>
          <p:cNvPr id="74" name="直接箭头连接符 73"/>
          <p:cNvCxnSpPr>
            <a:stCxn id="72" idx="2"/>
          </p:cNvCxnSpPr>
          <p:nvPr/>
        </p:nvCxnSpPr>
        <p:spPr>
          <a:xfrm rot="16200000" flipH="1">
            <a:off x="4285079" y="3358103"/>
            <a:ext cx="894950" cy="83102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75" name="Rectangle 81"/>
          <p:cNvSpPr/>
          <p:nvPr/>
        </p:nvSpPr>
        <p:spPr>
          <a:xfrm>
            <a:off x="4774797" y="4941168"/>
            <a:ext cx="4333707" cy="311006"/>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504D"/>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C0504D"/>
                </a:solidFill>
                <a:effectLst/>
                <a:uLnTx/>
                <a:uFillTx/>
                <a:latin typeface="Tahoma"/>
                <a:ea typeface="+mn-ea"/>
                <a:cs typeface="+mn-cs"/>
              </a:rPr>
              <a:t>AAAAAAAA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14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14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6" name="Rectangle 84"/>
          <p:cNvSpPr/>
          <p:nvPr/>
        </p:nvSpPr>
        <p:spPr>
          <a:xfrm>
            <a:off x="203554" y="2121389"/>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cxnSp>
        <p:nvCxnSpPr>
          <p:cNvPr id="66" name="直接箭头连接符 73"/>
          <p:cNvCxnSpPr>
            <a:stCxn id="67" idx="0"/>
            <a:endCxn id="72" idx="2"/>
          </p:cNvCxnSpPr>
          <p:nvPr/>
        </p:nvCxnSpPr>
        <p:spPr>
          <a:xfrm rot="5400000" flipH="1" flipV="1">
            <a:off x="3116227" y="2924462"/>
            <a:ext cx="799140" cy="1602493"/>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直接箭头连接符 73"/>
          <p:cNvCxnSpPr>
            <a:endCxn id="72" idx="1"/>
          </p:cNvCxnSpPr>
          <p:nvPr/>
        </p:nvCxnSpPr>
        <p:spPr>
          <a:xfrm rot="5400000" flipH="1" flipV="1">
            <a:off x="3104472" y="3197269"/>
            <a:ext cx="966767" cy="889254"/>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80" name="矩形 71"/>
          <p:cNvSpPr/>
          <p:nvPr/>
        </p:nvSpPr>
        <p:spPr>
          <a:xfrm>
            <a:off x="4032482" y="2996952"/>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324</a:t>
            </a:r>
          </a:p>
        </p:txBody>
      </p:sp>
      <p:sp>
        <p:nvSpPr>
          <p:cNvPr id="81" name="矩形 66"/>
          <p:cNvSpPr/>
          <p:nvPr/>
        </p:nvSpPr>
        <p:spPr>
          <a:xfrm>
            <a:off x="2429989" y="4559346"/>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2" name="矩形 66"/>
          <p:cNvSpPr/>
          <p:nvPr/>
        </p:nvSpPr>
        <p:spPr>
          <a:xfrm>
            <a:off x="2429989" y="5033142"/>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2" name="Rectangle 61"/>
          <p:cNvSpPr/>
          <p:nvPr/>
        </p:nvSpPr>
        <p:spPr>
          <a:xfrm>
            <a:off x="5076056" y="3972584"/>
            <a:ext cx="157052" cy="15269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 name="TextBox 2"/>
          <p:cNvSpPr txBox="1"/>
          <p:nvPr/>
        </p:nvSpPr>
        <p:spPr>
          <a:xfrm>
            <a:off x="4098073" y="3613123"/>
            <a:ext cx="634481"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24?</a:t>
            </a:r>
          </a:p>
        </p:txBody>
      </p:sp>
      <p:sp>
        <p:nvSpPr>
          <p:cNvPr id="41" name="TextBox 40"/>
          <p:cNvSpPr txBox="1"/>
          <p:nvPr/>
        </p:nvSpPr>
        <p:spPr>
          <a:xfrm>
            <a:off x="2526506" y="4621027"/>
            <a:ext cx="2017909" cy="22116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2" name="TextBox 41"/>
          <p:cNvSpPr txBox="1"/>
          <p:nvPr/>
        </p:nvSpPr>
        <p:spPr>
          <a:xfrm>
            <a:off x="4096485" y="3612328"/>
            <a:ext cx="634481"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a:t>
            </a:r>
          </a:p>
        </p:txBody>
      </p:sp>
      <p:sp>
        <p:nvSpPr>
          <p:cNvPr id="4" name="Rectangle 3"/>
          <p:cNvSpPr/>
          <p:nvPr/>
        </p:nvSpPr>
        <p:spPr>
          <a:xfrm>
            <a:off x="2529007" y="4615154"/>
            <a:ext cx="391251" cy="221165"/>
          </a:xfrm>
          <a:prstGeom prst="rect">
            <a:avLst/>
          </a:prstGeom>
          <a:solidFill>
            <a:srgbClr val="FF1919">
              <a:alpha val="25098"/>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44" name="Rectangle 43"/>
          <p:cNvSpPr/>
          <p:nvPr/>
        </p:nvSpPr>
        <p:spPr>
          <a:xfrm>
            <a:off x="2530883" y="5098402"/>
            <a:ext cx="391251" cy="221165"/>
          </a:xfrm>
          <a:prstGeom prst="rect">
            <a:avLst/>
          </a:prstGeom>
          <a:solidFill>
            <a:srgbClr val="FF1919">
              <a:alpha val="25098"/>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45" name="TextBox 44"/>
          <p:cNvSpPr txBox="1"/>
          <p:nvPr/>
        </p:nvSpPr>
        <p:spPr>
          <a:xfrm>
            <a:off x="4096485" y="3603252"/>
            <a:ext cx="734711"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336?</a:t>
            </a:r>
          </a:p>
        </p:txBody>
      </p:sp>
      <p:sp>
        <p:nvSpPr>
          <p:cNvPr id="52" name="矩形 71"/>
          <p:cNvSpPr/>
          <p:nvPr/>
        </p:nvSpPr>
        <p:spPr>
          <a:xfrm>
            <a:off x="4031100" y="299427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cxnSp>
        <p:nvCxnSpPr>
          <p:cNvPr id="11" name="Straight Arrow Connector 10"/>
          <p:cNvCxnSpPr/>
          <p:nvPr/>
        </p:nvCxnSpPr>
        <p:spPr>
          <a:xfrm>
            <a:off x="539552" y="1221135"/>
            <a:ext cx="1872208" cy="0"/>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195736" y="1268760"/>
            <a:ext cx="6078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+12</a:t>
            </a:r>
          </a:p>
        </p:txBody>
      </p:sp>
      <p:cxnSp>
        <p:nvCxnSpPr>
          <p:cNvPr id="54" name="Straight Arrow Connector 53"/>
          <p:cNvCxnSpPr/>
          <p:nvPr/>
        </p:nvCxnSpPr>
        <p:spPr>
          <a:xfrm flipV="1">
            <a:off x="549077" y="1212850"/>
            <a:ext cx="3660973" cy="7502"/>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820125" y="1268760"/>
            <a:ext cx="6046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+24</a:t>
            </a:r>
          </a:p>
        </p:txBody>
      </p:sp>
      <p:sp>
        <p:nvSpPr>
          <p:cNvPr id="56" name="矩形 71"/>
          <p:cNvSpPr/>
          <p:nvPr/>
        </p:nvSpPr>
        <p:spPr>
          <a:xfrm>
            <a:off x="4033619" y="299633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557</a:t>
            </a:r>
          </a:p>
        </p:txBody>
      </p:sp>
      <p:sp>
        <p:nvSpPr>
          <p:cNvPr id="59" name="TextBox 58"/>
          <p:cNvSpPr txBox="1"/>
          <p:nvPr/>
        </p:nvSpPr>
        <p:spPr>
          <a:xfrm>
            <a:off x="4096272" y="3600476"/>
            <a:ext cx="736300"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569?</a:t>
            </a:r>
          </a:p>
        </p:txBody>
      </p:sp>
      <p:sp>
        <p:nvSpPr>
          <p:cNvPr id="64" name="矩形 71"/>
          <p:cNvSpPr/>
          <p:nvPr/>
        </p:nvSpPr>
        <p:spPr>
          <a:xfrm>
            <a:off x="4030261" y="299427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940</a:t>
            </a:r>
          </a:p>
        </p:txBody>
      </p:sp>
      <p:sp>
        <p:nvSpPr>
          <p:cNvPr id="68" name="TextBox 67"/>
          <p:cNvSpPr txBox="1"/>
          <p:nvPr/>
        </p:nvSpPr>
        <p:spPr>
          <a:xfrm>
            <a:off x="4103137" y="3601995"/>
            <a:ext cx="736300"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952?</a:t>
            </a:r>
          </a:p>
        </p:txBody>
      </p:sp>
      <p:sp>
        <p:nvSpPr>
          <p:cNvPr id="15" name="TextBox 14"/>
          <p:cNvSpPr txBox="1"/>
          <p:nvPr/>
        </p:nvSpPr>
        <p:spPr>
          <a:xfrm>
            <a:off x="3995936" y="4365104"/>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Zapf Dingbats"/>
                <a:ea typeface="Zapf Dingbats"/>
                <a:cs typeface="Zapf Dingbats"/>
                <a:sym typeface="Zapf Dingbats"/>
              </a:rPr>
              <a:t>✗</a:t>
            </a:r>
            <a:endParaRPr kumimoji="0" lang="en-US" sz="2400" b="0" i="0" u="none" strike="noStrike" kern="1200" cap="none" spc="0" normalizeH="0" baseline="0" noProof="0" dirty="0">
              <a:ln>
                <a:noFill/>
              </a:ln>
              <a:solidFill>
                <a:srgbClr val="FF0000"/>
              </a:solidFill>
              <a:effectLst/>
              <a:uLnTx/>
              <a:uFillTx/>
              <a:latin typeface="Tahoma"/>
              <a:ea typeface="+mn-ea"/>
              <a:cs typeface="+mn-cs"/>
            </a:endParaRPr>
          </a:p>
        </p:txBody>
      </p:sp>
      <p:sp>
        <p:nvSpPr>
          <p:cNvPr id="76" name="TextBox 75"/>
          <p:cNvSpPr txBox="1"/>
          <p:nvPr/>
        </p:nvSpPr>
        <p:spPr>
          <a:xfrm>
            <a:off x="2526631" y="5103996"/>
            <a:ext cx="1207855" cy="223139"/>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7" name="Slide Number Placeholder 3"/>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90994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7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left)">
                                      <p:cBhvr>
                                        <p:cTn id="34" dur="500"/>
                                        <p:tgtEl>
                                          <p:spTgt spid="54"/>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55"/>
                                        </p:tgtEl>
                                        <p:attrNameLst>
                                          <p:attrName>style.visibility</p:attrName>
                                        </p:attrNameLst>
                                      </p:cBhvr>
                                      <p:to>
                                        <p:strVal val="visible"/>
                                      </p:to>
                                    </p:set>
                                  </p:childTnLst>
                                </p:cTn>
                              </p:par>
                              <p:par>
                                <p:cTn id="38" presetID="1" presetClass="exit" presetSubtype="0" fill="hold" grpId="1" nodeType="withEffect">
                                  <p:stCondLst>
                                    <p:cond delay="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76"/>
                                        </p:tgtEl>
                                        <p:attrNameLst>
                                          <p:attrName>style.visibility</p:attrName>
                                        </p:attrNameLst>
                                      </p:cBhvr>
                                      <p:to>
                                        <p:strVal val="visible"/>
                                      </p:to>
                                    </p:set>
                                  </p:childTnLst>
                                </p:cTn>
                              </p:par>
                              <p:par>
                                <p:cTn id="44" presetID="1" presetClass="exit" presetSubtype="0" fill="hold" grpId="1" nodeType="withEffect">
                                  <p:stCondLst>
                                    <p:cond delay="0"/>
                                  </p:stCondLst>
                                  <p:childTnLst>
                                    <p:set>
                                      <p:cBhvr>
                                        <p:cTn id="45" dur="1" fill="hold">
                                          <p:stCondLst>
                                            <p:cond delay="0"/>
                                          </p:stCondLst>
                                        </p:cTn>
                                        <p:tgtEl>
                                          <p:spTgt spid="41"/>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44"/>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par>
                                <p:cTn id="60" presetID="1" presetClass="exit" presetSubtype="0" fill="hold" grpId="1" nodeType="withEffect">
                                  <p:stCondLst>
                                    <p:cond delay="0"/>
                                  </p:stCondLst>
                                  <p:childTnLst>
                                    <p:set>
                                      <p:cBhvr>
                                        <p:cTn id="61" dur="1" fill="hold">
                                          <p:stCondLst>
                                            <p:cond delay="0"/>
                                          </p:stCondLst>
                                        </p:cTn>
                                        <p:tgtEl>
                                          <p:spTgt spid="42"/>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7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9"/>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74"/>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7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4.72222E-6 7.40741E-7 L 0.39496 -0.00046 " pathEditMode="relative" rAng="0" ptsTypes="AA">
                                      <p:cBhvr>
                                        <p:cTn id="81" dur="500" fill="hold"/>
                                        <p:tgtEl>
                                          <p:spTgt spid="62"/>
                                        </p:tgtEl>
                                        <p:attrNameLst>
                                          <p:attrName>ppt_x</p:attrName>
                                          <p:attrName>ppt_y</p:attrName>
                                        </p:attrNameLst>
                                      </p:cBhvr>
                                      <p:rCtr x="19740" y="-23"/>
                                    </p:animMotion>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25"/>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69"/>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70"/>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75"/>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74"/>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62"/>
                                        </p:tgtEl>
                                        <p:attrNameLst>
                                          <p:attrName>style.visibility</p:attrName>
                                        </p:attrNameLst>
                                      </p:cBhvr>
                                      <p:to>
                                        <p:strVal val="hidden"/>
                                      </p:to>
                                    </p:set>
                                  </p:childTnLst>
                                </p:cTn>
                              </p:par>
                              <p:par>
                                <p:cTn id="98" presetID="42" presetClass="path" presetSubtype="0" accel="50000" decel="50000" fill="hold" grpId="1" nodeType="withEffect">
                                  <p:stCondLst>
                                    <p:cond delay="0"/>
                                  </p:stCondLst>
                                  <p:childTnLst>
                                    <p:animMotion origin="layout" path="M 5E-6 -1.55679E-6 L 0.04566 -1.55679E-6 " pathEditMode="relative" rAng="0" ptsTypes="AA">
                                      <p:cBhvr>
                                        <p:cTn id="99" dur="500" fill="hold"/>
                                        <p:tgtEl>
                                          <p:spTgt spid="67"/>
                                        </p:tgtEl>
                                        <p:attrNameLst>
                                          <p:attrName>ppt_x</p:attrName>
                                          <p:attrName>ppt_y</p:attrName>
                                        </p:attrNameLst>
                                      </p:cBhvr>
                                      <p:rCtr x="2274" y="0"/>
                                    </p:animMotion>
                                  </p:childTnLst>
                                </p:cTn>
                              </p:par>
                              <p:par>
                                <p:cTn id="100" presetID="1" presetClass="exit" presetSubtype="0" fill="hold" nodeType="withEffect">
                                  <p:stCondLst>
                                    <p:cond delay="0"/>
                                  </p:stCondLst>
                                  <p:childTnLst>
                                    <p:set>
                                      <p:cBhvr>
                                        <p:cTn id="101" dur="1" fill="hold">
                                          <p:stCondLst>
                                            <p:cond delay="0"/>
                                          </p:stCondLst>
                                        </p:cTn>
                                        <p:tgtEl>
                                          <p:spTgt spid="66"/>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79"/>
                                        </p:tgtEl>
                                        <p:attrNameLst>
                                          <p:attrName>style.visibility</p:attrName>
                                        </p:attrNameLst>
                                      </p:cBhvr>
                                      <p:to>
                                        <p:strVal val="visible"/>
                                      </p:to>
                                    </p:se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80"/>
                                        </p:tgtEl>
                                        <p:attrNameLst>
                                          <p:attrName>style.visibility</p:attrName>
                                        </p:attrNameLst>
                                      </p:cBhvr>
                                      <p:to>
                                        <p:strVal val="visible"/>
                                      </p:to>
                                    </p:set>
                                  </p:childTnLst>
                                </p:cTn>
                              </p:par>
                              <p:par>
                                <p:cTn id="107" presetID="1" presetClass="exit" presetSubtype="0" fill="hold" grpId="1" nodeType="withEffect">
                                  <p:stCondLst>
                                    <p:cond delay="0"/>
                                  </p:stCondLst>
                                  <p:childTnLst>
                                    <p:set>
                                      <p:cBhvr>
                                        <p:cTn id="108" dur="1" fill="hold">
                                          <p:stCondLst>
                                            <p:cond delay="0"/>
                                          </p:stCondLst>
                                        </p:cTn>
                                        <p:tgtEl>
                                          <p:spTgt spid="72"/>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45"/>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47"/>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15"/>
                                        </p:tgtEl>
                                        <p:attrNameLst>
                                          <p:attrName>style.visibility</p:attrName>
                                        </p:attrNameLst>
                                      </p:cBhvr>
                                      <p:to>
                                        <p:strVal val="hidden"/>
                                      </p:to>
                                    </p:set>
                                  </p:childTnLst>
                                </p:cTn>
                              </p:par>
                            </p:childTnLst>
                          </p:cTn>
                        </p:par>
                        <p:par>
                          <p:cTn id="127" fill="hold">
                            <p:stCondLst>
                              <p:cond delay="0"/>
                            </p:stCondLst>
                            <p:childTnLst>
                              <p:par>
                                <p:cTn id="128" presetID="1" presetClass="entr" presetSubtype="0" fill="hold" grpId="0" nodeType="afterEffect">
                                  <p:stCondLst>
                                    <p:cond delay="0"/>
                                  </p:stCondLst>
                                  <p:childTnLst>
                                    <p:set>
                                      <p:cBhvr>
                                        <p:cTn id="129" dur="1" fill="hold">
                                          <p:stCondLst>
                                            <p:cond delay="0"/>
                                          </p:stCondLst>
                                        </p:cTn>
                                        <p:tgtEl>
                                          <p:spTgt spid="56"/>
                                        </p:tgtEl>
                                        <p:attrNameLst>
                                          <p:attrName>style.visibility</p:attrName>
                                        </p:attrNameLst>
                                      </p:cBhvr>
                                      <p:to>
                                        <p:strVal val="visible"/>
                                      </p:to>
                                    </p:set>
                                  </p:childTnLst>
                                </p:cTn>
                              </p:par>
                            </p:childTnLst>
                          </p:cTn>
                        </p:par>
                        <p:par>
                          <p:cTn id="130" fill="hold">
                            <p:stCondLst>
                              <p:cond delay="0"/>
                            </p:stCondLst>
                            <p:childTnLst>
                              <p:par>
                                <p:cTn id="131" presetID="1" presetClass="exit" presetSubtype="0" fill="hold" grpId="1" nodeType="afterEffect">
                                  <p:stCondLst>
                                    <p:cond delay="0"/>
                                  </p:stCondLst>
                                  <p:childTnLst>
                                    <p:set>
                                      <p:cBhvr>
                                        <p:cTn id="132" dur="1" fill="hold">
                                          <p:stCondLst>
                                            <p:cond delay="0"/>
                                          </p:stCondLst>
                                        </p:cTn>
                                        <p:tgtEl>
                                          <p:spTgt spid="80"/>
                                        </p:tgtEl>
                                        <p:attrNameLst>
                                          <p:attrName>style.visibility</p:attrName>
                                        </p:attrNameLst>
                                      </p:cBhvr>
                                      <p:to>
                                        <p:strVal val="hidden"/>
                                      </p:to>
                                    </p:set>
                                  </p:childTnLst>
                                </p:cTn>
                              </p:par>
                              <p:par>
                                <p:cTn id="133" presetID="42" presetClass="path" presetSubtype="0" accel="50000" decel="50000" fill="hold" grpId="2" nodeType="withEffect">
                                  <p:stCondLst>
                                    <p:cond delay="0"/>
                                  </p:stCondLst>
                                  <p:childTnLst>
                                    <p:animMotion origin="layout" path="M 0.04566 4.07407E-6 L 0.09289 4.07407E-6 " pathEditMode="relative" rAng="0" ptsTypes="AA">
                                      <p:cBhvr>
                                        <p:cTn id="134" dur="500" fill="hold"/>
                                        <p:tgtEl>
                                          <p:spTgt spid="67"/>
                                        </p:tgtEl>
                                        <p:attrNameLst>
                                          <p:attrName>ppt_x</p:attrName>
                                          <p:attrName>ppt_y</p:attrName>
                                        </p:attrNameLst>
                                      </p:cBhvr>
                                      <p:rCtr x="2361" y="0"/>
                                    </p:animMotion>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9"/>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71"/>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2" nodeType="clickEffect">
                                  <p:stCondLst>
                                    <p:cond delay="0"/>
                                  </p:stCondLst>
                                  <p:childTnLst>
                                    <p:set>
                                      <p:cBhvr>
                                        <p:cTn id="144" dur="1" fill="hold">
                                          <p:stCondLst>
                                            <p:cond delay="0"/>
                                          </p:stCondLst>
                                        </p:cTn>
                                        <p:tgtEl>
                                          <p:spTgt spid="15"/>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0" presetClass="path" presetSubtype="0" accel="50000" decel="50000" fill="hold" grpId="4" nodeType="clickEffect">
                                  <p:stCondLst>
                                    <p:cond delay="0"/>
                                  </p:stCondLst>
                                  <p:childTnLst>
                                    <p:animMotion origin="layout" path="M 0.09289 4.07407E-6 L 0.1323 4.07407E-6 " pathEditMode="relative" rAng="0" ptsTypes="AA">
                                      <p:cBhvr>
                                        <p:cTn id="148" dur="500" fill="hold"/>
                                        <p:tgtEl>
                                          <p:spTgt spid="67"/>
                                        </p:tgtEl>
                                        <p:attrNameLst>
                                          <p:attrName>ppt_x</p:attrName>
                                          <p:attrName>ppt_y</p:attrName>
                                        </p:attrNameLst>
                                      </p:cBhvr>
                                      <p:rCtr x="1962" y="0"/>
                                    </p:animMotion>
                                  </p:childTnLst>
                                </p:cTn>
                              </p:par>
                              <p:par>
                                <p:cTn id="149" presetID="1" presetClass="exit" presetSubtype="0" fill="hold" grpId="1" nodeType="withEffect">
                                  <p:stCondLst>
                                    <p:cond delay="0"/>
                                  </p:stCondLst>
                                  <p:childTnLst>
                                    <p:set>
                                      <p:cBhvr>
                                        <p:cTn id="150" dur="1" fill="hold">
                                          <p:stCondLst>
                                            <p:cond delay="0"/>
                                          </p:stCondLst>
                                        </p:cTn>
                                        <p:tgtEl>
                                          <p:spTgt spid="59"/>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56"/>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71"/>
                                        </p:tgtEl>
                                        <p:attrNameLst>
                                          <p:attrName>style.visibility</p:attrName>
                                        </p:attrNameLst>
                                      </p:cBhvr>
                                      <p:to>
                                        <p:strVal val="hidden"/>
                                      </p:to>
                                    </p:set>
                                  </p:childTnLst>
                                </p:cTn>
                              </p:par>
                              <p:par>
                                <p:cTn id="155" presetID="1" presetClass="exit" presetSubtype="0" fill="hold" grpId="3" nodeType="withEffect">
                                  <p:stCondLst>
                                    <p:cond delay="0"/>
                                  </p:stCondLst>
                                  <p:childTnLst>
                                    <p:set>
                                      <p:cBhvr>
                                        <p:cTn id="156" dur="1" fill="hold">
                                          <p:stCondLst>
                                            <p:cond delay="0"/>
                                          </p:stCondLst>
                                        </p:cTn>
                                        <p:tgtEl>
                                          <p:spTgt spid="15"/>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64"/>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68"/>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73"/>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4" nodeType="clickEffect">
                                  <p:stCondLst>
                                    <p:cond delay="0"/>
                                  </p:stCondLst>
                                  <p:childTnLst>
                                    <p:set>
                                      <p:cBhvr>
                                        <p:cTn id="170" dur="1" fill="hold">
                                          <p:stCondLst>
                                            <p:cond delay="0"/>
                                          </p:stCondLst>
                                        </p:cTn>
                                        <p:tgtEl>
                                          <p:spTgt spid="15"/>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52"/>
                                        </p:tgtEl>
                                        <p:attrNameLst>
                                          <p:attrName>style.visibility</p:attrName>
                                        </p:attrNameLst>
                                      </p:cBhvr>
                                      <p:to>
                                        <p:strVal val="visible"/>
                                      </p:to>
                                    </p:set>
                                  </p:childTnLst>
                                </p:cTn>
                              </p:par>
                              <p:par>
                                <p:cTn id="175" presetID="1" presetClass="exit" presetSubtype="0" fill="hold" grpId="1" nodeType="withEffect">
                                  <p:stCondLst>
                                    <p:cond delay="0"/>
                                  </p:stCondLst>
                                  <p:childTnLst>
                                    <p:set>
                                      <p:cBhvr>
                                        <p:cTn id="176" dur="1" fill="hold">
                                          <p:stCondLst>
                                            <p:cond delay="0"/>
                                          </p:stCondLst>
                                        </p:cTn>
                                        <p:tgtEl>
                                          <p:spTgt spid="68"/>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73"/>
                                        </p:tgtEl>
                                        <p:attrNameLst>
                                          <p:attrName>style.visibility</p:attrName>
                                        </p:attrNameLst>
                                      </p:cBhvr>
                                      <p:to>
                                        <p:strVal val="hidden"/>
                                      </p:to>
                                    </p:set>
                                  </p:childTnLst>
                                </p:cTn>
                              </p:par>
                              <p:par>
                                <p:cTn id="179" presetID="1" presetClass="exit" presetSubtype="0" fill="hold" grpId="5" nodeType="withEffect">
                                  <p:stCondLst>
                                    <p:cond delay="0"/>
                                  </p:stCondLst>
                                  <p:childTnLst>
                                    <p:set>
                                      <p:cBhvr>
                                        <p:cTn id="180" dur="1" fill="hold">
                                          <p:stCondLst>
                                            <p:cond delay="0"/>
                                          </p:stCondLst>
                                        </p:cTn>
                                        <p:tgtEl>
                                          <p:spTgt spid="15"/>
                                        </p:tgtEl>
                                        <p:attrNameLst>
                                          <p:attrName>style.visibility</p:attrName>
                                        </p:attrNameLst>
                                      </p:cBhvr>
                                      <p:to>
                                        <p:strVal val="hidden"/>
                                      </p:to>
                                    </p:set>
                                  </p:childTnLst>
                                </p:cTn>
                              </p:par>
                            </p:childTnLst>
                          </p:cTn>
                        </p:par>
                        <p:par>
                          <p:cTn id="181" fill="hold">
                            <p:stCondLst>
                              <p:cond delay="0"/>
                            </p:stCondLst>
                            <p:childTnLst>
                              <p:par>
                                <p:cTn id="182" presetID="1" presetClass="exit" presetSubtype="0" fill="hold" grpId="1" nodeType="afterEffect">
                                  <p:stCondLst>
                                    <p:cond delay="0"/>
                                  </p:stCondLst>
                                  <p:childTnLst>
                                    <p:set>
                                      <p:cBhvr>
                                        <p:cTn id="183" dur="1" fill="hold">
                                          <p:stCondLst>
                                            <p:cond delay="0"/>
                                          </p:stCondLst>
                                        </p:cTn>
                                        <p:tgtEl>
                                          <p:spTgt spid="64"/>
                                        </p:tgtEl>
                                        <p:attrNameLst>
                                          <p:attrName>style.visibility</p:attrName>
                                        </p:attrNameLst>
                                      </p:cBhvr>
                                      <p:to>
                                        <p:strVal val="hidden"/>
                                      </p:to>
                                    </p:set>
                                  </p:childTnLst>
                                </p:cTn>
                              </p:par>
                            </p:childTnLst>
                          </p:cTn>
                        </p:par>
                        <p:par>
                          <p:cTn id="184" fill="hold">
                            <p:stCondLst>
                              <p:cond delay="0"/>
                            </p:stCondLst>
                            <p:childTnLst>
                              <p:par>
                                <p:cTn id="185" presetID="1" presetClass="exit" presetSubtype="0" fill="hold" grpId="3" nodeType="afterEffect">
                                  <p:stCondLst>
                                    <p:cond delay="0"/>
                                  </p:stCondLst>
                                  <p:childTnLst>
                                    <p:set>
                                      <p:cBhvr>
                                        <p:cTn id="186" dur="1" fill="hold">
                                          <p:stCondLst>
                                            <p:cond delay="0"/>
                                          </p:stCondLst>
                                        </p:cTn>
                                        <p:tgtEl>
                                          <p:spTgt spid="67"/>
                                        </p:tgtEl>
                                        <p:attrNameLst>
                                          <p:attrName>style.visibility</p:attrName>
                                        </p:attrNameLst>
                                      </p:cBhvr>
                                      <p:to>
                                        <p:strVal val="hidden"/>
                                      </p:to>
                                    </p:set>
                                  </p:childTnLst>
                                </p:cTn>
                              </p:par>
                            </p:childTnLst>
                          </p:cTn>
                        </p:par>
                        <p:par>
                          <p:cTn id="187" fill="hold">
                            <p:stCondLst>
                              <p:cond delay="0"/>
                            </p:stCondLst>
                            <p:childTnLst>
                              <p:par>
                                <p:cTn id="188" presetID="1" presetClass="entr" presetSubtype="0" fill="hold" grpId="0" nodeType="afterEffect">
                                  <p:stCondLst>
                                    <p:cond delay="0"/>
                                  </p:stCondLst>
                                  <p:childTnLst>
                                    <p:set>
                                      <p:cBhvr>
                                        <p:cTn id="189" dur="1" fill="hold">
                                          <p:stCondLst>
                                            <p:cond delay="0"/>
                                          </p:stCondLst>
                                        </p:cTn>
                                        <p:tgtEl>
                                          <p:spTgt spid="81"/>
                                        </p:tgtEl>
                                        <p:attrNameLst>
                                          <p:attrName>style.visibility</p:attrName>
                                        </p:attrNameLst>
                                      </p:cBhvr>
                                      <p:to>
                                        <p:strVal val="visible"/>
                                      </p:to>
                                    </p:set>
                                  </p:childTnLst>
                                </p:cTn>
                              </p:par>
                            </p:childTnLst>
                          </p:cTn>
                        </p:par>
                        <p:par>
                          <p:cTn id="190" fill="hold">
                            <p:stCondLst>
                              <p:cond delay="0"/>
                            </p:stCondLst>
                            <p:childTnLst>
                              <p:par>
                                <p:cTn id="191" presetID="42" presetClass="path" presetSubtype="0" accel="50000" decel="50000" fill="hold" grpId="1" nodeType="afterEffect">
                                  <p:stCondLst>
                                    <p:cond delay="0"/>
                                  </p:stCondLst>
                                  <p:childTnLst>
                                    <p:animMotion origin="layout" path="M 5E-6 -3.7037E-7 L 0.17952 -0.00023 " pathEditMode="relative" rAng="0" ptsTypes="AA">
                                      <p:cBhvr>
                                        <p:cTn id="192" dur="500" fill="hold"/>
                                        <p:tgtEl>
                                          <p:spTgt spid="81"/>
                                        </p:tgtEl>
                                        <p:attrNameLst>
                                          <p:attrName>ppt_x</p:attrName>
                                          <p:attrName>ppt_y</p:attrName>
                                        </p:attrNameLst>
                                      </p:cBhvr>
                                      <p:rCtr x="8976" y="-23"/>
                                    </p:animMotion>
                                  </p:childTnLst>
                                </p:cTn>
                              </p:par>
                            </p:childTnLst>
                          </p:cTn>
                        </p:par>
                        <p:par>
                          <p:cTn id="193" fill="hold">
                            <p:stCondLst>
                              <p:cond delay="500"/>
                            </p:stCondLst>
                            <p:childTnLst>
                              <p:par>
                                <p:cTn id="194" presetID="1" presetClass="exit" presetSubtype="0" fill="hold" grpId="2" nodeType="afterEffect">
                                  <p:stCondLst>
                                    <p:cond delay="0"/>
                                  </p:stCondLst>
                                  <p:childTnLst>
                                    <p:set>
                                      <p:cBhvr>
                                        <p:cTn id="195" dur="1" fill="hold">
                                          <p:stCondLst>
                                            <p:cond delay="0"/>
                                          </p:stCondLst>
                                        </p:cTn>
                                        <p:tgtEl>
                                          <p:spTgt spid="81"/>
                                        </p:tgtEl>
                                        <p:attrNameLst>
                                          <p:attrName>style.visibility</p:attrName>
                                        </p:attrNameLst>
                                      </p:cBhvr>
                                      <p:to>
                                        <p:strVal val="hidden"/>
                                      </p:to>
                                    </p:set>
                                  </p:childTnLst>
                                </p:cTn>
                              </p:par>
                            </p:childTnLst>
                          </p:cTn>
                        </p:par>
                        <p:par>
                          <p:cTn id="196" fill="hold">
                            <p:stCondLst>
                              <p:cond delay="500"/>
                            </p:stCondLst>
                            <p:childTnLst>
                              <p:par>
                                <p:cTn id="197" presetID="1" presetClass="entr" presetSubtype="0" fill="hold" grpId="0" nodeType="afterEffect">
                                  <p:stCondLst>
                                    <p:cond delay="0"/>
                                  </p:stCondLst>
                                  <p:childTnLst>
                                    <p:set>
                                      <p:cBhvr>
                                        <p:cTn id="198" dur="1" fill="hold">
                                          <p:stCondLst>
                                            <p:cond delay="0"/>
                                          </p:stCondLst>
                                        </p:cTn>
                                        <p:tgtEl>
                                          <p:spTgt spid="82"/>
                                        </p:tgtEl>
                                        <p:attrNameLst>
                                          <p:attrName>style.visibility</p:attrName>
                                        </p:attrNameLst>
                                      </p:cBhvr>
                                      <p:to>
                                        <p:strVal val="visible"/>
                                      </p:to>
                                    </p:set>
                                  </p:childTnLst>
                                </p:cTn>
                              </p:par>
                            </p:childTnLst>
                          </p:cTn>
                        </p:par>
                        <p:par>
                          <p:cTn id="199" fill="hold">
                            <p:stCondLst>
                              <p:cond delay="500"/>
                            </p:stCondLst>
                            <p:childTnLst>
                              <p:par>
                                <p:cTn id="200" presetID="42" presetClass="path" presetSubtype="0" accel="50000" decel="50000" fill="hold" grpId="1" nodeType="afterEffect">
                                  <p:stCondLst>
                                    <p:cond delay="0"/>
                                  </p:stCondLst>
                                  <p:childTnLst>
                                    <p:animMotion origin="layout" path="M 5E-6 -3.33333E-6 L 0.09289 -3.33333E-6 " pathEditMode="relative" rAng="0" ptsTypes="AA">
                                      <p:cBhvr>
                                        <p:cTn id="201" dur="500" fill="hold"/>
                                        <p:tgtEl>
                                          <p:spTgt spid="82"/>
                                        </p:tgtEl>
                                        <p:attrNameLst>
                                          <p:attrName>ppt_x</p:attrName>
                                          <p:attrName>ppt_y</p:attrName>
                                        </p:attrNameLst>
                                      </p:cBhvr>
                                      <p:rCtr x="4635" y="0"/>
                                    </p:animMotion>
                                  </p:childTnLst>
                                </p:cTn>
                              </p:par>
                            </p:childTnLst>
                          </p:cTn>
                        </p:par>
                        <p:par>
                          <p:cTn id="202" fill="hold">
                            <p:stCondLst>
                              <p:cond delay="1000"/>
                            </p:stCondLst>
                            <p:childTnLst>
                              <p:par>
                                <p:cTn id="203" presetID="1" presetClass="exit" presetSubtype="0" fill="hold" grpId="2" nodeType="afterEffect">
                                  <p:stCondLst>
                                    <p:cond delay="0"/>
                                  </p:stCondLst>
                                  <p:childTnLst>
                                    <p:set>
                                      <p:cBhvr>
                                        <p:cTn id="204" dur="1" fill="hold">
                                          <p:stCondLst>
                                            <p:cond delay="0"/>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71" grpId="0" animBg="1"/>
      <p:bldP spid="71" grpId="1" animBg="1"/>
      <p:bldP spid="73" grpId="0" animBg="1"/>
      <p:bldP spid="73" grpId="1" animBg="1"/>
      <p:bldP spid="72" grpId="0" animBg="1"/>
      <p:bldP spid="72" grpId="1" animBg="1"/>
      <p:bldP spid="16" grpId="0" animBg="1"/>
      <p:bldP spid="16" grpId="1" animBg="1"/>
      <p:bldP spid="25" grpId="0" animBg="1"/>
      <p:bldP spid="25" grpId="1" animBg="1"/>
      <p:bldP spid="67" grpId="0" animBg="1"/>
      <p:bldP spid="67" grpId="1" animBg="1"/>
      <p:bldP spid="67" grpId="2" animBg="1"/>
      <p:bldP spid="67" grpId="3" animBg="1"/>
      <p:bldP spid="67" grpId="4" animBg="1"/>
      <p:bldP spid="69" grpId="0" animBg="1"/>
      <p:bldP spid="69" grpId="1" animBg="1"/>
      <p:bldP spid="70" grpId="0" animBg="1"/>
      <p:bldP spid="70" grpId="1" animBg="1"/>
      <p:bldP spid="75" grpId="0" animBg="1"/>
      <p:bldP spid="75" grpId="1" animBg="1"/>
      <p:bldP spid="80" grpId="0" animBg="1"/>
      <p:bldP spid="80" grpId="1" animBg="1"/>
      <p:bldP spid="81" grpId="0" animBg="1"/>
      <p:bldP spid="81" grpId="1" animBg="1"/>
      <p:bldP spid="81" grpId="2" animBg="1"/>
      <p:bldP spid="82" grpId="0" animBg="1"/>
      <p:bldP spid="82" grpId="1" animBg="1"/>
      <p:bldP spid="82" grpId="2" animBg="1"/>
      <p:bldP spid="62" grpId="0" animBg="1"/>
      <p:bldP spid="62" grpId="1" animBg="1"/>
      <p:bldP spid="62" grpId="2" animBg="1"/>
      <p:bldP spid="3" grpId="0" animBg="1"/>
      <p:bldP spid="3" grpId="1" animBg="1"/>
      <p:bldP spid="41" grpId="0" animBg="1"/>
      <p:bldP spid="41" grpId="1" animBg="1"/>
      <p:bldP spid="42" grpId="0" animBg="1"/>
      <p:bldP spid="42" grpId="1" animBg="1"/>
      <p:bldP spid="4" grpId="0" animBg="1"/>
      <p:bldP spid="4" grpId="1" animBg="1"/>
      <p:bldP spid="44" grpId="0" animBg="1"/>
      <p:bldP spid="44" grpId="1" animBg="1"/>
      <p:bldP spid="45" grpId="0" animBg="1"/>
      <p:bldP spid="45" grpId="1" animBg="1"/>
      <p:bldP spid="52" grpId="0" animBg="1"/>
      <p:bldP spid="12" grpId="0"/>
      <p:bldP spid="55" grpId="0"/>
      <p:bldP spid="56" grpId="0" animBg="1"/>
      <p:bldP spid="56" grpId="1" animBg="1"/>
      <p:bldP spid="59" grpId="0" animBg="1"/>
      <p:bldP spid="59" grpId="1" animBg="1"/>
      <p:bldP spid="64" grpId="0" animBg="1"/>
      <p:bldP spid="64" grpId="1" animBg="1"/>
      <p:bldP spid="68" grpId="0" animBg="1"/>
      <p:bldP spid="68" grpId="1" animBg="1"/>
      <p:bldP spid="15" grpId="0"/>
      <p:bldP spid="15" grpId="1"/>
      <p:bldP spid="15" grpId="2"/>
      <p:bldP spid="15" grpId="3"/>
      <p:bldP spid="15" grpId="4"/>
      <p:bldP spid="15" grpId="5"/>
      <p:bldP spid="76" grpId="0" animBg="1"/>
      <p:bldP spid="7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en-US" b="1" dirty="0">
              <a:solidFill>
                <a:srgbClr val="0000FF"/>
              </a:solidFill>
            </a:endParaRPr>
          </a:p>
          <a:p>
            <a:endParaRPr lang="en-US" b="1" dirty="0">
              <a:solidFill>
                <a:srgbClr val="0000FF"/>
              </a:solidFill>
            </a:endParaRPr>
          </a:p>
          <a:p>
            <a:r>
              <a:rPr lang="en-US" b="1" dirty="0">
                <a:solidFill>
                  <a:srgbClr val="0000FF"/>
                </a:solidFill>
              </a:rPr>
              <a:t>Adjacency Filtering (AF)</a:t>
            </a:r>
            <a:r>
              <a:rPr lang="en-US" dirty="0">
                <a:solidFill>
                  <a:srgbClr val="0000FF"/>
                </a:solidFill>
              </a:rPr>
              <a:t>: </a:t>
            </a:r>
            <a:r>
              <a:rPr lang="en-US" dirty="0"/>
              <a:t>Rejects obviously invalid mapping locations at early stage to avoid unnecessary verifications</a:t>
            </a:r>
          </a:p>
          <a:p>
            <a:endParaRPr lang="en-US" dirty="0"/>
          </a:p>
          <a:p>
            <a:endParaRPr lang="en-US" b="1" dirty="0">
              <a:solidFill>
                <a:srgbClr val="0000FF"/>
              </a:solidFill>
            </a:endParaRPr>
          </a:p>
          <a:p>
            <a:r>
              <a:rPr lang="en-US" b="1" dirty="0">
                <a:solidFill>
                  <a:srgbClr val="0000FF"/>
                </a:solidFill>
              </a:rPr>
              <a:t>Cheap K-</a:t>
            </a:r>
            <a:r>
              <a:rPr lang="en-US" b="1" dirty="0" err="1">
                <a:solidFill>
                  <a:srgbClr val="0000FF"/>
                </a:solidFill>
              </a:rPr>
              <a:t>mer</a:t>
            </a:r>
            <a:r>
              <a:rPr lang="en-US" b="1" dirty="0">
                <a:solidFill>
                  <a:srgbClr val="0000FF"/>
                </a:solidFill>
              </a:rPr>
              <a:t> Selection (CKS): </a:t>
            </a:r>
            <a:r>
              <a:rPr lang="en-US" dirty="0"/>
              <a:t>Reduces the absolute number of potential mapping locations</a:t>
            </a:r>
          </a:p>
          <a:p>
            <a:endParaRPr lang="en-US" dirty="0"/>
          </a:p>
          <a:p>
            <a:endParaRPr lang="en-US" dirty="0"/>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51520" y="3717032"/>
            <a:ext cx="8208912" cy="1224136"/>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标题 1">
            <a:extLst>
              <a:ext uri="{FF2B5EF4-FFF2-40B4-BE49-F238E27FC236}">
                <a16:creationId xmlns:a16="http://schemas.microsoft.com/office/drawing/2014/main" id="{978C3556-2670-2045-BF71-5B1E2A343250}"/>
              </a:ext>
            </a:extLst>
          </p:cNvPr>
          <p:cNvSpPr>
            <a:spLocks noGrp="1"/>
          </p:cNvSpPr>
          <p:nvPr>
            <p:ph type="title"/>
          </p:nvPr>
        </p:nvSpPr>
        <p:spPr>
          <a:xfrm>
            <a:off x="228600" y="152400"/>
            <a:ext cx="8915400" cy="756320"/>
          </a:xfrm>
        </p:spPr>
        <p:txBody>
          <a:bodyPr/>
          <a:lstStyle/>
          <a:p>
            <a:r>
              <a:rPr lang="en-US" dirty="0" err="1"/>
              <a:t>FastHASH</a:t>
            </a:r>
            <a:r>
              <a:rPr lang="en-US" dirty="0"/>
              <a:t> Mechanisms </a:t>
            </a:r>
            <a:r>
              <a:rPr lang="en-US" sz="2600" dirty="0">
                <a:solidFill>
                  <a:srgbClr val="006633"/>
                </a:solidFill>
              </a:rPr>
              <a:t>[Xin+, BMC Genomics 2013]</a:t>
            </a:r>
            <a:endParaRPr lang="en-US" sz="2600" dirty="0"/>
          </a:p>
        </p:txBody>
      </p:sp>
    </p:spTree>
    <p:extLst>
      <p:ext uri="{BB962C8B-B14F-4D97-AF65-F5344CB8AC3E}">
        <p14:creationId xmlns:p14="http://schemas.microsoft.com/office/powerpoint/2010/main" val="3474179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Cheap K-</a:t>
            </a:r>
            <a:r>
              <a:rPr lang="en-US" dirty="0" err="1"/>
              <a:t>mer</a:t>
            </a:r>
            <a:r>
              <a:rPr lang="en-US" dirty="0"/>
              <a:t> Selection (CKS)</a:t>
            </a:r>
          </a:p>
        </p:txBody>
      </p:sp>
      <p:sp>
        <p:nvSpPr>
          <p:cNvPr id="3" name="Content Placeholder 2"/>
          <p:cNvSpPr>
            <a:spLocks noGrp="1"/>
          </p:cNvSpPr>
          <p:nvPr>
            <p:ph idx="1"/>
          </p:nvPr>
        </p:nvSpPr>
        <p:spPr/>
        <p:txBody>
          <a:bodyPr/>
          <a:lstStyle/>
          <a:p>
            <a:r>
              <a:rPr lang="en-US" b="1" dirty="0">
                <a:solidFill>
                  <a:srgbClr val="FF0000"/>
                </a:solidFill>
              </a:rPr>
              <a:t>Goal:</a:t>
            </a:r>
            <a:r>
              <a:rPr lang="en-US" dirty="0">
                <a:solidFill>
                  <a:srgbClr val="FF0000"/>
                </a:solidFill>
              </a:rPr>
              <a:t> </a:t>
            </a:r>
            <a:r>
              <a:rPr lang="en-US" dirty="0"/>
              <a:t>Reduce the number of potential mappings</a:t>
            </a:r>
          </a:p>
          <a:p>
            <a:endParaRPr lang="en-US" dirty="0"/>
          </a:p>
          <a:p>
            <a:r>
              <a:rPr lang="en-US" b="1" dirty="0">
                <a:solidFill>
                  <a:srgbClr val="0000FF"/>
                </a:solidFill>
              </a:rPr>
              <a:t>Key insight:</a:t>
            </a:r>
          </a:p>
          <a:p>
            <a:pPr lvl="1"/>
            <a:r>
              <a:rPr lang="en-US" dirty="0"/>
              <a:t>K-</a:t>
            </a:r>
            <a:r>
              <a:rPr lang="en-US" dirty="0" err="1"/>
              <a:t>mers</a:t>
            </a:r>
            <a:r>
              <a:rPr lang="en-US" dirty="0"/>
              <a:t> have different </a:t>
            </a:r>
            <a:r>
              <a:rPr lang="en-US" dirty="0">
                <a:solidFill>
                  <a:srgbClr val="0000FF"/>
                </a:solidFill>
              </a:rPr>
              <a:t>cost</a:t>
            </a:r>
            <a:r>
              <a:rPr lang="en-US" dirty="0"/>
              <a:t> to examine: Some k-</a:t>
            </a:r>
            <a:r>
              <a:rPr lang="en-US" dirty="0" err="1"/>
              <a:t>mers</a:t>
            </a:r>
            <a:r>
              <a:rPr lang="en-US" dirty="0"/>
              <a:t> are </a:t>
            </a:r>
            <a:r>
              <a:rPr lang="en-US" i="1" dirty="0">
                <a:solidFill>
                  <a:srgbClr val="0000FF"/>
                </a:solidFill>
              </a:rPr>
              <a:t>cheaper</a:t>
            </a:r>
            <a:r>
              <a:rPr lang="en-US" dirty="0">
                <a:solidFill>
                  <a:srgbClr val="0000FF"/>
                </a:solidFill>
              </a:rPr>
              <a:t> </a:t>
            </a:r>
            <a:r>
              <a:rPr lang="en-US" dirty="0"/>
              <a:t>as they have fewer locations than others (occur less frequently in reference genome)</a:t>
            </a:r>
          </a:p>
          <a:p>
            <a:endParaRPr lang="en-US" b="1" dirty="0">
              <a:solidFill>
                <a:srgbClr val="0000FF"/>
              </a:solidFill>
            </a:endParaRPr>
          </a:p>
          <a:p>
            <a:r>
              <a:rPr lang="en-US" b="1" dirty="0">
                <a:solidFill>
                  <a:srgbClr val="0000FF"/>
                </a:solidFill>
              </a:rPr>
              <a:t>Key idea:</a:t>
            </a:r>
            <a:r>
              <a:rPr lang="en-US" dirty="0"/>
              <a:t> </a:t>
            </a:r>
          </a:p>
          <a:p>
            <a:pPr lvl="1"/>
            <a:r>
              <a:rPr lang="en-US" dirty="0"/>
              <a:t>Sort the k-</a:t>
            </a:r>
            <a:r>
              <a:rPr lang="en-US" dirty="0" err="1"/>
              <a:t>mers</a:t>
            </a:r>
            <a:r>
              <a:rPr lang="en-US" dirty="0"/>
              <a:t> based on their number of locations</a:t>
            </a:r>
          </a:p>
          <a:p>
            <a:pPr lvl="1"/>
            <a:r>
              <a:rPr lang="en-US" dirty="0"/>
              <a:t>Select the k-</a:t>
            </a:r>
            <a:r>
              <a:rPr lang="en-US" dirty="0" err="1"/>
              <a:t>mers</a:t>
            </a:r>
            <a:r>
              <a:rPr lang="en-US" dirty="0"/>
              <a:t> with fewest locations to verify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10905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Cheap K-</a:t>
            </a:r>
            <a:r>
              <a:rPr lang="en-US" dirty="0" err="1"/>
              <a:t>mer</a:t>
            </a:r>
            <a:r>
              <a:rPr lang="en-US" dirty="0"/>
              <a:t> Selection</a:t>
            </a:r>
          </a:p>
        </p:txBody>
      </p:sp>
      <p:sp>
        <p:nvSpPr>
          <p:cNvPr id="3" name="Content Placeholder 2"/>
          <p:cNvSpPr>
            <a:spLocks noGrp="1"/>
          </p:cNvSpPr>
          <p:nvPr>
            <p:ph idx="1"/>
          </p:nvPr>
        </p:nvSpPr>
        <p:spPr/>
        <p:txBody>
          <a:bodyPr/>
          <a:lstStyle/>
          <a:p>
            <a:r>
              <a:rPr lang="en-US" i="1" dirty="0">
                <a:solidFill>
                  <a:srgbClr val="0000FF"/>
                </a:solidFill>
              </a:rPr>
              <a:t>e</a:t>
            </a:r>
            <a:r>
              <a:rPr lang="en-US" dirty="0">
                <a:solidFill>
                  <a:srgbClr val="0000FF"/>
                </a:solidFill>
              </a:rPr>
              <a:t>=2 </a:t>
            </a:r>
            <a:r>
              <a:rPr lang="en-US" dirty="0"/>
              <a:t>(examine 3 k-</a:t>
            </a:r>
            <a:r>
              <a:rPr lang="en-US" dirty="0" err="1"/>
              <a:t>mers</a:t>
            </a:r>
            <a:r>
              <a:rPr lang="en-US" dirty="0"/>
              <a:t>)</a:t>
            </a:r>
            <a:endParaRPr lang="en-US" i="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81"/>
          <p:cNvSpPr/>
          <p:nvPr/>
        </p:nvSpPr>
        <p:spPr>
          <a:xfrm>
            <a:off x="539552" y="1444145"/>
            <a:ext cx="8208912" cy="288031"/>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Tahoma"/>
                <a:ea typeface="+mn-ea"/>
                <a:cs typeface="+mn-cs"/>
              </a:rPr>
              <a:t>AA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C00000"/>
                </a:solidFill>
                <a:effectLst/>
                <a:uLnTx/>
                <a:uFillTx/>
                <a:latin typeface="Tahoma"/>
                <a:ea typeface="+mn-ea"/>
                <a:cs typeface="+mn-cs"/>
              </a:rPr>
              <a:t>AA</a:t>
            </a:r>
            <a:r>
              <a:rPr kumimoji="0" lang="en-US" sz="1400" b="0" i="0" u="none" strike="noStrike" kern="1200" cap="none" spc="0" normalizeH="0" baseline="0" noProof="0" dirty="0">
                <a:ln>
                  <a:noFill/>
                </a:ln>
                <a:solidFill>
                  <a:srgbClr val="35742A"/>
                </a:solidFill>
                <a:effectLst/>
                <a:uLnTx/>
                <a:uFillTx/>
                <a:latin typeface="Tahoma"/>
                <a:ea typeface="+mn-ea"/>
                <a:cs typeface="+mn-cs"/>
              </a:rPr>
              <a:t>TTT</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C00000"/>
                </a:solidFill>
                <a:effectLst/>
                <a:uLnTx/>
                <a:uFillTx/>
                <a:latin typeface="Tahoma"/>
                <a:ea typeface="+mn-ea"/>
                <a:cs typeface="+mn-cs"/>
              </a:rPr>
              <a:t> </a:t>
            </a:r>
            <a:r>
              <a:rPr kumimoji="0" lang="en-US" sz="1400" b="0" i="0" u="none" strike="noStrike" kern="1200" cap="none" spc="0" normalizeH="0" baseline="0" noProof="0" dirty="0">
                <a:ln>
                  <a:noFill/>
                </a:ln>
                <a:solidFill>
                  <a:srgbClr val="664D00"/>
                </a:solidFill>
                <a:effectLst/>
                <a:uLnTx/>
                <a:uFillTx/>
                <a:latin typeface="Tahoma"/>
                <a:ea typeface="+mn-ea"/>
                <a:cs typeface="+mn-cs"/>
              </a:rPr>
              <a:t>CC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4D00"/>
                </a:solidFill>
                <a:effectLst/>
                <a:uLnTx/>
                <a:uFillTx/>
                <a:latin typeface="Tahoma"/>
                <a:ea typeface="+mn-ea"/>
                <a:cs typeface="+mn-cs"/>
              </a:rPr>
              <a:t>CC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00000"/>
                </a:solidFill>
                <a:effectLst/>
                <a:uLnTx/>
                <a:uFillTx/>
                <a:latin typeface="Tahoma"/>
                <a:ea typeface="+mn-ea"/>
                <a:cs typeface="+mn-cs"/>
              </a:rPr>
              <a:t>AA</a:t>
            </a:r>
            <a:r>
              <a:rPr kumimoji="0" lang="en-US" sz="1400" b="0" i="0" u="none" strike="noStrike" kern="1200" cap="none" spc="0" normalizeH="0" baseline="0" noProof="0" dirty="0">
                <a:ln>
                  <a:noFill/>
                </a:ln>
                <a:solidFill>
                  <a:srgbClr val="35742A"/>
                </a:solidFill>
                <a:effectLst/>
                <a:uLnTx/>
                <a:uFillTx/>
                <a:latin typeface="Tahoma"/>
                <a:ea typeface="+mn-ea"/>
                <a:cs typeface="+mn-cs"/>
              </a:rPr>
              <a:t>TTT</a:t>
            </a:r>
            <a:r>
              <a:rPr kumimoji="0" lang="en-US" sz="1400" b="0" i="0" u="none" strike="noStrike" kern="1200" cap="none" spc="0" normalizeH="0" baseline="0" noProof="0" dirty="0">
                <a:ln>
                  <a:noFill/>
                </a:ln>
                <a:solidFill>
                  <a:srgbClr val="C00000"/>
                </a:solidFill>
                <a:effectLst/>
                <a:uLnTx/>
                <a:uFillTx/>
                <a:latin typeface="Tahoma"/>
                <a:ea typeface="+mn-ea"/>
                <a:cs typeface="+mn-cs"/>
              </a:rPr>
              <a:t> </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4D00"/>
                </a:solidFill>
                <a:effectLst/>
                <a:uLnTx/>
                <a:uFillTx/>
                <a:latin typeface="Tahoma"/>
                <a:ea typeface="+mn-ea"/>
                <a:cs typeface="+mn-cs"/>
              </a:rPr>
              <a:t>CC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00000"/>
                </a:solidFill>
                <a:effectLst/>
                <a:uLnTx/>
                <a:uFillTx/>
                <a:latin typeface="Tahoma"/>
                <a:ea typeface="+mn-ea"/>
                <a:cs typeface="+mn-cs"/>
              </a:rPr>
              <a:t>AA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C00000"/>
                </a:solidFill>
                <a:effectLst/>
                <a:uLnTx/>
                <a:uFillTx/>
                <a:latin typeface="Tahoma"/>
                <a:ea typeface="+mn-ea"/>
                <a:cs typeface="+mn-cs"/>
              </a:rPr>
              <a:t>AA </a:t>
            </a:r>
            <a:r>
              <a:rPr kumimoji="0" lang="en-US" sz="1400" b="0" i="0" u="none" strike="noStrike" kern="1200" cap="none" spc="0" normalizeH="0" baseline="0" noProof="0" dirty="0">
                <a:ln>
                  <a:noFill/>
                </a:ln>
                <a:solidFill>
                  <a:srgbClr val="660066"/>
                </a:solidFill>
                <a:effectLst/>
                <a:uLnTx/>
                <a:uFillTx/>
                <a:latin typeface="Tahoma"/>
                <a:ea typeface="+mn-ea"/>
                <a:cs typeface="+mn-cs"/>
              </a:rPr>
              <a:t>GGG</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0066"/>
                </a:solidFill>
                <a:effectLst/>
                <a:uLnTx/>
                <a:uFillTx/>
                <a:latin typeface="Tahoma"/>
                <a:ea typeface="+mn-ea"/>
                <a:cs typeface="+mn-cs"/>
              </a:rPr>
              <a:t>GG</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C00000"/>
                </a:solidFill>
                <a:effectLst/>
                <a:uLnTx/>
                <a:uFillTx/>
                <a:latin typeface="Tahoma"/>
                <a:ea typeface="+mn-ea"/>
                <a:cs typeface="+mn-cs"/>
              </a:rPr>
              <a:t> AA</a:t>
            </a:r>
            <a:r>
              <a:rPr kumimoji="0" lang="en-US" sz="1400" b="0" i="0" u="none" strike="noStrike" kern="1200" cap="none" spc="0" normalizeH="0" baseline="0" noProof="0" dirty="0">
                <a:ln>
                  <a:noFill/>
                </a:ln>
                <a:solidFill>
                  <a:srgbClr val="660066"/>
                </a:solidFill>
                <a:effectLst/>
                <a:uLnTx/>
                <a:uFillTx/>
                <a:latin typeface="Tahoma"/>
                <a:ea typeface="+mn-ea"/>
                <a:cs typeface="+mn-cs"/>
              </a:rPr>
              <a:t>GG</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C00000"/>
                </a:solidFill>
                <a:effectLst/>
                <a:uLnTx/>
                <a:uFillTx/>
                <a:latin typeface="Tahoma"/>
                <a:ea typeface="+mn-ea"/>
                <a:cs typeface="+mn-cs"/>
              </a:rPr>
              <a:t> </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660066"/>
                </a:solidFill>
                <a:effectLst/>
                <a:uLnTx/>
                <a:uFillTx/>
                <a:latin typeface="Tahoma"/>
                <a:ea typeface="+mn-ea"/>
                <a:cs typeface="+mn-cs"/>
              </a:rPr>
              <a:t>GG</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a:t>
            </a:r>
            <a:endParaRPr kumimoji="0" lang="en-US" sz="14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6" name="TextBox 5"/>
          <p:cNvSpPr txBox="1"/>
          <p:nvPr/>
        </p:nvSpPr>
        <p:spPr>
          <a:xfrm>
            <a:off x="7858605" y="848916"/>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graphicFrame>
        <p:nvGraphicFramePr>
          <p:cNvPr id="12" name="Table 11"/>
          <p:cNvGraphicFramePr>
            <a:graphicFrameLocks noGrp="1"/>
          </p:cNvGraphicFramePr>
          <p:nvPr>
            <p:extLst/>
          </p:nvPr>
        </p:nvGraphicFramePr>
        <p:xfrm>
          <a:off x="899592" y="1916832"/>
          <a:ext cx="720080" cy="1524000"/>
        </p:xfrm>
        <a:graphic>
          <a:graphicData uri="http://schemas.openxmlformats.org/drawingml/2006/table">
            <a:tbl>
              <a:tblPr firstRow="1" bandRow="1">
                <a:tableStyleId>{F2DE63D5-997A-4646-A377-4702673A728D}</a:tableStyleId>
              </a:tblPr>
              <a:tblGrid>
                <a:gridCol w="720080">
                  <a:extLst>
                    <a:ext uri="{9D8B030D-6E8A-4147-A177-3AD203B41FA5}">
                      <a16:colId xmlns:a16="http://schemas.microsoft.com/office/drawing/2014/main" val="20000"/>
                    </a:ext>
                  </a:extLst>
                </a:gridCol>
              </a:tblGrid>
              <a:tr h="201622">
                <a:tc>
                  <a:txBody>
                    <a:bodyPr/>
                    <a:lstStyle/>
                    <a:p>
                      <a:pPr algn="ctr"/>
                      <a:r>
                        <a:rPr lang="en-US" sz="1400" b="0" dirty="0">
                          <a:solidFill>
                            <a:srgbClr val="0000FF"/>
                          </a:solidFill>
                        </a:rPr>
                        <a:t>314</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0"/>
                  </a:ext>
                </a:extLst>
              </a:tr>
              <a:tr h="201622">
                <a:tc>
                  <a:txBody>
                    <a:bodyPr/>
                    <a:lstStyle/>
                    <a:p>
                      <a:pPr algn="ctr"/>
                      <a:r>
                        <a:rPr lang="en-US" sz="1400" b="0" dirty="0">
                          <a:solidFill>
                            <a:srgbClr val="0000FF"/>
                          </a:solidFill>
                        </a:rPr>
                        <a:t>1231</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r h="201622">
                <a:tc>
                  <a:txBody>
                    <a:bodyPr/>
                    <a:lstStyle/>
                    <a:p>
                      <a:pPr algn="ctr"/>
                      <a:r>
                        <a:rPr lang="en-US" sz="1400" b="0" dirty="0">
                          <a:solidFill>
                            <a:srgbClr val="0000FF"/>
                          </a:solidFill>
                        </a:rPr>
                        <a:t>4414</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2"/>
                  </a:ext>
                </a:extLst>
              </a:tr>
              <a:tr h="201622">
                <a:tc>
                  <a:txBody>
                    <a:bodyPr/>
                    <a:lstStyle/>
                    <a:p>
                      <a:pPr algn="ctr"/>
                      <a:r>
                        <a:rPr lang="en-US" sz="1400" b="0" dirty="0">
                          <a:solidFill>
                            <a:srgbClr val="0000FF"/>
                          </a:solidFill>
                        </a:rPr>
                        <a:t>9219</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3"/>
                  </a:ext>
                </a:extLst>
              </a:tr>
              <a:tr h="201622">
                <a:tc>
                  <a:txBody>
                    <a:bodyPr/>
                    <a:lstStyle/>
                    <a:p>
                      <a:pPr algn="ctr"/>
                      <a:r>
                        <a:rPr lang="en-US" sz="1400" b="0" dirty="0">
                          <a:solidFill>
                            <a:srgbClr val="0000FF"/>
                          </a:solidFill>
                        </a:rPr>
                        <a:t>4</a:t>
                      </a:r>
                      <a:r>
                        <a:rPr lang="en-US" sz="1400" b="0" baseline="0" dirty="0">
                          <a:solidFill>
                            <a:srgbClr val="0000FF"/>
                          </a:solidFill>
                        </a:rPr>
                        <a:t> loc.</a:t>
                      </a:r>
                      <a:endParaRPr lang="en-US" sz="1400" b="0" dirty="0">
                        <a:solidFill>
                          <a:srgbClr val="0000FF"/>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BFBFBF"/>
                    </a:solidFill>
                  </a:tcPr>
                </a:tc>
                <a:extLst>
                  <a:ext uri="{0D108BD9-81ED-4DB2-BD59-A6C34878D82A}">
                    <a16:rowId xmlns:a16="http://schemas.microsoft.com/office/drawing/2014/main" val="10004"/>
                  </a:ext>
                </a:extLst>
              </a:tr>
            </a:tbl>
          </a:graphicData>
        </a:graphic>
      </p:graphicFrame>
      <p:graphicFrame>
        <p:nvGraphicFramePr>
          <p:cNvPr id="13" name="Table 12"/>
          <p:cNvGraphicFramePr>
            <a:graphicFrameLocks noGrp="1"/>
          </p:cNvGraphicFramePr>
          <p:nvPr>
            <p:extLst/>
          </p:nvPr>
        </p:nvGraphicFramePr>
        <p:xfrm>
          <a:off x="3522360" y="1916832"/>
          <a:ext cx="815752" cy="2104008"/>
        </p:xfrm>
        <a:graphic>
          <a:graphicData uri="http://schemas.openxmlformats.org/drawingml/2006/table">
            <a:tbl>
              <a:tblPr firstRow="1" bandRow="1">
                <a:tableStyleId>{1FECB4D8-DB02-4DC6-A0A2-4F2EBAE1DC90}</a:tableStyleId>
              </a:tblPr>
              <a:tblGrid>
                <a:gridCol w="815752">
                  <a:extLst>
                    <a:ext uri="{9D8B030D-6E8A-4147-A177-3AD203B41FA5}">
                      <a16:colId xmlns:a16="http://schemas.microsoft.com/office/drawing/2014/main" val="20000"/>
                    </a:ext>
                  </a:extLst>
                </a:gridCol>
              </a:tblGrid>
              <a:tr h="350668">
                <a:tc>
                  <a:txBody>
                    <a:bodyPr/>
                    <a:lstStyle/>
                    <a:p>
                      <a:pPr algn="ctr"/>
                      <a:r>
                        <a:rPr lang="en-US" sz="1400" b="0" dirty="0">
                          <a:solidFill>
                            <a:srgbClr val="000000"/>
                          </a:solidFill>
                        </a:rPr>
                        <a:t>338</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4"/>
                  </a:ext>
                </a:extLst>
              </a:tr>
              <a:tr h="350668">
                <a:tc>
                  <a:txBody>
                    <a:bodyPr/>
                    <a:lstStyle/>
                    <a:p>
                      <a:pPr algn="ctr"/>
                      <a:r>
                        <a:rPr lang="en-US" sz="1400" b="0" dirty="0">
                          <a:solidFill>
                            <a:srgbClr val="FF1919"/>
                          </a:solidFill>
                        </a:rPr>
                        <a:t>1K</a:t>
                      </a:r>
                      <a:r>
                        <a:rPr lang="en-US" sz="1400" b="0" baseline="0" dirty="0">
                          <a:solidFill>
                            <a:srgbClr val="FF1919"/>
                          </a:solidFill>
                        </a:rPr>
                        <a:t> loc.</a:t>
                      </a:r>
                      <a:endParaRPr lang="en-US" sz="1400" b="0" dirty="0">
                        <a:solidFill>
                          <a:srgbClr val="FF1919"/>
                        </a:solidFill>
                      </a:endParaRP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BFBFBF"/>
                    </a:solidFill>
                  </a:tcPr>
                </a:tc>
                <a:extLst>
                  <a:ext uri="{0D108BD9-81ED-4DB2-BD59-A6C34878D82A}">
                    <a16:rowId xmlns:a16="http://schemas.microsoft.com/office/drawing/2014/main" val="10005"/>
                  </a:ext>
                </a:extLst>
              </a:tr>
            </a:tbl>
          </a:graphicData>
        </a:graphic>
      </p:graphicFrame>
      <p:graphicFrame>
        <p:nvGraphicFramePr>
          <p:cNvPr id="15" name="Table 14"/>
          <p:cNvGraphicFramePr>
            <a:graphicFrameLocks noGrp="1"/>
          </p:cNvGraphicFramePr>
          <p:nvPr>
            <p:extLst/>
          </p:nvPr>
        </p:nvGraphicFramePr>
        <p:xfrm>
          <a:off x="6300192" y="1916832"/>
          <a:ext cx="815752" cy="2104008"/>
        </p:xfrm>
        <a:graphic>
          <a:graphicData uri="http://schemas.openxmlformats.org/drawingml/2006/table">
            <a:tbl>
              <a:tblPr firstRow="1" bandRow="1">
                <a:tableStyleId>{F5AB1C69-6EDB-4FF4-983F-18BD219EF322}</a:tableStyleId>
              </a:tblPr>
              <a:tblGrid>
                <a:gridCol w="815752">
                  <a:extLst>
                    <a:ext uri="{9D8B030D-6E8A-4147-A177-3AD203B41FA5}">
                      <a16:colId xmlns:a16="http://schemas.microsoft.com/office/drawing/2014/main" val="20000"/>
                    </a:ext>
                  </a:extLst>
                </a:gridCol>
              </a:tblGrid>
              <a:tr h="350668">
                <a:tc>
                  <a:txBody>
                    <a:bodyPr/>
                    <a:lstStyle/>
                    <a:p>
                      <a:pPr algn="ctr"/>
                      <a:r>
                        <a:rPr lang="en-US" sz="1400" b="0" dirty="0">
                          <a:solidFill>
                            <a:srgbClr val="000000"/>
                          </a:solidFill>
                        </a:rPr>
                        <a:t>376</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4"/>
                  </a:ext>
                </a:extLst>
              </a:tr>
              <a:tr h="350668">
                <a:tc>
                  <a:txBody>
                    <a:bodyPr/>
                    <a:lstStyle/>
                    <a:p>
                      <a:pPr algn="ctr"/>
                      <a:r>
                        <a:rPr lang="en-US" sz="1400" b="0" dirty="0">
                          <a:solidFill>
                            <a:srgbClr val="FF1919"/>
                          </a:solidFill>
                        </a:rPr>
                        <a:t>2K loc.</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BFBFBF"/>
                    </a:solid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extLst/>
          </p:nvPr>
        </p:nvGraphicFramePr>
        <p:xfrm>
          <a:off x="2191504" y="1916832"/>
          <a:ext cx="815752" cy="1003176"/>
        </p:xfrm>
        <a:graphic>
          <a:graphicData uri="http://schemas.openxmlformats.org/drawingml/2006/table">
            <a:tbl>
              <a:tblPr firstRow="1" bandRow="1">
                <a:tableStyleId>{1FECB4D8-DB02-4DC6-A0A2-4F2EBAE1DC90}</a:tableStyleId>
              </a:tblPr>
              <a:tblGrid>
                <a:gridCol w="815752">
                  <a:extLst>
                    <a:ext uri="{9D8B030D-6E8A-4147-A177-3AD203B41FA5}">
                      <a16:colId xmlns:a16="http://schemas.microsoft.com/office/drawing/2014/main" val="20000"/>
                    </a:ext>
                  </a:extLst>
                </a:gridCol>
              </a:tblGrid>
              <a:tr h="334392">
                <a:tc>
                  <a:txBody>
                    <a:bodyPr/>
                    <a:lstStyle/>
                    <a:p>
                      <a:pPr algn="ctr"/>
                      <a:r>
                        <a:rPr lang="en-US" sz="1400" b="0">
                          <a:solidFill>
                            <a:srgbClr val="000000"/>
                          </a:solidFill>
                        </a:rPr>
                        <a:t>326</a:t>
                      </a:r>
                      <a:endParaRPr lang="en-US" sz="1400" b="0" dirty="0">
                        <a:solidFill>
                          <a:srgbClr val="000000"/>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0"/>
                  </a:ext>
                </a:extLst>
              </a:tr>
              <a:tr h="334392">
                <a:tc>
                  <a:txBody>
                    <a:bodyPr/>
                    <a:lstStyle/>
                    <a:p>
                      <a:pPr algn="ctr"/>
                      <a:r>
                        <a:rPr lang="en-US" sz="1400" b="0">
                          <a:solidFill>
                            <a:srgbClr val="000000"/>
                          </a:solidFill>
                        </a:rPr>
                        <a:t>1451</a:t>
                      </a:r>
                      <a:endParaRPr lang="en-US" sz="1400" b="0" dirty="0">
                        <a:solidFill>
                          <a:srgbClr val="000000"/>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r h="334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baseline="0" dirty="0">
                          <a:solidFill>
                            <a:srgbClr val="0000FF"/>
                          </a:solidFill>
                        </a:rPr>
                        <a:t>2 loc.</a:t>
                      </a:r>
                      <a:endParaRPr lang="en-US" sz="1400" b="0" dirty="0">
                        <a:solidFill>
                          <a:srgbClr val="0000FF"/>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BFBFBF"/>
                    </a:solidFill>
                  </a:tcPr>
                </a:tc>
                <a:extLst>
                  <a:ext uri="{0D108BD9-81ED-4DB2-BD59-A6C34878D82A}">
                    <a16:rowId xmlns:a16="http://schemas.microsoft.com/office/drawing/2014/main" val="10002"/>
                  </a:ext>
                </a:extLst>
              </a:tr>
            </a:tbl>
          </a:graphicData>
        </a:graphic>
      </p:graphicFrame>
      <p:graphicFrame>
        <p:nvGraphicFramePr>
          <p:cNvPr id="18" name="Table 17"/>
          <p:cNvGraphicFramePr>
            <a:graphicFrameLocks noGrp="1"/>
          </p:cNvGraphicFramePr>
          <p:nvPr>
            <p:extLst/>
          </p:nvPr>
        </p:nvGraphicFramePr>
        <p:xfrm>
          <a:off x="4908376" y="1916832"/>
          <a:ext cx="815752" cy="1003176"/>
        </p:xfrm>
        <a:graphic>
          <a:graphicData uri="http://schemas.openxmlformats.org/drawingml/2006/table">
            <a:tbl>
              <a:tblPr firstRow="1" bandRow="1">
                <a:tableStyleId>{F5AB1C69-6EDB-4FF4-983F-18BD219EF322}</a:tableStyleId>
              </a:tblPr>
              <a:tblGrid>
                <a:gridCol w="815752">
                  <a:extLst>
                    <a:ext uri="{9D8B030D-6E8A-4147-A177-3AD203B41FA5}">
                      <a16:colId xmlns:a16="http://schemas.microsoft.com/office/drawing/2014/main" val="20000"/>
                    </a:ext>
                  </a:extLst>
                </a:gridCol>
              </a:tblGrid>
              <a:tr h="334392">
                <a:tc>
                  <a:txBody>
                    <a:bodyPr/>
                    <a:lstStyle/>
                    <a:p>
                      <a:pPr algn="ctr"/>
                      <a:r>
                        <a:rPr lang="en-US" sz="1400" b="0" dirty="0">
                          <a:solidFill>
                            <a:srgbClr val="000000"/>
                          </a:solidFill>
                        </a:rPr>
                        <a:t>326</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0"/>
                  </a:ext>
                </a:extLst>
              </a:tr>
              <a:tr h="334392">
                <a:tc>
                  <a:txBody>
                    <a:bodyPr/>
                    <a:lstStyle/>
                    <a:p>
                      <a:pPr algn="ctr"/>
                      <a:r>
                        <a:rPr lang="en-US" sz="1400" b="0" dirty="0">
                          <a:solidFill>
                            <a:srgbClr val="000000"/>
                          </a:solidFill>
                        </a:rPr>
                        <a:t>1451</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r h="334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baseline="0" dirty="0">
                          <a:solidFill>
                            <a:srgbClr val="0000FF"/>
                          </a:solidFill>
                        </a:rPr>
                        <a:t>2 loc.</a:t>
                      </a:r>
                      <a:endParaRPr lang="en-US" sz="1400" b="0" dirty="0">
                        <a:solidFill>
                          <a:srgbClr val="0000FF"/>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BFBFBF"/>
                    </a:solidFill>
                  </a:tcPr>
                </a:tc>
                <a:extLst>
                  <a:ext uri="{0D108BD9-81ED-4DB2-BD59-A6C34878D82A}">
                    <a16:rowId xmlns:a16="http://schemas.microsoft.com/office/drawing/2014/main" val="10002"/>
                  </a:ext>
                </a:extLst>
              </a:tr>
            </a:tbl>
          </a:graphicData>
        </a:graphic>
      </p:graphicFrame>
      <p:graphicFrame>
        <p:nvGraphicFramePr>
          <p:cNvPr id="19" name="Table 18"/>
          <p:cNvGraphicFramePr>
            <a:graphicFrameLocks noGrp="1"/>
          </p:cNvGraphicFramePr>
          <p:nvPr>
            <p:extLst/>
          </p:nvPr>
        </p:nvGraphicFramePr>
        <p:xfrm>
          <a:off x="7668344" y="1916832"/>
          <a:ext cx="815752" cy="2104008"/>
        </p:xfrm>
        <a:graphic>
          <a:graphicData uri="http://schemas.openxmlformats.org/drawingml/2006/table">
            <a:tbl>
              <a:tblPr firstRow="1" bandRow="1">
                <a:tableStyleId>{F5AB1C69-6EDB-4FF4-983F-18BD219EF322}</a:tableStyleId>
              </a:tblPr>
              <a:tblGrid>
                <a:gridCol w="815752">
                  <a:extLst>
                    <a:ext uri="{9D8B030D-6E8A-4147-A177-3AD203B41FA5}">
                      <a16:colId xmlns:a16="http://schemas.microsoft.com/office/drawing/2014/main" val="20000"/>
                    </a:ext>
                  </a:extLst>
                </a:gridCol>
              </a:tblGrid>
              <a:tr h="350668">
                <a:tc>
                  <a:txBody>
                    <a:bodyPr/>
                    <a:lstStyle/>
                    <a:p>
                      <a:pPr algn="ctr"/>
                      <a:r>
                        <a:rPr lang="en-US" sz="1400" b="0" dirty="0">
                          <a:solidFill>
                            <a:srgbClr val="000000"/>
                          </a:solidFill>
                        </a:rPr>
                        <a:t>388</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4"/>
                  </a:ext>
                </a:extLst>
              </a:tr>
              <a:tr h="350668">
                <a:tc>
                  <a:txBody>
                    <a:bodyPr/>
                    <a:lstStyle/>
                    <a:p>
                      <a:pPr algn="ctr"/>
                      <a:r>
                        <a:rPr lang="en-US" sz="1400" b="0" dirty="0">
                          <a:solidFill>
                            <a:srgbClr val="FF1919"/>
                          </a:solidFill>
                        </a:rPr>
                        <a:t>1K loc.</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5"/>
                  </a:ext>
                </a:extLst>
              </a:tr>
            </a:tbl>
          </a:graphicData>
        </a:graphic>
      </p:graphicFrame>
      <p:sp>
        <p:nvSpPr>
          <p:cNvPr id="20" name="Rectangle 19"/>
          <p:cNvSpPr/>
          <p:nvPr/>
        </p:nvSpPr>
        <p:spPr>
          <a:xfrm>
            <a:off x="683568" y="1484784"/>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Rectangle 20"/>
          <p:cNvSpPr/>
          <p:nvPr/>
        </p:nvSpPr>
        <p:spPr>
          <a:xfrm>
            <a:off x="1979712" y="1484784"/>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Rectangle 21"/>
          <p:cNvSpPr/>
          <p:nvPr/>
        </p:nvSpPr>
        <p:spPr>
          <a:xfrm>
            <a:off x="4606653" y="1484784"/>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Rectangle 22"/>
          <p:cNvSpPr/>
          <p:nvPr/>
        </p:nvSpPr>
        <p:spPr>
          <a:xfrm>
            <a:off x="3275856" y="1484784"/>
            <a:ext cx="1296144" cy="268447"/>
          </a:xfrm>
          <a:prstGeom prst="rect">
            <a:avLst/>
          </a:prstGeom>
          <a:solidFill>
            <a:srgbClr val="FF191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24" name="Rectangle 23"/>
          <p:cNvSpPr/>
          <p:nvPr/>
        </p:nvSpPr>
        <p:spPr>
          <a:xfrm>
            <a:off x="5940152" y="1484785"/>
            <a:ext cx="1343672" cy="278274"/>
          </a:xfrm>
          <a:prstGeom prst="rect">
            <a:avLst/>
          </a:prstGeom>
          <a:solidFill>
            <a:srgbClr val="FF191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25" name="Rectangle 24"/>
          <p:cNvSpPr/>
          <p:nvPr/>
        </p:nvSpPr>
        <p:spPr>
          <a:xfrm>
            <a:off x="7308304" y="1484784"/>
            <a:ext cx="1296144" cy="268447"/>
          </a:xfrm>
          <a:prstGeom prst="rect">
            <a:avLst/>
          </a:prstGeom>
          <a:solidFill>
            <a:srgbClr val="FF191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26" name="Rectangle 25"/>
          <p:cNvSpPr/>
          <p:nvPr/>
        </p:nvSpPr>
        <p:spPr>
          <a:xfrm>
            <a:off x="755576" y="4437112"/>
            <a:ext cx="2664296" cy="1728192"/>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p:cNvSpPr/>
          <p:nvPr/>
        </p:nvSpPr>
        <p:spPr>
          <a:xfrm>
            <a:off x="395536" y="1412776"/>
            <a:ext cx="1584176" cy="216024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8" name="Rectangle 27"/>
          <p:cNvSpPr/>
          <p:nvPr/>
        </p:nvSpPr>
        <p:spPr>
          <a:xfrm>
            <a:off x="3131840" y="1412776"/>
            <a:ext cx="1584176" cy="2736304"/>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0" name="Rectangle 29"/>
          <p:cNvSpPr/>
          <p:nvPr/>
        </p:nvSpPr>
        <p:spPr>
          <a:xfrm>
            <a:off x="5796136" y="1412776"/>
            <a:ext cx="1584176" cy="2736304"/>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TextBox 30"/>
          <p:cNvSpPr txBox="1"/>
          <p:nvPr/>
        </p:nvSpPr>
        <p:spPr>
          <a:xfrm>
            <a:off x="899592" y="4653136"/>
            <a:ext cx="230425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Previous work needs to verify: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3004 locations</a:t>
            </a:r>
          </a:p>
        </p:txBody>
      </p:sp>
      <p:sp>
        <p:nvSpPr>
          <p:cNvPr id="32" name="Rectangle 31"/>
          <p:cNvSpPr/>
          <p:nvPr/>
        </p:nvSpPr>
        <p:spPr>
          <a:xfrm>
            <a:off x="1835696" y="1412776"/>
            <a:ext cx="1584176" cy="1656184"/>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3" name="Rectangle 32"/>
          <p:cNvSpPr/>
          <p:nvPr/>
        </p:nvSpPr>
        <p:spPr>
          <a:xfrm>
            <a:off x="4499992" y="1412776"/>
            <a:ext cx="1584176" cy="1656184"/>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Rectangle 34"/>
          <p:cNvSpPr/>
          <p:nvPr/>
        </p:nvSpPr>
        <p:spPr>
          <a:xfrm>
            <a:off x="395536" y="1412776"/>
            <a:ext cx="1584176" cy="2160240"/>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6" name="Rectangle 35"/>
          <p:cNvSpPr/>
          <p:nvPr/>
        </p:nvSpPr>
        <p:spPr>
          <a:xfrm>
            <a:off x="5508104" y="4437112"/>
            <a:ext cx="2664296" cy="1728192"/>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37" name="TextBox 36"/>
          <p:cNvSpPr txBox="1"/>
          <p:nvPr/>
        </p:nvSpPr>
        <p:spPr>
          <a:xfrm>
            <a:off x="5652120" y="4653136"/>
            <a:ext cx="254359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FastHASH</a:t>
            </a:r>
            <a:r>
              <a:rPr kumimoji="0" lang="en-US" sz="1800" b="0" i="0" u="none" strike="noStrike" kern="1200" cap="none" spc="0" normalizeH="0" baseline="0" noProof="0" dirty="0">
                <a:ln>
                  <a:noFill/>
                </a:ln>
                <a:solidFill>
                  <a:srgbClr val="0000FF"/>
                </a:solidFill>
                <a:effectLst/>
                <a:uLnTx/>
                <a:uFillTx/>
                <a:latin typeface="Tahoma"/>
                <a:ea typeface="+mn-ea"/>
                <a:cs typeface="+mn-cs"/>
              </a:rPr>
              <a:t> verifies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8 locations</a:t>
            </a:r>
          </a:p>
        </p:txBody>
      </p:sp>
      <p:sp>
        <p:nvSpPr>
          <p:cNvPr id="39" name="Rectangle 38"/>
          <p:cNvSpPr/>
          <p:nvPr/>
        </p:nvSpPr>
        <p:spPr>
          <a:xfrm>
            <a:off x="899592" y="1916832"/>
            <a:ext cx="720080" cy="1224136"/>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0" name="TextBox 39"/>
          <p:cNvSpPr txBox="1"/>
          <p:nvPr/>
        </p:nvSpPr>
        <p:spPr>
          <a:xfrm>
            <a:off x="1619672" y="2204864"/>
            <a:ext cx="1139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Locations</a:t>
            </a:r>
          </a:p>
        </p:txBody>
      </p:sp>
      <p:sp>
        <p:nvSpPr>
          <p:cNvPr id="41" name="TextBox 40"/>
          <p:cNvSpPr txBox="1"/>
          <p:nvPr/>
        </p:nvSpPr>
        <p:spPr>
          <a:xfrm>
            <a:off x="1619672" y="3068960"/>
            <a:ext cx="22915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1919"/>
                </a:solidFill>
                <a:effectLst/>
                <a:uLnTx/>
                <a:uFillTx/>
                <a:latin typeface="Tahoma"/>
                <a:ea typeface="+mn-ea"/>
                <a:cs typeface="+mn-cs"/>
              </a:rPr>
              <a:t>Number of Locations</a:t>
            </a:r>
          </a:p>
        </p:txBody>
      </p:sp>
      <p:sp>
        <p:nvSpPr>
          <p:cNvPr id="42" name="Rectangle 41"/>
          <p:cNvSpPr/>
          <p:nvPr/>
        </p:nvSpPr>
        <p:spPr>
          <a:xfrm>
            <a:off x="899592" y="3151128"/>
            <a:ext cx="720080" cy="288032"/>
          </a:xfrm>
          <a:prstGeom prst="rect">
            <a:avLst/>
          </a:prstGeom>
          <a:solidFill>
            <a:srgbClr val="FF191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7" name="TextBox 6"/>
          <p:cNvSpPr txBox="1"/>
          <p:nvPr/>
        </p:nvSpPr>
        <p:spPr>
          <a:xfrm>
            <a:off x="467544" y="4365104"/>
            <a:ext cx="2084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Cheapest 3 k-</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mers</a:t>
            </a: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
        <p:nvSpPr>
          <p:cNvPr id="34" name="TextBox 33"/>
          <p:cNvSpPr txBox="1"/>
          <p:nvPr/>
        </p:nvSpPr>
        <p:spPr>
          <a:xfrm>
            <a:off x="456899" y="4355812"/>
            <a:ext cx="21567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Expensive 3 k-</a:t>
            </a:r>
            <a:r>
              <a:rPr kumimoji="0" lang="en-US" sz="1800" b="0" i="0" u="none" strike="noStrike" kern="1200" cap="none" spc="0" normalizeH="0" baseline="0" noProof="0" dirty="0" err="1">
                <a:ln>
                  <a:noFill/>
                </a:ln>
                <a:solidFill>
                  <a:srgbClr val="FF0000"/>
                </a:solidFill>
                <a:effectLst/>
                <a:uLnTx/>
                <a:uFillTx/>
                <a:latin typeface="Tahoma"/>
                <a:ea typeface="+mn-ea"/>
                <a:cs typeface="+mn-cs"/>
              </a:rPr>
              <a:t>mers</a:t>
            </a:r>
            <a:endParaRPr kumimoji="0" lang="en-US" sz="1800" b="0" i="0" u="none" strike="noStrike" kern="120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713799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3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8"/>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30"/>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6"/>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3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6" grpId="1" animBg="1"/>
      <p:bldP spid="27" grpId="0" animBg="1"/>
      <p:bldP spid="27" grpId="1" animBg="1"/>
      <p:bldP spid="28" grpId="0" animBg="1"/>
      <p:bldP spid="28" grpId="1" animBg="1"/>
      <p:bldP spid="30" grpId="0" animBg="1"/>
      <p:bldP spid="30" grpId="1" animBg="1"/>
      <p:bldP spid="31" grpId="0"/>
      <p:bldP spid="31" grpId="1"/>
      <p:bldP spid="32" grpId="0" animBg="1"/>
      <p:bldP spid="33" grpId="0" animBg="1"/>
      <p:bldP spid="35" grpId="0" animBg="1"/>
      <p:bldP spid="36" grpId="0" animBg="1"/>
      <p:bldP spid="37" grpId="0"/>
      <p:bldP spid="39" grpId="0" animBg="1"/>
      <p:bldP spid="39" grpId="1" animBg="1"/>
      <p:bldP spid="40" grpId="0"/>
      <p:bldP spid="40" grpId="1"/>
      <p:bldP spid="41" grpId="0"/>
      <p:bldP spid="41" grpId="1"/>
      <p:bldP spid="42" grpId="0" animBg="1"/>
      <p:bldP spid="42" grpId="1" animBg="1"/>
      <p:bldP spid="7" grpId="0"/>
      <p:bldP spid="7" grpId="1"/>
      <p:bldP spid="34" grpId="0"/>
      <p:bldP spid="34"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Methodology</a:t>
            </a:r>
          </a:p>
        </p:txBody>
      </p:sp>
      <p:sp>
        <p:nvSpPr>
          <p:cNvPr id="3" name="内容占位符 2"/>
          <p:cNvSpPr>
            <a:spLocks noGrp="1"/>
          </p:cNvSpPr>
          <p:nvPr>
            <p:ph idx="1"/>
          </p:nvPr>
        </p:nvSpPr>
        <p:spPr/>
        <p:txBody>
          <a:bodyPr/>
          <a:lstStyle/>
          <a:p>
            <a:r>
              <a:rPr lang="en-US" sz="2000" dirty="0"/>
              <a:t>Implemented </a:t>
            </a:r>
            <a:r>
              <a:rPr lang="en-US" sz="2000" dirty="0" err="1">
                <a:solidFill>
                  <a:srgbClr val="0000FF"/>
                </a:solidFill>
              </a:rPr>
              <a:t>FastHASH</a:t>
            </a:r>
            <a:r>
              <a:rPr lang="en-US" sz="2000" dirty="0"/>
              <a:t> on top of state-of-the-art mapper: </a:t>
            </a:r>
            <a:r>
              <a:rPr lang="en-US" sz="2000" dirty="0" err="1">
                <a:solidFill>
                  <a:srgbClr val="FF0000"/>
                </a:solidFill>
              </a:rPr>
              <a:t>mrFAST</a:t>
            </a:r>
            <a:endParaRPr lang="en-US" sz="2000" dirty="0">
              <a:solidFill>
                <a:srgbClr val="FF0000"/>
              </a:solidFill>
            </a:endParaRPr>
          </a:p>
          <a:p>
            <a:pPr lvl="1"/>
            <a:r>
              <a:rPr lang="en-US" sz="2000" dirty="0">
                <a:solidFill>
                  <a:srgbClr val="000000"/>
                </a:solidFill>
              </a:rPr>
              <a:t>New version </a:t>
            </a:r>
            <a:r>
              <a:rPr lang="en-US" sz="2000" dirty="0">
                <a:solidFill>
                  <a:srgbClr val="0000FF"/>
                </a:solidFill>
              </a:rPr>
              <a:t>mrFAST-2.5.0.0 </a:t>
            </a:r>
            <a:r>
              <a:rPr lang="en-US" sz="2000" dirty="0">
                <a:solidFill>
                  <a:srgbClr val="000000"/>
                </a:solidFill>
              </a:rPr>
              <a:t>over mrFAST-2.1.0.6</a:t>
            </a:r>
          </a:p>
          <a:p>
            <a:endParaRPr lang="en-US" sz="2000" dirty="0"/>
          </a:p>
          <a:p>
            <a:r>
              <a:rPr lang="en-US" sz="2000" dirty="0"/>
              <a:t>Tested with real read sets generated from </a:t>
            </a:r>
            <a:r>
              <a:rPr lang="en-US" sz="2000" dirty="0" err="1"/>
              <a:t>Illumina</a:t>
            </a:r>
            <a:r>
              <a:rPr lang="en-US" sz="2000" dirty="0"/>
              <a:t> platform</a:t>
            </a:r>
          </a:p>
          <a:p>
            <a:pPr lvl="1"/>
            <a:r>
              <a:rPr lang="en-US" sz="2000" dirty="0"/>
              <a:t>1M reads of a human (160 base pairs)</a:t>
            </a:r>
          </a:p>
          <a:p>
            <a:pPr lvl="1"/>
            <a:r>
              <a:rPr lang="en-US" sz="2000" dirty="0"/>
              <a:t>500K reads of a chimpanzee (101 base pairs)</a:t>
            </a:r>
          </a:p>
          <a:p>
            <a:pPr lvl="1"/>
            <a:r>
              <a:rPr lang="en-US" sz="2000" dirty="0"/>
              <a:t>500K reads of a orangutan (70 base pairs)</a:t>
            </a:r>
          </a:p>
          <a:p>
            <a:endParaRPr lang="en-US" sz="2000" dirty="0"/>
          </a:p>
          <a:p>
            <a:r>
              <a:rPr lang="en-US" sz="2000" dirty="0"/>
              <a:t>Tested with simulated reads generated from reference genome</a:t>
            </a:r>
          </a:p>
          <a:p>
            <a:pPr lvl="1"/>
            <a:r>
              <a:rPr lang="en-US" sz="2000" dirty="0"/>
              <a:t>1M simulated reads of human (180 base pairs)</a:t>
            </a:r>
          </a:p>
          <a:p>
            <a:pPr lvl="1"/>
            <a:endParaRPr lang="en-US" sz="2000" dirty="0"/>
          </a:p>
          <a:p>
            <a:r>
              <a:rPr lang="en-US" sz="2000" dirty="0"/>
              <a:t>Evaluation system</a:t>
            </a:r>
          </a:p>
          <a:p>
            <a:pPr lvl="1"/>
            <a:r>
              <a:rPr lang="en-US" sz="2000" dirty="0"/>
              <a:t>Intel Core i7 Sandy Bridge machine</a:t>
            </a:r>
          </a:p>
          <a:p>
            <a:pPr lvl="1"/>
            <a:r>
              <a:rPr lang="en-US" sz="2000" dirty="0"/>
              <a:t>16 GB of main memory</a:t>
            </a:r>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9614258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FastHASH</a:t>
            </a:r>
            <a:r>
              <a:rPr lang="en-US" dirty="0"/>
              <a:t> Speedup</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9" name="Content Placeholder 8"/>
          <p:cNvSpPr>
            <a:spLocks noGrp="1"/>
          </p:cNvSpPr>
          <p:nvPr>
            <p:ph idx="1"/>
          </p:nvPr>
        </p:nvSpPr>
        <p:spPr/>
        <p:txBody>
          <a:bodyPr/>
          <a:lstStyle/>
          <a:p>
            <a:endParaRPr lang="en-US" dirty="0"/>
          </a:p>
        </p:txBody>
      </p:sp>
      <p:grpSp>
        <p:nvGrpSpPr>
          <p:cNvPr id="18" name="Group 17"/>
          <p:cNvGrpSpPr/>
          <p:nvPr/>
        </p:nvGrpSpPr>
        <p:grpSpPr>
          <a:xfrm>
            <a:off x="1788120" y="1196752"/>
            <a:ext cx="5664200" cy="5346700"/>
            <a:chOff x="1979712" y="1196752"/>
            <a:chExt cx="5664200" cy="5346700"/>
          </a:xfrm>
        </p:grpSpPr>
        <p:pic>
          <p:nvPicPr>
            <p:cNvPr id="11" name="Picture 10" descr="Figure_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1196752"/>
              <a:ext cx="5664200" cy="5346700"/>
            </a:xfrm>
            <a:prstGeom prst="rect">
              <a:avLst/>
            </a:prstGeom>
          </p:spPr>
        </p:pic>
        <p:sp>
          <p:nvSpPr>
            <p:cNvPr id="14" name="Rectangle 13"/>
            <p:cNvSpPr/>
            <p:nvPr/>
          </p:nvSpPr>
          <p:spPr>
            <a:xfrm>
              <a:off x="6383248" y="2349768"/>
              <a:ext cx="1141080" cy="33883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orangutan</a:t>
              </a:r>
            </a:p>
          </p:txBody>
        </p:sp>
        <p:sp>
          <p:nvSpPr>
            <p:cNvPr id="15" name="Rectangle 14"/>
            <p:cNvSpPr/>
            <p:nvPr/>
          </p:nvSpPr>
          <p:spPr>
            <a:xfrm>
              <a:off x="6383248" y="2647072"/>
              <a:ext cx="1141080" cy="27787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simulated </a:t>
              </a:r>
            </a:p>
          </p:txBody>
        </p:sp>
        <p:sp>
          <p:nvSpPr>
            <p:cNvPr id="16" name="Rectangle 15"/>
            <p:cNvSpPr/>
            <p:nvPr/>
          </p:nvSpPr>
          <p:spPr>
            <a:xfrm>
              <a:off x="6383248" y="1805072"/>
              <a:ext cx="1141080" cy="33883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human</a:t>
              </a:r>
            </a:p>
          </p:txBody>
        </p:sp>
        <p:sp>
          <p:nvSpPr>
            <p:cNvPr id="17" name="Rectangle 16"/>
            <p:cNvSpPr/>
            <p:nvPr/>
          </p:nvSpPr>
          <p:spPr>
            <a:xfrm>
              <a:off x="6383248" y="2112536"/>
              <a:ext cx="1141080" cy="27787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chimpanzee</a:t>
              </a:r>
            </a:p>
          </p:txBody>
        </p:sp>
      </p:grpSp>
      <p:sp>
        <p:nvSpPr>
          <p:cNvPr id="23" name="Rectangle 22"/>
          <p:cNvSpPr/>
          <p:nvPr/>
        </p:nvSpPr>
        <p:spPr>
          <a:xfrm>
            <a:off x="5364088" y="2419684"/>
            <a:ext cx="197175" cy="3056022"/>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TextBox 23"/>
          <p:cNvSpPr txBox="1"/>
          <p:nvPr/>
        </p:nvSpPr>
        <p:spPr>
          <a:xfrm>
            <a:off x="5173151" y="1988840"/>
            <a:ext cx="5509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19x</a:t>
            </a:r>
          </a:p>
        </p:txBody>
      </p:sp>
      <p:cxnSp>
        <p:nvCxnSpPr>
          <p:cNvPr id="5" name="Straight Connector 4"/>
          <p:cNvCxnSpPr/>
          <p:nvPr/>
        </p:nvCxnSpPr>
        <p:spPr>
          <a:xfrm>
            <a:off x="2771800" y="5495620"/>
            <a:ext cx="4824536" cy="0"/>
          </a:xfrm>
          <a:prstGeom prst="line">
            <a:avLst/>
          </a:prstGeom>
          <a:ln>
            <a:solidFill>
              <a:srgbClr val="000000"/>
            </a:solidFill>
          </a:ln>
        </p:spPr>
        <p:style>
          <a:lnRef idx="1">
            <a:schemeClr val="dk1"/>
          </a:lnRef>
          <a:fillRef idx="0">
            <a:schemeClr val="dk1"/>
          </a:fillRef>
          <a:effectRef idx="0">
            <a:schemeClr val="dk1"/>
          </a:effectRef>
          <a:fontRef idx="minor">
            <a:schemeClr val="tx1"/>
          </a:fontRef>
        </p:style>
      </p:cxnSp>
      <p:sp>
        <p:nvSpPr>
          <p:cNvPr id="25" name="Rectangle 24"/>
          <p:cNvSpPr/>
          <p:nvPr/>
        </p:nvSpPr>
        <p:spPr>
          <a:xfrm>
            <a:off x="539552" y="4869160"/>
            <a:ext cx="7992888" cy="1173707"/>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90"/>
                </a:solidFill>
                <a:effectLst/>
                <a:uLnTx/>
                <a:uFillTx/>
                <a:latin typeface="Tahoma"/>
                <a:ea typeface="+mn-ea"/>
                <a:cs typeface="+mn-cs"/>
              </a:rPr>
              <a:t>With </a:t>
            </a:r>
            <a:r>
              <a:rPr kumimoji="0" lang="en-US" sz="2400" b="0" i="0" u="none" strike="noStrike" kern="1200" cap="none" spc="0" normalizeH="0" baseline="0" noProof="0" dirty="0" err="1">
                <a:ln>
                  <a:noFill/>
                </a:ln>
                <a:solidFill>
                  <a:srgbClr val="000090"/>
                </a:solidFill>
                <a:effectLst/>
                <a:uLnTx/>
                <a:uFillTx/>
                <a:latin typeface="Tahoma"/>
                <a:ea typeface="+mn-ea"/>
                <a:cs typeface="+mn-cs"/>
              </a:rPr>
              <a:t>FastHASH</a:t>
            </a:r>
            <a:r>
              <a:rPr kumimoji="0" lang="en-US" sz="2400" b="0" i="0" u="none" strike="noStrike" kern="1200" cap="none" spc="0" normalizeH="0" baseline="0" noProof="0" dirty="0">
                <a:ln>
                  <a:noFill/>
                </a:ln>
                <a:solidFill>
                  <a:srgbClr val="000090"/>
                </a:solidFill>
                <a:effectLst/>
                <a:uLnTx/>
                <a:uFillTx/>
                <a:latin typeface="Tahoma"/>
                <a:ea typeface="+mn-ea"/>
                <a:cs typeface="+mn-cs"/>
              </a:rPr>
              <a:t>, new </a:t>
            </a:r>
            <a:r>
              <a:rPr kumimoji="0" lang="en-US" sz="2400" b="0" i="0" u="none" strike="noStrike" kern="1200" cap="none" spc="0" normalizeH="0" baseline="0" noProof="0" dirty="0" err="1">
                <a:ln>
                  <a:noFill/>
                </a:ln>
                <a:solidFill>
                  <a:srgbClr val="000090"/>
                </a:solidFill>
                <a:effectLst/>
                <a:uLnTx/>
                <a:uFillTx/>
                <a:latin typeface="Tahoma"/>
                <a:ea typeface="+mn-ea"/>
                <a:cs typeface="+mn-cs"/>
              </a:rPr>
              <a:t>mrFAST</a:t>
            </a:r>
            <a:r>
              <a:rPr kumimoji="0" lang="en-US" sz="2400" b="0" i="0" u="none" strike="noStrike" kern="1200" cap="none" spc="0" normalizeH="0" baseline="0" noProof="0" dirty="0">
                <a:ln>
                  <a:noFill/>
                </a:ln>
                <a:solidFill>
                  <a:srgbClr val="000090"/>
                </a:solidFill>
                <a:effectLst/>
                <a:uLnTx/>
                <a:uFillTx/>
                <a:latin typeface="Tahoma"/>
                <a:ea typeface="+mn-ea"/>
                <a:cs typeface="+mn-cs"/>
              </a:rPr>
              <a:t> obtains up to 19x speedup over previous version, without losing valid mappings</a:t>
            </a:r>
          </a:p>
        </p:txBody>
      </p:sp>
    </p:spTree>
    <p:extLst>
      <p:ext uri="{BB962C8B-B14F-4D97-AF65-F5344CB8AC3E}">
        <p14:creationId xmlns:p14="http://schemas.microsoft.com/office/powerpoint/2010/main" val="42933830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a:t>
            </a:r>
          </a:p>
        </p:txBody>
      </p:sp>
      <p:sp>
        <p:nvSpPr>
          <p:cNvPr id="3" name="Content Placeholder 2"/>
          <p:cNvSpPr>
            <a:spLocks noGrp="1"/>
          </p:cNvSpPr>
          <p:nvPr>
            <p:ph idx="1"/>
          </p:nvPr>
        </p:nvSpPr>
        <p:spPr/>
        <p:txBody>
          <a:bodyPr/>
          <a:lstStyle/>
          <a:p>
            <a:r>
              <a:rPr lang="en-US" dirty="0"/>
              <a:t>Reduction of potential mappings with </a:t>
            </a:r>
            <a:r>
              <a:rPr lang="en-US" dirty="0" err="1"/>
              <a:t>FastHASH</a:t>
            </a:r>
            <a:endParaRPr lang="en-US" dirty="0"/>
          </a:p>
        </p:txBody>
      </p:sp>
      <p:sp>
        <p:nvSpPr>
          <p:cNvPr id="4" name="Slide Number Placeholder 3"/>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cxnSp>
        <p:nvCxnSpPr>
          <p:cNvPr id="27" name="Straight Connector 26"/>
          <p:cNvCxnSpPr/>
          <p:nvPr/>
        </p:nvCxnSpPr>
        <p:spPr>
          <a:xfrm>
            <a:off x="2195736" y="3068960"/>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150242" y="2927254"/>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118116" y="2825655"/>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072621" y="2750791"/>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038897" y="2695552"/>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2555776" y="3068960"/>
            <a:ext cx="0" cy="10081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3525788" y="2924944"/>
            <a:ext cx="4812" cy="106285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495180" y="2833886"/>
            <a:ext cx="620" cy="109676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452492" y="2761878"/>
            <a:ext cx="2158" cy="111162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6397600" y="2708920"/>
            <a:ext cx="9550" cy="113283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2541738" y="3429000"/>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sp>
        <p:nvSpPr>
          <p:cNvPr id="45" name="TextBox 44"/>
          <p:cNvSpPr txBox="1"/>
          <p:nvPr/>
        </p:nvSpPr>
        <p:spPr>
          <a:xfrm>
            <a:off x="3491880" y="3284984"/>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sp>
        <p:nvSpPr>
          <p:cNvPr id="46" name="TextBox 45"/>
          <p:cNvSpPr txBox="1"/>
          <p:nvPr/>
        </p:nvSpPr>
        <p:spPr>
          <a:xfrm>
            <a:off x="4485954" y="3140968"/>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sp>
        <p:nvSpPr>
          <p:cNvPr id="47" name="TextBox 46"/>
          <p:cNvSpPr txBox="1"/>
          <p:nvPr/>
        </p:nvSpPr>
        <p:spPr>
          <a:xfrm>
            <a:off x="5422058" y="3131676"/>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sp>
        <p:nvSpPr>
          <p:cNvPr id="48" name="TextBox 47"/>
          <p:cNvSpPr txBox="1"/>
          <p:nvPr/>
        </p:nvSpPr>
        <p:spPr>
          <a:xfrm>
            <a:off x="6430170" y="3140968"/>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pic>
        <p:nvPicPr>
          <p:cNvPr id="50" name="Picture 49" descr="PP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412576"/>
            <a:ext cx="6400800" cy="6400800"/>
          </a:xfrm>
          <a:prstGeom prst="rect">
            <a:avLst/>
          </a:prstGeom>
        </p:spPr>
      </p:pic>
      <p:cxnSp>
        <p:nvCxnSpPr>
          <p:cNvPr id="22" name="Straight Connector 21"/>
          <p:cNvCxnSpPr/>
          <p:nvPr/>
        </p:nvCxnSpPr>
        <p:spPr>
          <a:xfrm>
            <a:off x="1967617" y="5601335"/>
            <a:ext cx="4824536" cy="0"/>
          </a:xfrm>
          <a:prstGeom prst="line">
            <a:avLst/>
          </a:prstGeom>
          <a:ln>
            <a:solidFill>
              <a:srgbClr val="000000"/>
            </a:solidFill>
          </a:ln>
        </p:spPr>
        <p:style>
          <a:lnRef idx="1">
            <a:schemeClr val="dk1"/>
          </a:lnRef>
          <a:fillRef idx="0">
            <a:schemeClr val="dk1"/>
          </a:fillRef>
          <a:effectRef idx="0">
            <a:schemeClr val="dk1"/>
          </a:effectRef>
          <a:fontRef idx="minor">
            <a:schemeClr val="tx1"/>
          </a:fontRef>
        </p:style>
      </p:cxnSp>
      <p:sp>
        <p:nvSpPr>
          <p:cNvPr id="49" name="Rectangle 48"/>
          <p:cNvSpPr/>
          <p:nvPr/>
        </p:nvSpPr>
        <p:spPr>
          <a:xfrm>
            <a:off x="1043608" y="4941168"/>
            <a:ext cx="7200800" cy="1152128"/>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90"/>
                </a:solidFill>
                <a:effectLst/>
                <a:uLnTx/>
                <a:uFillTx/>
                <a:latin typeface="Tahoma"/>
                <a:ea typeface="+mn-ea"/>
                <a:cs typeface="+mn-cs"/>
              </a:rPr>
              <a:t>FastHASH</a:t>
            </a:r>
            <a:r>
              <a:rPr kumimoji="0" lang="en-US" sz="2400" b="0" i="0" u="none" strike="noStrike" kern="1200" cap="none" spc="0" normalizeH="0" baseline="0" noProof="0" dirty="0">
                <a:ln>
                  <a:noFill/>
                </a:ln>
                <a:solidFill>
                  <a:srgbClr val="000090"/>
                </a:solidFill>
                <a:effectLst/>
                <a:uLnTx/>
                <a:uFillTx/>
                <a:latin typeface="Tahoma"/>
                <a:ea typeface="+mn-ea"/>
                <a:cs typeface="+mn-cs"/>
              </a:rPr>
              <a:t> filters out over 99% of the potential mappings without sacrificing any valid mappings</a:t>
            </a:r>
          </a:p>
        </p:txBody>
      </p:sp>
    </p:spTree>
    <p:extLst>
      <p:ext uri="{BB962C8B-B14F-4D97-AF65-F5344CB8AC3E}">
        <p14:creationId xmlns:p14="http://schemas.microsoft.com/office/powerpoint/2010/main" val="3362983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up)">
                                      <p:cBhvr>
                                        <p:cTn id="19" dur="500"/>
                                        <p:tgtEl>
                                          <p:spTgt spid="34"/>
                                        </p:tgtEl>
                                      </p:cBhvr>
                                    </p:animEffect>
                                  </p:childTnLst>
                                </p:cTn>
                              </p:par>
                              <p:par>
                                <p:cTn id="20" presetID="22" presetClass="entr" presetSubtype="1"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up)">
                                      <p:cBhvr>
                                        <p:cTn id="22" dur="500"/>
                                        <p:tgtEl>
                                          <p:spTgt spid="35"/>
                                        </p:tgtEl>
                                      </p:cBhvr>
                                    </p:animEffect>
                                  </p:childTnLst>
                                </p:cTn>
                              </p:par>
                              <p:par>
                                <p:cTn id="23" presetID="22" presetClass="entr" presetSubtype="1"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up)">
                                      <p:cBhvr>
                                        <p:cTn id="25" dur="500"/>
                                        <p:tgtEl>
                                          <p:spTgt spid="37"/>
                                        </p:tgtEl>
                                      </p:cBhvr>
                                    </p:animEffect>
                                  </p:childTnLst>
                                </p:cTn>
                              </p:par>
                              <p:par>
                                <p:cTn id="26" presetID="22" presetClass="entr" presetSubtype="1"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up)">
                                      <p:cBhvr>
                                        <p:cTn id="28" dur="500"/>
                                        <p:tgtEl>
                                          <p:spTgt spid="38"/>
                                        </p:tgtEl>
                                      </p:cBhvr>
                                    </p:animEffect>
                                  </p:childTnLst>
                                </p:cTn>
                              </p:par>
                              <p:par>
                                <p:cTn id="29" presetID="22" presetClass="entr" presetSubtype="1"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up)">
                                      <p:cBhvr>
                                        <p:cTn id="31" dur="500"/>
                                        <p:tgtEl>
                                          <p:spTgt spid="41"/>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45"/>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FastHASH</a:t>
            </a:r>
            <a:r>
              <a:rPr lang="en-US" dirty="0"/>
              <a:t> Conclusion</a:t>
            </a:r>
          </a:p>
        </p:txBody>
      </p:sp>
      <p:sp>
        <p:nvSpPr>
          <p:cNvPr id="3" name="Content Placeholder 2"/>
          <p:cNvSpPr>
            <a:spLocks noGrp="1"/>
          </p:cNvSpPr>
          <p:nvPr>
            <p:ph idx="1"/>
          </p:nvPr>
        </p:nvSpPr>
        <p:spPr/>
        <p:txBody>
          <a:bodyPr/>
          <a:lstStyle/>
          <a:p>
            <a:r>
              <a:rPr lang="en-US" dirty="0"/>
              <a:t>Problem: Existing read mappers perform poorly in mapping billions of short reads to the reference genome, in the presence of errors</a:t>
            </a:r>
          </a:p>
          <a:p>
            <a:pPr lvl="3"/>
            <a:endParaRPr lang="en-US" dirty="0"/>
          </a:p>
          <a:p>
            <a:r>
              <a:rPr lang="en-US" dirty="0"/>
              <a:t>Observation: </a:t>
            </a:r>
            <a:r>
              <a:rPr lang="en-US" dirty="0">
                <a:solidFill>
                  <a:srgbClr val="FF1919"/>
                </a:solidFill>
              </a:rPr>
              <a:t>Most of the verification calculations are unnecessary </a:t>
            </a:r>
            <a:r>
              <a:rPr lang="en-US" dirty="0">
                <a:solidFill>
                  <a:srgbClr val="FF1919"/>
                </a:solidFill>
                <a:sym typeface="Wingdings" pitchFamily="2" charset="2"/>
              </a:rPr>
              <a:t> filter them out</a:t>
            </a:r>
            <a:endParaRPr lang="en-US" dirty="0">
              <a:solidFill>
                <a:srgbClr val="FF1919"/>
              </a:solidFill>
            </a:endParaRPr>
          </a:p>
          <a:p>
            <a:pPr lvl="3"/>
            <a:endParaRPr lang="en-US" dirty="0"/>
          </a:p>
          <a:p>
            <a:r>
              <a:rPr lang="en-US" dirty="0"/>
              <a:t>Key Idea: To reduce the cost of unnecessary verification</a:t>
            </a:r>
          </a:p>
          <a:p>
            <a:pPr lvl="1"/>
            <a:r>
              <a:rPr lang="en-US" dirty="0"/>
              <a:t>Reject invalid mappings early (</a:t>
            </a:r>
            <a:r>
              <a:rPr lang="en-US" dirty="0">
                <a:solidFill>
                  <a:srgbClr val="0000FF"/>
                </a:solidFill>
              </a:rPr>
              <a:t>Adjacency Filtering</a:t>
            </a:r>
            <a:r>
              <a:rPr lang="en-US" dirty="0"/>
              <a:t>)</a:t>
            </a:r>
          </a:p>
          <a:p>
            <a:pPr lvl="1"/>
            <a:r>
              <a:rPr lang="en-US" dirty="0"/>
              <a:t>Reduce the number of possible mappings to examine (</a:t>
            </a:r>
            <a:r>
              <a:rPr lang="en-US" dirty="0">
                <a:solidFill>
                  <a:srgbClr val="0000FF"/>
                </a:solidFill>
              </a:rPr>
              <a:t>Cheap K-</a:t>
            </a:r>
            <a:r>
              <a:rPr lang="en-US" dirty="0" err="1">
                <a:solidFill>
                  <a:srgbClr val="0000FF"/>
                </a:solidFill>
              </a:rPr>
              <a:t>mer</a:t>
            </a:r>
            <a:r>
              <a:rPr lang="en-US" dirty="0">
                <a:solidFill>
                  <a:srgbClr val="0000FF"/>
                </a:solidFill>
              </a:rPr>
              <a:t> Selection</a:t>
            </a:r>
            <a:r>
              <a:rPr lang="en-US" dirty="0"/>
              <a:t>)</a:t>
            </a:r>
          </a:p>
          <a:p>
            <a:pPr lvl="3"/>
            <a:endParaRPr lang="en-US" dirty="0"/>
          </a:p>
          <a:p>
            <a:r>
              <a:rPr lang="en-US" dirty="0"/>
              <a:t>Key Result: </a:t>
            </a:r>
            <a:r>
              <a:rPr lang="en-US" dirty="0" err="1"/>
              <a:t>FastHASH</a:t>
            </a:r>
            <a:r>
              <a:rPr lang="en-US" dirty="0"/>
              <a:t> obtains up to </a:t>
            </a:r>
            <a:r>
              <a:rPr lang="en-US" dirty="0">
                <a:solidFill>
                  <a:srgbClr val="0000FF"/>
                </a:solidFill>
              </a:rPr>
              <a:t>19x</a:t>
            </a:r>
            <a:r>
              <a:rPr lang="en-US" dirty="0"/>
              <a:t> speedup over the state-of-the-art mapper without losing valid mappings</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84760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D96E-CA21-B247-ABBA-4E57AE4DEF41}"/>
              </a:ext>
            </a:extLst>
          </p:cNvPr>
          <p:cNvSpPr>
            <a:spLocks noGrp="1"/>
          </p:cNvSpPr>
          <p:nvPr>
            <p:ph type="title"/>
          </p:nvPr>
        </p:nvSpPr>
        <p:spPr/>
        <p:txBody>
          <a:bodyPr/>
          <a:lstStyle/>
          <a:p>
            <a:r>
              <a:rPr lang="en-US" dirty="0"/>
              <a:t>More on </a:t>
            </a:r>
            <a:r>
              <a:rPr lang="en-US" dirty="0" err="1"/>
              <a:t>FastHASH</a:t>
            </a:r>
            <a:endParaRPr lang="en-US" dirty="0"/>
          </a:p>
        </p:txBody>
      </p:sp>
      <p:sp>
        <p:nvSpPr>
          <p:cNvPr id="3" name="Content Placeholder 2">
            <a:extLst>
              <a:ext uri="{FF2B5EF4-FFF2-40B4-BE49-F238E27FC236}">
                <a16:creationId xmlns:a16="http://schemas.microsoft.com/office/drawing/2014/main" id="{44879405-C231-C349-B472-0EDABFFC613A}"/>
              </a:ext>
            </a:extLst>
          </p:cNvPr>
          <p:cNvSpPr>
            <a:spLocks noGrp="1"/>
          </p:cNvSpPr>
          <p:nvPr>
            <p:ph idx="1"/>
          </p:nvPr>
        </p:nvSpPr>
        <p:spPr/>
        <p:txBody>
          <a:bodyPr/>
          <a:lstStyle/>
          <a:p>
            <a:r>
              <a:rPr lang="en-US" dirty="0"/>
              <a:t>Download source code and try for yourself</a:t>
            </a:r>
          </a:p>
          <a:p>
            <a:pPr lvl="1"/>
            <a:r>
              <a:rPr lang="en-US" dirty="0">
                <a:hlinkClick r:id="rId2"/>
              </a:rPr>
              <a:t>Download link to FastHASH</a:t>
            </a: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5C08FFFF-1FE8-6D4B-A824-03B363B973AB}"/>
              </a:ext>
            </a:extLst>
          </p:cNvPr>
          <p:cNvSpPr>
            <a:spLocks noGrp="1"/>
          </p:cNvSpPr>
          <p:nvPr>
            <p:ph type="sldNum" sz="quarter" idx="11"/>
          </p:nvPr>
        </p:nvSpPr>
        <p:spPr/>
        <p:txBody>
          <a:bodyPr/>
          <a:lstStyle/>
          <a:p>
            <a:fld id="{323594FA-E141-4234-AE05-360401972BE7}" type="slidenum">
              <a:rPr lang="en-US" altLang="en-US" smtClean="0"/>
              <a:pPr/>
              <a:t>48</a:t>
            </a:fld>
            <a:endParaRPr lang="en-US" altLang="en-US"/>
          </a:p>
        </p:txBody>
      </p:sp>
      <p:pic>
        <p:nvPicPr>
          <p:cNvPr id="5" name="Picture 4">
            <a:extLst>
              <a:ext uri="{FF2B5EF4-FFF2-40B4-BE49-F238E27FC236}">
                <a16:creationId xmlns:a16="http://schemas.microsoft.com/office/drawing/2014/main" id="{02554146-E233-5C46-8E38-9D3E670DB060}"/>
              </a:ext>
            </a:extLst>
          </p:cNvPr>
          <p:cNvPicPr>
            <a:picLocks noChangeAspect="1"/>
          </p:cNvPicPr>
          <p:nvPr/>
        </p:nvPicPr>
        <p:blipFill>
          <a:blip r:embed="rId3"/>
          <a:stretch>
            <a:fillRect/>
          </a:stretch>
        </p:blipFill>
        <p:spPr>
          <a:xfrm>
            <a:off x="0" y="2780928"/>
            <a:ext cx="9144000" cy="3237722"/>
          </a:xfrm>
          <a:prstGeom prst="rect">
            <a:avLst/>
          </a:prstGeom>
        </p:spPr>
      </p:pic>
    </p:spTree>
    <p:extLst>
      <p:ext uri="{BB962C8B-B14F-4D97-AF65-F5344CB8AC3E}">
        <p14:creationId xmlns:p14="http://schemas.microsoft.com/office/powerpoint/2010/main" val="122637403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solidFill>
                  <a:srgbClr val="0000FF"/>
                </a:solidFill>
              </a:rPr>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0979565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The Central Dogma of Molecular Biology</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a:t>
            </a:fld>
            <a:endParaRPr lang="en-US" altLang="en-US"/>
          </a:p>
        </p:txBody>
      </p:sp>
      <p:pic>
        <p:nvPicPr>
          <p:cNvPr id="16396" name="Picture 12" descr="Image result for the central dogma of b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30" y="1029335"/>
            <a:ext cx="8615801" cy="376510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cook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38" y="4480164"/>
            <a:ext cx="1728230" cy="1762501"/>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Image result for apple pie cookboo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5034" y="4463865"/>
            <a:ext cx="1267389" cy="1856614"/>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Image result for apple pie with whipped cre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1471" y="4558300"/>
            <a:ext cx="2521669" cy="16790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874252" y="3279704"/>
            <a:ext cx="1458888" cy="369332"/>
          </a:xfrm>
          <a:prstGeom prst="rect">
            <a:avLst/>
          </a:prstGeom>
          <a:noFill/>
        </p:spPr>
        <p:txBody>
          <a:bodyPr wrap="square" rtlCol="0">
            <a:spAutoFit/>
          </a:bodyPr>
          <a:lstStyle/>
          <a:p>
            <a:r>
              <a:rPr lang="en-US" dirty="0">
                <a:solidFill>
                  <a:schemeClr val="bg1"/>
                </a:solidFill>
              </a:rPr>
              <a:t>Phenotypes </a:t>
            </a:r>
          </a:p>
        </p:txBody>
      </p:sp>
      <p:sp>
        <p:nvSpPr>
          <p:cNvPr id="19" name="TextBox 18"/>
          <p:cNvSpPr txBox="1"/>
          <p:nvPr/>
        </p:nvSpPr>
        <p:spPr>
          <a:xfrm>
            <a:off x="1259632" y="3284984"/>
            <a:ext cx="1458888" cy="369332"/>
          </a:xfrm>
          <a:prstGeom prst="rect">
            <a:avLst/>
          </a:prstGeom>
          <a:noFill/>
        </p:spPr>
        <p:txBody>
          <a:bodyPr wrap="square" rtlCol="0">
            <a:spAutoFit/>
          </a:bodyPr>
          <a:lstStyle/>
          <a:p>
            <a:r>
              <a:rPr lang="en-US" dirty="0">
                <a:solidFill>
                  <a:schemeClr val="bg1"/>
                </a:solidFill>
              </a:rPr>
              <a:t>Genotypes </a:t>
            </a:r>
          </a:p>
        </p:txBody>
      </p:sp>
      <p:pic>
        <p:nvPicPr>
          <p:cNvPr id="21506" name="Picture 2" descr="Image result for human genetic traits"/>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3728" y="1275468"/>
            <a:ext cx="1714656" cy="1433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01798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F82E-640E-AA4A-BA41-BA930D185510}"/>
              </a:ext>
            </a:extLst>
          </p:cNvPr>
          <p:cNvSpPr>
            <a:spLocks noGrp="1"/>
          </p:cNvSpPr>
          <p:nvPr>
            <p:ph type="title"/>
          </p:nvPr>
        </p:nvSpPr>
        <p:spPr/>
        <p:txBody>
          <a:bodyPr/>
          <a:lstStyle/>
          <a:p>
            <a:r>
              <a:rPr lang="en-US" dirty="0"/>
              <a:t>An Example: Shifted Hamming Distance</a:t>
            </a:r>
          </a:p>
        </p:txBody>
      </p:sp>
      <p:sp>
        <p:nvSpPr>
          <p:cNvPr id="3" name="Content Placeholder 2">
            <a:extLst>
              <a:ext uri="{FF2B5EF4-FFF2-40B4-BE49-F238E27FC236}">
                <a16:creationId xmlns:a16="http://schemas.microsoft.com/office/drawing/2014/main" id="{35A7C2CD-C6A2-1449-9221-B1608C4FAFC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F2405B1-0D67-9F47-A335-E3FA3DAA514A}"/>
              </a:ext>
            </a:extLst>
          </p:cNvPr>
          <p:cNvSpPr>
            <a:spLocks noGrp="1"/>
          </p:cNvSpPr>
          <p:nvPr>
            <p:ph type="sldNum" sz="quarter" idx="11"/>
          </p:nvPr>
        </p:nvSpPr>
        <p:spPr/>
        <p:txBody>
          <a:bodyPr/>
          <a:lstStyle/>
          <a:p>
            <a:fld id="{323594FA-E141-4234-AE05-360401972BE7}" type="slidenum">
              <a:rPr lang="en-US" altLang="en-US" smtClean="0"/>
              <a:pPr/>
              <a:t>50</a:t>
            </a:fld>
            <a:endParaRPr lang="en-US" altLang="en-US"/>
          </a:p>
        </p:txBody>
      </p:sp>
      <p:pic>
        <p:nvPicPr>
          <p:cNvPr id="5" name="Picture 4">
            <a:extLst>
              <a:ext uri="{FF2B5EF4-FFF2-40B4-BE49-F238E27FC236}">
                <a16:creationId xmlns:a16="http://schemas.microsoft.com/office/drawing/2014/main" id="{2C6DBDE8-4D7A-1E4F-9F47-EBE9371E327D}"/>
              </a:ext>
            </a:extLst>
          </p:cNvPr>
          <p:cNvPicPr>
            <a:picLocks noChangeAspect="1"/>
          </p:cNvPicPr>
          <p:nvPr/>
        </p:nvPicPr>
        <p:blipFill>
          <a:blip r:embed="rId2"/>
          <a:stretch>
            <a:fillRect/>
          </a:stretch>
        </p:blipFill>
        <p:spPr>
          <a:xfrm>
            <a:off x="0" y="1052736"/>
            <a:ext cx="9144000" cy="4112315"/>
          </a:xfrm>
          <a:prstGeom prst="rect">
            <a:avLst/>
          </a:prstGeom>
        </p:spPr>
      </p:pic>
      <p:sp>
        <p:nvSpPr>
          <p:cNvPr id="6" name="TextBox 5">
            <a:extLst>
              <a:ext uri="{FF2B5EF4-FFF2-40B4-BE49-F238E27FC236}">
                <a16:creationId xmlns:a16="http://schemas.microsoft.com/office/drawing/2014/main" id="{8FD16523-9524-E743-BD65-DB036E5D839C}"/>
              </a:ext>
            </a:extLst>
          </p:cNvPr>
          <p:cNvSpPr txBox="1"/>
          <p:nvPr/>
        </p:nvSpPr>
        <p:spPr>
          <a:xfrm>
            <a:off x="0" y="5589240"/>
            <a:ext cx="9036448" cy="923330"/>
          </a:xfrm>
          <a:prstGeom prst="rect">
            <a:avLst/>
          </a:prstGeom>
          <a:noFill/>
        </p:spPr>
        <p:txBody>
          <a:bodyPr wrap="none" rtlCol="0">
            <a:spAutoFit/>
          </a:bodyPr>
          <a:lstStyle/>
          <a:p>
            <a:r>
              <a:rPr lang="en-US" dirty="0"/>
              <a:t>Xin+, </a:t>
            </a:r>
            <a:r>
              <a:rPr lang="en-US" b="1" dirty="0">
                <a:hlinkClick r:id="rId3"/>
              </a:rPr>
              <a:t>"Shifted Hamming Distance: A Fast and Accurate SIMD-friendly Filter </a:t>
            </a:r>
          </a:p>
          <a:p>
            <a:r>
              <a:rPr lang="en-US" b="1" dirty="0">
                <a:hlinkClick r:id="rId3"/>
              </a:rPr>
              <a:t>to Accelerate Alignment Verification in Read Mapping”</a:t>
            </a:r>
            <a:r>
              <a:rPr lang="en-US" b="1" dirty="0"/>
              <a:t>, Bioinformatics 2015.</a:t>
            </a:r>
            <a:br>
              <a:rPr lang="en-US" dirty="0"/>
            </a:br>
            <a:endParaRPr lang="en-US" dirty="0"/>
          </a:p>
        </p:txBody>
      </p:sp>
    </p:spTree>
    <p:extLst>
      <p:ext uri="{BB962C8B-B14F-4D97-AF65-F5344CB8AC3E}">
        <p14:creationId xmlns:p14="http://schemas.microsoft.com/office/powerpoint/2010/main" val="46639547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F30FA-BEF2-A74A-8AD5-5592EFFD8988}"/>
              </a:ext>
            </a:extLst>
          </p:cNvPr>
          <p:cNvSpPr>
            <a:spLocks noGrp="1"/>
          </p:cNvSpPr>
          <p:nvPr>
            <p:ph type="title"/>
          </p:nvPr>
        </p:nvSpPr>
        <p:spPr/>
        <p:txBody>
          <a:bodyPr/>
          <a:lstStyle/>
          <a:p>
            <a:r>
              <a:rPr lang="en-US" dirty="0"/>
              <a:t>Shifted Hamming Distance</a:t>
            </a:r>
          </a:p>
        </p:txBody>
      </p:sp>
      <p:sp>
        <p:nvSpPr>
          <p:cNvPr id="3" name="Content Placeholder 2">
            <a:extLst>
              <a:ext uri="{FF2B5EF4-FFF2-40B4-BE49-F238E27FC236}">
                <a16:creationId xmlns:a16="http://schemas.microsoft.com/office/drawing/2014/main" id="{6B8E36F4-E633-F045-A0DA-37B5424057E1}"/>
              </a:ext>
            </a:extLst>
          </p:cNvPr>
          <p:cNvSpPr>
            <a:spLocks noGrp="1"/>
          </p:cNvSpPr>
          <p:nvPr>
            <p:ph idx="1"/>
          </p:nvPr>
        </p:nvSpPr>
        <p:spPr>
          <a:xfrm>
            <a:off x="228600" y="825624"/>
            <a:ext cx="8610600" cy="5339680"/>
          </a:xfrm>
        </p:spPr>
        <p:txBody>
          <a:bodyPr/>
          <a:lstStyle/>
          <a:p>
            <a:r>
              <a:rPr lang="en-US" dirty="0"/>
              <a:t>Key observation:</a:t>
            </a:r>
          </a:p>
          <a:p>
            <a:pPr lvl="1"/>
            <a:r>
              <a:rPr lang="en-US" dirty="0"/>
              <a:t>If two strings differ by </a:t>
            </a:r>
            <a:r>
              <a:rPr lang="en-US" i="1" dirty="0"/>
              <a:t>E</a:t>
            </a:r>
            <a:r>
              <a:rPr lang="en-US" dirty="0"/>
              <a:t> edits, then every </a:t>
            </a:r>
            <a:r>
              <a:rPr lang="en-US" dirty="0" err="1"/>
              <a:t>bp</a:t>
            </a:r>
            <a:r>
              <a:rPr lang="en-US" dirty="0"/>
              <a:t> match can be aligned in at most </a:t>
            </a:r>
            <a:r>
              <a:rPr lang="en-US" i="1" dirty="0"/>
              <a:t>2E</a:t>
            </a:r>
            <a:r>
              <a:rPr lang="en-US" dirty="0"/>
              <a:t> shifts (of one of the strings).</a:t>
            </a:r>
          </a:p>
          <a:p>
            <a:pPr lvl="2"/>
            <a:r>
              <a:rPr lang="en-US" dirty="0"/>
              <a:t>Insight: Shifting a string by one “corrects” for one “error” </a:t>
            </a:r>
          </a:p>
          <a:p>
            <a:pPr lvl="1"/>
            <a:endParaRPr lang="en-US" dirty="0"/>
          </a:p>
          <a:p>
            <a:r>
              <a:rPr lang="en-US" dirty="0"/>
              <a:t>Key idea:</a:t>
            </a:r>
          </a:p>
          <a:p>
            <a:pPr lvl="1"/>
            <a:r>
              <a:rPr lang="en-US" dirty="0"/>
              <a:t>Compute “Shifted Hamming Distance”: </a:t>
            </a:r>
            <a:r>
              <a:rPr lang="en-US" dirty="0">
                <a:solidFill>
                  <a:srgbClr val="0000FF"/>
                </a:solidFill>
              </a:rPr>
              <a:t>AND of 2E Hamming Distances of two strings</a:t>
            </a:r>
            <a:r>
              <a:rPr lang="en-US" dirty="0"/>
              <a:t>, to filter out invalid mappings </a:t>
            </a:r>
          </a:p>
          <a:p>
            <a:pPr lvl="2"/>
            <a:r>
              <a:rPr lang="en-US" dirty="0"/>
              <a:t>Uses bit-parallel operations that nicely map to SIMD instructions</a:t>
            </a:r>
          </a:p>
          <a:p>
            <a:pPr lvl="1"/>
            <a:endParaRPr lang="en-US" dirty="0"/>
          </a:p>
          <a:p>
            <a:r>
              <a:rPr lang="en-US" dirty="0"/>
              <a:t>Key result:</a:t>
            </a:r>
          </a:p>
          <a:p>
            <a:pPr lvl="1"/>
            <a:r>
              <a:rPr lang="en-US" dirty="0"/>
              <a:t>SHD is 3x faster than </a:t>
            </a:r>
            <a:r>
              <a:rPr lang="en-US" dirty="0" err="1"/>
              <a:t>SeqAn</a:t>
            </a:r>
            <a:r>
              <a:rPr lang="en-US" dirty="0"/>
              <a:t> (the best implementation of Gene Myers’ bit-vector algorithm), with only a 7% false positive rate</a:t>
            </a:r>
          </a:p>
          <a:p>
            <a:pPr lvl="1"/>
            <a:r>
              <a:rPr lang="en-US" dirty="0"/>
              <a:t>The </a:t>
            </a:r>
            <a:r>
              <a:rPr lang="en-US" dirty="0">
                <a:solidFill>
                  <a:srgbClr val="0000FF"/>
                </a:solidFill>
              </a:rPr>
              <a:t>fastest CPU-based filtering (pre-alignment) mechanism</a:t>
            </a:r>
          </a:p>
          <a:p>
            <a:endParaRPr lang="en-US" dirty="0"/>
          </a:p>
        </p:txBody>
      </p:sp>
      <p:sp>
        <p:nvSpPr>
          <p:cNvPr id="4" name="Slide Number Placeholder 3">
            <a:extLst>
              <a:ext uri="{FF2B5EF4-FFF2-40B4-BE49-F238E27FC236}">
                <a16:creationId xmlns:a16="http://schemas.microsoft.com/office/drawing/2014/main" id="{82C59A33-E5B4-C645-A9E1-01B575EFB731}"/>
              </a:ext>
            </a:extLst>
          </p:cNvPr>
          <p:cNvSpPr>
            <a:spLocks noGrp="1"/>
          </p:cNvSpPr>
          <p:nvPr>
            <p:ph type="sldNum" sz="quarter" idx="11"/>
          </p:nvPr>
        </p:nvSpPr>
        <p:spPr/>
        <p:txBody>
          <a:bodyPr/>
          <a:lstStyle/>
          <a:p>
            <a:fld id="{323594FA-E141-4234-AE05-360401972BE7}" type="slidenum">
              <a:rPr lang="en-US" altLang="en-US" smtClean="0"/>
              <a:pPr/>
              <a:t>51</a:t>
            </a:fld>
            <a:endParaRPr lang="en-US" altLang="en-US"/>
          </a:p>
        </p:txBody>
      </p:sp>
    </p:spTree>
    <p:extLst>
      <p:ext uri="{BB962C8B-B14F-4D97-AF65-F5344CB8AC3E}">
        <p14:creationId xmlns:p14="http://schemas.microsoft.com/office/powerpoint/2010/main" val="652212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915400" cy="756320"/>
          </a:xfrm>
        </p:spPr>
        <p:txBody>
          <a:bodyPr/>
          <a:lstStyle/>
          <a:p>
            <a:r>
              <a:rPr lang="en-US" sz="3600" dirty="0"/>
              <a:t>Insight: Shifting a String Helps Similarity Search</a:t>
            </a:r>
          </a:p>
        </p:txBody>
      </p:sp>
      <p:sp>
        <p:nvSpPr>
          <p:cNvPr id="2" name="Slide Number Placeholder 1"/>
          <p:cNvSpPr>
            <a:spLocks noGrp="1"/>
          </p:cNvSpPr>
          <p:nvPr>
            <p:ph type="sldNum" sz="quarter" idx="11"/>
          </p:nvPr>
        </p:nvSpPr>
        <p:spPr/>
        <p:txBody>
          <a:bodyPr/>
          <a:lstStyle/>
          <a:p>
            <a:fld id="{6E86574E-FA2E-425B-A84C-39F9592E9ECB}" type="slidenum">
              <a:rPr lang="en-US" altLang="en-US" smtClean="0">
                <a:solidFill>
                  <a:prstClr val="black"/>
                </a:solidFill>
              </a:rPr>
              <a:pPr/>
              <a:t>52</a:t>
            </a:fld>
            <a:endParaRPr lang="en-US" altLang="en-US">
              <a:solidFill>
                <a:prstClr val="black"/>
              </a:solidFill>
            </a:endParaRPr>
          </a:p>
        </p:txBody>
      </p:sp>
      <p:sp>
        <p:nvSpPr>
          <p:cNvPr id="30" name="Cube 29"/>
          <p:cNvSpPr/>
          <p:nvPr/>
        </p:nvSpPr>
        <p:spPr>
          <a:xfrm>
            <a:off x="1625601"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I</a:t>
            </a:r>
          </a:p>
        </p:txBody>
      </p:sp>
      <p:sp>
        <p:nvSpPr>
          <p:cNvPr id="29" name="Cube 28"/>
          <p:cNvSpPr/>
          <p:nvPr/>
        </p:nvSpPr>
        <p:spPr>
          <a:xfrm>
            <a:off x="2322287"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S</a:t>
            </a:r>
          </a:p>
        </p:txBody>
      </p:sp>
      <p:sp>
        <p:nvSpPr>
          <p:cNvPr id="28" name="Cube 27"/>
          <p:cNvSpPr/>
          <p:nvPr/>
        </p:nvSpPr>
        <p:spPr>
          <a:xfrm>
            <a:off x="3018973"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T</a:t>
            </a:r>
          </a:p>
        </p:txBody>
      </p:sp>
      <p:sp>
        <p:nvSpPr>
          <p:cNvPr id="27" name="Cube 26"/>
          <p:cNvSpPr/>
          <p:nvPr/>
        </p:nvSpPr>
        <p:spPr>
          <a:xfrm>
            <a:off x="3730173"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A</a:t>
            </a:r>
          </a:p>
        </p:txBody>
      </p:sp>
      <p:sp>
        <p:nvSpPr>
          <p:cNvPr id="26" name="Cube 25"/>
          <p:cNvSpPr/>
          <p:nvPr/>
        </p:nvSpPr>
        <p:spPr>
          <a:xfrm>
            <a:off x="4426859"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N</a:t>
            </a:r>
          </a:p>
        </p:txBody>
      </p:sp>
      <p:sp>
        <p:nvSpPr>
          <p:cNvPr id="8" name="Cube 7"/>
          <p:cNvSpPr/>
          <p:nvPr/>
        </p:nvSpPr>
        <p:spPr>
          <a:xfrm>
            <a:off x="51235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B</a:t>
            </a:r>
          </a:p>
        </p:txBody>
      </p:sp>
      <p:sp>
        <p:nvSpPr>
          <p:cNvPr id="32" name="Cube 31"/>
          <p:cNvSpPr/>
          <p:nvPr/>
        </p:nvSpPr>
        <p:spPr>
          <a:xfrm>
            <a:off x="58347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U</a:t>
            </a:r>
          </a:p>
        </p:txBody>
      </p:sp>
      <p:sp>
        <p:nvSpPr>
          <p:cNvPr id="31" name="Cube 30"/>
          <p:cNvSpPr/>
          <p:nvPr/>
        </p:nvSpPr>
        <p:spPr>
          <a:xfrm>
            <a:off x="65459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L</a:t>
            </a:r>
          </a:p>
        </p:txBody>
      </p:sp>
      <p:sp>
        <p:nvSpPr>
          <p:cNvPr id="33" name="Cube 32"/>
          <p:cNvSpPr/>
          <p:nvPr/>
        </p:nvSpPr>
        <p:spPr>
          <a:xfrm>
            <a:off x="1444176"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I</a:t>
            </a:r>
          </a:p>
        </p:txBody>
      </p:sp>
      <p:sp>
        <p:nvSpPr>
          <p:cNvPr id="34" name="Cube 33"/>
          <p:cNvSpPr/>
          <p:nvPr/>
        </p:nvSpPr>
        <p:spPr>
          <a:xfrm>
            <a:off x="2140862"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S</a:t>
            </a:r>
          </a:p>
        </p:txBody>
      </p:sp>
      <p:sp>
        <p:nvSpPr>
          <p:cNvPr id="35" name="Cube 34"/>
          <p:cNvSpPr/>
          <p:nvPr/>
        </p:nvSpPr>
        <p:spPr>
          <a:xfrm>
            <a:off x="2837548"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T</a:t>
            </a:r>
          </a:p>
        </p:txBody>
      </p:sp>
      <p:sp>
        <p:nvSpPr>
          <p:cNvPr id="37" name="Cube 36"/>
          <p:cNvSpPr/>
          <p:nvPr/>
        </p:nvSpPr>
        <p:spPr>
          <a:xfrm>
            <a:off x="354875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N</a:t>
            </a:r>
          </a:p>
        </p:txBody>
      </p:sp>
      <p:sp>
        <p:nvSpPr>
          <p:cNvPr id="38" name="Cube 37"/>
          <p:cNvSpPr/>
          <p:nvPr/>
        </p:nvSpPr>
        <p:spPr>
          <a:xfrm>
            <a:off x="4245436"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B</a:t>
            </a:r>
          </a:p>
        </p:txBody>
      </p:sp>
      <p:sp>
        <p:nvSpPr>
          <p:cNvPr id="39" name="Cube 38"/>
          <p:cNvSpPr/>
          <p:nvPr/>
        </p:nvSpPr>
        <p:spPr>
          <a:xfrm>
            <a:off x="4956636"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U</a:t>
            </a:r>
          </a:p>
        </p:txBody>
      </p:sp>
      <p:sp>
        <p:nvSpPr>
          <p:cNvPr id="40" name="Cube 39"/>
          <p:cNvSpPr/>
          <p:nvPr/>
        </p:nvSpPr>
        <p:spPr>
          <a:xfrm>
            <a:off x="5667836"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L</a:t>
            </a:r>
          </a:p>
        </p:txBody>
      </p:sp>
      <p:cxnSp>
        <p:nvCxnSpPr>
          <p:cNvPr id="10" name="Straight Arrow Connector 9"/>
          <p:cNvCxnSpPr>
            <a:stCxn id="30" idx="3"/>
            <a:endCxn id="33" idx="0"/>
          </p:cNvCxnSpPr>
          <p:nvPr/>
        </p:nvCxnSpPr>
        <p:spPr>
          <a:xfrm flipH="1">
            <a:off x="1888676" y="3030651"/>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9" idx="3"/>
            <a:endCxn id="34" idx="0"/>
          </p:cNvCxnSpPr>
          <p:nvPr/>
        </p:nvCxnSpPr>
        <p:spPr>
          <a:xfrm flipH="1">
            <a:off x="2585362" y="3030651"/>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272074" y="3043753"/>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48972" y="1030514"/>
            <a:ext cx="5646057" cy="461665"/>
          </a:xfrm>
          <a:prstGeom prst="rect">
            <a:avLst/>
          </a:prstGeom>
          <a:noFill/>
        </p:spPr>
        <p:txBody>
          <a:bodyPr wrap="square" rtlCol="0">
            <a:spAutoFit/>
          </a:bodyPr>
          <a:lstStyle/>
          <a:p>
            <a:pPr algn="ctr"/>
            <a:r>
              <a:rPr lang="en-US" sz="2400" dirty="0">
                <a:ln w="0"/>
                <a:effectLst>
                  <a:outerShdw blurRad="38100" dist="19050" dir="2700000" algn="tl" rotWithShape="0">
                    <a:schemeClr val="dk1">
                      <a:alpha val="40000"/>
                    </a:schemeClr>
                  </a:outerShdw>
                </a:effectLst>
              </a:rPr>
              <a:t>3 matches      5 mismatches</a:t>
            </a:r>
          </a:p>
        </p:txBody>
      </p:sp>
      <p:sp>
        <p:nvSpPr>
          <p:cNvPr id="15" name="TextBox 14"/>
          <p:cNvSpPr txBox="1"/>
          <p:nvPr/>
        </p:nvSpPr>
        <p:spPr>
          <a:xfrm>
            <a:off x="5958113" y="5064667"/>
            <a:ext cx="3323774" cy="923330"/>
          </a:xfrm>
          <a:prstGeom prst="rect">
            <a:avLst/>
          </a:prstGeom>
          <a:noFill/>
        </p:spPr>
        <p:txBody>
          <a:bodyPr wrap="square" rtlCol="0">
            <a:spAutoFit/>
          </a:bodyPr>
          <a:lstStyle/>
          <a:p>
            <a:r>
              <a:rPr lang="en-US" dirty="0">
                <a:solidFill>
                  <a:srgbClr val="FF0000"/>
                </a:solidFill>
              </a:rPr>
              <a:t>To cancel the effect of the deletion, we need to shift in the </a:t>
            </a:r>
            <a:r>
              <a:rPr lang="en-US" i="1" dirty="0">
                <a:solidFill>
                  <a:srgbClr val="FF0000"/>
                </a:solidFill>
              </a:rPr>
              <a:t>right</a:t>
            </a:r>
            <a:r>
              <a:rPr lang="en-US" dirty="0">
                <a:solidFill>
                  <a:srgbClr val="FF0000"/>
                </a:solidFill>
              </a:rPr>
              <a:t> direction</a:t>
            </a:r>
          </a:p>
        </p:txBody>
      </p:sp>
      <p:sp>
        <p:nvSpPr>
          <p:cNvPr id="16" name="Notched Right Arrow 15"/>
          <p:cNvSpPr/>
          <p:nvPr/>
        </p:nvSpPr>
        <p:spPr>
          <a:xfrm>
            <a:off x="3100979" y="5114852"/>
            <a:ext cx="2651760" cy="822960"/>
          </a:xfrm>
          <a:prstGeom prst="notchedRightArrow">
            <a:avLst>
              <a:gd name="adj1" fmla="val 38456"/>
              <a:gd name="adj2" fmla="val 41342"/>
            </a:avLst>
          </a:prstGeom>
          <a:ln w="38100">
            <a:solidFill>
              <a:srgbClr val="FF0000"/>
            </a:solidFill>
          </a:ln>
        </p:spPr>
        <p:txBody>
          <a:bodyPr wrap="square" rtlCol="0" anchor="ctr">
            <a:spAutoFit/>
          </a:bodyPr>
          <a:lstStyle/>
          <a:p>
            <a:pPr algn="just"/>
            <a:endParaRPr lang="en-US" sz="400" b="1" dirty="0">
              <a:solidFill>
                <a:schemeClr val="bg2"/>
              </a:solidFill>
              <a:latin typeface="europa"/>
            </a:endParaRPr>
          </a:p>
        </p:txBody>
      </p:sp>
    </p:spTree>
    <p:extLst>
      <p:ext uri="{BB962C8B-B14F-4D97-AF65-F5344CB8AC3E}">
        <p14:creationId xmlns:p14="http://schemas.microsoft.com/office/powerpoint/2010/main" val="2486313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5" grpId="0"/>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807896" cy="756320"/>
          </a:xfrm>
        </p:spPr>
        <p:txBody>
          <a:bodyPr/>
          <a:lstStyle/>
          <a:p>
            <a:r>
              <a:rPr lang="en-US" sz="3600" dirty="0">
                <a:solidFill>
                  <a:srgbClr val="006633"/>
                </a:solidFill>
              </a:rPr>
              <a:t>Insight: Shifting a String Helps Similarity Search</a:t>
            </a:r>
            <a:endParaRPr lang="en-US" dirty="0"/>
          </a:p>
        </p:txBody>
      </p:sp>
      <p:sp>
        <p:nvSpPr>
          <p:cNvPr id="2" name="Slide Number Placeholder 1"/>
          <p:cNvSpPr>
            <a:spLocks noGrp="1"/>
          </p:cNvSpPr>
          <p:nvPr>
            <p:ph type="sldNum" sz="quarter" idx="11"/>
          </p:nvPr>
        </p:nvSpPr>
        <p:spPr/>
        <p:txBody>
          <a:bodyPr/>
          <a:lstStyle/>
          <a:p>
            <a:fld id="{6E86574E-FA2E-425B-A84C-39F9592E9ECB}" type="slidenum">
              <a:rPr lang="en-US" altLang="en-US" smtClean="0">
                <a:solidFill>
                  <a:prstClr val="black"/>
                </a:solidFill>
              </a:rPr>
              <a:pPr/>
              <a:t>53</a:t>
            </a:fld>
            <a:endParaRPr lang="en-US" altLang="en-US">
              <a:solidFill>
                <a:prstClr val="black"/>
              </a:solidFill>
            </a:endParaRPr>
          </a:p>
        </p:txBody>
      </p:sp>
      <p:sp>
        <p:nvSpPr>
          <p:cNvPr id="30" name="Cube 29"/>
          <p:cNvSpPr/>
          <p:nvPr/>
        </p:nvSpPr>
        <p:spPr>
          <a:xfrm>
            <a:off x="1625601"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I</a:t>
            </a:r>
          </a:p>
        </p:txBody>
      </p:sp>
      <p:sp>
        <p:nvSpPr>
          <p:cNvPr id="29" name="Cube 28"/>
          <p:cNvSpPr/>
          <p:nvPr/>
        </p:nvSpPr>
        <p:spPr>
          <a:xfrm>
            <a:off x="2322287"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S</a:t>
            </a:r>
          </a:p>
        </p:txBody>
      </p:sp>
      <p:sp>
        <p:nvSpPr>
          <p:cNvPr id="28" name="Cube 27"/>
          <p:cNvSpPr/>
          <p:nvPr/>
        </p:nvSpPr>
        <p:spPr>
          <a:xfrm>
            <a:off x="3018973"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T</a:t>
            </a:r>
          </a:p>
        </p:txBody>
      </p:sp>
      <p:sp>
        <p:nvSpPr>
          <p:cNvPr id="27" name="Cube 26"/>
          <p:cNvSpPr/>
          <p:nvPr/>
        </p:nvSpPr>
        <p:spPr>
          <a:xfrm>
            <a:off x="3730173"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A</a:t>
            </a:r>
          </a:p>
        </p:txBody>
      </p:sp>
      <p:sp>
        <p:nvSpPr>
          <p:cNvPr id="26" name="Cube 25"/>
          <p:cNvSpPr/>
          <p:nvPr/>
        </p:nvSpPr>
        <p:spPr>
          <a:xfrm>
            <a:off x="4426859"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N</a:t>
            </a:r>
          </a:p>
        </p:txBody>
      </p:sp>
      <p:sp>
        <p:nvSpPr>
          <p:cNvPr id="8" name="Cube 7"/>
          <p:cNvSpPr/>
          <p:nvPr/>
        </p:nvSpPr>
        <p:spPr>
          <a:xfrm>
            <a:off x="51235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B</a:t>
            </a:r>
          </a:p>
        </p:txBody>
      </p:sp>
      <p:sp>
        <p:nvSpPr>
          <p:cNvPr id="32" name="Cube 31"/>
          <p:cNvSpPr/>
          <p:nvPr/>
        </p:nvSpPr>
        <p:spPr>
          <a:xfrm>
            <a:off x="58347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U</a:t>
            </a:r>
          </a:p>
        </p:txBody>
      </p:sp>
      <p:sp>
        <p:nvSpPr>
          <p:cNvPr id="31" name="Cube 30"/>
          <p:cNvSpPr/>
          <p:nvPr/>
        </p:nvSpPr>
        <p:spPr>
          <a:xfrm>
            <a:off x="65459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L</a:t>
            </a:r>
          </a:p>
        </p:txBody>
      </p:sp>
      <p:cxnSp>
        <p:nvCxnSpPr>
          <p:cNvPr id="62" name="Straight Arrow Connector 61"/>
          <p:cNvCxnSpPr>
            <a:stCxn id="26" idx="3"/>
          </p:cNvCxnSpPr>
          <p:nvPr/>
        </p:nvCxnSpPr>
        <p:spPr>
          <a:xfrm flipH="1">
            <a:off x="4687219" y="3003035"/>
            <a:ext cx="6340" cy="2282987"/>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8" idx="3"/>
          </p:cNvCxnSpPr>
          <p:nvPr/>
        </p:nvCxnSpPr>
        <p:spPr>
          <a:xfrm flipH="1">
            <a:off x="5383905" y="3003035"/>
            <a:ext cx="6340" cy="2282987"/>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32" idx="3"/>
          </p:cNvCxnSpPr>
          <p:nvPr/>
        </p:nvCxnSpPr>
        <p:spPr>
          <a:xfrm flipH="1">
            <a:off x="6070617" y="3003035"/>
            <a:ext cx="30828" cy="2296089"/>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1" idx="3"/>
          </p:cNvCxnSpPr>
          <p:nvPr/>
        </p:nvCxnSpPr>
        <p:spPr>
          <a:xfrm flipH="1">
            <a:off x="6767303" y="3003035"/>
            <a:ext cx="45342" cy="2281575"/>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Cube 32"/>
          <p:cNvSpPr/>
          <p:nvPr/>
        </p:nvSpPr>
        <p:spPr>
          <a:xfrm>
            <a:off x="1444176"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I</a:t>
            </a:r>
          </a:p>
        </p:txBody>
      </p:sp>
      <p:sp>
        <p:nvSpPr>
          <p:cNvPr id="34" name="Cube 33"/>
          <p:cNvSpPr/>
          <p:nvPr/>
        </p:nvSpPr>
        <p:spPr>
          <a:xfrm>
            <a:off x="2140862"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S</a:t>
            </a:r>
          </a:p>
        </p:txBody>
      </p:sp>
      <p:sp>
        <p:nvSpPr>
          <p:cNvPr id="35" name="Cube 34"/>
          <p:cNvSpPr/>
          <p:nvPr/>
        </p:nvSpPr>
        <p:spPr>
          <a:xfrm>
            <a:off x="2837548"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T</a:t>
            </a:r>
          </a:p>
        </p:txBody>
      </p:sp>
      <p:sp>
        <p:nvSpPr>
          <p:cNvPr id="36" name="Cube 35"/>
          <p:cNvSpPr/>
          <p:nvPr/>
        </p:nvSpPr>
        <p:spPr>
          <a:xfrm>
            <a:off x="3548748"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N</a:t>
            </a:r>
          </a:p>
        </p:txBody>
      </p:sp>
      <p:sp>
        <p:nvSpPr>
          <p:cNvPr id="37" name="Cube 36"/>
          <p:cNvSpPr/>
          <p:nvPr/>
        </p:nvSpPr>
        <p:spPr>
          <a:xfrm>
            <a:off x="4245434"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B</a:t>
            </a:r>
          </a:p>
        </p:txBody>
      </p:sp>
      <p:sp>
        <p:nvSpPr>
          <p:cNvPr id="38" name="Cube 37"/>
          <p:cNvSpPr/>
          <p:nvPr/>
        </p:nvSpPr>
        <p:spPr>
          <a:xfrm>
            <a:off x="494212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U</a:t>
            </a:r>
          </a:p>
        </p:txBody>
      </p:sp>
      <p:sp>
        <p:nvSpPr>
          <p:cNvPr id="39" name="Cube 38"/>
          <p:cNvSpPr/>
          <p:nvPr/>
        </p:nvSpPr>
        <p:spPr>
          <a:xfrm>
            <a:off x="565332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L</a:t>
            </a:r>
          </a:p>
        </p:txBody>
      </p:sp>
      <p:cxnSp>
        <p:nvCxnSpPr>
          <p:cNvPr id="10" name="Straight Arrow Connector 9"/>
          <p:cNvCxnSpPr>
            <a:stCxn id="30" idx="3"/>
            <a:endCxn id="33" idx="0"/>
          </p:cNvCxnSpPr>
          <p:nvPr/>
        </p:nvCxnSpPr>
        <p:spPr>
          <a:xfrm flipH="1">
            <a:off x="1888676" y="3030651"/>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9" idx="3"/>
            <a:endCxn id="34" idx="0"/>
          </p:cNvCxnSpPr>
          <p:nvPr/>
        </p:nvCxnSpPr>
        <p:spPr>
          <a:xfrm flipH="1">
            <a:off x="2585362" y="3030651"/>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272074" y="3043753"/>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48972" y="1030514"/>
            <a:ext cx="5646057" cy="461665"/>
          </a:xfrm>
          <a:prstGeom prst="rect">
            <a:avLst/>
          </a:prstGeom>
          <a:noFill/>
        </p:spPr>
        <p:txBody>
          <a:bodyPr wrap="square" rtlCol="0">
            <a:spAutoFit/>
          </a:bodyPr>
          <a:lstStyle/>
          <a:p>
            <a:pPr algn="ctr"/>
            <a:r>
              <a:rPr lang="en-US" sz="2400" dirty="0">
                <a:ln w="0"/>
                <a:effectLst>
                  <a:outerShdw blurRad="38100" dist="19050" dir="2700000" algn="tl" rotWithShape="0">
                    <a:schemeClr val="dk1">
                      <a:alpha val="40000"/>
                    </a:schemeClr>
                  </a:outerShdw>
                </a:effectLst>
              </a:rPr>
              <a:t>7 matches      1 mismatches</a:t>
            </a:r>
          </a:p>
        </p:txBody>
      </p:sp>
      <p:sp>
        <p:nvSpPr>
          <p:cNvPr id="45" name="Cube 44"/>
          <p:cNvSpPr/>
          <p:nvPr/>
        </p:nvSpPr>
        <p:spPr>
          <a:xfrm>
            <a:off x="2148120" y="53122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I</a:t>
            </a:r>
          </a:p>
        </p:txBody>
      </p:sp>
      <p:sp>
        <p:nvSpPr>
          <p:cNvPr id="52" name="Cube 51"/>
          <p:cNvSpPr/>
          <p:nvPr/>
        </p:nvSpPr>
        <p:spPr>
          <a:xfrm>
            <a:off x="2844806" y="53122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S</a:t>
            </a:r>
          </a:p>
        </p:txBody>
      </p:sp>
      <p:sp>
        <p:nvSpPr>
          <p:cNvPr id="53" name="Cube 52"/>
          <p:cNvSpPr/>
          <p:nvPr/>
        </p:nvSpPr>
        <p:spPr>
          <a:xfrm>
            <a:off x="3556006" y="5284610"/>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T</a:t>
            </a:r>
          </a:p>
        </p:txBody>
      </p:sp>
      <p:sp>
        <p:nvSpPr>
          <p:cNvPr id="54" name="Cube 53"/>
          <p:cNvSpPr/>
          <p:nvPr/>
        </p:nvSpPr>
        <p:spPr>
          <a:xfrm>
            <a:off x="4252692" y="5284610"/>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N</a:t>
            </a:r>
          </a:p>
        </p:txBody>
      </p:sp>
      <p:sp>
        <p:nvSpPr>
          <p:cNvPr id="55" name="Cube 54"/>
          <p:cNvSpPr/>
          <p:nvPr/>
        </p:nvSpPr>
        <p:spPr>
          <a:xfrm>
            <a:off x="4949378" y="5284610"/>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B</a:t>
            </a:r>
          </a:p>
        </p:txBody>
      </p:sp>
      <p:sp>
        <p:nvSpPr>
          <p:cNvPr id="56" name="Cube 55"/>
          <p:cNvSpPr/>
          <p:nvPr/>
        </p:nvSpPr>
        <p:spPr>
          <a:xfrm>
            <a:off x="5660578" y="5284610"/>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U</a:t>
            </a:r>
          </a:p>
        </p:txBody>
      </p:sp>
      <p:sp>
        <p:nvSpPr>
          <p:cNvPr id="57" name="Cube 56"/>
          <p:cNvSpPr/>
          <p:nvPr/>
        </p:nvSpPr>
        <p:spPr>
          <a:xfrm>
            <a:off x="6371778" y="5284610"/>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L</a:t>
            </a:r>
          </a:p>
        </p:txBody>
      </p:sp>
    </p:spTree>
    <p:extLst>
      <p:ext uri="{BB962C8B-B14F-4D97-AF65-F5344CB8AC3E}">
        <p14:creationId xmlns:p14="http://schemas.microsoft.com/office/powerpoint/2010/main" val="413924300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Highly Parallel Matrix Computation</a:t>
            </a:r>
            <a:r>
              <a:rPr lang="en-US" sz="2000" dirty="0"/>
              <a:t> </a:t>
            </a:r>
            <a:endParaRPr lang="en-US" dirty="0"/>
          </a:p>
        </p:txBody>
      </p:sp>
      <p:sp>
        <p:nvSpPr>
          <p:cNvPr id="2" name="Slide Number Placeholder 1"/>
          <p:cNvSpPr>
            <a:spLocks noGrp="1"/>
          </p:cNvSpPr>
          <p:nvPr>
            <p:ph type="sldNum" sz="quarter" idx="11"/>
          </p:nvPr>
        </p:nvSpPr>
        <p:spPr/>
        <p:txBody>
          <a:bodyPr/>
          <a:lstStyle/>
          <a:p>
            <a:fld id="{6E86574E-FA2E-425B-A84C-39F9592E9ECB}" type="slidenum">
              <a:rPr lang="en-US" altLang="en-US" smtClean="0">
                <a:solidFill>
                  <a:prstClr val="black"/>
                </a:solidFill>
              </a:rPr>
              <a:pPr/>
              <a:t>54</a:t>
            </a:fld>
            <a:endParaRPr lang="en-US" altLang="en-US">
              <a:solidFill>
                <a:prstClr val="black"/>
              </a:solidFill>
            </a:endParaRPr>
          </a:p>
        </p:txBody>
      </p:sp>
      <p:graphicFrame>
        <p:nvGraphicFramePr>
          <p:cNvPr id="334" name="Object 333"/>
          <p:cNvGraphicFramePr>
            <a:graphicFrameLocks noChangeAspect="1"/>
          </p:cNvGraphicFramePr>
          <p:nvPr>
            <p:extLst/>
          </p:nvPr>
        </p:nvGraphicFramePr>
        <p:xfrm>
          <a:off x="406400" y="1077499"/>
          <a:ext cx="5007429" cy="4969907"/>
        </p:xfrm>
        <a:graphic>
          <a:graphicData uri="http://schemas.openxmlformats.org/presentationml/2006/ole">
            <mc:AlternateContent xmlns:mc="http://schemas.openxmlformats.org/markup-compatibility/2006">
              <mc:Choice xmlns:v="urn:schemas-microsoft-com:vml" Requires="v">
                <p:oleObj spid="_x0000_s53283" name="Visio" r:id="rId4" imgW="1349428" imgH="1377867" progId="Visio.Drawing.11">
                  <p:embed/>
                </p:oleObj>
              </mc:Choice>
              <mc:Fallback>
                <p:oleObj name="Visio" r:id="rId4" imgW="1349428" imgH="1377867" progId="Visio.Drawing.11">
                  <p:embed/>
                  <p:pic>
                    <p:nvPicPr>
                      <p:cNvPr id="334" name="Object 333"/>
                      <p:cNvPicPr/>
                      <p:nvPr/>
                    </p:nvPicPr>
                    <p:blipFill>
                      <a:blip r:embed="rId5"/>
                      <a:stretch>
                        <a:fillRect/>
                      </a:stretch>
                    </p:blipFill>
                    <p:spPr>
                      <a:xfrm>
                        <a:off x="406400" y="1077499"/>
                        <a:ext cx="5007429" cy="4969907"/>
                      </a:xfrm>
                      <a:prstGeom prst="rect">
                        <a:avLst/>
                      </a:prstGeom>
                    </p:spPr>
                  </p:pic>
                </p:oleObj>
              </mc:Fallback>
            </mc:AlternateContent>
          </a:graphicData>
        </a:graphic>
      </p:graphicFrame>
      <p:sp>
        <p:nvSpPr>
          <p:cNvPr id="341" name="Rectangle 340"/>
          <p:cNvSpPr>
            <a:spLocks noChangeArrowheads="1"/>
          </p:cNvSpPr>
          <p:nvPr/>
        </p:nvSpPr>
        <p:spPr bwMode="auto">
          <a:xfrm>
            <a:off x="5519730" y="2351767"/>
            <a:ext cx="3731068"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dirty="0">
                <a:solidFill>
                  <a:srgbClr val="000000"/>
                </a:solidFill>
                <a:latin typeface="Consolas" panose="020B0609020204030204" pitchFamily="49" charset="0"/>
                <a:cs typeface="Consolas" panose="020B0609020204030204" pitchFamily="49" charset="0"/>
              </a:rPr>
              <a:t>We need to compute 2E+1 vectors, E=edit distance threshold</a:t>
            </a:r>
          </a:p>
          <a:p>
            <a:endParaRPr lang="en-US" altLang="en-US" sz="2000" b="1" dirty="0">
              <a:solidFill>
                <a:srgbClr val="000000"/>
              </a:solidFill>
              <a:latin typeface="Consolas" panose="020B0609020204030204" pitchFamily="49" charset="0"/>
              <a:cs typeface="Consolas" panose="020B0609020204030204" pitchFamily="49" charset="0"/>
            </a:endParaRPr>
          </a:p>
          <a:p>
            <a:r>
              <a:rPr lang="en-US" altLang="en-US" sz="2000" b="1" dirty="0" err="1">
                <a:solidFill>
                  <a:srgbClr val="000000"/>
                </a:solidFill>
                <a:latin typeface="Consolas" panose="020B0609020204030204" pitchFamily="49" charset="0"/>
                <a:cs typeface="Consolas" panose="020B0609020204030204" pitchFamily="49" charset="0"/>
              </a:rPr>
              <a:t>dp</a:t>
            </a:r>
            <a:r>
              <a:rPr lang="en-US" altLang="en-US" sz="2000" b="1" dirty="0">
                <a:solidFill>
                  <a:srgbClr val="000000"/>
                </a:solidFill>
                <a:latin typeface="Consolas" panose="020B0609020204030204" pitchFamily="49" charset="0"/>
                <a:cs typeface="Consolas" panose="020B0609020204030204" pitchFamily="49" charset="0"/>
              </a:rPr>
              <a:t>[</a:t>
            </a:r>
            <a:r>
              <a:rPr lang="en-US" altLang="en-US" sz="2000" b="1" dirty="0" err="1">
                <a:solidFill>
                  <a:srgbClr val="000000"/>
                </a:solidFill>
                <a:latin typeface="Consolas" panose="020B0609020204030204" pitchFamily="49" charset="0"/>
                <a:cs typeface="Consolas" panose="020B0609020204030204" pitchFamily="49" charset="0"/>
              </a:rPr>
              <a:t>i</a:t>
            </a:r>
            <a:r>
              <a:rPr lang="en-US" altLang="en-US" sz="2000" b="1" dirty="0">
                <a:solidFill>
                  <a:srgbClr val="000000"/>
                </a:solidFill>
                <a:latin typeface="Consolas" panose="020B0609020204030204" pitchFamily="49" charset="0"/>
                <a:cs typeface="Consolas" panose="020B0609020204030204" pitchFamily="49" charset="0"/>
              </a:rPr>
              <a:t>][j]= 0 if X[i]=Y[j]</a:t>
            </a:r>
          </a:p>
          <a:p>
            <a:r>
              <a:rPr lang="en-US" altLang="en-US" sz="2000" b="1" dirty="0">
                <a:solidFill>
                  <a:srgbClr val="000000"/>
                </a:solidFill>
                <a:latin typeface="Consolas" panose="020B0609020204030204" pitchFamily="49" charset="0"/>
                <a:cs typeface="Consolas" panose="020B0609020204030204" pitchFamily="49" charset="0"/>
              </a:rPr>
              <a:t>          1 if X[i]≠Y[j]</a:t>
            </a:r>
          </a:p>
        </p:txBody>
      </p:sp>
      <p:sp>
        <p:nvSpPr>
          <p:cNvPr id="342" name="TextBox 341"/>
          <p:cNvSpPr txBox="1"/>
          <p:nvPr/>
        </p:nvSpPr>
        <p:spPr>
          <a:xfrm>
            <a:off x="6022509" y="4138916"/>
            <a:ext cx="2614411" cy="369332"/>
          </a:xfrm>
          <a:prstGeom prst="rect">
            <a:avLst/>
          </a:prstGeom>
          <a:noFill/>
        </p:spPr>
        <p:txBody>
          <a:bodyPr wrap="square" rtlCol="0">
            <a:spAutoFit/>
          </a:bodyPr>
          <a:lstStyle/>
          <a:p>
            <a:r>
              <a:rPr lang="en-US" dirty="0">
                <a:solidFill>
                  <a:srgbClr val="FF0000"/>
                </a:solidFill>
              </a:rPr>
              <a:t>No data dependencies!</a:t>
            </a:r>
          </a:p>
        </p:txBody>
      </p:sp>
      <p:cxnSp>
        <p:nvCxnSpPr>
          <p:cNvPr id="5" name="Straight Arrow Connector 4"/>
          <p:cNvCxnSpPr/>
          <p:nvPr/>
        </p:nvCxnSpPr>
        <p:spPr>
          <a:xfrm flipH="1">
            <a:off x="3468917" y="2090057"/>
            <a:ext cx="2269420" cy="9434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rot="2722005">
            <a:off x="1397685" y="3334140"/>
            <a:ext cx="4663440" cy="640080"/>
          </a:xfrm>
          <a:prstGeom prst="roundRect">
            <a:avLst/>
          </a:prstGeom>
          <a:noFill/>
          <a:ln w="38100">
            <a:solidFill>
              <a:srgbClr val="FF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just"/>
            <a:endParaRPr lang="en-US" sz="400" b="1" dirty="0">
              <a:solidFill>
                <a:schemeClr val="bg2"/>
              </a:solidFill>
              <a:latin typeface="europa"/>
            </a:endParaRPr>
          </a:p>
        </p:txBody>
      </p:sp>
      <p:sp>
        <p:nvSpPr>
          <p:cNvPr id="7" name="TextBox 6"/>
          <p:cNvSpPr txBox="1"/>
          <p:nvPr/>
        </p:nvSpPr>
        <p:spPr>
          <a:xfrm>
            <a:off x="5413829" y="1653345"/>
            <a:ext cx="3118611" cy="369332"/>
          </a:xfrm>
          <a:prstGeom prst="rect">
            <a:avLst/>
          </a:prstGeom>
          <a:noFill/>
        </p:spPr>
        <p:txBody>
          <a:bodyPr wrap="square" rtlCol="0">
            <a:spAutoFit/>
          </a:bodyPr>
          <a:lstStyle/>
          <a:p>
            <a:r>
              <a:rPr lang="en-US" dirty="0">
                <a:solidFill>
                  <a:srgbClr val="FF0000"/>
                </a:solidFill>
              </a:rPr>
              <a:t>2 Deletion Hamming masks</a:t>
            </a:r>
          </a:p>
        </p:txBody>
      </p:sp>
      <p:cxnSp>
        <p:nvCxnSpPr>
          <p:cNvPr id="22" name="Straight Arrow Connector 21"/>
          <p:cNvCxnSpPr>
            <a:stCxn id="24" idx="1"/>
          </p:cNvCxnSpPr>
          <p:nvPr/>
        </p:nvCxnSpPr>
        <p:spPr>
          <a:xfrm flipH="1" flipV="1">
            <a:off x="4796973" y="5624286"/>
            <a:ext cx="1944912" cy="1186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rot="2722005">
            <a:off x="679228" y="3921968"/>
            <a:ext cx="4663440" cy="640080"/>
          </a:xfrm>
          <a:prstGeom prst="roundRect">
            <a:avLst/>
          </a:prstGeom>
          <a:noFill/>
          <a:ln w="38100">
            <a:solidFill>
              <a:srgbClr val="FF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just"/>
            <a:endParaRPr lang="en-US" sz="400" b="1" dirty="0">
              <a:solidFill>
                <a:schemeClr val="bg2"/>
              </a:solidFill>
              <a:latin typeface="europa"/>
            </a:endParaRPr>
          </a:p>
        </p:txBody>
      </p:sp>
      <p:sp>
        <p:nvSpPr>
          <p:cNvPr id="24" name="TextBox 23"/>
          <p:cNvSpPr txBox="1"/>
          <p:nvPr/>
        </p:nvSpPr>
        <p:spPr>
          <a:xfrm>
            <a:off x="6741885" y="5419801"/>
            <a:ext cx="2614411" cy="646331"/>
          </a:xfrm>
          <a:prstGeom prst="rect">
            <a:avLst/>
          </a:prstGeom>
          <a:noFill/>
        </p:spPr>
        <p:txBody>
          <a:bodyPr wrap="square" rtlCol="0">
            <a:spAutoFit/>
          </a:bodyPr>
          <a:lstStyle/>
          <a:p>
            <a:r>
              <a:rPr lang="en-US" dirty="0">
                <a:solidFill>
                  <a:srgbClr val="FF0000"/>
                </a:solidFill>
              </a:rPr>
              <a:t>2 Insertion Hamming masks</a:t>
            </a:r>
          </a:p>
        </p:txBody>
      </p:sp>
      <p:sp>
        <p:nvSpPr>
          <p:cNvPr id="3" name="TextBox 2"/>
          <p:cNvSpPr txBox="1"/>
          <p:nvPr/>
        </p:nvSpPr>
        <p:spPr>
          <a:xfrm>
            <a:off x="1988457" y="961385"/>
            <a:ext cx="2148114" cy="369332"/>
          </a:xfrm>
          <a:prstGeom prst="rect">
            <a:avLst/>
          </a:prstGeom>
          <a:noFill/>
        </p:spPr>
        <p:txBody>
          <a:bodyPr wrap="square" rtlCol="0">
            <a:spAutoFit/>
          </a:bodyPr>
          <a:lstStyle/>
          <a:p>
            <a:pPr algn="ctr"/>
            <a:r>
              <a:rPr lang="en-US" dirty="0"/>
              <a:t>Reference</a:t>
            </a:r>
          </a:p>
        </p:txBody>
      </p:sp>
      <p:sp>
        <p:nvSpPr>
          <p:cNvPr id="14" name="TextBox 13"/>
          <p:cNvSpPr txBox="1"/>
          <p:nvPr/>
        </p:nvSpPr>
        <p:spPr>
          <a:xfrm rot="16200000">
            <a:off x="-756557" y="3616404"/>
            <a:ext cx="2148114" cy="369332"/>
          </a:xfrm>
          <a:prstGeom prst="rect">
            <a:avLst/>
          </a:prstGeom>
          <a:noFill/>
        </p:spPr>
        <p:txBody>
          <a:bodyPr wrap="square" rtlCol="0">
            <a:spAutoFit/>
          </a:bodyPr>
          <a:lstStyle/>
          <a:p>
            <a:pPr algn="ctr"/>
            <a:r>
              <a:rPr lang="en-US" dirty="0"/>
              <a:t>Query</a:t>
            </a:r>
          </a:p>
        </p:txBody>
      </p:sp>
    </p:spTree>
    <p:extLst>
      <p:ext uri="{BB962C8B-B14F-4D97-AF65-F5344CB8AC3E}">
        <p14:creationId xmlns:p14="http://schemas.microsoft.com/office/powerpoint/2010/main" val="2207399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23" grpId="0" animBg="1"/>
      <p:bldP spid="2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Idea of SHD Filtering</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extLst/>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8" name="Object 27"/>
          <p:cNvGraphicFramePr>
            <a:graphicFrameLocks noChangeAspect="1"/>
          </p:cNvGraphicFramePr>
          <p:nvPr>
            <p:extLst/>
          </p:nvPr>
        </p:nvGraphicFramePr>
        <p:xfrm>
          <a:off x="-1481" y="1596738"/>
          <a:ext cx="9148550" cy="4699786"/>
        </p:xfrm>
        <a:graphic>
          <a:graphicData uri="http://schemas.openxmlformats.org/presentationml/2006/ole">
            <mc:AlternateContent xmlns:mc="http://schemas.openxmlformats.org/markup-compatibility/2006">
              <mc:Choice xmlns:v="urn:schemas-microsoft-com:vml" Requires="v">
                <p:oleObj spid="_x0000_s55329" name="Visio" r:id="rId9" imgW="7926832" imgH="4072725" progId="Visio.Drawing.11">
                  <p:embed/>
                </p:oleObj>
              </mc:Choice>
              <mc:Fallback>
                <p:oleObj name="Visio" r:id="rId9" imgW="7926832" imgH="4072725" progId="Visio.Drawing.11">
                  <p:embed/>
                  <p:pic>
                    <p:nvPicPr>
                      <p:cNvPr id="28" name="Object 27"/>
                      <p:cNvPicPr/>
                      <p:nvPr/>
                    </p:nvPicPr>
                    <p:blipFill>
                      <a:blip r:embed="rId10"/>
                      <a:stretch>
                        <a:fillRect/>
                      </a:stretch>
                    </p:blipFill>
                    <p:spPr>
                      <a:xfrm>
                        <a:off x="-1481" y="1596738"/>
                        <a:ext cx="9148550" cy="4699786"/>
                      </a:xfrm>
                      <a:prstGeom prst="rect">
                        <a:avLst/>
                      </a:prstGeom>
                    </p:spPr>
                  </p:pic>
                </p:oleObj>
              </mc:Fallback>
            </mc:AlternateContent>
          </a:graphicData>
        </a:graphic>
      </p:graphicFrame>
    </p:spTree>
    <p:extLst>
      <p:ext uri="{BB962C8B-B14F-4D97-AF65-F5344CB8AC3E}">
        <p14:creationId xmlns:p14="http://schemas.microsoft.com/office/powerpoint/2010/main" val="42993872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Alignment vs. Pre-alignment (Filtering)</a:t>
            </a:r>
          </a:p>
        </p:txBody>
      </p:sp>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333" name="Object 332"/>
          <p:cNvGraphicFramePr>
            <a:graphicFrameLocks noChangeAspect="1"/>
          </p:cNvGraphicFramePr>
          <p:nvPr>
            <p:extLst/>
          </p:nvPr>
        </p:nvGraphicFramePr>
        <p:xfrm>
          <a:off x="579550" y="1213035"/>
          <a:ext cx="3687114" cy="3863122"/>
        </p:xfrm>
        <a:graphic>
          <a:graphicData uri="http://schemas.openxmlformats.org/presentationml/2006/ole">
            <mc:AlternateContent xmlns:mc="http://schemas.openxmlformats.org/markup-compatibility/2006">
              <mc:Choice xmlns:v="urn:schemas-microsoft-com:vml" Requires="v">
                <p:oleObj spid="_x0000_s57409" name="Visio" r:id="rId4" imgW="1349428" imgH="1377867" progId="Visio.Drawing.11">
                  <p:embed/>
                </p:oleObj>
              </mc:Choice>
              <mc:Fallback>
                <p:oleObj name="Visio" r:id="rId4" imgW="1349428" imgH="1377867" progId="Visio.Drawing.11">
                  <p:embed/>
                  <p:pic>
                    <p:nvPicPr>
                      <p:cNvPr id="333" name="Object 332"/>
                      <p:cNvPicPr/>
                      <p:nvPr/>
                    </p:nvPicPr>
                    <p:blipFill>
                      <a:blip r:embed="rId5"/>
                      <a:stretch>
                        <a:fillRect/>
                      </a:stretch>
                    </p:blipFill>
                    <p:spPr>
                      <a:xfrm>
                        <a:off x="579550" y="1213035"/>
                        <a:ext cx="3687114" cy="3863122"/>
                      </a:xfrm>
                      <a:prstGeom prst="rect">
                        <a:avLst/>
                      </a:prstGeom>
                    </p:spPr>
                  </p:pic>
                </p:oleObj>
              </mc:Fallback>
            </mc:AlternateContent>
          </a:graphicData>
        </a:graphic>
      </p:graphicFrame>
      <p:graphicFrame>
        <p:nvGraphicFramePr>
          <p:cNvPr id="334" name="Object 333"/>
          <p:cNvGraphicFramePr>
            <a:graphicFrameLocks noChangeAspect="1"/>
          </p:cNvGraphicFramePr>
          <p:nvPr>
            <p:extLst/>
          </p:nvPr>
        </p:nvGraphicFramePr>
        <p:xfrm>
          <a:off x="4540137" y="1251672"/>
          <a:ext cx="3783011" cy="3754664"/>
        </p:xfrm>
        <a:graphic>
          <a:graphicData uri="http://schemas.openxmlformats.org/presentationml/2006/ole">
            <mc:AlternateContent xmlns:mc="http://schemas.openxmlformats.org/markup-compatibility/2006">
              <mc:Choice xmlns:v="urn:schemas-microsoft-com:vml" Requires="v">
                <p:oleObj spid="_x0000_s57410" name="Visio" r:id="rId6" imgW="1349428" imgH="1377867" progId="Visio.Drawing.11">
                  <p:embed/>
                </p:oleObj>
              </mc:Choice>
              <mc:Fallback>
                <p:oleObj name="Visio" r:id="rId6" imgW="1349428" imgH="1377867" progId="Visio.Drawing.11">
                  <p:embed/>
                  <p:pic>
                    <p:nvPicPr>
                      <p:cNvPr id="334" name="Object 333"/>
                      <p:cNvPicPr/>
                      <p:nvPr/>
                    </p:nvPicPr>
                    <p:blipFill>
                      <a:blip r:embed="rId7"/>
                      <a:stretch>
                        <a:fillRect/>
                      </a:stretch>
                    </p:blipFill>
                    <p:spPr>
                      <a:xfrm>
                        <a:off x="4540137" y="1251672"/>
                        <a:ext cx="3783011" cy="3754664"/>
                      </a:xfrm>
                      <a:prstGeom prst="rect">
                        <a:avLst/>
                      </a:prstGeom>
                    </p:spPr>
                  </p:pic>
                </p:oleObj>
              </mc:Fallback>
            </mc:AlternateContent>
          </a:graphicData>
        </a:graphic>
      </p:graphicFrame>
      <p:sp>
        <p:nvSpPr>
          <p:cNvPr id="335" name="Rectangle 334"/>
          <p:cNvSpPr>
            <a:spLocks noChangeArrowheads="1"/>
          </p:cNvSpPr>
          <p:nvPr/>
        </p:nvSpPr>
        <p:spPr bwMode="auto">
          <a:xfrm>
            <a:off x="373483" y="5001727"/>
            <a:ext cx="430060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|dp[i][j-1]  </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err="1">
                <a:ln>
                  <a:noFill/>
                </a:ln>
                <a:solidFill>
                  <a:srgbClr val="008200"/>
                </a:solidFill>
                <a:effectLst/>
                <a:uLnTx/>
                <a:uFillTx/>
                <a:latin typeface="Consolas" panose="020B0609020204030204" pitchFamily="49" charset="0"/>
                <a:ea typeface="+mn-ea"/>
                <a:cs typeface="Consolas" panose="020B0609020204030204" pitchFamily="49" charset="0"/>
              </a:rPr>
              <a:t>Inser</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[i][j]=1+max|dp[i-1][j]  </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Del.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[i-1][j-1]</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Subs.</a:t>
            </a: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337" name="Straight Arrow Connector 336"/>
          <p:cNvCxnSpPr/>
          <p:nvPr/>
        </p:nvCxnSpPr>
        <p:spPr>
          <a:xfrm flipV="1">
            <a:off x="3683357" y="2659760"/>
            <a:ext cx="0" cy="365760"/>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38" name="Straight Arrow Connector 337"/>
          <p:cNvCxnSpPr/>
          <p:nvPr/>
        </p:nvCxnSpPr>
        <p:spPr>
          <a:xfrm flipH="1" flipV="1">
            <a:off x="3322748" y="2737035"/>
            <a:ext cx="365760" cy="275606"/>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40" name="Straight Arrow Connector 339"/>
          <p:cNvCxnSpPr/>
          <p:nvPr/>
        </p:nvCxnSpPr>
        <p:spPr>
          <a:xfrm flipH="1" flipV="1">
            <a:off x="3307721" y="3018225"/>
            <a:ext cx="365760" cy="0"/>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341" name="Rectangle 340"/>
          <p:cNvSpPr>
            <a:spLocks noChangeArrowheads="1"/>
          </p:cNvSpPr>
          <p:nvPr/>
        </p:nvSpPr>
        <p:spPr bwMode="auto">
          <a:xfrm>
            <a:off x="5297079" y="5009773"/>
            <a:ext cx="318365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[i][j]=|0 if X[i]=Y[j]</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|1 if X[i]≠Y[j]</a:t>
            </a:r>
          </a:p>
        </p:txBody>
      </p:sp>
      <p:sp>
        <p:nvSpPr>
          <p:cNvPr id="342" name="TextBox 341"/>
          <p:cNvSpPr txBox="1"/>
          <p:nvPr/>
        </p:nvSpPr>
        <p:spPr>
          <a:xfrm>
            <a:off x="5477077" y="5709121"/>
            <a:ext cx="26144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No data dependencies!</a:t>
            </a:r>
          </a:p>
        </p:txBody>
      </p:sp>
      <p:sp>
        <p:nvSpPr>
          <p:cNvPr id="343" name="TextBox 342"/>
          <p:cNvSpPr txBox="1"/>
          <p:nvPr/>
        </p:nvSpPr>
        <p:spPr>
          <a:xfrm>
            <a:off x="837310" y="5715292"/>
            <a:ext cx="33098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Each cell depends on three pre-computed cells!</a:t>
            </a:r>
          </a:p>
        </p:txBody>
      </p:sp>
      <p:sp>
        <p:nvSpPr>
          <p:cNvPr id="344" name="Rectangle 343"/>
          <p:cNvSpPr/>
          <p:nvPr/>
        </p:nvSpPr>
        <p:spPr>
          <a:xfrm>
            <a:off x="359121" y="2239980"/>
            <a:ext cx="8451051" cy="2651760"/>
          </a:xfrm>
          <a:prstGeom prst="rect">
            <a:avLst/>
          </a:prstGeom>
          <a:solidFill>
            <a:schemeClr val="bg1"/>
          </a:solidFill>
          <a:ln w="19050">
            <a:solidFill>
              <a:srgbClr val="FE0606"/>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ahoma"/>
                <a:ea typeface="+mn-ea"/>
                <a:cs typeface="+mn-cs"/>
              </a:rPr>
              <a:t>Independent vectors can be processed in parallel using hardware technologies</a:t>
            </a:r>
          </a:p>
        </p:txBody>
      </p:sp>
      <p:pic>
        <p:nvPicPr>
          <p:cNvPr id="345" name="Picture 6" descr="Image result for intel processor chi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9116" y="3142096"/>
            <a:ext cx="2121788" cy="1548905"/>
          </a:xfrm>
          <a:prstGeom prst="rect">
            <a:avLst/>
          </a:prstGeom>
          <a:noFill/>
          <a:extLst>
            <a:ext uri="{909E8E84-426E-40DD-AFC4-6F175D3DCCD1}">
              <a14:hiddenFill xmlns:a14="http://schemas.microsoft.com/office/drawing/2010/main">
                <a:solidFill>
                  <a:srgbClr val="FFFFFF"/>
                </a:solidFill>
              </a14:hiddenFill>
            </a:ext>
          </a:extLst>
        </p:spPr>
      </p:pic>
      <p:pic>
        <p:nvPicPr>
          <p:cNvPr id="346" name="Picture 2" descr="Image result for vc70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7633" y="3237125"/>
            <a:ext cx="2433211" cy="1520757"/>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4" descr="Image result for gp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67753" y="3121951"/>
            <a:ext cx="2524322" cy="1751532"/>
          </a:xfrm>
          <a:prstGeom prst="rect">
            <a:avLst/>
          </a:prstGeom>
          <a:noFill/>
          <a:extLst>
            <a:ext uri="{909E8E84-426E-40DD-AFC4-6F175D3DCCD1}">
              <a14:hiddenFill xmlns:a14="http://schemas.microsoft.com/office/drawing/2010/main">
                <a:solidFill>
                  <a:srgbClr val="FFFFFF"/>
                </a:solidFill>
              </a14:hiddenFill>
            </a:ext>
          </a:extLst>
        </p:spPr>
      </p:pic>
      <p:sp>
        <p:nvSpPr>
          <p:cNvPr id="348" name="Rectangle 347"/>
          <p:cNvSpPr/>
          <p:nvPr/>
        </p:nvSpPr>
        <p:spPr>
          <a:xfrm>
            <a:off x="1533773" y="1000746"/>
            <a:ext cx="560294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Tahoma"/>
                <a:ea typeface="+mn-ea"/>
                <a:cs typeface="+mn-cs"/>
              </a:rPr>
              <a:t>Needleman-</a:t>
            </a:r>
            <a:r>
              <a:rPr kumimoji="0" lang="en-US" sz="1800" b="0" i="0" u="none" strike="noStrike" kern="1200" cap="none" spc="0" normalizeH="0" baseline="0" noProof="0" dirty="0" err="1">
                <a:ln>
                  <a:noFill/>
                </a:ln>
                <a:solidFill>
                  <a:srgbClr val="1F497D"/>
                </a:solidFill>
                <a:effectLst>
                  <a:outerShdw blurRad="38100" dist="38100" dir="2700000" algn="tl">
                    <a:srgbClr val="000000">
                      <a:alpha val="43137"/>
                    </a:srgbClr>
                  </a:outerShdw>
                </a:effectLst>
                <a:uLnTx/>
                <a:uFillTx/>
                <a:latin typeface="Tahoma"/>
                <a:ea typeface="+mn-ea"/>
                <a:cs typeface="+mn-cs"/>
              </a:rPr>
              <a:t>Wunsch</a:t>
            </a:r>
            <a:r>
              <a:rPr kumimoji="0" lang="en-US" sz="18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Tahoma"/>
                <a:ea typeface="+mn-ea"/>
                <a:cs typeface="+mn-cs"/>
              </a:rPr>
              <a:t>                                       SHD</a:t>
            </a:r>
          </a:p>
        </p:txBody>
      </p:sp>
    </p:spTree>
    <p:extLst>
      <p:ext uri="{BB962C8B-B14F-4D97-AF65-F5344CB8AC3E}">
        <p14:creationId xmlns:p14="http://schemas.microsoft.com/office/powerpoint/2010/main" val="1231555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
                                        <p:tgtEl>
                                          <p:spTgt spid="344"/>
                                        </p:tgtEl>
                                      </p:cBhvr>
                                    </p:animEffect>
                                  </p:childTnLst>
                                </p:cTn>
                              </p:par>
                              <p:par>
                                <p:cTn id="8" presetID="10" presetClass="entr" presetSubtype="0" fill="hold" nodeType="withEffect">
                                  <p:stCondLst>
                                    <p:cond delay="0"/>
                                  </p:stCondLst>
                                  <p:childTnLst>
                                    <p:set>
                                      <p:cBhvr>
                                        <p:cTn id="9" dur="1" fill="hold">
                                          <p:stCondLst>
                                            <p:cond delay="0"/>
                                          </p:stCondLst>
                                        </p:cTn>
                                        <p:tgtEl>
                                          <p:spTgt spid="345"/>
                                        </p:tgtEl>
                                        <p:attrNameLst>
                                          <p:attrName>style.visibility</p:attrName>
                                        </p:attrNameLst>
                                      </p:cBhvr>
                                      <p:to>
                                        <p:strVal val="visible"/>
                                      </p:to>
                                    </p:set>
                                    <p:animEffect transition="in" filter="fade">
                                      <p:cBhvr>
                                        <p:cTn id="10" dur="500"/>
                                        <p:tgtEl>
                                          <p:spTgt spid="345"/>
                                        </p:tgtEl>
                                      </p:cBhvr>
                                    </p:animEffect>
                                  </p:childTnLst>
                                </p:cTn>
                              </p:par>
                              <p:par>
                                <p:cTn id="11" presetID="10" presetClass="entr" presetSubtype="0" fill="hold" nodeType="withEffect">
                                  <p:stCondLst>
                                    <p:cond delay="0"/>
                                  </p:stCondLst>
                                  <p:childTnLst>
                                    <p:set>
                                      <p:cBhvr>
                                        <p:cTn id="12" dur="1" fill="hold">
                                          <p:stCondLst>
                                            <p:cond delay="0"/>
                                          </p:stCondLst>
                                        </p:cTn>
                                        <p:tgtEl>
                                          <p:spTgt spid="347"/>
                                        </p:tgtEl>
                                        <p:attrNameLst>
                                          <p:attrName>style.visibility</p:attrName>
                                        </p:attrNameLst>
                                      </p:cBhvr>
                                      <p:to>
                                        <p:strVal val="visible"/>
                                      </p:to>
                                    </p:set>
                                    <p:animEffect transition="in" filter="fade">
                                      <p:cBhvr>
                                        <p:cTn id="13" dur="500"/>
                                        <p:tgtEl>
                                          <p:spTgt spid="347"/>
                                        </p:tgtEl>
                                      </p:cBhvr>
                                    </p:animEffect>
                                  </p:childTnLst>
                                </p:cTn>
                              </p:par>
                              <p:par>
                                <p:cTn id="14" presetID="10" presetClass="entr" presetSubtype="0" fill="hold" nodeType="withEffect">
                                  <p:stCondLst>
                                    <p:cond delay="0"/>
                                  </p:stCondLst>
                                  <p:childTnLst>
                                    <p:set>
                                      <p:cBhvr>
                                        <p:cTn id="15" dur="1" fill="hold">
                                          <p:stCondLst>
                                            <p:cond delay="0"/>
                                          </p:stCondLst>
                                        </p:cTn>
                                        <p:tgtEl>
                                          <p:spTgt spid="346"/>
                                        </p:tgtEl>
                                        <p:attrNameLst>
                                          <p:attrName>style.visibility</p:attrName>
                                        </p:attrNameLst>
                                      </p:cBhvr>
                                      <p:to>
                                        <p:strVal val="visible"/>
                                      </p:to>
                                    </p:set>
                                    <p:animEffect transition="in" filter="fade">
                                      <p:cBhvr>
                                        <p:cTn id="16"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6D10F-F80A-7C44-BE64-97E1A59CB31A}"/>
              </a:ext>
            </a:extLst>
          </p:cNvPr>
          <p:cNvSpPr>
            <a:spLocks noGrp="1"/>
          </p:cNvSpPr>
          <p:nvPr>
            <p:ph type="title"/>
          </p:nvPr>
        </p:nvSpPr>
        <p:spPr/>
        <p:txBody>
          <a:bodyPr/>
          <a:lstStyle/>
          <a:p>
            <a:r>
              <a:rPr lang="en-US" dirty="0"/>
              <a:t>New Bottleneck: Filtering (Pre-Alignment) </a:t>
            </a:r>
          </a:p>
        </p:txBody>
      </p:sp>
      <p:sp>
        <p:nvSpPr>
          <p:cNvPr id="3" name="Content Placeholder 2">
            <a:extLst>
              <a:ext uri="{FF2B5EF4-FFF2-40B4-BE49-F238E27FC236}">
                <a16:creationId xmlns:a16="http://schemas.microsoft.com/office/drawing/2014/main" id="{AC397D3F-62B4-3849-9339-7FB0122971DD}"/>
              </a:ext>
            </a:extLst>
          </p:cNvPr>
          <p:cNvSpPr>
            <a:spLocks noGrp="1"/>
          </p:cNvSpPr>
          <p:nvPr>
            <p:ph idx="1"/>
          </p:nvPr>
        </p:nvSpPr>
        <p:spPr>
          <a:xfrm>
            <a:off x="228600" y="1113656"/>
            <a:ext cx="8610600" cy="5339680"/>
          </a:xfrm>
        </p:spPr>
        <p:txBody>
          <a:bodyPr/>
          <a:lstStyle/>
          <a:p>
            <a:pPr marL="0" indent="0">
              <a:buNone/>
            </a:pPr>
            <a:r>
              <a:rPr lang="en-US" dirty="0"/>
              <a:t>    </a:t>
            </a:r>
            <a:r>
              <a:rPr lang="en-US" dirty="0">
                <a:solidFill>
                  <a:srgbClr val="0000FF"/>
                </a:solidFill>
              </a:rPr>
              <a:t>Sequencing</a:t>
            </a:r>
            <a:r>
              <a:rPr lang="en-US" dirty="0"/>
              <a:t> generates many reads, each of which potentially mapping to many locations</a:t>
            </a:r>
          </a:p>
          <a:p>
            <a:pPr marL="0" indent="0">
              <a:buNone/>
            </a:pPr>
            <a:r>
              <a:rPr lang="en-US" dirty="0"/>
              <a:t>    </a:t>
            </a:r>
            <a:r>
              <a:rPr lang="en-US" dirty="0">
                <a:sym typeface="Wingdings" pitchFamily="2" charset="2"/>
              </a:rPr>
              <a:t></a:t>
            </a:r>
          </a:p>
          <a:p>
            <a:pPr marL="0" indent="0">
              <a:buNone/>
            </a:pPr>
            <a:r>
              <a:rPr lang="en-US" dirty="0">
                <a:sym typeface="Wingdings" pitchFamily="2" charset="2"/>
              </a:rPr>
              <a:t>    </a:t>
            </a:r>
            <a:r>
              <a:rPr lang="en-US" dirty="0">
                <a:solidFill>
                  <a:srgbClr val="0000FF"/>
                </a:solidFill>
                <a:sym typeface="Wingdings" pitchFamily="2" charset="2"/>
              </a:rPr>
              <a:t>Filtering (Pre-alignment) </a:t>
            </a:r>
            <a:r>
              <a:rPr lang="en-US" dirty="0">
                <a:sym typeface="Wingdings" pitchFamily="2" charset="2"/>
              </a:rPr>
              <a:t>eliminates the need to verify/align read to invalid mapping locations</a:t>
            </a:r>
          </a:p>
          <a:p>
            <a:pPr marL="0" indent="0">
              <a:buNone/>
            </a:pPr>
            <a:r>
              <a:rPr lang="en-US" dirty="0">
                <a:sym typeface="Wingdings" pitchFamily="2" charset="2"/>
              </a:rPr>
              <a:t>    </a:t>
            </a:r>
          </a:p>
          <a:p>
            <a:pPr marL="0" indent="0">
              <a:buNone/>
            </a:pPr>
            <a:r>
              <a:rPr lang="en-US" dirty="0">
                <a:sym typeface="Wingdings" pitchFamily="2" charset="2"/>
              </a:rPr>
              <a:t>    </a:t>
            </a:r>
            <a:r>
              <a:rPr lang="en-US" dirty="0">
                <a:solidFill>
                  <a:srgbClr val="0000FF"/>
                </a:solidFill>
                <a:sym typeface="Wingdings" pitchFamily="2" charset="2"/>
              </a:rPr>
              <a:t>Alignment/verification </a:t>
            </a:r>
            <a:r>
              <a:rPr lang="en-US" dirty="0">
                <a:sym typeface="Wingdings" pitchFamily="2" charset="2"/>
              </a:rPr>
              <a:t>(costly edit distance computation) is performed </a:t>
            </a:r>
            <a:r>
              <a:rPr lang="en-US" b="1" dirty="0">
                <a:sym typeface="Wingdings" pitchFamily="2" charset="2"/>
              </a:rPr>
              <a:t>only</a:t>
            </a:r>
            <a:r>
              <a:rPr lang="en-US" dirty="0">
                <a:sym typeface="Wingdings" pitchFamily="2" charset="2"/>
              </a:rPr>
              <a:t> on reads that pass the filter)</a:t>
            </a:r>
          </a:p>
          <a:p>
            <a:pPr marL="0" indent="0">
              <a:buNone/>
            </a:pPr>
            <a:endParaRPr lang="en-US" dirty="0">
              <a:sym typeface="Wingdings" pitchFamily="2" charset="2"/>
            </a:endParaRPr>
          </a:p>
          <a:p>
            <a:r>
              <a:rPr lang="en-US" dirty="0">
                <a:solidFill>
                  <a:srgbClr val="FF0000"/>
                </a:solidFill>
                <a:sym typeface="Wingdings" pitchFamily="2" charset="2"/>
              </a:rPr>
              <a:t>New bottleneck in read mapping becomes the “filtering (pre-alignment)” step</a:t>
            </a:r>
          </a:p>
          <a:p>
            <a:pPr lvl="1"/>
            <a:endParaRPr lang="en-US" dirty="0"/>
          </a:p>
        </p:txBody>
      </p:sp>
      <p:sp>
        <p:nvSpPr>
          <p:cNvPr id="4" name="Slide Number Placeholder 3">
            <a:extLst>
              <a:ext uri="{FF2B5EF4-FFF2-40B4-BE49-F238E27FC236}">
                <a16:creationId xmlns:a16="http://schemas.microsoft.com/office/drawing/2014/main" id="{18D7025E-2F9E-0843-B00B-20AC22F13596}"/>
              </a:ext>
            </a:extLst>
          </p:cNvPr>
          <p:cNvSpPr>
            <a:spLocks noGrp="1"/>
          </p:cNvSpPr>
          <p:nvPr>
            <p:ph type="sldNum" sz="quarter" idx="11"/>
          </p:nvPr>
        </p:nvSpPr>
        <p:spPr/>
        <p:txBody>
          <a:bodyPr/>
          <a:lstStyle/>
          <a:p>
            <a:fld id="{323594FA-E141-4234-AE05-360401972BE7}" type="slidenum">
              <a:rPr lang="en-US" altLang="en-US" smtClean="0"/>
              <a:pPr/>
              <a:t>57</a:t>
            </a:fld>
            <a:endParaRPr lang="en-US" altLang="en-US"/>
          </a:p>
        </p:txBody>
      </p:sp>
    </p:spTree>
    <p:extLst>
      <p:ext uri="{BB962C8B-B14F-4D97-AF65-F5344CB8AC3E}">
        <p14:creationId xmlns:p14="http://schemas.microsoft.com/office/powerpoint/2010/main" val="3522134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solidFill>
                  <a:srgbClr val="0000FF"/>
                </a:solidFill>
              </a:rPr>
              <a:t>Hardware Acceleration</a:t>
            </a:r>
          </a:p>
          <a:p>
            <a:pPr lvl="1"/>
            <a:r>
              <a:rPr lang="en-US" dirty="0">
                <a:solidFill>
                  <a:srgbClr val="0000FF"/>
                </a:solidFill>
              </a:rPr>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7203269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Location Filtering</a:t>
            </a:r>
          </a:p>
        </p:txBody>
      </p:sp>
      <p:sp>
        <p:nvSpPr>
          <p:cNvPr id="3" name="Content Placeholder 2"/>
          <p:cNvSpPr>
            <a:spLocks noGrp="1"/>
          </p:cNvSpPr>
          <p:nvPr>
            <p:ph idx="1"/>
          </p:nvPr>
        </p:nvSpPr>
        <p:spPr>
          <a:xfrm>
            <a:off x="228600" y="1126191"/>
            <a:ext cx="8610600" cy="5122211"/>
          </a:xfrm>
        </p:spPr>
        <p:txBody>
          <a:bodyPr/>
          <a:lstStyle/>
          <a:p>
            <a:r>
              <a:rPr lang="en-US" sz="2400" b="1" dirty="0">
                <a:solidFill>
                  <a:srgbClr val="0070C0"/>
                </a:solidFill>
              </a:rPr>
              <a:t>Alignment</a:t>
            </a:r>
            <a:r>
              <a:rPr lang="en-US" sz="2400" dirty="0"/>
              <a:t> is </a:t>
            </a:r>
            <a:r>
              <a:rPr lang="en-US" sz="2400" dirty="0">
                <a:solidFill>
                  <a:srgbClr val="FF0000"/>
                </a:solidFill>
              </a:rPr>
              <a:t>expensive</a:t>
            </a:r>
            <a:endParaRPr lang="en-US" sz="2400" dirty="0"/>
          </a:p>
          <a:p>
            <a:pPr lvl="1"/>
            <a:r>
              <a:rPr lang="en-US" sz="2100" dirty="0"/>
              <a:t>We need to align millions to billions of reads </a:t>
            </a:r>
          </a:p>
          <a:p>
            <a:pPr lvl="2"/>
            <a:endParaRPr lang="en-US" sz="2250" dirty="0"/>
          </a:p>
          <a:p>
            <a:pPr lvl="2"/>
            <a:endParaRPr lang="en-US" sz="2250" dirty="0"/>
          </a:p>
          <a:p>
            <a:pPr marL="257175" lvl="1" indent="-257175">
              <a:buClr>
                <a:schemeClr val="accent1"/>
              </a:buClr>
              <a:buSzPct val="65000"/>
              <a:buFont typeface="Wingdings" pitchFamily="2" charset="2"/>
              <a:buChar char="n"/>
            </a:pPr>
            <a:r>
              <a:rPr lang="en-US" sz="2400" dirty="0"/>
              <a:t>Modern read mappers reduce the time spent on alignment for increased performance. Can be done in two ways:</a:t>
            </a:r>
          </a:p>
          <a:p>
            <a:pPr marL="721519" lvl="2" indent="-457200">
              <a:buSzPct val="100000"/>
              <a:buFont typeface="+mj-lt"/>
              <a:buAutoNum type="arabicPeriod"/>
            </a:pPr>
            <a:r>
              <a:rPr lang="en-US" sz="2250" dirty="0"/>
              <a:t>Optimize the algorithm for alignment</a:t>
            </a:r>
          </a:p>
          <a:p>
            <a:pPr marL="721519" lvl="2" indent="-457200">
              <a:buSzPct val="100000"/>
              <a:buFont typeface="+mj-lt"/>
              <a:buAutoNum type="arabicPeriod"/>
            </a:pPr>
            <a:r>
              <a:rPr lang="en-US" sz="2250" dirty="0"/>
              <a:t>Reduce the number of alignments necessary by </a:t>
            </a:r>
            <a:r>
              <a:rPr lang="en-US" sz="2250" b="1" dirty="0">
                <a:solidFill>
                  <a:srgbClr val="0070C0"/>
                </a:solidFill>
              </a:rPr>
              <a:t>filtering</a:t>
            </a:r>
            <a:r>
              <a:rPr lang="en-US" sz="2250" dirty="0">
                <a:solidFill>
                  <a:srgbClr val="0070C0"/>
                </a:solidFill>
              </a:rPr>
              <a:t> </a:t>
            </a:r>
            <a:r>
              <a:rPr lang="en-US" sz="2250" dirty="0"/>
              <a:t>out mismatches quickly </a:t>
            </a:r>
          </a:p>
          <a:p>
            <a:pPr marL="721519" lvl="2" indent="-457200">
              <a:buSzPct val="100000"/>
              <a:buFont typeface="+mj-lt"/>
              <a:buAutoNum type="arabicPeriod"/>
            </a:pPr>
            <a:endParaRPr lang="en-US" sz="2100" dirty="0"/>
          </a:p>
          <a:p>
            <a:pPr marL="721519" lvl="2" indent="-457200">
              <a:buSzPct val="100000"/>
              <a:buFont typeface="+mj-lt"/>
              <a:buAutoNum type="arabicPeriod"/>
            </a:pPr>
            <a:endParaRPr lang="en-US" sz="2100" dirty="0"/>
          </a:p>
          <a:p>
            <a:pPr marL="257175" lvl="1" indent="-257175">
              <a:buClr>
                <a:schemeClr val="accent1"/>
              </a:buClr>
              <a:buSzPct val="65000"/>
              <a:buFont typeface="Wingdings" pitchFamily="2" charset="2"/>
              <a:buChar char="n"/>
            </a:pPr>
            <a:r>
              <a:rPr lang="en-US" sz="2400" dirty="0"/>
              <a:t>Both methods are used by mappers today, but </a:t>
            </a:r>
            <a:r>
              <a:rPr lang="en-US" sz="2400" dirty="0">
                <a:solidFill>
                  <a:srgbClr val="7030A0"/>
                </a:solidFill>
              </a:rPr>
              <a:t>filtering has replaced alignment as the bottleneck</a:t>
            </a:r>
            <a:r>
              <a:rPr lang="en-US" sz="2400" dirty="0"/>
              <a:t> </a:t>
            </a:r>
            <a:r>
              <a:rPr lang="en-US" sz="1400" b="1" dirty="0">
                <a:solidFill>
                  <a:srgbClr val="4E6229"/>
                </a:solidFill>
              </a:rPr>
              <a:t>[Xin+, BMC Genomics 2013]</a:t>
            </a:r>
          </a:p>
          <a:p>
            <a:pPr marL="257175" lvl="1" indent="-257175">
              <a:buClr>
                <a:schemeClr val="accent1"/>
              </a:buClr>
              <a:buSzPct val="65000"/>
              <a:buFont typeface="Wingdings" pitchFamily="2" charset="2"/>
              <a:buChar char="n"/>
            </a:pPr>
            <a:endParaRPr lang="en-US" sz="1400" b="1" dirty="0">
              <a:solidFill>
                <a:srgbClr val="4E6229"/>
              </a:solidFill>
            </a:endParaRPr>
          </a:p>
          <a:p>
            <a:endParaRPr lang="en-US" sz="2400" dirty="0"/>
          </a:p>
        </p:txBody>
      </p:sp>
      <p:sp>
        <p:nvSpPr>
          <p:cNvPr id="4" name="Slide Number Placeholder 3"/>
          <p:cNvSpPr>
            <a:spLocks noGrp="1"/>
          </p:cNvSpPr>
          <p:nvPr>
            <p:ph type="sldNum" sz="quarter" idx="11"/>
          </p:nvPr>
        </p:nvSpPr>
        <p:spPr/>
        <p:txBody>
          <a:bodyPr/>
          <a:lstStyle/>
          <a:p>
            <a:fld id="{4CAE9295-42F8-0747-9AE1-33958E89C374}" type="slidenum">
              <a:rPr lang="en-US" smtClean="0"/>
              <a:t>59</a:t>
            </a:fld>
            <a:endParaRPr lang="en-US"/>
          </a:p>
        </p:txBody>
      </p:sp>
      <p:sp>
        <p:nvSpPr>
          <p:cNvPr id="7" name="Rounded Rectangle 6"/>
          <p:cNvSpPr/>
          <p:nvPr/>
        </p:nvSpPr>
        <p:spPr>
          <a:xfrm>
            <a:off x="649777" y="2888053"/>
            <a:ext cx="7768246" cy="1686731"/>
          </a:xfrm>
          <a:prstGeom prst="roundRect">
            <a:avLst/>
          </a:prstGeom>
          <a:solidFill>
            <a:srgbClr val="DEEBF7"/>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Our goal is to accelerate </a:t>
            </a:r>
            <a:r>
              <a:rPr lang="en-US" sz="3000" b="1" dirty="0">
                <a:solidFill>
                  <a:srgbClr val="0070C0"/>
                </a:solidFill>
              </a:rPr>
              <a:t>read mapping</a:t>
            </a:r>
            <a:r>
              <a:rPr lang="en-US" sz="3000" b="1" dirty="0">
                <a:solidFill>
                  <a:schemeClr val="tx1"/>
                </a:solidFill>
              </a:rPr>
              <a:t> </a:t>
            </a:r>
          </a:p>
          <a:p>
            <a:pPr algn="ctr"/>
            <a:r>
              <a:rPr lang="en-US" sz="3000" b="1" dirty="0">
                <a:solidFill>
                  <a:schemeClr val="tx1"/>
                </a:solidFill>
              </a:rPr>
              <a:t>by improving the </a:t>
            </a:r>
            <a:r>
              <a:rPr lang="en-US" sz="3000" b="1" dirty="0">
                <a:solidFill>
                  <a:srgbClr val="0070C0"/>
                </a:solidFill>
              </a:rPr>
              <a:t>filtering</a:t>
            </a:r>
            <a:r>
              <a:rPr lang="en-US" sz="3000" b="1" dirty="0">
                <a:solidFill>
                  <a:schemeClr val="tx1"/>
                </a:solidFill>
              </a:rPr>
              <a:t> step </a:t>
            </a:r>
          </a:p>
        </p:txBody>
      </p:sp>
    </p:spTree>
    <p:extLst>
      <p:ext uri="{BB962C8B-B14F-4D97-AF65-F5344CB8AC3E}">
        <p14:creationId xmlns:p14="http://schemas.microsoft.com/office/powerpoint/2010/main" val="2036271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
                                            <p:txEl>
                                              <p:pRg st="0" end="0"/>
                                            </p:txEl>
                                          </p:spTgt>
                                        </p:tgtEl>
                                        <p:attrNameLst>
                                          <p:attrName>style.opacity</p:attrName>
                                        </p:attrNameLst>
                                      </p:cBhvr>
                                      <p:to>
                                        <p:strVal val="0.25"/>
                                      </p:to>
                                    </p:set>
                                    <p:animEffect filter="image" prLst="opacity: 0.25">
                                      <p:cBhvr rctx="IE">
                                        <p:cTn id="29" dur="indefinite"/>
                                        <p:tgtEl>
                                          <p:spTgt spid="3">
                                            <p:txEl>
                                              <p:pRg st="0" end="0"/>
                                            </p:txEl>
                                          </p:spTgt>
                                        </p:tgtEl>
                                      </p:cBhvr>
                                    </p:animEffect>
                                  </p:childTnLst>
                                </p:cTn>
                              </p:par>
                              <p:par>
                                <p:cTn id="30" presetID="9" presetClass="emph" presetSubtype="0" nodeType="withEffect">
                                  <p:stCondLst>
                                    <p:cond delay="0"/>
                                  </p:stCondLst>
                                  <p:childTnLst>
                                    <p:set>
                                      <p:cBhvr rctx="PPT">
                                        <p:cTn id="31" dur="indefinite"/>
                                        <p:tgtEl>
                                          <p:spTgt spid="3">
                                            <p:txEl>
                                              <p:pRg st="1" end="1"/>
                                            </p:txEl>
                                          </p:spTgt>
                                        </p:tgtEl>
                                        <p:attrNameLst>
                                          <p:attrName>style.opacity</p:attrName>
                                        </p:attrNameLst>
                                      </p:cBhvr>
                                      <p:to>
                                        <p:strVal val="0.25"/>
                                      </p:to>
                                    </p:set>
                                    <p:animEffect filter="image" prLst="opacity: 0.25">
                                      <p:cBhvr rctx="IE">
                                        <p:cTn id="32" dur="indefinite"/>
                                        <p:tgtEl>
                                          <p:spTgt spid="3">
                                            <p:txEl>
                                              <p:pRg st="1" end="1"/>
                                            </p:txEl>
                                          </p:spTgt>
                                        </p:tgtEl>
                                      </p:cBhvr>
                                    </p:animEffect>
                                  </p:childTnLst>
                                </p:cTn>
                              </p:par>
                              <p:par>
                                <p:cTn id="33" presetID="9" presetClass="emph" presetSubtype="0" nodeType="withEffect">
                                  <p:stCondLst>
                                    <p:cond delay="0"/>
                                  </p:stCondLst>
                                  <p:childTnLst>
                                    <p:set>
                                      <p:cBhvr rctx="PPT">
                                        <p:cTn id="34" dur="indefinite"/>
                                        <p:tgtEl>
                                          <p:spTgt spid="3">
                                            <p:txEl>
                                              <p:pRg st="4" end="4"/>
                                            </p:txEl>
                                          </p:spTgt>
                                        </p:tgtEl>
                                        <p:attrNameLst>
                                          <p:attrName>style.opacity</p:attrName>
                                        </p:attrNameLst>
                                      </p:cBhvr>
                                      <p:to>
                                        <p:strVal val="0.25"/>
                                      </p:to>
                                    </p:set>
                                    <p:animEffect filter="image" prLst="opacity: 0.25">
                                      <p:cBhvr rctx="IE">
                                        <p:cTn id="35" dur="indefinite"/>
                                        <p:tgtEl>
                                          <p:spTgt spid="3">
                                            <p:txEl>
                                              <p:pRg st="4" end="4"/>
                                            </p:txEl>
                                          </p:spTgt>
                                        </p:tgtEl>
                                      </p:cBhvr>
                                    </p:animEffect>
                                  </p:childTnLst>
                                </p:cTn>
                              </p:par>
                              <p:par>
                                <p:cTn id="36" presetID="9" presetClass="emph" presetSubtype="0" nodeType="withEffect">
                                  <p:stCondLst>
                                    <p:cond delay="0"/>
                                  </p:stCondLst>
                                  <p:childTnLst>
                                    <p:set>
                                      <p:cBhvr rctx="PPT">
                                        <p:cTn id="37" dur="indefinite"/>
                                        <p:tgtEl>
                                          <p:spTgt spid="3">
                                            <p:txEl>
                                              <p:pRg st="5" end="5"/>
                                            </p:txEl>
                                          </p:spTgt>
                                        </p:tgtEl>
                                        <p:attrNameLst>
                                          <p:attrName>style.opacity</p:attrName>
                                        </p:attrNameLst>
                                      </p:cBhvr>
                                      <p:to>
                                        <p:strVal val="0.25"/>
                                      </p:to>
                                    </p:set>
                                    <p:animEffect filter="image" prLst="opacity: 0.25">
                                      <p:cBhvr rctx="IE">
                                        <p:cTn id="38" dur="indefinite"/>
                                        <p:tgtEl>
                                          <p:spTgt spid="3">
                                            <p:txEl>
                                              <p:pRg st="5" end="5"/>
                                            </p:txEl>
                                          </p:spTgt>
                                        </p:tgtEl>
                                      </p:cBhvr>
                                    </p:animEffect>
                                  </p:childTnLst>
                                </p:cTn>
                              </p:par>
                              <p:par>
                                <p:cTn id="39" presetID="9" presetClass="emph" presetSubtype="0" nodeType="withEffect">
                                  <p:stCondLst>
                                    <p:cond delay="0"/>
                                  </p:stCondLst>
                                  <p:childTnLst>
                                    <p:set>
                                      <p:cBhvr rctx="PPT">
                                        <p:cTn id="40" dur="indefinite"/>
                                        <p:tgtEl>
                                          <p:spTgt spid="3">
                                            <p:txEl>
                                              <p:pRg st="6" end="6"/>
                                            </p:txEl>
                                          </p:spTgt>
                                        </p:tgtEl>
                                        <p:attrNameLst>
                                          <p:attrName>style.opacity</p:attrName>
                                        </p:attrNameLst>
                                      </p:cBhvr>
                                      <p:to>
                                        <p:strVal val="0.25"/>
                                      </p:to>
                                    </p:set>
                                    <p:animEffect filter="image" prLst="opacity: 0.25">
                                      <p:cBhvr rctx="IE">
                                        <p:cTn id="41" dur="indefinite"/>
                                        <p:tgtEl>
                                          <p:spTgt spid="3">
                                            <p:txEl>
                                              <p:pRg st="6" end="6"/>
                                            </p:txEl>
                                          </p:spTgt>
                                        </p:tgtEl>
                                      </p:cBhvr>
                                    </p:animEffect>
                                  </p:childTnLst>
                                </p:cTn>
                              </p:par>
                              <p:par>
                                <p:cTn id="42" presetID="9" presetClass="emph" presetSubtype="0" nodeType="withEffect">
                                  <p:stCondLst>
                                    <p:cond delay="0"/>
                                  </p:stCondLst>
                                  <p:childTnLst>
                                    <p:set>
                                      <p:cBhvr rctx="PPT">
                                        <p:cTn id="43" dur="indefinite"/>
                                        <p:tgtEl>
                                          <p:spTgt spid="3">
                                            <p:txEl>
                                              <p:pRg st="9" end="9"/>
                                            </p:txEl>
                                          </p:spTgt>
                                        </p:tgtEl>
                                        <p:attrNameLst>
                                          <p:attrName>style.opacity</p:attrName>
                                        </p:attrNameLst>
                                      </p:cBhvr>
                                      <p:to>
                                        <p:strVal val="0.25"/>
                                      </p:to>
                                    </p:set>
                                    <p:animEffect filter="image" prLst="opacity: 0.25">
                                      <p:cBhvr rctx="IE">
                                        <p:cTn id="44" dur="indefinite"/>
                                        <p:tgtEl>
                                          <p:spTgt spid="3">
                                            <p:txEl>
                                              <p:pRg st="9" end="9"/>
                                            </p:txEl>
                                          </p:spTgt>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solidFill>
                  <a:prstClr val="black"/>
                </a:solidFill>
              </a:rPr>
              <a:pPr/>
              <a:t>6</a:t>
            </a:fld>
            <a:endParaRPr lang="en-US" altLang="en-US">
              <a:solidFill>
                <a:prstClr val="black"/>
              </a:solidFill>
            </a:endParaRPr>
          </a:p>
        </p:txBody>
      </p:sp>
      <p:pic>
        <p:nvPicPr>
          <p:cNvPr id="36868" name="Picture 4" descr="Image result for human dna under a microscope"/>
          <p:cNvPicPr>
            <a:picLocks noChangeAspect="1" noChangeArrowheads="1"/>
          </p:cNvPicPr>
          <p:nvPr/>
        </p:nvPicPr>
        <p:blipFill rotWithShape="1">
          <a:blip r:embed="rId3">
            <a:extLst>
              <a:ext uri="{28A0092B-C50C-407E-A947-70E740481C1C}">
                <a14:useLocalDpi xmlns:a14="http://schemas.microsoft.com/office/drawing/2010/main" val="0"/>
              </a:ext>
            </a:extLst>
          </a:blip>
          <a:srcRect t="33525"/>
          <a:stretch/>
        </p:blipFill>
        <p:spPr bwMode="auto">
          <a:xfrm>
            <a:off x="2488490" y="957129"/>
            <a:ext cx="6350710" cy="3525522"/>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Image result for human dna under a micro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41718"/>
            <a:ext cx="5738608" cy="25023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51320" y="5535752"/>
            <a:ext cx="3087880" cy="707886"/>
          </a:xfrm>
          <a:prstGeom prst="rect">
            <a:avLst/>
          </a:prstGeom>
          <a:solidFill>
            <a:schemeClr val="bg1"/>
          </a:solidFill>
          <a:ln>
            <a:solidFill>
              <a:schemeClr val="tx1"/>
            </a:solidFill>
          </a:ln>
        </p:spPr>
        <p:txBody>
          <a:bodyPr wrap="square">
            <a:spAutoFit/>
          </a:bodyPr>
          <a:lstStyle/>
          <a:p>
            <a:r>
              <a:rPr lang="en-US" sz="2000" dirty="0"/>
              <a:t>human chromosome #12</a:t>
            </a:r>
          </a:p>
          <a:p>
            <a:r>
              <a:rPr lang="en-US" sz="2000" dirty="0"/>
              <a:t>from HeLa’s cell</a:t>
            </a:r>
          </a:p>
        </p:txBody>
      </p:sp>
      <p:sp>
        <p:nvSpPr>
          <p:cNvPr id="9" name="Title 8"/>
          <p:cNvSpPr>
            <a:spLocks noGrp="1"/>
          </p:cNvSpPr>
          <p:nvPr>
            <p:ph type="title"/>
          </p:nvPr>
        </p:nvSpPr>
        <p:spPr/>
        <p:txBody>
          <a:bodyPr/>
          <a:lstStyle/>
          <a:p>
            <a:r>
              <a:rPr lang="en-US" dirty="0"/>
              <a:t>DNA Under Electron Microscope</a:t>
            </a:r>
          </a:p>
        </p:txBody>
      </p:sp>
    </p:spTree>
    <p:extLst>
      <p:ext uri="{BB962C8B-B14F-4D97-AF65-F5344CB8AC3E}">
        <p14:creationId xmlns:p14="http://schemas.microsoft.com/office/powerpoint/2010/main" val="356317302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Ideal Filtering </a:t>
            </a:r>
            <a:r>
              <a:rPr lang="en-US" dirty="0"/>
              <a:t>Algorithm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Oval 4"/>
          <p:cNvSpPr/>
          <p:nvPr/>
        </p:nvSpPr>
        <p:spPr>
          <a:xfrm>
            <a:off x="435835" y="1043700"/>
            <a:ext cx="2743200" cy="2743200"/>
          </a:xfrm>
          <a:prstGeom prst="ellipse">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europa"/>
                <a:ea typeface="+mn-ea"/>
                <a:cs typeface="+mn-cs"/>
              </a:rPr>
              <a:t>Minimal False Accept Rate</a:t>
            </a:r>
          </a:p>
        </p:txBody>
      </p:sp>
      <p:sp>
        <p:nvSpPr>
          <p:cNvPr id="6" name="Oval 5"/>
          <p:cNvSpPr/>
          <p:nvPr/>
        </p:nvSpPr>
        <p:spPr>
          <a:xfrm>
            <a:off x="1952866" y="3517748"/>
            <a:ext cx="2743200" cy="2743200"/>
          </a:xfrm>
          <a:prstGeom prst="ellipse">
            <a:avLst/>
          </a:prstGeom>
        </p:spPr>
        <p:style>
          <a:lnRef idx="0">
            <a:schemeClr val="accent6"/>
          </a:lnRef>
          <a:fillRef idx="3">
            <a:schemeClr val="accent6"/>
          </a:fillRef>
          <a:effectRef idx="3">
            <a:schemeClr val="accent6"/>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europa"/>
                <a:ea typeface="+mn-ea"/>
                <a:cs typeface="+mn-cs"/>
              </a:rPr>
              <a:t>Zero False Reject Rate</a:t>
            </a:r>
          </a:p>
        </p:txBody>
      </p:sp>
      <p:sp>
        <p:nvSpPr>
          <p:cNvPr id="7" name="Oval 6"/>
          <p:cNvSpPr/>
          <p:nvPr/>
        </p:nvSpPr>
        <p:spPr>
          <a:xfrm>
            <a:off x="4309927" y="1014620"/>
            <a:ext cx="2743200" cy="2743200"/>
          </a:xfrm>
          <a:prstGeom prst="ellipse">
            <a:avLst/>
          </a:prstGeom>
        </p:spPr>
        <p:style>
          <a:lnRef idx="0">
            <a:schemeClr val="accent4"/>
          </a:lnRef>
          <a:fillRef idx="3">
            <a:schemeClr val="accent4"/>
          </a:fillRef>
          <a:effectRef idx="3">
            <a:schemeClr val="accent4"/>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europa"/>
                <a:ea typeface="+mn-ea"/>
                <a:cs typeface="+mn-cs"/>
              </a:rPr>
              <a:t>Maximal True Reject Rate</a:t>
            </a:r>
          </a:p>
        </p:txBody>
      </p:sp>
      <p:sp>
        <p:nvSpPr>
          <p:cNvPr id="8" name="Oval 7"/>
          <p:cNvSpPr/>
          <p:nvPr/>
        </p:nvSpPr>
        <p:spPr>
          <a:xfrm>
            <a:off x="5811140" y="3500438"/>
            <a:ext cx="2743200" cy="2743200"/>
          </a:xfrm>
          <a:prstGeom prst="ellipse">
            <a:avLst/>
          </a:prstGeom>
        </p:spPr>
        <p:style>
          <a:lnRef idx="0">
            <a:schemeClr val="dk1"/>
          </a:lnRef>
          <a:fillRef idx="3">
            <a:schemeClr val="dk1"/>
          </a:fillRef>
          <a:effectRef idx="3">
            <a:schemeClr val="dk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europa"/>
                <a:ea typeface="+mn-ea"/>
                <a:cs typeface="+mn-cs"/>
              </a:rPr>
              <a:t>Faster Than Mapper</a:t>
            </a:r>
          </a:p>
        </p:txBody>
      </p:sp>
      <p:sp>
        <p:nvSpPr>
          <p:cNvPr id="3" name="TextBox 2">
            <a:extLst>
              <a:ext uri="{FF2B5EF4-FFF2-40B4-BE49-F238E27FC236}">
                <a16:creationId xmlns:a16="http://schemas.microsoft.com/office/drawing/2014/main" id="{BF833EC9-AAD3-1343-A748-2562C1121468}"/>
              </a:ext>
            </a:extLst>
          </p:cNvPr>
          <p:cNvSpPr txBox="1"/>
          <p:nvPr/>
        </p:nvSpPr>
        <p:spPr>
          <a:xfrm>
            <a:off x="6913350" y="1079602"/>
            <a:ext cx="2123146" cy="646331"/>
          </a:xfrm>
          <a:prstGeom prst="rect">
            <a:avLst/>
          </a:prstGeom>
          <a:noFill/>
        </p:spPr>
        <p:txBody>
          <a:bodyPr wrap="none" rtlCol="0">
            <a:spAutoFit/>
          </a:bodyPr>
          <a:lstStyle/>
          <a:p>
            <a:pPr algn="ctr"/>
            <a:r>
              <a:rPr lang="en-US" dirty="0"/>
              <a:t>Filter out all </a:t>
            </a:r>
          </a:p>
          <a:p>
            <a:pPr algn="ctr"/>
            <a:r>
              <a:rPr lang="en-US" dirty="0"/>
              <a:t>incorrect mappings</a:t>
            </a:r>
          </a:p>
        </p:txBody>
      </p:sp>
      <p:sp>
        <p:nvSpPr>
          <p:cNvPr id="9" name="TextBox 8">
            <a:extLst>
              <a:ext uri="{FF2B5EF4-FFF2-40B4-BE49-F238E27FC236}">
                <a16:creationId xmlns:a16="http://schemas.microsoft.com/office/drawing/2014/main" id="{84BC9578-B318-5A4F-B607-D2A2C83B8692}"/>
              </a:ext>
            </a:extLst>
          </p:cNvPr>
          <p:cNvSpPr txBox="1"/>
          <p:nvPr/>
        </p:nvSpPr>
        <p:spPr>
          <a:xfrm>
            <a:off x="19702" y="5662989"/>
            <a:ext cx="2313711" cy="646331"/>
          </a:xfrm>
          <a:prstGeom prst="rect">
            <a:avLst/>
          </a:prstGeom>
          <a:noFill/>
        </p:spPr>
        <p:txBody>
          <a:bodyPr wrap="none" rtlCol="0">
            <a:spAutoFit/>
          </a:bodyPr>
          <a:lstStyle/>
          <a:p>
            <a:pPr algn="ctr"/>
            <a:r>
              <a:rPr lang="en-US" dirty="0"/>
              <a:t>Do not filter out any </a:t>
            </a:r>
          </a:p>
          <a:p>
            <a:pPr algn="ctr"/>
            <a:r>
              <a:rPr lang="en-US" dirty="0"/>
              <a:t>correct mappings</a:t>
            </a:r>
          </a:p>
        </p:txBody>
      </p:sp>
    </p:spTree>
    <p:extLst>
      <p:ext uri="{BB962C8B-B14F-4D97-AF65-F5344CB8AC3E}">
        <p14:creationId xmlns:p14="http://schemas.microsoft.com/office/powerpoint/2010/main" val="173113596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Alignment vs. Pre-alignment (Filtering)</a:t>
            </a:r>
          </a:p>
        </p:txBody>
      </p:sp>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333" name="Object 332"/>
          <p:cNvGraphicFramePr>
            <a:graphicFrameLocks noChangeAspect="1"/>
          </p:cNvGraphicFramePr>
          <p:nvPr>
            <p:extLst/>
          </p:nvPr>
        </p:nvGraphicFramePr>
        <p:xfrm>
          <a:off x="579550" y="1213035"/>
          <a:ext cx="3687114" cy="3863122"/>
        </p:xfrm>
        <a:graphic>
          <a:graphicData uri="http://schemas.openxmlformats.org/presentationml/2006/ole">
            <mc:AlternateContent xmlns:mc="http://schemas.openxmlformats.org/markup-compatibility/2006">
              <mc:Choice xmlns:v="urn:schemas-microsoft-com:vml" Requires="v">
                <p:oleObj spid="_x0000_s22819" name="Visio" r:id="rId4" imgW="1349428" imgH="1377867" progId="Visio.Drawing.11">
                  <p:embed/>
                </p:oleObj>
              </mc:Choice>
              <mc:Fallback>
                <p:oleObj name="Visio" r:id="rId4" imgW="1349428" imgH="1377867" progId="Visio.Drawing.11">
                  <p:embed/>
                  <p:pic>
                    <p:nvPicPr>
                      <p:cNvPr id="333" name="Object 332"/>
                      <p:cNvPicPr/>
                      <p:nvPr/>
                    </p:nvPicPr>
                    <p:blipFill>
                      <a:blip r:embed="rId5"/>
                      <a:stretch>
                        <a:fillRect/>
                      </a:stretch>
                    </p:blipFill>
                    <p:spPr>
                      <a:xfrm>
                        <a:off x="579550" y="1213035"/>
                        <a:ext cx="3687114" cy="3863122"/>
                      </a:xfrm>
                      <a:prstGeom prst="rect">
                        <a:avLst/>
                      </a:prstGeom>
                    </p:spPr>
                  </p:pic>
                </p:oleObj>
              </mc:Fallback>
            </mc:AlternateContent>
          </a:graphicData>
        </a:graphic>
      </p:graphicFrame>
      <p:graphicFrame>
        <p:nvGraphicFramePr>
          <p:cNvPr id="334" name="Object 333"/>
          <p:cNvGraphicFramePr>
            <a:graphicFrameLocks noChangeAspect="1"/>
          </p:cNvGraphicFramePr>
          <p:nvPr>
            <p:extLst/>
          </p:nvPr>
        </p:nvGraphicFramePr>
        <p:xfrm>
          <a:off x="4540137" y="1251672"/>
          <a:ext cx="3783011" cy="3754664"/>
        </p:xfrm>
        <a:graphic>
          <a:graphicData uri="http://schemas.openxmlformats.org/presentationml/2006/ole">
            <mc:AlternateContent xmlns:mc="http://schemas.openxmlformats.org/markup-compatibility/2006">
              <mc:Choice xmlns:v="urn:schemas-microsoft-com:vml" Requires="v">
                <p:oleObj spid="_x0000_s22820" name="Visio" r:id="rId6" imgW="1349428" imgH="1377867" progId="Visio.Drawing.11">
                  <p:embed/>
                </p:oleObj>
              </mc:Choice>
              <mc:Fallback>
                <p:oleObj name="Visio" r:id="rId6" imgW="1349428" imgH="1377867" progId="Visio.Drawing.11">
                  <p:embed/>
                  <p:pic>
                    <p:nvPicPr>
                      <p:cNvPr id="334" name="Object 333"/>
                      <p:cNvPicPr/>
                      <p:nvPr/>
                    </p:nvPicPr>
                    <p:blipFill>
                      <a:blip r:embed="rId7"/>
                      <a:stretch>
                        <a:fillRect/>
                      </a:stretch>
                    </p:blipFill>
                    <p:spPr>
                      <a:xfrm>
                        <a:off x="4540137" y="1251672"/>
                        <a:ext cx="3783011" cy="3754664"/>
                      </a:xfrm>
                      <a:prstGeom prst="rect">
                        <a:avLst/>
                      </a:prstGeom>
                    </p:spPr>
                  </p:pic>
                </p:oleObj>
              </mc:Fallback>
            </mc:AlternateContent>
          </a:graphicData>
        </a:graphic>
      </p:graphicFrame>
      <p:sp>
        <p:nvSpPr>
          <p:cNvPr id="335" name="Rectangle 334"/>
          <p:cNvSpPr>
            <a:spLocks noChangeArrowheads="1"/>
          </p:cNvSpPr>
          <p:nvPr/>
        </p:nvSpPr>
        <p:spPr bwMode="auto">
          <a:xfrm>
            <a:off x="373483" y="5001727"/>
            <a:ext cx="430060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|dp[i][j-1]  </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err="1">
                <a:ln>
                  <a:noFill/>
                </a:ln>
                <a:solidFill>
                  <a:srgbClr val="008200"/>
                </a:solidFill>
                <a:effectLst/>
                <a:uLnTx/>
                <a:uFillTx/>
                <a:latin typeface="Consolas" panose="020B0609020204030204" pitchFamily="49" charset="0"/>
                <a:ea typeface="+mn-ea"/>
                <a:cs typeface="Consolas" panose="020B0609020204030204" pitchFamily="49" charset="0"/>
              </a:rPr>
              <a:t>Inser</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[i][j]=1+max|dp[i-1][j]  </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Del.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[i-1][j-1]</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Subs.</a:t>
            </a: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337" name="Straight Arrow Connector 336"/>
          <p:cNvCxnSpPr/>
          <p:nvPr/>
        </p:nvCxnSpPr>
        <p:spPr>
          <a:xfrm flipV="1">
            <a:off x="3683357" y="2659760"/>
            <a:ext cx="0" cy="365760"/>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38" name="Straight Arrow Connector 337"/>
          <p:cNvCxnSpPr/>
          <p:nvPr/>
        </p:nvCxnSpPr>
        <p:spPr>
          <a:xfrm flipH="1" flipV="1">
            <a:off x="3322748" y="2737035"/>
            <a:ext cx="365760" cy="275606"/>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40" name="Straight Arrow Connector 339"/>
          <p:cNvCxnSpPr/>
          <p:nvPr/>
        </p:nvCxnSpPr>
        <p:spPr>
          <a:xfrm flipH="1" flipV="1">
            <a:off x="3307721" y="3018225"/>
            <a:ext cx="365760" cy="0"/>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341" name="Rectangle 340"/>
          <p:cNvSpPr>
            <a:spLocks noChangeArrowheads="1"/>
          </p:cNvSpPr>
          <p:nvPr/>
        </p:nvSpPr>
        <p:spPr bwMode="auto">
          <a:xfrm>
            <a:off x="5297079" y="5009773"/>
            <a:ext cx="318365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[i][j]=|0 if X[i]=Y[j]</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|1 if X[i]≠Y[j]</a:t>
            </a:r>
          </a:p>
        </p:txBody>
      </p:sp>
      <p:sp>
        <p:nvSpPr>
          <p:cNvPr id="342" name="TextBox 341"/>
          <p:cNvSpPr txBox="1"/>
          <p:nvPr/>
        </p:nvSpPr>
        <p:spPr>
          <a:xfrm>
            <a:off x="5477077" y="5709121"/>
            <a:ext cx="26144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No data dependencies!</a:t>
            </a:r>
          </a:p>
        </p:txBody>
      </p:sp>
      <p:sp>
        <p:nvSpPr>
          <p:cNvPr id="343" name="TextBox 342"/>
          <p:cNvSpPr txBox="1"/>
          <p:nvPr/>
        </p:nvSpPr>
        <p:spPr>
          <a:xfrm>
            <a:off x="837310" y="5715292"/>
            <a:ext cx="33098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Each cell depends on three pre-computed cells!</a:t>
            </a:r>
          </a:p>
        </p:txBody>
      </p:sp>
      <p:sp>
        <p:nvSpPr>
          <p:cNvPr id="344" name="Rectangle 343"/>
          <p:cNvSpPr/>
          <p:nvPr/>
        </p:nvSpPr>
        <p:spPr>
          <a:xfrm>
            <a:off x="359121" y="2239980"/>
            <a:ext cx="8451051" cy="2651760"/>
          </a:xfrm>
          <a:prstGeom prst="rect">
            <a:avLst/>
          </a:prstGeom>
          <a:solidFill>
            <a:schemeClr val="bg1"/>
          </a:solidFill>
          <a:ln w="19050">
            <a:solidFill>
              <a:srgbClr val="FE0606"/>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ahoma"/>
                <a:ea typeface="+mn-ea"/>
                <a:cs typeface="+mn-cs"/>
              </a:rPr>
              <a:t>Independent vectors can be processed in parallel using hardware technologies</a:t>
            </a:r>
          </a:p>
        </p:txBody>
      </p:sp>
      <p:pic>
        <p:nvPicPr>
          <p:cNvPr id="345" name="Picture 6" descr="Image result for intel processor chi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9116" y="3142096"/>
            <a:ext cx="2121788" cy="1548905"/>
          </a:xfrm>
          <a:prstGeom prst="rect">
            <a:avLst/>
          </a:prstGeom>
          <a:noFill/>
          <a:extLst>
            <a:ext uri="{909E8E84-426E-40DD-AFC4-6F175D3DCCD1}">
              <a14:hiddenFill xmlns:a14="http://schemas.microsoft.com/office/drawing/2010/main">
                <a:solidFill>
                  <a:srgbClr val="FFFFFF"/>
                </a:solidFill>
              </a14:hiddenFill>
            </a:ext>
          </a:extLst>
        </p:spPr>
      </p:pic>
      <p:pic>
        <p:nvPicPr>
          <p:cNvPr id="346" name="Picture 2" descr="Image result for vc70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7633" y="3237125"/>
            <a:ext cx="2433211" cy="1520757"/>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4" descr="Image result for gp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67753" y="3121951"/>
            <a:ext cx="2524322" cy="1751532"/>
          </a:xfrm>
          <a:prstGeom prst="rect">
            <a:avLst/>
          </a:prstGeom>
          <a:noFill/>
          <a:extLst>
            <a:ext uri="{909E8E84-426E-40DD-AFC4-6F175D3DCCD1}">
              <a14:hiddenFill xmlns:a14="http://schemas.microsoft.com/office/drawing/2010/main">
                <a:solidFill>
                  <a:srgbClr val="FFFFFF"/>
                </a:solidFill>
              </a14:hiddenFill>
            </a:ext>
          </a:extLst>
        </p:spPr>
      </p:pic>
      <p:sp>
        <p:nvSpPr>
          <p:cNvPr id="348" name="Rectangle 347"/>
          <p:cNvSpPr/>
          <p:nvPr/>
        </p:nvSpPr>
        <p:spPr>
          <a:xfrm>
            <a:off x="1533773" y="1000746"/>
            <a:ext cx="59107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Tahoma"/>
                <a:ea typeface="+mn-ea"/>
                <a:cs typeface="+mn-cs"/>
              </a:rPr>
              <a:t>Needleman-</a:t>
            </a:r>
            <a:r>
              <a:rPr kumimoji="0" lang="en-US" sz="1800" b="0" i="0" u="none" strike="noStrike" kern="1200" cap="none" spc="0" normalizeH="0" baseline="0" noProof="0" dirty="0" err="1">
                <a:ln>
                  <a:noFill/>
                </a:ln>
                <a:solidFill>
                  <a:srgbClr val="1F497D"/>
                </a:solidFill>
                <a:effectLst>
                  <a:outerShdw blurRad="38100" dist="38100" dir="2700000" algn="tl">
                    <a:srgbClr val="000000">
                      <a:alpha val="43137"/>
                    </a:srgbClr>
                  </a:outerShdw>
                </a:effectLst>
                <a:uLnTx/>
                <a:uFillTx/>
                <a:latin typeface="Tahoma"/>
                <a:ea typeface="+mn-ea"/>
                <a:cs typeface="+mn-cs"/>
              </a:rPr>
              <a:t>Wunsch</a:t>
            </a:r>
            <a:r>
              <a:rPr kumimoji="0" lang="en-US" sz="18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Tahoma"/>
                <a:ea typeface="+mn-ea"/>
                <a:cs typeface="+mn-cs"/>
              </a:rPr>
              <a:t>                                   GateKeeper</a:t>
            </a:r>
          </a:p>
        </p:txBody>
      </p:sp>
    </p:spTree>
    <p:extLst>
      <p:ext uri="{BB962C8B-B14F-4D97-AF65-F5344CB8AC3E}">
        <p14:creationId xmlns:p14="http://schemas.microsoft.com/office/powerpoint/2010/main" val="1022304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
                                        <p:tgtEl>
                                          <p:spTgt spid="344"/>
                                        </p:tgtEl>
                                      </p:cBhvr>
                                    </p:animEffect>
                                  </p:childTnLst>
                                </p:cTn>
                              </p:par>
                              <p:par>
                                <p:cTn id="8" presetID="10" presetClass="entr" presetSubtype="0" fill="hold" nodeType="withEffect">
                                  <p:stCondLst>
                                    <p:cond delay="0"/>
                                  </p:stCondLst>
                                  <p:childTnLst>
                                    <p:set>
                                      <p:cBhvr>
                                        <p:cTn id="9" dur="1" fill="hold">
                                          <p:stCondLst>
                                            <p:cond delay="0"/>
                                          </p:stCondLst>
                                        </p:cTn>
                                        <p:tgtEl>
                                          <p:spTgt spid="345"/>
                                        </p:tgtEl>
                                        <p:attrNameLst>
                                          <p:attrName>style.visibility</p:attrName>
                                        </p:attrNameLst>
                                      </p:cBhvr>
                                      <p:to>
                                        <p:strVal val="visible"/>
                                      </p:to>
                                    </p:set>
                                    <p:animEffect transition="in" filter="fade">
                                      <p:cBhvr>
                                        <p:cTn id="10" dur="500"/>
                                        <p:tgtEl>
                                          <p:spTgt spid="345"/>
                                        </p:tgtEl>
                                      </p:cBhvr>
                                    </p:animEffect>
                                  </p:childTnLst>
                                </p:cTn>
                              </p:par>
                              <p:par>
                                <p:cTn id="11" presetID="10" presetClass="entr" presetSubtype="0" fill="hold" nodeType="withEffect">
                                  <p:stCondLst>
                                    <p:cond delay="0"/>
                                  </p:stCondLst>
                                  <p:childTnLst>
                                    <p:set>
                                      <p:cBhvr>
                                        <p:cTn id="12" dur="1" fill="hold">
                                          <p:stCondLst>
                                            <p:cond delay="0"/>
                                          </p:stCondLst>
                                        </p:cTn>
                                        <p:tgtEl>
                                          <p:spTgt spid="347"/>
                                        </p:tgtEl>
                                        <p:attrNameLst>
                                          <p:attrName>style.visibility</p:attrName>
                                        </p:attrNameLst>
                                      </p:cBhvr>
                                      <p:to>
                                        <p:strVal val="visible"/>
                                      </p:to>
                                    </p:set>
                                    <p:animEffect transition="in" filter="fade">
                                      <p:cBhvr>
                                        <p:cTn id="13" dur="500"/>
                                        <p:tgtEl>
                                          <p:spTgt spid="347"/>
                                        </p:tgtEl>
                                      </p:cBhvr>
                                    </p:animEffect>
                                  </p:childTnLst>
                                </p:cTn>
                              </p:par>
                              <p:par>
                                <p:cTn id="14" presetID="10" presetClass="entr" presetSubtype="0" fill="hold" nodeType="withEffect">
                                  <p:stCondLst>
                                    <p:cond delay="0"/>
                                  </p:stCondLst>
                                  <p:childTnLst>
                                    <p:set>
                                      <p:cBhvr>
                                        <p:cTn id="15" dur="1" fill="hold">
                                          <p:stCondLst>
                                            <p:cond delay="0"/>
                                          </p:stCondLst>
                                        </p:cTn>
                                        <p:tgtEl>
                                          <p:spTgt spid="346"/>
                                        </p:tgtEl>
                                        <p:attrNameLst>
                                          <p:attrName>style.visibility</p:attrName>
                                        </p:attrNameLst>
                                      </p:cBhvr>
                                      <p:to>
                                        <p:strVal val="visible"/>
                                      </p:to>
                                    </p:set>
                                    <p:animEffect transition="in" filter="fade">
                                      <p:cBhvr>
                                        <p:cTn id="16"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Object 3"/>
          <p:cNvGraphicFramePr>
            <a:graphicFrameLocks noChangeAspect="1"/>
          </p:cNvGraphicFramePr>
          <p:nvPr>
            <p:extLst/>
          </p:nvPr>
        </p:nvGraphicFramePr>
        <p:xfrm>
          <a:off x="273396" y="2692989"/>
          <a:ext cx="8556908" cy="3646726"/>
        </p:xfrm>
        <a:graphic>
          <a:graphicData uri="http://schemas.openxmlformats.org/presentationml/2006/ole">
            <mc:AlternateContent xmlns:mc="http://schemas.openxmlformats.org/markup-compatibility/2006">
              <mc:Choice xmlns:v="urn:schemas-microsoft-com:vml" Requires="v">
                <p:oleObj spid="_x0000_s16540" name="Visio" r:id="rId4" imgW="9268335" imgH="3950208" progId="Visio.Drawing.11">
                  <p:embed/>
                </p:oleObj>
              </mc:Choice>
              <mc:Fallback>
                <p:oleObj name="Visio" r:id="rId4" imgW="9268335" imgH="3950208" progId="Visio.Drawing.11">
                  <p:embed/>
                  <p:pic>
                    <p:nvPicPr>
                      <p:cNvPr id="4" name="Object 3"/>
                      <p:cNvPicPr/>
                      <p:nvPr/>
                    </p:nvPicPr>
                    <p:blipFill>
                      <a:blip r:embed="rId5"/>
                      <a:stretch>
                        <a:fillRect/>
                      </a:stretch>
                    </p:blipFill>
                    <p:spPr>
                      <a:xfrm>
                        <a:off x="273396" y="2692989"/>
                        <a:ext cx="8556908" cy="3646726"/>
                      </a:xfrm>
                      <a:prstGeom prst="rect">
                        <a:avLst/>
                      </a:prstGeom>
                    </p:spPr>
                  </p:pic>
                </p:oleObj>
              </mc:Fallback>
            </mc:AlternateContent>
          </a:graphicData>
        </a:graphic>
      </p:graphicFrame>
      <p:sp>
        <p:nvSpPr>
          <p:cNvPr id="5" name="Title 1"/>
          <p:cNvSpPr txBox="1">
            <a:spLocks/>
          </p:cNvSpPr>
          <p:nvPr/>
        </p:nvSpPr>
        <p:spPr>
          <a:xfrm>
            <a:off x="228600" y="152400"/>
            <a:ext cx="8610600" cy="1066800"/>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1F497D"/>
                </a:solidFill>
                <a:effectLst/>
                <a:uLnTx/>
                <a:uFillTx/>
                <a:latin typeface="Garamond"/>
                <a:ea typeface="+mj-ea"/>
                <a:cs typeface="+mj-cs"/>
              </a:rPr>
              <a:t>Our Solution: </a:t>
            </a:r>
            <a:r>
              <a:rPr kumimoji="0" lang="en-US" sz="4000" b="0" i="0" u="none" strike="noStrike" kern="0" cap="none" spc="0" normalizeH="0" baseline="0" noProof="0" dirty="0" err="1">
                <a:ln>
                  <a:noFill/>
                </a:ln>
                <a:solidFill>
                  <a:srgbClr val="1F497D"/>
                </a:solidFill>
                <a:effectLst/>
                <a:uLnTx/>
                <a:uFillTx/>
                <a:latin typeface="Garamond"/>
                <a:ea typeface="+mj-ea"/>
                <a:cs typeface="+mj-cs"/>
              </a:rPr>
              <a:t>GateKeeper</a:t>
            </a:r>
            <a:endParaRPr kumimoji="0" lang="en-US" sz="4000" b="0" i="0" u="none" strike="noStrike" kern="0" cap="none" spc="0" normalizeH="0" baseline="0" noProof="0" dirty="0">
              <a:ln>
                <a:noFill/>
              </a:ln>
              <a:solidFill>
                <a:srgbClr val="1F497D"/>
              </a:solidFill>
              <a:effectLst/>
              <a:uLnTx/>
              <a:uFillTx/>
              <a:latin typeface="Garamond"/>
              <a:ea typeface="+mj-ea"/>
              <a:cs typeface="+mj-cs"/>
            </a:endParaRPr>
          </a:p>
        </p:txBody>
      </p:sp>
      <p:pic>
        <p:nvPicPr>
          <p:cNvPr id="9" name="Picture 8" descr="http://www.fpgadeveloper.com/wp-content/uploads/2016/03/fpga-drive-bring-up-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275"/>
          <a:stretch/>
        </p:blipFill>
        <p:spPr bwMode="auto">
          <a:xfrm>
            <a:off x="3536006" y="1275733"/>
            <a:ext cx="1878272" cy="1243731"/>
          </a:xfrm>
          <a:prstGeom prst="rect">
            <a:avLst/>
          </a:prstGeom>
          <a:noFill/>
          <a:extLst>
            <a:ext uri="{909E8E84-426E-40DD-AFC4-6F175D3DCCD1}">
              <a14:hiddenFill xmlns:a14="http://schemas.microsoft.com/office/drawing/2010/main">
                <a:solidFill>
                  <a:srgbClr val="FFFFFF"/>
                </a:solidFill>
              </a14:hiddenFill>
            </a:ext>
          </a:extLst>
        </p:spPr>
      </p:pic>
      <p:sp>
        <p:nvSpPr>
          <p:cNvPr id="10" name="Cube 9"/>
          <p:cNvSpPr>
            <a:spLocks/>
          </p:cNvSpPr>
          <p:nvPr/>
        </p:nvSpPr>
        <p:spPr>
          <a:xfrm>
            <a:off x="1364419" y="1508488"/>
            <a:ext cx="1645920" cy="1005840"/>
          </a:xfrm>
          <a:prstGeom prst="cube">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uropa"/>
                <a:ea typeface="+mn-ea"/>
                <a:cs typeface="+mn-cs"/>
              </a:rPr>
              <a:t>Alignment Filter</a:t>
            </a:r>
          </a:p>
        </p:txBody>
      </p:sp>
      <p:sp>
        <p:nvSpPr>
          <p:cNvPr id="11" name="Cross 10"/>
          <p:cNvSpPr/>
          <p:nvPr/>
        </p:nvSpPr>
        <p:spPr>
          <a:xfrm>
            <a:off x="3106352" y="1787354"/>
            <a:ext cx="406406" cy="406406"/>
          </a:xfrm>
          <a:prstGeom prst="plus">
            <a:avLst>
              <a:gd name="adj" fmla="val 37284"/>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12" name="Group 11"/>
          <p:cNvGrpSpPr/>
          <p:nvPr/>
        </p:nvGrpSpPr>
        <p:grpSpPr>
          <a:xfrm>
            <a:off x="5953706" y="862882"/>
            <a:ext cx="2109214" cy="1899606"/>
            <a:chOff x="6300192" y="517140"/>
            <a:chExt cx="2736304" cy="2464377"/>
          </a:xfrm>
        </p:grpSpPr>
        <p:grpSp>
          <p:nvGrpSpPr>
            <p:cNvPr id="13" name="Group 12"/>
            <p:cNvGrpSpPr/>
            <p:nvPr/>
          </p:nvGrpSpPr>
          <p:grpSpPr>
            <a:xfrm>
              <a:off x="7111817" y="517140"/>
              <a:ext cx="1080120" cy="1876623"/>
              <a:chOff x="-108520" y="4149080"/>
              <a:chExt cx="1080120" cy="1876623"/>
            </a:xfrm>
          </p:grpSpPr>
          <p:sp>
            <p:nvSpPr>
              <p:cNvPr id="15" name="TextBox 14"/>
              <p:cNvSpPr txBox="1"/>
              <p:nvPr/>
            </p:nvSpPr>
            <p:spPr>
              <a:xfrm>
                <a:off x="467544" y="4437113"/>
                <a:ext cx="504056" cy="5190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2A55D6"/>
                    </a:solidFill>
                    <a:effectLst/>
                    <a:uLnTx/>
                    <a:uFillTx/>
                    <a:latin typeface="Tahoma"/>
                    <a:ea typeface="+mn-ea"/>
                    <a:cs typeface="+mn-cs"/>
                  </a:rPr>
                  <a:t>st</a:t>
                </a:r>
                <a:endParaRPr kumimoji="0" lang="en-US" sz="2000" b="0" i="0" u="none" strike="noStrike" kern="1200" cap="none" spc="0" normalizeH="0" baseline="0" noProof="0" dirty="0">
                  <a:ln>
                    <a:noFill/>
                  </a:ln>
                  <a:solidFill>
                    <a:srgbClr val="2A55D6"/>
                  </a:solidFill>
                  <a:effectLst/>
                  <a:uLnTx/>
                  <a:uFillTx/>
                  <a:latin typeface="Tahoma"/>
                  <a:ea typeface="+mn-ea"/>
                  <a:cs typeface="+mn-cs"/>
                </a:endParaRPr>
              </a:p>
            </p:txBody>
          </p:sp>
          <p:sp>
            <p:nvSpPr>
              <p:cNvPr id="16" name="Rectangle 15"/>
              <p:cNvSpPr/>
              <p:nvPr/>
            </p:nvSpPr>
            <p:spPr>
              <a:xfrm>
                <a:off x="-108520" y="4149080"/>
                <a:ext cx="1038132" cy="187662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55D6"/>
                    </a:solidFill>
                    <a:effectLst/>
                    <a:uLnTx/>
                    <a:uFillTx/>
                    <a:latin typeface="Tahoma"/>
                    <a:ea typeface="+mn-ea"/>
                    <a:cs typeface="+mn-cs"/>
                  </a:rPr>
                  <a:t>1</a:t>
                </a:r>
              </a:p>
            </p:txBody>
          </p:sp>
        </p:grpSp>
        <p:sp>
          <p:nvSpPr>
            <p:cNvPr id="14" name="Rectangle 13"/>
            <p:cNvSpPr/>
            <p:nvPr/>
          </p:nvSpPr>
          <p:spPr>
            <a:xfrm>
              <a:off x="6300192" y="2063170"/>
              <a:ext cx="2736304" cy="91834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55D6"/>
                  </a:solidFill>
                  <a:effectLst/>
                  <a:uLnTx/>
                  <a:uFillTx/>
                  <a:latin typeface="Tahoma"/>
                  <a:ea typeface="+mn-ea"/>
                  <a:cs typeface="+mn-cs"/>
                </a:rPr>
                <a:t>FPGA-based Alignment Filter.</a:t>
              </a:r>
            </a:p>
          </p:txBody>
        </p:sp>
      </p:grpSp>
      <p:sp>
        <p:nvSpPr>
          <p:cNvPr id="17" name="Equal 16"/>
          <p:cNvSpPr/>
          <p:nvPr/>
        </p:nvSpPr>
        <p:spPr>
          <a:xfrm>
            <a:off x="5475548" y="1775284"/>
            <a:ext cx="587150" cy="422906"/>
          </a:xfrm>
          <a:prstGeom prst="mathEqual">
            <a:avLst/>
          </a:prstGeom>
          <a:solidFill>
            <a:srgbClr val="FE060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Tree>
    <p:extLst>
      <p:ext uri="{BB962C8B-B14F-4D97-AF65-F5344CB8AC3E}">
        <p14:creationId xmlns:p14="http://schemas.microsoft.com/office/powerpoint/2010/main" val="163313128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GateKeeper Walkthrough</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extLst/>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8" name="Object 27"/>
          <p:cNvGraphicFramePr>
            <a:graphicFrameLocks noChangeAspect="1"/>
          </p:cNvGraphicFramePr>
          <p:nvPr>
            <p:extLst/>
          </p:nvPr>
        </p:nvGraphicFramePr>
        <p:xfrm>
          <a:off x="-1481" y="1596738"/>
          <a:ext cx="9148550" cy="4699786"/>
        </p:xfrm>
        <a:graphic>
          <a:graphicData uri="http://schemas.openxmlformats.org/presentationml/2006/ole">
            <mc:AlternateContent xmlns:mc="http://schemas.openxmlformats.org/markup-compatibility/2006">
              <mc:Choice xmlns:v="urn:schemas-microsoft-com:vml" Requires="v">
                <p:oleObj spid="_x0000_s29814" name="Visio" r:id="rId9" imgW="7926832" imgH="4072725" progId="Visio.Drawing.11">
                  <p:embed/>
                </p:oleObj>
              </mc:Choice>
              <mc:Fallback>
                <p:oleObj name="Visio" r:id="rId9" imgW="7926832" imgH="4072725" progId="Visio.Drawing.11">
                  <p:embed/>
                  <p:pic>
                    <p:nvPicPr>
                      <p:cNvPr id="28" name="Object 27"/>
                      <p:cNvPicPr/>
                      <p:nvPr/>
                    </p:nvPicPr>
                    <p:blipFill>
                      <a:blip r:embed="rId10"/>
                      <a:stretch>
                        <a:fillRect/>
                      </a:stretch>
                    </p:blipFill>
                    <p:spPr>
                      <a:xfrm>
                        <a:off x="-1481" y="1596738"/>
                        <a:ext cx="9148550" cy="4699786"/>
                      </a:xfrm>
                      <a:prstGeom prst="rect">
                        <a:avLst/>
                      </a:prstGeom>
                    </p:spPr>
                  </p:pic>
                </p:oleObj>
              </mc:Fallback>
            </mc:AlternateContent>
          </a:graphicData>
        </a:graphic>
      </p:graphicFrame>
    </p:spTree>
    <p:extLst>
      <p:ext uri="{BB962C8B-B14F-4D97-AF65-F5344CB8AC3E}">
        <p14:creationId xmlns:p14="http://schemas.microsoft.com/office/powerpoint/2010/main" val="383521410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nvPr>
        </p:nvGraphicFramePr>
        <p:xfrm>
          <a:off x="-1481" y="1636494"/>
          <a:ext cx="9148550" cy="4699786"/>
        </p:xfrm>
        <a:graphic>
          <a:graphicData uri="http://schemas.openxmlformats.org/presentationml/2006/ole">
            <mc:AlternateContent xmlns:mc="http://schemas.openxmlformats.org/markup-compatibility/2006">
              <mc:Choice xmlns:v="urn:schemas-microsoft-com:vml" Requires="v">
                <p:oleObj spid="_x0000_s30838" name="Visio" r:id="rId4" imgW="7926832" imgH="4072725" progId="Visio.Drawing.11">
                  <p:embed/>
                </p:oleObj>
              </mc:Choice>
              <mc:Fallback>
                <p:oleObj name="Visio" r:id="rId4" imgW="7926832" imgH="4072725" progId="Visio.Drawing.11">
                  <p:embed/>
                  <p:pic>
                    <p:nvPicPr>
                      <p:cNvPr id="9" name="Object 8"/>
                      <p:cNvPicPr/>
                      <p:nvPr/>
                    </p:nvPicPr>
                    <p:blipFill>
                      <a:blip r:embed="rId5"/>
                      <a:stretch>
                        <a:fillRect/>
                      </a:stretch>
                    </p:blipFill>
                    <p:spPr>
                      <a:xfrm>
                        <a:off x="-1481" y="1636494"/>
                        <a:ext cx="9148550" cy="4699786"/>
                      </a:xfrm>
                      <a:prstGeom prst="rect">
                        <a:avLst/>
                      </a:prstGeom>
                    </p:spPr>
                  </p:pic>
                </p:oleObj>
              </mc:Fallback>
            </mc:AlternateContent>
          </a:graphicData>
        </a:graphic>
      </p:graphicFrame>
      <p:sp>
        <p:nvSpPr>
          <p:cNvPr id="14" name="Rectangle 13"/>
          <p:cNvSpPr/>
          <p:nvPr/>
        </p:nvSpPr>
        <p:spPr>
          <a:xfrm>
            <a:off x="-240977" y="1354510"/>
            <a:ext cx="9627541" cy="4997858"/>
          </a:xfrm>
          <a:prstGeom prst="rect">
            <a:avLst/>
          </a:prstGeom>
          <a:solidFill>
            <a:schemeClr val="bg1">
              <a:alpha val="8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 name="Title 1"/>
          <p:cNvSpPr>
            <a:spLocks noGrp="1"/>
          </p:cNvSpPr>
          <p:nvPr>
            <p:ph type="title"/>
          </p:nvPr>
        </p:nvSpPr>
        <p:spPr/>
        <p:txBody>
          <a:bodyPr/>
          <a:lstStyle/>
          <a:p>
            <a:r>
              <a:rPr lang="en-US" dirty="0"/>
              <a:t>GateKeeper Walkthrough (cont’d)</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extLst/>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Line Callout 2 (Border and Accent Bar) 9"/>
          <p:cNvSpPr/>
          <p:nvPr/>
        </p:nvSpPr>
        <p:spPr>
          <a:xfrm>
            <a:off x="2060716" y="2862326"/>
            <a:ext cx="6036365" cy="3474720"/>
          </a:xfrm>
          <a:prstGeom prst="accentBorderCallout2">
            <a:avLst>
              <a:gd name="adj1" fmla="val 12079"/>
              <a:gd name="adj2" fmla="val -2186"/>
              <a:gd name="adj3" fmla="val 12339"/>
              <a:gd name="adj4" fmla="val -7682"/>
              <a:gd name="adj5" fmla="val -38520"/>
              <a:gd name="adj6" fmla="val -7777"/>
            </a:avLst>
          </a:prstGeom>
          <a:solidFill>
            <a:schemeClr val="bg1"/>
          </a:solidFill>
          <a:ln w="38100">
            <a:solidFill>
              <a:srgbClr val="3DBF22"/>
            </a:solidFill>
            <a:headEnd type="oval" w="med" len="med"/>
            <a:tailEnd type="oval" w="med" len="med"/>
          </a:ln>
          <a:effectLst>
            <a:outerShdw blurRad="50800" dist="38100" dir="2700000" algn="tl"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11" name="TextBox 10"/>
          <p:cNvSpPr txBox="1"/>
          <p:nvPr/>
        </p:nvSpPr>
        <p:spPr>
          <a:xfrm>
            <a:off x="2253212" y="5779687"/>
            <a:ext cx="5632174"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(2E+1)*(</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 5-input LUT. </a:t>
            </a:r>
          </a:p>
        </p:txBody>
      </p:sp>
      <p:pic>
        <p:nvPicPr>
          <p:cNvPr id="1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73970" y="2848482"/>
            <a:ext cx="5990659" cy="283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Callout 2 (Border and Accent Bar) 4"/>
          <p:cNvSpPr/>
          <p:nvPr/>
        </p:nvSpPr>
        <p:spPr>
          <a:xfrm>
            <a:off x="523458" y="1659321"/>
            <a:ext cx="4777412" cy="1005840"/>
          </a:xfrm>
          <a:prstGeom prst="accentBorderCallout2">
            <a:avLst>
              <a:gd name="adj1" fmla="val 20068"/>
              <a:gd name="adj2" fmla="val -2536"/>
              <a:gd name="adj3" fmla="val 18750"/>
              <a:gd name="adj4" fmla="val -7181"/>
              <a:gd name="adj5" fmla="val -15978"/>
              <a:gd name="adj6" fmla="val -7004"/>
            </a:avLst>
          </a:prstGeom>
          <a:solidFill>
            <a:schemeClr val="bg1"/>
          </a:solidFill>
          <a:ln w="38100">
            <a:solidFill>
              <a:srgbClr val="2B92AD"/>
            </a:solidFill>
            <a:headEnd type="oval" w="med" len="med"/>
            <a:tailEnd type="oval" w="med" len="med"/>
          </a:ln>
          <a:effectLst>
            <a:outerShdw blurRad="50800" dist="38100" dir="2700000" algn="tl"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6" name="TextBox 5"/>
          <p:cNvSpPr txBox="1"/>
          <p:nvPr/>
        </p:nvSpPr>
        <p:spPr>
          <a:xfrm>
            <a:off x="523456" y="1700480"/>
            <a:ext cx="4882719"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E right-shift registers (length=</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E left-shift registers (length=</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(2E+1) * (</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 2-XOR operations.</a:t>
            </a:r>
          </a:p>
        </p:txBody>
      </p:sp>
      <p:sp>
        <p:nvSpPr>
          <p:cNvPr id="15" name="Line Callout 2 (Border and Accent Bar) 14"/>
          <p:cNvSpPr/>
          <p:nvPr/>
        </p:nvSpPr>
        <p:spPr>
          <a:xfrm>
            <a:off x="5618922" y="1546679"/>
            <a:ext cx="3405810" cy="1188720"/>
          </a:xfrm>
          <a:prstGeom prst="accentBorderCallout2">
            <a:avLst>
              <a:gd name="adj1" fmla="val 20068"/>
              <a:gd name="adj2" fmla="val -3362"/>
              <a:gd name="adj3" fmla="val 18750"/>
              <a:gd name="adj4" fmla="val -7181"/>
              <a:gd name="adj5" fmla="val -3715"/>
              <a:gd name="adj6" fmla="val -7004"/>
            </a:avLst>
          </a:prstGeom>
          <a:solidFill>
            <a:schemeClr val="bg1"/>
          </a:solidFill>
          <a:ln w="38100">
            <a:solidFill>
              <a:srgbClr val="D1701F"/>
            </a:solidFill>
            <a:headEnd type="oval" w="med" len="med"/>
            <a:tailEnd type="oval" w="med" len="med"/>
          </a:ln>
          <a:effectLst>
            <a:outerShdw blurRad="50800" dist="38100" dir="2700000" algn="tl"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mc:AlternateContent xmlns:mc="http://schemas.openxmlformats.org/markup-compatibility/2006" xmlns:a14="http://schemas.microsoft.com/office/drawing/2010/main">
        <mc:Choice Requires="a14">
          <p:sp>
            <p:nvSpPr>
              <p:cNvPr id="16" name="TextBox 15"/>
              <p:cNvSpPr txBox="1"/>
              <p:nvPr/>
            </p:nvSpPr>
            <p:spPr>
              <a:xfrm>
                <a:off x="5658681" y="1548082"/>
                <a:ext cx="3366051"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(2E)*(</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 2-AND operations.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/4) 5-input LUT.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𝑙𝑜𝑔</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a14:m>
                <a:r>
                  <a:rPr kumimoji="0" lang="en-US" sz="1800" b="0" i="0" u="none" strike="noStrike" kern="1200" cap="none" spc="0" normalizeH="0" baseline="0" noProof="0" dirty="0">
                    <a:ln>
                      <a:noFill/>
                    </a:ln>
                    <a:solidFill>
                      <a:prstClr val="black"/>
                    </a:solidFill>
                    <a:effectLst/>
                    <a:uLnTx/>
                    <a:uFillTx/>
                    <a:latin typeface="Tahoma"/>
                    <a:ea typeface="+mn-ea"/>
                    <a:cs typeface="+mn-cs"/>
                  </a:rPr>
                  <a:t>ReadLength-bit counter.</a:t>
                </a:r>
              </a:p>
            </p:txBody>
          </p:sp>
        </mc:Choice>
        <mc:Fallback xmlns="">
          <p:sp>
            <p:nvSpPr>
              <p:cNvPr id="16" name="TextBox 15"/>
              <p:cNvSpPr txBox="1">
                <a:spLocks noRot="1" noChangeAspect="1" noMove="1" noResize="1" noEditPoints="1" noAdjustHandles="1" noChangeArrowheads="1" noChangeShapeType="1" noTextEdit="1"/>
              </p:cNvSpPr>
              <p:nvPr/>
            </p:nvSpPr>
            <p:spPr>
              <a:xfrm>
                <a:off x="5658681" y="1548082"/>
                <a:ext cx="3366051" cy="1200329"/>
              </a:xfrm>
              <a:prstGeom prst="rect">
                <a:avLst/>
              </a:prstGeom>
              <a:blipFill rotWithShape="0">
                <a:blip r:embed="rId12"/>
                <a:stretch>
                  <a:fillRect l="-1087" t="-3046" r="-1449" b="-7107"/>
                </a:stretch>
              </a:blipFill>
            </p:spPr>
            <p:txBody>
              <a:bodyPr/>
              <a:lstStyle/>
              <a:p>
                <a:r>
                  <a:rPr lang="en-US">
                    <a:noFill/>
                  </a:rPr>
                  <a:t> </a:t>
                </a:r>
              </a:p>
            </p:txBody>
          </p:sp>
        </mc:Fallback>
      </mc:AlternateContent>
    </p:spTree>
    <p:extLst>
      <p:ext uri="{BB962C8B-B14F-4D97-AF65-F5344CB8AC3E}">
        <p14:creationId xmlns:p14="http://schemas.microsoft.com/office/powerpoint/2010/main" val="6279938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GateKeeper</a:t>
            </a:r>
            <a:r>
              <a:rPr lang="en-US" dirty="0"/>
              <a:t> Accelerator Architecture</a:t>
            </a:r>
          </a:p>
        </p:txBody>
      </p:sp>
      <p:sp>
        <p:nvSpPr>
          <p:cNvPr id="3" name="Content Placeholder 2"/>
          <p:cNvSpPr>
            <a:spLocks noGrp="1"/>
          </p:cNvSpPr>
          <p:nvPr>
            <p:ph idx="1"/>
          </p:nvPr>
        </p:nvSpPr>
        <p:spPr>
          <a:xfrm>
            <a:off x="228600" y="1013079"/>
            <a:ext cx="8610600" cy="4876800"/>
          </a:xfrm>
        </p:spPr>
        <p:txBody>
          <a:bodyPr/>
          <a:lstStyle/>
          <a:p>
            <a:pPr algn="just">
              <a:spcBef>
                <a:spcPts val="0"/>
              </a:spcBef>
              <a:spcAft>
                <a:spcPts val="0"/>
              </a:spcAft>
            </a:pPr>
            <a:r>
              <a:rPr lang="en-US" b="1" dirty="0">
                <a:solidFill>
                  <a:srgbClr val="2C3FEB"/>
                </a:solidFill>
              </a:rPr>
              <a:t>Maximum data throughput </a:t>
            </a:r>
            <a:r>
              <a:rPr lang="en-US" dirty="0"/>
              <a:t>=~13.3 billion bases/sec</a:t>
            </a:r>
          </a:p>
          <a:p>
            <a:pPr algn="just">
              <a:spcBef>
                <a:spcPts val="0"/>
              </a:spcBef>
              <a:spcAft>
                <a:spcPts val="0"/>
              </a:spcAft>
            </a:pPr>
            <a:endParaRPr lang="en-US" sz="1700" dirty="0"/>
          </a:p>
          <a:p>
            <a:pPr algn="just">
              <a:spcBef>
                <a:spcPts val="0"/>
              </a:spcBef>
              <a:spcAft>
                <a:spcPts val="0"/>
              </a:spcAft>
            </a:pPr>
            <a:r>
              <a:rPr lang="en-US" sz="1700" dirty="0"/>
              <a:t>Can examine </a:t>
            </a:r>
            <a:r>
              <a:rPr lang="en-US" sz="1700" b="1" dirty="0">
                <a:solidFill>
                  <a:srgbClr val="2C3FEB"/>
                </a:solidFill>
              </a:rPr>
              <a:t>8 (300 </a:t>
            </a:r>
            <a:r>
              <a:rPr lang="en-US" sz="1700" b="1" dirty="0" err="1">
                <a:solidFill>
                  <a:srgbClr val="2C3FEB"/>
                </a:solidFill>
              </a:rPr>
              <a:t>bp</a:t>
            </a:r>
            <a:r>
              <a:rPr lang="en-US" sz="1700" b="1" dirty="0">
                <a:solidFill>
                  <a:srgbClr val="2C3FEB"/>
                </a:solidFill>
              </a:rPr>
              <a:t>) or 16 (100 </a:t>
            </a:r>
            <a:r>
              <a:rPr lang="en-US" sz="1700" b="1" dirty="0" err="1">
                <a:solidFill>
                  <a:srgbClr val="2C3FEB"/>
                </a:solidFill>
              </a:rPr>
              <a:t>bp</a:t>
            </a:r>
            <a:r>
              <a:rPr lang="en-US" sz="1700" b="1" dirty="0">
                <a:solidFill>
                  <a:srgbClr val="2C3FEB"/>
                </a:solidFill>
              </a:rPr>
              <a:t>) mappings concurrently </a:t>
            </a:r>
            <a:r>
              <a:rPr lang="en-US" sz="1700" dirty="0"/>
              <a:t>at 250 MHz</a:t>
            </a:r>
          </a:p>
          <a:p>
            <a:pPr algn="just">
              <a:spcBef>
                <a:spcPts val="0"/>
              </a:spcBef>
              <a:spcAft>
                <a:spcPts val="0"/>
              </a:spcAft>
            </a:pPr>
            <a:endParaRPr lang="en-US" sz="1700" dirty="0"/>
          </a:p>
          <a:p>
            <a:pPr algn="just">
              <a:spcBef>
                <a:spcPts val="0"/>
              </a:spcBef>
              <a:spcAft>
                <a:spcPts val="0"/>
              </a:spcAft>
            </a:pPr>
            <a:r>
              <a:rPr lang="en-US" sz="1700" b="1" dirty="0">
                <a:solidFill>
                  <a:srgbClr val="2C3FEB"/>
                </a:solidFill>
              </a:rPr>
              <a:t>Occupies 50% </a:t>
            </a:r>
            <a:r>
              <a:rPr lang="en-US" sz="1700" dirty="0"/>
              <a:t>(100 </a:t>
            </a:r>
            <a:r>
              <a:rPr lang="en-US" sz="1700" dirty="0" err="1"/>
              <a:t>bp</a:t>
            </a:r>
            <a:r>
              <a:rPr lang="en-US" sz="1700" dirty="0"/>
              <a:t>) to </a:t>
            </a:r>
            <a:r>
              <a:rPr lang="en-US" sz="1700" b="1" dirty="0">
                <a:solidFill>
                  <a:srgbClr val="2C3FEB"/>
                </a:solidFill>
              </a:rPr>
              <a:t>91% </a:t>
            </a:r>
            <a:r>
              <a:rPr lang="en-US" sz="1700" dirty="0"/>
              <a:t>(300 </a:t>
            </a:r>
            <a:r>
              <a:rPr lang="en-US" sz="1700" dirty="0" err="1"/>
              <a:t>bp</a:t>
            </a:r>
            <a:r>
              <a:rPr lang="en-US" sz="1700" dirty="0"/>
              <a:t>) of the FPGA slice LUTs and registers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638575411"/>
              </p:ext>
            </p:extLst>
          </p:nvPr>
        </p:nvGraphicFramePr>
        <p:xfrm>
          <a:off x="48126" y="2655045"/>
          <a:ext cx="9418320" cy="3726283"/>
        </p:xfrm>
        <a:graphic>
          <a:graphicData uri="http://schemas.openxmlformats.org/presentationml/2006/ole">
            <mc:AlternateContent xmlns:mc="http://schemas.openxmlformats.org/markup-compatibility/2006">
              <mc:Choice xmlns:v="urn:schemas-microsoft-com:vml" Requires="v">
                <p:oleObj spid="_x0000_s42069" name="Visio" r:id="rId4" imgW="5981295" imgH="2367465" progId="Visio.Drawing.11">
                  <p:embed/>
                </p:oleObj>
              </mc:Choice>
              <mc:Fallback>
                <p:oleObj name="Visio" r:id="rId4" imgW="5981295" imgH="2367465" progId="Visio.Drawing.11">
                  <p:embed/>
                  <p:pic>
                    <p:nvPicPr>
                      <p:cNvPr id="5" name="Object 4"/>
                      <p:cNvPicPr/>
                      <p:nvPr/>
                    </p:nvPicPr>
                    <p:blipFill>
                      <a:blip r:embed="rId5"/>
                      <a:stretch>
                        <a:fillRect/>
                      </a:stretch>
                    </p:blipFill>
                    <p:spPr>
                      <a:xfrm>
                        <a:off x="48126" y="2655045"/>
                        <a:ext cx="9418320" cy="3726283"/>
                      </a:xfrm>
                      <a:prstGeom prst="rect">
                        <a:avLst/>
                      </a:prstGeom>
                    </p:spPr>
                  </p:pic>
                </p:oleObj>
              </mc:Fallback>
            </mc:AlternateContent>
          </a:graphicData>
        </a:graphic>
      </p:graphicFrame>
    </p:spTree>
    <p:extLst>
      <p:ext uri="{BB962C8B-B14F-4D97-AF65-F5344CB8AC3E}">
        <p14:creationId xmlns:p14="http://schemas.microsoft.com/office/powerpoint/2010/main" val="206494829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GateKeeper</a:t>
            </a:r>
            <a:r>
              <a:rPr lang="en-US" dirty="0"/>
              <a:t> vs. SHD</a:t>
            </a:r>
          </a:p>
        </p:txBody>
      </p:sp>
      <p:sp>
        <p:nvSpPr>
          <p:cNvPr id="6" name="Content Placeholder 5"/>
          <p:cNvSpPr>
            <a:spLocks noGrp="1"/>
          </p:cNvSpPr>
          <p:nvPr>
            <p:ph sz="half" idx="1"/>
          </p:nvPr>
        </p:nvSpPr>
        <p:spPr>
          <a:xfrm>
            <a:off x="228600" y="1513269"/>
            <a:ext cx="4229100" cy="4876800"/>
          </a:xfrm>
        </p:spPr>
        <p:txBody>
          <a:bodyPr/>
          <a:lstStyle/>
          <a:p>
            <a:r>
              <a:rPr lang="en-US" sz="2500" dirty="0"/>
              <a:t>FPGA (Xilinx VC709)</a:t>
            </a:r>
          </a:p>
          <a:p>
            <a:r>
              <a:rPr lang="en-US" sz="2500" dirty="0"/>
              <a:t>Multi-core (parallel)</a:t>
            </a:r>
          </a:p>
          <a:p>
            <a:r>
              <a:rPr lang="en-US" sz="2500" dirty="0"/>
              <a:t>Examines a single mapping @ 125 MHz</a:t>
            </a:r>
          </a:p>
          <a:p>
            <a:r>
              <a:rPr lang="en-US" sz="2500" dirty="0"/>
              <a:t>Limited to </a:t>
            </a:r>
            <a:r>
              <a:rPr lang="en-US" sz="2500" dirty="0" err="1"/>
              <a:t>PCIe</a:t>
            </a:r>
            <a:r>
              <a:rPr lang="en-US" sz="2500" dirty="0"/>
              <a:t> Gen3(4x) transfer rate (128 bits @ 250MHz)</a:t>
            </a:r>
          </a:p>
          <a:p>
            <a:r>
              <a:rPr lang="en-US" sz="2500" dirty="0"/>
              <a:t>Amending requires:</a:t>
            </a:r>
          </a:p>
          <a:p>
            <a:pPr lvl="1"/>
            <a:r>
              <a:rPr lang="en-US" sz="2100" dirty="0"/>
              <a:t>(2E+1) 5-input LUT. </a:t>
            </a:r>
          </a:p>
        </p:txBody>
      </p:sp>
      <p:sp>
        <p:nvSpPr>
          <p:cNvPr id="7" name="Content Placeholder 6"/>
          <p:cNvSpPr>
            <a:spLocks noGrp="1"/>
          </p:cNvSpPr>
          <p:nvPr>
            <p:ph sz="half" idx="2"/>
          </p:nvPr>
        </p:nvSpPr>
        <p:spPr>
          <a:xfrm>
            <a:off x="4610100" y="1513269"/>
            <a:ext cx="4229100" cy="4876800"/>
          </a:xfrm>
        </p:spPr>
        <p:txBody>
          <a:bodyPr/>
          <a:lstStyle/>
          <a:p>
            <a:r>
              <a:rPr lang="en-US" sz="2500" dirty="0"/>
              <a:t>Intel SIMD</a:t>
            </a:r>
          </a:p>
          <a:p>
            <a:r>
              <a:rPr lang="en-US" sz="2500" dirty="0"/>
              <a:t>Single-core (sequential)</a:t>
            </a:r>
          </a:p>
          <a:p>
            <a:r>
              <a:rPr lang="en-US" sz="2500" dirty="0"/>
              <a:t>Examines a single mapping @ ~2MHz</a:t>
            </a:r>
          </a:p>
          <a:p>
            <a:r>
              <a:rPr lang="en-US" sz="2500" dirty="0"/>
              <a:t>Limited to a read length of 128 </a:t>
            </a:r>
            <a:r>
              <a:rPr lang="en-US" sz="2500" dirty="0" err="1"/>
              <a:t>bp</a:t>
            </a:r>
            <a:r>
              <a:rPr lang="en-US" sz="2500" dirty="0"/>
              <a:t> (SSE register size)</a:t>
            </a:r>
          </a:p>
          <a:p>
            <a:r>
              <a:rPr lang="en-US" sz="2500" dirty="0"/>
              <a:t>Amending requires:</a:t>
            </a:r>
          </a:p>
          <a:p>
            <a:pPr lvl="1"/>
            <a:r>
              <a:rPr lang="en-US" sz="2100" dirty="0"/>
              <a:t>4(2E+1) bitwise OR.</a:t>
            </a:r>
          </a:p>
          <a:p>
            <a:pPr lvl="1"/>
            <a:r>
              <a:rPr lang="en-US" sz="2100" dirty="0"/>
              <a:t>4(2E+1) packed shuffle.</a:t>
            </a:r>
          </a:p>
          <a:p>
            <a:pPr lvl="1"/>
            <a:r>
              <a:rPr lang="en-US" sz="2100" dirty="0"/>
              <a:t>3(2E+1) shift.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3" name="Rectangle 2"/>
          <p:cNvSpPr/>
          <p:nvPr/>
        </p:nvSpPr>
        <p:spPr>
          <a:xfrm>
            <a:off x="267237" y="1014473"/>
            <a:ext cx="4206240" cy="523220"/>
          </a:xfrm>
          <a:prstGeom prst="rect">
            <a:avLst/>
          </a:prstGeom>
          <a:solidFill>
            <a:schemeClr val="tx2">
              <a:lumMod val="60000"/>
              <a:lumOff val="4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GateKeeper</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Rectangle 7"/>
          <p:cNvSpPr/>
          <p:nvPr/>
        </p:nvSpPr>
        <p:spPr>
          <a:xfrm>
            <a:off x="4605273" y="1012325"/>
            <a:ext cx="4206240" cy="523220"/>
          </a:xfrm>
          <a:prstGeom prst="rect">
            <a:avLst/>
          </a:prstGeom>
          <a:solidFill>
            <a:schemeClr val="tx2">
              <a:lumMod val="60000"/>
              <a:lumOff val="4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SHD</a:t>
            </a:r>
          </a:p>
        </p:txBody>
      </p:sp>
    </p:spTree>
    <p:extLst>
      <p:ext uri="{BB962C8B-B14F-4D97-AF65-F5344CB8AC3E}">
        <p14:creationId xmlns:p14="http://schemas.microsoft.com/office/powerpoint/2010/main" val="169362091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GateKeeper</a:t>
            </a:r>
            <a:r>
              <a:rPr lang="en-US" dirty="0"/>
              <a:t>: Speed &amp; Accuracy Results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Rectangle 4"/>
          <p:cNvSpPr/>
          <p:nvPr/>
        </p:nvSpPr>
        <p:spPr>
          <a:xfrm>
            <a:off x="228600" y="913434"/>
            <a:ext cx="8807896" cy="55707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ahoma"/>
                <a:ea typeface="+mn-ea"/>
                <a:cs typeface="+mn-cs"/>
              </a:rPr>
              <a:t>90x-130x faster filter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than SHD (Xin et al., 2015) and the Adjacency Filter (Xin et al., 2013)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C3FEB"/>
                </a:solidFill>
                <a:effectLst/>
                <a:uLnTx/>
                <a:uFillTx/>
                <a:latin typeface="Tahoma"/>
                <a:ea typeface="+mn-ea"/>
                <a:cs typeface="+mn-cs"/>
              </a:rPr>
              <a:t>4x lower false accept rate</a:t>
            </a:r>
            <a:r>
              <a:rPr kumimoji="0" lang="en-US" sz="1800" b="1" i="0" u="none" strike="noStrike" kern="1200" cap="none" spc="0" normalizeH="0" baseline="0" noProof="0" dirty="0">
                <a:ln>
                  <a:noFill/>
                </a:ln>
                <a:solidFill>
                  <a:srgbClr val="2C3FEB"/>
                </a:solidFill>
                <a:effectLst/>
                <a:uLnTx/>
                <a:uFillTx/>
                <a:latin typeface="Tahom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than the Adjacency Filter (Xin et al., 2013)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ahoma"/>
                <a:ea typeface="+mn-ea"/>
                <a:cs typeface="+mn-cs"/>
              </a:rPr>
              <a:t>10x speedup in read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with the addition of GateKeeper to the </a:t>
            </a:r>
            <a:r>
              <a:rPr kumimoji="0" lang="en-US" sz="1800" b="0" i="0" u="none" strike="noStrike" kern="1200" cap="none" spc="0" normalizeH="0" baseline="0" noProof="0" dirty="0" err="1">
                <a:ln>
                  <a:noFill/>
                </a:ln>
                <a:solidFill>
                  <a:prstClr val="black"/>
                </a:solidFill>
                <a:effectLst/>
                <a:uLnTx/>
                <a:uFillTx/>
                <a:latin typeface="Tahoma"/>
                <a:ea typeface="+mn-ea"/>
                <a:cs typeface="+mn-cs"/>
              </a:rPr>
              <a:t>mrFAST</a:t>
            </a:r>
            <a:r>
              <a:rPr kumimoji="0" lang="en-US" sz="1800" b="0" i="0" u="none" strike="noStrike" kern="1200" cap="none" spc="0" normalizeH="0" baseline="0" noProof="0" dirty="0">
                <a:ln>
                  <a:noFill/>
                </a:ln>
                <a:solidFill>
                  <a:prstClr val="black"/>
                </a:solidFill>
                <a:effectLst/>
                <a:uLnTx/>
                <a:uFillTx/>
                <a:latin typeface="Tahoma"/>
                <a:ea typeface="+mn-ea"/>
                <a:cs typeface="+mn-cs"/>
              </a:rPr>
              <a:t> mapper (Alkan et al., 2009)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ahoma"/>
                <a:ea typeface="+mn-ea"/>
                <a:cs typeface="+mn-cs"/>
              </a:rPr>
              <a:t>Freely available online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github.com/</a:t>
            </a:r>
            <a:r>
              <a:rPr kumimoji="0" lang="en-US" sz="1800" b="0" i="0" u="none" strike="noStrike" kern="1200" cap="none" spc="0" normalizeH="0" baseline="0" noProof="0" dirty="0" err="1">
                <a:ln>
                  <a:noFill/>
                </a:ln>
                <a:solidFill>
                  <a:srgbClr val="000000"/>
                </a:solidFill>
                <a:effectLst/>
                <a:uLnTx/>
                <a:uFillTx/>
                <a:latin typeface="Tahoma"/>
                <a:ea typeface="+mn-ea"/>
                <a:cs typeface="+mn-cs"/>
                <a:hlinkClick r:id="rId2"/>
              </a:rPr>
              <a:t>BilkentCompGen</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/GateKeeper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03104557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228600" y="1268760"/>
            <a:ext cx="8735888" cy="4876800"/>
          </a:xfrm>
        </p:spPr>
        <p:txBody>
          <a:bodyPr/>
          <a:lstStyle/>
          <a:p>
            <a:r>
              <a:rPr lang="en-US" dirty="0"/>
              <a:t>FPGA-based pre-alignment greatly speeds up read mapping</a:t>
            </a:r>
          </a:p>
          <a:p>
            <a:pPr lvl="1"/>
            <a:r>
              <a:rPr lang="en-US" dirty="0"/>
              <a:t>10x speedup of a state-of-the-art mapper (</a:t>
            </a:r>
            <a:r>
              <a:rPr lang="en-US" dirty="0" err="1"/>
              <a:t>mrFAST</a:t>
            </a:r>
            <a:r>
              <a:rPr lang="en-US" dirty="0"/>
              <a:t>)</a:t>
            </a:r>
          </a:p>
          <a:p>
            <a:pPr>
              <a:buFont typeface="Wingdings" panose="05000000000000000000" pitchFamily="2" charset="2"/>
              <a:buChar char="§"/>
            </a:pPr>
            <a:endParaRPr lang="en-US" dirty="0"/>
          </a:p>
          <a:p>
            <a:pPr>
              <a:buFont typeface="Wingdings" panose="05000000000000000000" pitchFamily="2" charset="2"/>
              <a:buChar char="§"/>
            </a:pPr>
            <a:endParaRPr lang="en-US" dirty="0"/>
          </a:p>
          <a:p>
            <a:r>
              <a:rPr lang="en-US" dirty="0"/>
              <a:t>FPGA-based pre-alignment can be integrated with the sequencer</a:t>
            </a:r>
          </a:p>
          <a:p>
            <a:pPr lvl="1"/>
            <a:r>
              <a:rPr lang="en-US" dirty="0"/>
              <a:t>It can help to hide the complexity and details of the FPGA</a:t>
            </a:r>
          </a:p>
          <a:p>
            <a:pPr lvl="1"/>
            <a:r>
              <a:rPr lang="en-US" dirty="0">
                <a:solidFill>
                  <a:srgbClr val="0000FF"/>
                </a:solidFill>
              </a:rPr>
              <a:t>Enables real-time filtering while sequencing</a:t>
            </a:r>
            <a:endParaRPr lang="en-US" dirty="0"/>
          </a:p>
          <a:p>
            <a:pPr marL="0" indent="0">
              <a:buNone/>
            </a:pPr>
            <a:endParaRPr lang="en-US" sz="2800" dirty="0"/>
          </a:p>
          <a:p>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226902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2780E-AA6F-1D4D-89A4-66E4EFAA9306}"/>
              </a:ext>
            </a:extLst>
          </p:cNvPr>
          <p:cNvSpPr>
            <a:spLocks noGrp="1"/>
          </p:cNvSpPr>
          <p:nvPr>
            <p:ph type="title"/>
          </p:nvPr>
        </p:nvSpPr>
        <p:spPr/>
        <p:txBody>
          <a:bodyPr/>
          <a:lstStyle/>
          <a:p>
            <a:r>
              <a:rPr lang="en-US" dirty="0"/>
              <a:t>More on </a:t>
            </a:r>
            <a:r>
              <a:rPr lang="en-US" dirty="0" err="1"/>
              <a:t>GateKeeper</a:t>
            </a:r>
            <a:endParaRPr lang="en-US" dirty="0"/>
          </a:p>
        </p:txBody>
      </p:sp>
      <p:sp>
        <p:nvSpPr>
          <p:cNvPr id="3" name="Content Placeholder 2">
            <a:extLst>
              <a:ext uri="{FF2B5EF4-FFF2-40B4-BE49-F238E27FC236}">
                <a16:creationId xmlns:a16="http://schemas.microsoft.com/office/drawing/2014/main" id="{448D89A7-3EA4-7748-93B1-E872851C444C}"/>
              </a:ext>
            </a:extLst>
          </p:cNvPr>
          <p:cNvSpPr>
            <a:spLocks noGrp="1"/>
          </p:cNvSpPr>
          <p:nvPr>
            <p:ph idx="1"/>
          </p:nvPr>
        </p:nvSpPr>
        <p:spPr>
          <a:xfrm>
            <a:off x="228600" y="1052736"/>
            <a:ext cx="8610600" cy="5040560"/>
          </a:xfrm>
        </p:spPr>
        <p:txBody>
          <a:bodyPr/>
          <a:lstStyle/>
          <a:p>
            <a:r>
              <a:rPr lang="en-US" dirty="0"/>
              <a:t>Download and test for yourself </a:t>
            </a:r>
            <a:r>
              <a:rPr lang="en-US" dirty="0">
                <a:hlinkClick r:id="rId2"/>
              </a:rPr>
              <a:t>https://github.com/BilkentCompGen/GateKeeper</a:t>
            </a:r>
            <a:r>
              <a:rPr lang="en-US" dirty="0"/>
              <a:t> </a:t>
            </a:r>
          </a:p>
        </p:txBody>
      </p:sp>
      <p:sp>
        <p:nvSpPr>
          <p:cNvPr id="4" name="Slide Number Placeholder 3">
            <a:extLst>
              <a:ext uri="{FF2B5EF4-FFF2-40B4-BE49-F238E27FC236}">
                <a16:creationId xmlns:a16="http://schemas.microsoft.com/office/drawing/2014/main" id="{6778F938-82BC-664D-80ED-92478DC2F58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3D81DCE6-BB5F-D741-9D6E-970FAC00FD15}"/>
              </a:ext>
            </a:extLst>
          </p:cNvPr>
          <p:cNvPicPr>
            <a:picLocks noChangeAspect="1"/>
          </p:cNvPicPr>
          <p:nvPr/>
        </p:nvPicPr>
        <p:blipFill>
          <a:blip r:embed="rId3"/>
          <a:stretch>
            <a:fillRect/>
          </a:stretch>
        </p:blipFill>
        <p:spPr>
          <a:xfrm>
            <a:off x="25400" y="3299420"/>
            <a:ext cx="9093200" cy="3009900"/>
          </a:xfrm>
          <a:prstGeom prst="rect">
            <a:avLst/>
          </a:prstGeom>
        </p:spPr>
      </p:pic>
      <p:sp>
        <p:nvSpPr>
          <p:cNvPr id="6" name="TextBox 5">
            <a:extLst>
              <a:ext uri="{FF2B5EF4-FFF2-40B4-BE49-F238E27FC236}">
                <a16:creationId xmlns:a16="http://schemas.microsoft.com/office/drawing/2014/main" id="{31C43C0B-A607-C142-8D8E-5599158E3857}"/>
              </a:ext>
            </a:extLst>
          </p:cNvPr>
          <p:cNvSpPr txBox="1"/>
          <p:nvPr/>
        </p:nvSpPr>
        <p:spPr>
          <a:xfrm>
            <a:off x="512618" y="2361654"/>
            <a:ext cx="8048998" cy="923330"/>
          </a:xfrm>
          <a:prstGeom prst="rect">
            <a:avLst/>
          </a:prstGeom>
          <a:noFill/>
        </p:spPr>
        <p:txBody>
          <a:bodyPr wrap="none" rtlCol="0">
            <a:spAutoFit/>
          </a:bodyPr>
          <a:lstStyle/>
          <a:p>
            <a:r>
              <a:rPr lang="en-US" dirty="0" err="1"/>
              <a:t>Alser</a:t>
            </a:r>
            <a:r>
              <a:rPr lang="en-US" dirty="0"/>
              <a:t>+, </a:t>
            </a:r>
            <a:r>
              <a:rPr lang="en-US" b="1" dirty="0">
                <a:hlinkClick r:id="rId4"/>
              </a:rPr>
              <a:t>"GateKeeper: A New Hardware Architecture for Accelerating </a:t>
            </a:r>
          </a:p>
          <a:p>
            <a:r>
              <a:rPr lang="en-US" b="1" dirty="0">
                <a:hlinkClick r:id="rId4"/>
              </a:rPr>
              <a:t>Pre-Alignment in DNA Short Read Mapping”</a:t>
            </a:r>
            <a:r>
              <a:rPr lang="en-US" b="1" dirty="0"/>
              <a:t>, </a:t>
            </a:r>
            <a:r>
              <a:rPr lang="en-US" dirty="0"/>
              <a:t>Bioinformatics, 2017.</a:t>
            </a:r>
            <a:br>
              <a:rPr lang="en-US" dirty="0"/>
            </a:br>
            <a:endParaRPr lang="en-US" dirty="0"/>
          </a:p>
        </p:txBody>
      </p:sp>
    </p:spTree>
    <p:extLst>
      <p:ext uri="{BB962C8B-B14F-4D97-AF65-F5344CB8AC3E}">
        <p14:creationId xmlns:p14="http://schemas.microsoft.com/office/powerpoint/2010/main" val="18046362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Sequencing</a:t>
            </a:r>
          </a:p>
        </p:txBody>
      </p:sp>
      <p:sp>
        <p:nvSpPr>
          <p:cNvPr id="3" name="Content Placeholder 2"/>
          <p:cNvSpPr>
            <a:spLocks noGrp="1"/>
          </p:cNvSpPr>
          <p:nvPr>
            <p:ph idx="1"/>
          </p:nvPr>
        </p:nvSpPr>
        <p:spPr>
          <a:xfrm>
            <a:off x="228600" y="1371600"/>
            <a:ext cx="8915400" cy="4876800"/>
          </a:xfrm>
        </p:spPr>
        <p:txBody>
          <a:bodyPr/>
          <a:lstStyle/>
          <a:p>
            <a:r>
              <a:rPr lang="en-US" dirty="0"/>
              <a:t>Goal: </a:t>
            </a:r>
          </a:p>
          <a:p>
            <a:pPr lvl="1"/>
            <a:r>
              <a:rPr lang="en-US" dirty="0"/>
              <a:t>Find the complete sequence of A, C, G, T’s in DNA.</a:t>
            </a:r>
          </a:p>
          <a:p>
            <a:endParaRPr lang="en-US" dirty="0"/>
          </a:p>
          <a:p>
            <a:r>
              <a:rPr lang="en-US" dirty="0"/>
              <a:t>Challenge: </a:t>
            </a:r>
          </a:p>
          <a:p>
            <a:pPr lvl="1"/>
            <a:r>
              <a:rPr lang="en-US" dirty="0"/>
              <a:t>There is no machine that takes long DNA as an input, and gives the complete sequence as output</a:t>
            </a:r>
          </a:p>
          <a:p>
            <a:pPr lvl="1"/>
            <a:r>
              <a:rPr lang="en-US" dirty="0"/>
              <a:t>All sequencing machines chop DNA into pieces and identify relatively small pieces (but not how they fit together)</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a:t>
            </a:fld>
            <a:endParaRPr lang="en-US" altLang="en-US"/>
          </a:p>
        </p:txBody>
      </p:sp>
    </p:spTree>
    <p:extLst>
      <p:ext uri="{BB962C8B-B14F-4D97-AF65-F5344CB8AC3E}">
        <p14:creationId xmlns:p14="http://schemas.microsoft.com/office/powerpoint/2010/main" val="1320254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 (AACBB 2018, TIR 2017)</a:t>
            </a:r>
          </a:p>
        </p:txBody>
      </p:sp>
      <p:sp>
        <p:nvSpPr>
          <p:cNvPr id="3" name="Content Placeholder 2"/>
          <p:cNvSpPr>
            <a:spLocks noGrp="1"/>
          </p:cNvSpPr>
          <p:nvPr>
            <p:ph idx="1"/>
          </p:nvPr>
        </p:nvSpPr>
        <p:spPr>
          <a:xfrm>
            <a:off x="103092" y="923374"/>
            <a:ext cx="9094694" cy="4876800"/>
          </a:xfrm>
        </p:spPr>
        <p:txBody>
          <a:bodyPr/>
          <a:lstStyle/>
          <a:p>
            <a:r>
              <a:rPr lang="en-US" u="sng" dirty="0"/>
              <a:t>Key observation: </a:t>
            </a:r>
            <a:r>
              <a:rPr lang="en-US" dirty="0"/>
              <a:t>the use of </a:t>
            </a:r>
            <a:r>
              <a:rPr lang="en-US" b="1" dirty="0">
                <a:solidFill>
                  <a:srgbClr val="FF0000"/>
                </a:solidFill>
              </a:rPr>
              <a:t>AND operation </a:t>
            </a:r>
            <a:r>
              <a:rPr lang="en-US" dirty="0"/>
              <a:t>to check if a zero (match) exists in a column introduces filtering inaccuracy.</a:t>
            </a:r>
          </a:p>
          <a:p>
            <a:r>
              <a:rPr lang="en-US" u="sng" dirty="0"/>
              <a:t>Key Idea: </a:t>
            </a:r>
            <a:r>
              <a:rPr lang="en-US" dirty="0"/>
              <a:t>count the </a:t>
            </a:r>
            <a:r>
              <a:rPr lang="en-US" b="1" dirty="0"/>
              <a:t>consecutive zeros </a:t>
            </a:r>
            <a:r>
              <a:rPr lang="en-US" dirty="0"/>
              <a:t>in each mask and select the longest in a divide-and-conquer approach.</a:t>
            </a:r>
            <a:endParaRPr lang="en-US" b="1" dirty="0">
              <a:solidFill>
                <a:srgbClr val="FF0000"/>
              </a:solidFill>
            </a:endParaRPr>
          </a:p>
          <a:p>
            <a:r>
              <a:rPr lang="en-US" b="1" dirty="0">
                <a:solidFill>
                  <a:srgbClr val="FF0000"/>
                </a:solidFill>
              </a:rPr>
              <a:t>MAGNET</a:t>
            </a:r>
            <a:r>
              <a:rPr lang="en-US" dirty="0">
                <a:solidFill>
                  <a:srgbClr val="FF0000"/>
                </a:solidFill>
              </a:rPr>
              <a:t> </a:t>
            </a:r>
            <a:r>
              <a:rPr lang="en-US" dirty="0"/>
              <a:t>is </a:t>
            </a:r>
            <a:r>
              <a:rPr lang="en-US" b="1" dirty="0"/>
              <a:t>17x to 105x more accurate </a:t>
            </a:r>
            <a:r>
              <a:rPr lang="en-US" dirty="0"/>
              <a:t>than GateKeeper and SHD.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7" name="Object 6"/>
          <p:cNvGraphicFramePr>
            <a:graphicFrameLocks noChangeAspect="1"/>
          </p:cNvGraphicFramePr>
          <p:nvPr>
            <p:extLst/>
          </p:nvPr>
        </p:nvGraphicFramePr>
        <p:xfrm>
          <a:off x="-2223249" y="3271830"/>
          <a:ext cx="11785629" cy="3200408"/>
        </p:xfrm>
        <a:graphic>
          <a:graphicData uri="http://schemas.openxmlformats.org/presentationml/2006/ole">
            <mc:AlternateContent xmlns:mc="http://schemas.openxmlformats.org/markup-compatibility/2006">
              <mc:Choice xmlns:v="urn:schemas-microsoft-com:vml" Requires="v">
                <p:oleObj spid="_x0000_s48179" name="Visio" r:id="rId4" imgW="9371552" imgH="2549212" progId="Visio.Drawing.11">
                  <p:embed/>
                </p:oleObj>
              </mc:Choice>
              <mc:Fallback>
                <p:oleObj name="Visio" r:id="rId4" imgW="9371552" imgH="2549212" progId="Visio.Drawing.11">
                  <p:embed/>
                  <p:pic>
                    <p:nvPicPr>
                      <p:cNvPr id="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3249" y="3271830"/>
                        <a:ext cx="11785629" cy="3200408"/>
                      </a:xfrm>
                      <a:prstGeom prst="rect">
                        <a:avLst/>
                      </a:prstGeom>
                      <a:noFill/>
                    </p:spPr>
                  </p:pic>
                </p:oleObj>
              </mc:Fallback>
            </mc:AlternateContent>
          </a:graphicData>
        </a:graphic>
      </p:graphicFrame>
    </p:spTree>
    <p:extLst>
      <p:ext uri="{BB962C8B-B14F-4D97-AF65-F5344CB8AC3E}">
        <p14:creationId xmlns:p14="http://schemas.microsoft.com/office/powerpoint/2010/main" val="119871608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 Accelerator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6" name="Object 5"/>
          <p:cNvGraphicFramePr>
            <a:graphicFrameLocks noChangeAspect="1"/>
          </p:cNvGraphicFramePr>
          <p:nvPr>
            <p:extLst/>
          </p:nvPr>
        </p:nvGraphicFramePr>
        <p:xfrm>
          <a:off x="912836" y="1296593"/>
          <a:ext cx="7318329" cy="4758305"/>
        </p:xfrm>
        <a:graphic>
          <a:graphicData uri="http://schemas.openxmlformats.org/presentationml/2006/ole">
            <mc:AlternateContent xmlns:mc="http://schemas.openxmlformats.org/markup-compatibility/2006">
              <mc:Choice xmlns:v="urn:schemas-microsoft-com:vml" Requires="v">
                <p:oleObj spid="_x0000_s72708" name="Visio" r:id="rId4" imgW="3218681" imgH="2095192" progId="Visio.Drawing.11">
                  <p:embed/>
                </p:oleObj>
              </mc:Choice>
              <mc:Fallback>
                <p:oleObj name="Visio" r:id="rId4" imgW="3218681" imgH="2095192" progId="Visio.Drawing.11">
                  <p:embed/>
                  <p:pic>
                    <p:nvPicPr>
                      <p:cNvPr id="6" name="Object 5"/>
                      <p:cNvPicPr>
                        <a:picLocks noChangeAspect="1" noChangeArrowheads="1"/>
                      </p:cNvPicPr>
                      <p:nvPr/>
                    </p:nvPicPr>
                    <p:blipFill>
                      <a:blip r:embed="rId5"/>
                      <a:srcRect/>
                      <a:stretch>
                        <a:fillRect/>
                      </a:stretch>
                    </p:blipFill>
                    <p:spPr bwMode="auto">
                      <a:xfrm>
                        <a:off x="912836" y="1296593"/>
                        <a:ext cx="7318329" cy="4758305"/>
                      </a:xfrm>
                      <a:prstGeom prst="rect">
                        <a:avLst/>
                      </a:prstGeom>
                      <a:noFill/>
                    </p:spPr>
                  </p:pic>
                </p:oleObj>
              </mc:Fallback>
            </mc:AlternateContent>
          </a:graphicData>
        </a:graphic>
      </p:graphicFrame>
    </p:spTree>
    <p:extLst>
      <p:ext uri="{BB962C8B-B14F-4D97-AF65-F5344CB8AC3E}">
        <p14:creationId xmlns:p14="http://schemas.microsoft.com/office/powerpoint/2010/main" val="335894231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solidFill>
                  <a:srgbClr val="0000FF"/>
                </a:solidFill>
              </a:rPr>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2493395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Read Mapping &amp; Filtering</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p:txBody>
          <a:bodyPr/>
          <a:lstStyle/>
          <a:p>
            <a:r>
              <a:rPr lang="en-US" dirty="0">
                <a:solidFill>
                  <a:srgbClr val="FF0000"/>
                </a:solidFill>
              </a:rPr>
              <a:t>Problem: Heavily bottlenecked by Data Movement</a:t>
            </a:r>
          </a:p>
          <a:p>
            <a:endParaRPr lang="en-US" dirty="0"/>
          </a:p>
          <a:p>
            <a:r>
              <a:rPr lang="en-US" dirty="0" err="1"/>
              <a:t>GateKeeper</a:t>
            </a:r>
            <a:r>
              <a:rPr lang="en-US" dirty="0"/>
              <a:t> performance limited by DRAM bandwidth [</a:t>
            </a:r>
            <a:r>
              <a:rPr lang="en-US" dirty="0" err="1"/>
              <a:t>Alser</a:t>
            </a:r>
            <a:r>
              <a:rPr lang="en-US" dirty="0"/>
              <a:t>+, Bioinformatics 2017]</a:t>
            </a:r>
          </a:p>
          <a:p>
            <a:endParaRPr lang="en-US" dirty="0"/>
          </a:p>
          <a:p>
            <a:r>
              <a:rPr lang="en-US" dirty="0"/>
              <a:t>Ditto for SHD [Xin+, Bioinformatics 2015]</a:t>
            </a:r>
          </a:p>
          <a:p>
            <a:endParaRPr lang="en-US" dirty="0"/>
          </a:p>
          <a:p>
            <a:r>
              <a:rPr lang="en-US" dirty="0">
                <a:solidFill>
                  <a:srgbClr val="0000FF"/>
                </a:solidFill>
              </a:rPr>
              <a:t>Solution: Processing-in-memory can alleviate the bottleneck</a:t>
            </a:r>
          </a:p>
          <a:p>
            <a:endParaRPr lang="en-US" dirty="0"/>
          </a:p>
          <a:p>
            <a:r>
              <a:rPr lang="en-US" dirty="0">
                <a:solidFill>
                  <a:srgbClr val="1A5712"/>
                </a:solidFill>
              </a:rPr>
              <a:t>However, we need to design mapping &amp; filtering algorithms to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fld id="{323594FA-E141-4234-AE05-360401972BE7}" type="slidenum">
              <a:rPr lang="en-US" altLang="en-US" smtClean="0"/>
              <a:pPr/>
              <a:t>73</a:t>
            </a:fld>
            <a:endParaRPr lang="en-US" altLang="en-US"/>
          </a:p>
        </p:txBody>
      </p:sp>
    </p:spTree>
    <p:extLst>
      <p:ext uri="{BB962C8B-B14F-4D97-AF65-F5344CB8AC3E}">
        <p14:creationId xmlns:p14="http://schemas.microsoft.com/office/powerpoint/2010/main" val="2858767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ounded Rectangle 86"/>
          <p:cNvSpPr/>
          <p:nvPr/>
        </p:nvSpPr>
        <p:spPr>
          <a:xfrm>
            <a:off x="5455236" y="1277896"/>
            <a:ext cx="2914650" cy="867455"/>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Rounded Rectangle 69"/>
          <p:cNvSpPr/>
          <p:nvPr/>
        </p:nvSpPr>
        <p:spPr>
          <a:xfrm>
            <a:off x="5621313" y="2560108"/>
            <a:ext cx="3357797" cy="3754825"/>
          </a:xfrm>
          <a:prstGeom prst="roundRect">
            <a:avLst/>
          </a:prstGeom>
          <a:solidFill>
            <a:srgbClr val="EBF2DF"/>
          </a:solid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ahoma"/>
                <a:ea typeface="+mn-ea"/>
                <a:cs typeface="+mn-cs"/>
              </a:rPr>
              <a:t>Filter</a:t>
            </a:r>
            <a:endParaRPr kumimoji="0" lang="en-US" sz="18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35" name="Rounded Rectangle 34"/>
          <p:cNvSpPr/>
          <p:nvPr/>
        </p:nvSpPr>
        <p:spPr>
          <a:xfrm>
            <a:off x="0" y="1288525"/>
            <a:ext cx="2914650" cy="875079"/>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Rounded Rectangle 68"/>
          <p:cNvSpPr/>
          <p:nvPr/>
        </p:nvSpPr>
        <p:spPr>
          <a:xfrm>
            <a:off x="5819440" y="3320811"/>
            <a:ext cx="715710" cy="330397"/>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894</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5" name="Rounded Rectangle 64"/>
          <p:cNvSpPr/>
          <p:nvPr/>
        </p:nvSpPr>
        <p:spPr>
          <a:xfrm>
            <a:off x="6006664" y="3314032"/>
            <a:ext cx="507727"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37</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6" name="Rounded Rectangle 65"/>
          <p:cNvSpPr/>
          <p:nvPr/>
        </p:nvSpPr>
        <p:spPr>
          <a:xfrm>
            <a:off x="5713654" y="3320811"/>
            <a:ext cx="803994" cy="33049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1564</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7" name="Rounded Rectangle 66"/>
          <p:cNvSpPr/>
          <p:nvPr/>
        </p:nvSpPr>
        <p:spPr>
          <a:xfrm>
            <a:off x="5819441" y="3314031"/>
            <a:ext cx="717056"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140</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8" name="Rounded Rectangle 67"/>
          <p:cNvSpPr/>
          <p:nvPr/>
        </p:nvSpPr>
        <p:spPr>
          <a:xfrm>
            <a:off x="5715000" y="3320944"/>
            <a:ext cx="82015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1203</a:t>
            </a:r>
          </a:p>
        </p:txBody>
      </p:sp>
      <p:sp>
        <p:nvSpPr>
          <p:cNvPr id="57" name="Rounded Rectangle 56"/>
          <p:cNvSpPr/>
          <p:nvPr/>
        </p:nvSpPr>
        <p:spPr>
          <a:xfrm>
            <a:off x="3333759" y="5636658"/>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1564</a:t>
            </a:r>
          </a:p>
        </p:txBody>
      </p:sp>
      <p:sp>
        <p:nvSpPr>
          <p:cNvPr id="55" name="Rounded Rectangle 54"/>
          <p:cNvSpPr/>
          <p:nvPr/>
        </p:nvSpPr>
        <p:spPr>
          <a:xfrm>
            <a:off x="3333759" y="5257442"/>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894</a:t>
            </a:r>
          </a:p>
        </p:txBody>
      </p:sp>
      <p:sp>
        <p:nvSpPr>
          <p:cNvPr id="56" name="Rounded Rectangle 55"/>
          <p:cNvSpPr/>
          <p:nvPr/>
        </p:nvSpPr>
        <p:spPr>
          <a:xfrm>
            <a:off x="4368468" y="5257442"/>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1203</a:t>
            </a:r>
          </a:p>
        </p:txBody>
      </p:sp>
      <p:sp>
        <p:nvSpPr>
          <p:cNvPr id="44" name="Rounded Rectangle 43"/>
          <p:cNvSpPr/>
          <p:nvPr/>
        </p:nvSpPr>
        <p:spPr>
          <a:xfrm>
            <a:off x="3333759" y="4874449"/>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37</a:t>
            </a:r>
          </a:p>
        </p:txBody>
      </p:sp>
      <p:sp>
        <p:nvSpPr>
          <p:cNvPr id="54" name="Rounded Rectangle 53"/>
          <p:cNvSpPr/>
          <p:nvPr/>
        </p:nvSpPr>
        <p:spPr>
          <a:xfrm>
            <a:off x="4368468" y="4881599"/>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140</a:t>
            </a:r>
          </a:p>
        </p:txBody>
      </p:sp>
      <p:sp>
        <p:nvSpPr>
          <p:cNvPr id="58" name="Freeform 57"/>
          <p:cNvSpPr/>
          <p:nvPr/>
        </p:nvSpPr>
        <p:spPr>
          <a:xfrm rot="5400000">
            <a:off x="7545841" y="24107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59" name="Freeform 58"/>
          <p:cNvSpPr/>
          <p:nvPr/>
        </p:nvSpPr>
        <p:spPr>
          <a:xfrm rot="5400000">
            <a:off x="7545841" y="2424970"/>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0" name="Freeform 59"/>
          <p:cNvSpPr/>
          <p:nvPr/>
        </p:nvSpPr>
        <p:spPr>
          <a:xfrm rot="5400000">
            <a:off x="7545841" y="237985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1" name="Freeform 60"/>
          <p:cNvSpPr/>
          <p:nvPr/>
        </p:nvSpPr>
        <p:spPr>
          <a:xfrm rot="5400000">
            <a:off x="7573899" y="24107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2" name="Freeform 61"/>
          <p:cNvSpPr/>
          <p:nvPr/>
        </p:nvSpPr>
        <p:spPr>
          <a:xfrm rot="5400000">
            <a:off x="7573899" y="24280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156" t="33677" r="62961" b="29400"/>
          <a:stretch/>
        </p:blipFill>
        <p:spPr>
          <a:xfrm rot="21254383">
            <a:off x="519044" y="1345002"/>
            <a:ext cx="288954" cy="197331"/>
          </a:xfrm>
          <a:prstGeom prst="rect">
            <a:avLst/>
          </a:prstGeom>
        </p:spPr>
      </p:pic>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Hash Tables in Read Mapping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ounded Rectangle 5"/>
          <p:cNvSpPr/>
          <p:nvPr/>
        </p:nvSpPr>
        <p:spPr>
          <a:xfrm>
            <a:off x="380905" y="3144297"/>
            <a:ext cx="2410691" cy="685174"/>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Hash Table</a:t>
            </a:r>
          </a:p>
        </p:txBody>
      </p:sp>
      <p:sp>
        <p:nvSpPr>
          <p:cNvPr id="7" name="Freeform 6"/>
          <p:cNvSpPr/>
          <p:nvPr/>
        </p:nvSpPr>
        <p:spPr>
          <a:xfrm rot="5400000">
            <a:off x="1510144" y="408550"/>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8" name="TextBox 7"/>
          <p:cNvSpPr txBox="1"/>
          <p:nvPr/>
        </p:nvSpPr>
        <p:spPr>
          <a:xfrm>
            <a:off x="79747" y="919191"/>
            <a:ext cx="3114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Read Sequence (100 </a:t>
            </a:r>
            <a:r>
              <a:rPr kumimoji="0" lang="en-US" sz="1800" b="1" i="0" u="none" strike="noStrike" kern="1200" cap="none" spc="0" normalizeH="0" baseline="0" noProof="0" dirty="0" err="1">
                <a:ln>
                  <a:noFill/>
                </a:ln>
                <a:solidFill>
                  <a:srgbClr val="FF0000"/>
                </a:solidFill>
                <a:effectLst/>
                <a:uLnTx/>
                <a:uFillTx/>
                <a:latin typeface="Tahoma"/>
                <a:ea typeface="+mn-ea"/>
                <a:cs typeface="+mn-cs"/>
              </a:rPr>
              <a:t>bp</a:t>
            </a:r>
            <a:r>
              <a:rPr kumimoji="0" lang="en-US" sz="1800" b="1" i="0" u="none" strike="noStrike" kern="1200" cap="none" spc="0" normalizeH="0" baseline="0" noProof="0" dirty="0">
                <a:ln>
                  <a:noFill/>
                </a:ln>
                <a:solidFill>
                  <a:srgbClr val="FF0000"/>
                </a:solidFill>
                <a:effectLst/>
                <a:uLnTx/>
                <a:uFillTx/>
                <a:latin typeface="Tahoma"/>
                <a:ea typeface="+mn-ea"/>
                <a:cs typeface="+mn-cs"/>
              </a:rPr>
              <a:t>)</a:t>
            </a:r>
          </a:p>
        </p:txBody>
      </p:sp>
      <p:cxnSp>
        <p:nvCxnSpPr>
          <p:cNvPr id="18" name="Straight Arrow Connector 17"/>
          <p:cNvCxnSpPr>
            <a:endCxn id="13" idx="1"/>
          </p:cNvCxnSpPr>
          <p:nvPr/>
        </p:nvCxnSpPr>
        <p:spPr>
          <a:xfrm>
            <a:off x="1034321" y="5381471"/>
            <a:ext cx="2247378" cy="2403"/>
          </a:xfrm>
          <a:prstGeom prst="straightConnector1">
            <a:avLst/>
          </a:prstGeom>
          <a:ln w="412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276009" y="1058176"/>
            <a:ext cx="87716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3B812F">
                    <a:lumMod val="75000"/>
                  </a:srgbClr>
                </a:solidFill>
                <a:effectLst/>
                <a:uLnTx/>
                <a:uFillTx/>
                <a:latin typeface="Tahoma"/>
                <a:ea typeface="+mn-ea"/>
                <a:cs typeface="+mn-cs"/>
              </a:rPr>
              <a:t>✔</a:t>
            </a:r>
          </a:p>
        </p:txBody>
      </p:sp>
      <p:cxnSp>
        <p:nvCxnSpPr>
          <p:cNvPr id="77" name="Straight Connector 76"/>
          <p:cNvCxnSpPr/>
          <p:nvPr/>
        </p:nvCxnSpPr>
        <p:spPr>
          <a:xfrm>
            <a:off x="821463" y="1335526"/>
            <a:ext cx="0" cy="2493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621313" y="3104282"/>
            <a:ext cx="3357797" cy="791673"/>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a:ea typeface="+mn-ea"/>
                <a:cs typeface="+mn-cs"/>
              </a:rPr>
              <a:t>Reference Genome</a:t>
            </a:r>
            <a:endParaRPr kumimoji="0" lang="en-US" sz="2400" b="0" i="0" u="none" strike="noStrike" kern="1200" cap="none" spc="0" normalizeH="0" baseline="0" noProof="0" dirty="0">
              <a:ln>
                <a:noFill/>
              </a:ln>
              <a:solidFill>
                <a:srgbClr val="FFFFFF"/>
              </a:solidFill>
              <a:effectLst/>
              <a:uLnTx/>
              <a:uFillTx/>
              <a:latin typeface="Tahoma"/>
              <a:ea typeface="+mn-ea"/>
              <a:cs typeface="+mn-cs"/>
            </a:endParaRPr>
          </a:p>
        </p:txBody>
      </p:sp>
      <p:sp>
        <p:nvSpPr>
          <p:cNvPr id="13" name="Rounded Rectangle 12"/>
          <p:cNvSpPr/>
          <p:nvPr/>
        </p:nvSpPr>
        <p:spPr>
          <a:xfrm>
            <a:off x="3281701" y="4807741"/>
            <a:ext cx="2173537" cy="115226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AutoNum type="arabicPlain" startAt="37"/>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      140</a:t>
            </a:r>
          </a:p>
          <a:p>
            <a:pPr marL="342900" marR="0" lvl="0" indent="-342900" algn="ctr" defTabSz="914400" rtl="0" eaLnBrk="1" fontAlgn="auto" latinLnBrk="0" hangingPunct="1">
              <a:lnSpc>
                <a:spcPct val="100000"/>
              </a:lnSpc>
              <a:spcBef>
                <a:spcPts val="0"/>
              </a:spcBef>
              <a:spcAft>
                <a:spcPts val="0"/>
              </a:spcAft>
              <a:buClrTx/>
              <a:buSzTx/>
              <a:buFontTx/>
              <a:buAutoNum type="arabicPlain" startAt="894"/>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      1203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1564</a:t>
            </a:r>
          </a:p>
        </p:txBody>
      </p:sp>
      <p:sp>
        <p:nvSpPr>
          <p:cNvPr id="36" name="TextBox 35"/>
          <p:cNvSpPr txBox="1"/>
          <p:nvPr/>
        </p:nvSpPr>
        <p:spPr>
          <a:xfrm>
            <a:off x="817172" y="1701939"/>
            <a:ext cx="1765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ahoma"/>
                <a:ea typeface="+mn-ea"/>
                <a:cs typeface="+mn-cs"/>
              </a:rPr>
              <a:t>Aligning</a:t>
            </a:r>
          </a:p>
        </p:txBody>
      </p:sp>
      <p:sp>
        <p:nvSpPr>
          <p:cNvPr id="37" name="Rectangle 36"/>
          <p:cNvSpPr/>
          <p:nvPr/>
        </p:nvSpPr>
        <p:spPr>
          <a:xfrm>
            <a:off x="2101860"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4" name="Rectangle 73"/>
          <p:cNvSpPr/>
          <p:nvPr/>
        </p:nvSpPr>
        <p:spPr>
          <a:xfrm>
            <a:off x="2190390"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6" name="Rectangle 75"/>
          <p:cNvSpPr/>
          <p:nvPr/>
        </p:nvSpPr>
        <p:spPr>
          <a:xfrm>
            <a:off x="2283881"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8" name="TextBox 77"/>
          <p:cNvSpPr txBox="1"/>
          <p:nvPr/>
        </p:nvSpPr>
        <p:spPr>
          <a:xfrm>
            <a:off x="969572" y="1695526"/>
            <a:ext cx="12719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6633"/>
                </a:solidFill>
                <a:effectLst/>
                <a:uLnTx/>
                <a:uFillTx/>
                <a:latin typeface="Tahoma"/>
                <a:ea typeface="+mn-ea"/>
                <a:cs typeface="+mn-cs"/>
              </a:rPr>
              <a:t>Match!</a:t>
            </a:r>
          </a:p>
        </p:txBody>
      </p:sp>
      <p:sp>
        <p:nvSpPr>
          <p:cNvPr id="88" name="TextBox 87"/>
          <p:cNvSpPr txBox="1"/>
          <p:nvPr/>
        </p:nvSpPr>
        <p:spPr>
          <a:xfrm>
            <a:off x="6272408" y="1681371"/>
            <a:ext cx="1765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ahoma"/>
                <a:ea typeface="+mn-ea"/>
                <a:cs typeface="+mn-cs"/>
              </a:rPr>
              <a:t>Aligning</a:t>
            </a:r>
          </a:p>
        </p:txBody>
      </p:sp>
      <p:sp>
        <p:nvSpPr>
          <p:cNvPr id="89" name="Rectangle 88"/>
          <p:cNvSpPr/>
          <p:nvPr/>
        </p:nvSpPr>
        <p:spPr>
          <a:xfrm>
            <a:off x="7557096" y="1755449"/>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0" name="Rectangle 89"/>
          <p:cNvSpPr/>
          <p:nvPr/>
        </p:nvSpPr>
        <p:spPr>
          <a:xfrm>
            <a:off x="7645626" y="1755449"/>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1" name="Rectangle 90"/>
          <p:cNvSpPr/>
          <p:nvPr/>
        </p:nvSpPr>
        <p:spPr>
          <a:xfrm>
            <a:off x="7739117" y="1755449"/>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2" name="TextBox 91"/>
          <p:cNvSpPr txBox="1"/>
          <p:nvPr/>
        </p:nvSpPr>
        <p:spPr>
          <a:xfrm>
            <a:off x="6249154" y="1684638"/>
            <a:ext cx="2028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Tahoma"/>
                <a:ea typeface="+mn-ea"/>
                <a:cs typeface="+mn-cs"/>
              </a:rPr>
              <a:t>Mismatch</a:t>
            </a:r>
          </a:p>
        </p:txBody>
      </p:sp>
      <p:sp>
        <p:nvSpPr>
          <p:cNvPr id="72" name="TextBox 71"/>
          <p:cNvSpPr txBox="1"/>
          <p:nvPr/>
        </p:nvSpPr>
        <p:spPr>
          <a:xfrm>
            <a:off x="7333868" y="4469526"/>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73" name="TextBox 72"/>
          <p:cNvSpPr txBox="1"/>
          <p:nvPr/>
        </p:nvSpPr>
        <p:spPr>
          <a:xfrm>
            <a:off x="6306391" y="4894917"/>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75" name="TextBox 74"/>
          <p:cNvSpPr txBox="1"/>
          <p:nvPr/>
        </p:nvSpPr>
        <p:spPr>
          <a:xfrm>
            <a:off x="6304525" y="5372028"/>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79" name="TextBox 78"/>
          <p:cNvSpPr txBox="1"/>
          <p:nvPr/>
        </p:nvSpPr>
        <p:spPr>
          <a:xfrm>
            <a:off x="8028883" y="1801138"/>
            <a:ext cx="13023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False Negative</a:t>
            </a:r>
          </a:p>
        </p:txBody>
      </p:sp>
      <p:sp>
        <p:nvSpPr>
          <p:cNvPr id="93" name="Rectangle 92"/>
          <p:cNvSpPr/>
          <p:nvPr/>
        </p:nvSpPr>
        <p:spPr>
          <a:xfrm>
            <a:off x="6907339" y="1019100"/>
            <a:ext cx="87716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Tree>
    <p:extLst>
      <p:ext uri="{BB962C8B-B14F-4D97-AF65-F5344CB8AC3E}">
        <p14:creationId xmlns:p14="http://schemas.microsoft.com/office/powerpoint/2010/main" val="3974716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p:tgtEl>
                                          <p:spTgt spid="77"/>
                                        </p:tgtEl>
                                        <p:attrNameLst>
                                          <p:attrName>ppt_y</p:attrName>
                                        </p:attrNameLst>
                                      </p:cBhvr>
                                      <p:tavLst>
                                        <p:tav tm="0">
                                          <p:val>
                                            <p:strVal val="#ppt_y-#ppt_h*1.125000"/>
                                          </p:val>
                                        </p:tav>
                                        <p:tav tm="100000">
                                          <p:val>
                                            <p:strVal val="#ppt_y"/>
                                          </p:val>
                                        </p:tav>
                                      </p:tavLst>
                                    </p:anim>
                                    <p:animEffect transition="in" filter="wipe(down)">
                                      <p:cBhvr>
                                        <p:cTn id="8" dur="500"/>
                                        <p:tgtEl>
                                          <p:spTgt spid="77"/>
                                        </p:tgtEl>
                                      </p:cBhvr>
                                    </p:animEffect>
                                  </p:childTnLst>
                                </p:cTn>
                              </p:par>
                            </p:childTnLst>
                          </p:cTn>
                        </p:par>
                        <p:par>
                          <p:cTn id="9" fill="hold">
                            <p:stCondLst>
                              <p:cond delay="500"/>
                            </p:stCondLst>
                            <p:childTnLst>
                              <p:par>
                                <p:cTn id="10" presetID="42" presetClass="path" presetSubtype="0" accel="50000" decel="50000" fill="hold" nodeType="afterEffect">
                                  <p:stCondLst>
                                    <p:cond delay="0"/>
                                  </p:stCondLst>
                                  <p:childTnLst>
                                    <p:animMotion origin="layout" path="M 5.55556E-7 3.33333E-6 L 0.00347 0.58564 " pathEditMode="relative" rAng="0" ptsTypes="AA">
                                      <p:cBhvr>
                                        <p:cTn id="11" dur="2000" fill="hold"/>
                                        <p:tgtEl>
                                          <p:spTgt spid="12"/>
                                        </p:tgtEl>
                                        <p:attrNameLst>
                                          <p:attrName>ppt_x</p:attrName>
                                          <p:attrName>ppt_y</p:attrName>
                                        </p:attrNameLst>
                                      </p:cBhvr>
                                      <p:rCtr x="174" y="29282"/>
                                    </p:animMotion>
                                  </p:childTnLst>
                                </p:cTn>
                              </p:par>
                              <p:par>
                                <p:cTn id="12" presetID="12" presetClass="entr" presetSubtype="8" fill="hold" nodeType="withEffect">
                                  <p:stCondLst>
                                    <p:cond delay="150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par>
                                <p:cTn id="16" presetID="12" presetClass="entr" presetSubtype="8" fill="hold" grpId="0" nodeType="withEffect">
                                  <p:stCondLst>
                                    <p:cond delay="15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ppt_x</p:attrName>
                                        </p:attrNameLst>
                                      </p:cBhvr>
                                      <p:tavLst>
                                        <p:tav tm="0">
                                          <p:val>
                                            <p:strVal val="#ppt_x-#ppt_w*1.125000"/>
                                          </p:val>
                                        </p:tav>
                                        <p:tav tm="100000">
                                          <p:val>
                                            <p:strVal val="#ppt_x"/>
                                          </p:val>
                                        </p:tav>
                                      </p:tavLst>
                                    </p:anim>
                                    <p:animEffect transition="in" filter="wipe(right)">
                                      <p:cBhvr>
                                        <p:cTn id="19" dur="500"/>
                                        <p:tgtEl>
                                          <p:spTgt spid="13"/>
                                        </p:tgtEl>
                                      </p:cBhvr>
                                    </p:animEffect>
                                  </p:childTnLst>
                                </p:cTn>
                              </p:par>
                            </p:childTnLst>
                          </p:cTn>
                        </p:par>
                        <p:par>
                          <p:cTn id="20" fill="hold">
                            <p:stCondLst>
                              <p:cond delay="2500"/>
                            </p:stCondLst>
                            <p:childTnLst>
                              <p:par>
                                <p:cTn id="21" presetID="1"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150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150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150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150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1" nodeType="clickEffect">
                                  <p:stCondLst>
                                    <p:cond delay="0"/>
                                  </p:stCondLst>
                                  <p:childTnLst>
                                    <p:animMotion origin="layout" path="M 3.88889E-6 7.40741E-7 L 0.32343 7.40741E-7 " pathEditMode="relative" rAng="0" ptsTypes="AA">
                                      <p:cBhvr>
                                        <p:cTn id="34" dur="2000" fill="hold"/>
                                        <p:tgtEl>
                                          <p:spTgt spid="44"/>
                                        </p:tgtEl>
                                        <p:attrNameLst>
                                          <p:attrName>ppt_x</p:attrName>
                                          <p:attrName>ppt_y</p:attrName>
                                        </p:attrNameLst>
                                      </p:cBhvr>
                                      <p:rCtr x="16163" y="0"/>
                                    </p:animMotion>
                                  </p:childTnLst>
                                </p:cTn>
                              </p:par>
                              <p:par>
                                <p:cTn id="35" presetID="0" presetClass="path" presetSubtype="0" accel="50000" decel="50000" fill="hold" grpId="1" nodeType="withEffect">
                                  <p:stCondLst>
                                    <p:cond delay="0"/>
                                  </p:stCondLst>
                                  <p:childTnLst>
                                    <p:animMotion origin="layout" path="M -5.55556E-7 3.33333E-6 L 0.32344 3.33333E-6 " pathEditMode="relative" rAng="0" ptsTypes="AA">
                                      <p:cBhvr>
                                        <p:cTn id="36" dur="2000" fill="hold"/>
                                        <p:tgtEl>
                                          <p:spTgt spid="54"/>
                                        </p:tgtEl>
                                        <p:attrNameLst>
                                          <p:attrName>ppt_x</p:attrName>
                                          <p:attrName>ppt_y</p:attrName>
                                        </p:attrNameLst>
                                      </p:cBhvr>
                                      <p:rCtr x="16163" y="0"/>
                                    </p:animMotion>
                                  </p:childTnLst>
                                </p:cTn>
                              </p:par>
                              <p:par>
                                <p:cTn id="37" presetID="0" presetClass="path" presetSubtype="0" accel="50000" decel="50000" fill="hold" grpId="1" nodeType="withEffect">
                                  <p:stCondLst>
                                    <p:cond delay="0"/>
                                  </p:stCondLst>
                                  <p:childTnLst>
                                    <p:animMotion origin="layout" path="M 0 0 L 0.32344 0 " pathEditMode="relative" ptsTypes="AA">
                                      <p:cBhvr>
                                        <p:cTn id="38" dur="2000" fill="hold"/>
                                        <p:tgtEl>
                                          <p:spTgt spid="55"/>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 0 L 0.32344 0 " pathEditMode="relative" ptsTypes="AA">
                                      <p:cBhvr>
                                        <p:cTn id="40" dur="2000" fill="hold"/>
                                        <p:tgtEl>
                                          <p:spTgt spid="56"/>
                                        </p:tgtEl>
                                        <p:attrNameLst>
                                          <p:attrName>ppt_x</p:attrName>
                                          <p:attrName>ppt_y</p:attrName>
                                        </p:attrNameLst>
                                      </p:cBhvr>
                                    </p:animMotion>
                                  </p:childTnLst>
                                </p:cTn>
                              </p:par>
                              <p:par>
                                <p:cTn id="41" presetID="0" presetClass="path" presetSubtype="0" accel="50000" decel="50000" fill="hold" grpId="1" nodeType="withEffect">
                                  <p:stCondLst>
                                    <p:cond delay="0"/>
                                  </p:stCondLst>
                                  <p:childTnLst>
                                    <p:animMotion origin="layout" path="M 3.88889E-6 -3.7037E-7 L 0.32343 -3.7037E-7 " pathEditMode="relative" rAng="0" ptsTypes="AA">
                                      <p:cBhvr>
                                        <p:cTn id="42" dur="2000" fill="hold"/>
                                        <p:tgtEl>
                                          <p:spTgt spid="57"/>
                                        </p:tgtEl>
                                        <p:attrNameLst>
                                          <p:attrName>ppt_x</p:attrName>
                                          <p:attrName>ppt_y</p:attrName>
                                        </p:attrNameLst>
                                      </p:cBhvr>
                                      <p:rCtr x="16163" y="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73"/>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childTnLst>
                          </p:cTn>
                        </p:par>
                        <p:par>
                          <p:cTn id="53" fill="hold">
                            <p:stCondLst>
                              <p:cond delay="0"/>
                            </p:stCondLst>
                            <p:childTnLst>
                              <p:par>
                                <p:cTn id="54" presetID="0" presetClass="path" presetSubtype="0" accel="50000" decel="50000" fill="hold" grpId="2" nodeType="afterEffect">
                                  <p:stCondLst>
                                    <p:cond delay="0"/>
                                  </p:stCondLst>
                                  <p:childTnLst>
                                    <p:animMotion origin="layout" path="M 0.32343 7.40741E-7 L 0.32343 -0.20926 " pathEditMode="relative" rAng="0" ptsTypes="AA">
                                      <p:cBhvr>
                                        <p:cTn id="55" dur="2000" fill="hold"/>
                                        <p:tgtEl>
                                          <p:spTgt spid="44"/>
                                        </p:tgtEl>
                                        <p:attrNameLst>
                                          <p:attrName>ppt_x</p:attrName>
                                          <p:attrName>ppt_y</p:attrName>
                                        </p:attrNameLst>
                                      </p:cBhvr>
                                      <p:rCtr x="0" y="-10463"/>
                                    </p:animMotion>
                                  </p:childTnLst>
                                </p:cTn>
                              </p:par>
                              <p:par>
                                <p:cTn id="56" presetID="0" presetClass="path" presetSubtype="0" accel="50000" decel="50000" fill="hold" grpId="2" nodeType="withEffect">
                                  <p:stCondLst>
                                    <p:cond delay="0"/>
                                  </p:stCondLst>
                                  <p:childTnLst>
                                    <p:animMotion origin="layout" path="M 0.32344 2.22222E-6 L 0.32344 -0.2838 " pathEditMode="relative" rAng="0" ptsTypes="AA">
                                      <p:cBhvr>
                                        <p:cTn id="57" dur="2000" fill="hold"/>
                                        <p:tgtEl>
                                          <p:spTgt spid="56"/>
                                        </p:tgtEl>
                                        <p:attrNameLst>
                                          <p:attrName>ppt_x</p:attrName>
                                          <p:attrName>ppt_y</p:attrName>
                                        </p:attrNameLst>
                                      </p:cBhvr>
                                      <p:rCtr x="0" y="-14190"/>
                                    </p:animMotion>
                                  </p:childTnLst>
                                </p:cTn>
                              </p:par>
                            </p:childTnLst>
                          </p:cTn>
                        </p:par>
                        <p:par>
                          <p:cTn id="58" fill="hold">
                            <p:stCondLst>
                              <p:cond delay="2000"/>
                            </p:stCondLst>
                            <p:childTnLst>
                              <p:par>
                                <p:cTn id="59" presetID="0" presetClass="path" presetSubtype="0" accel="50000" decel="50000" fill="hold" grpId="0" nodeType="afterEffect">
                                  <p:stCondLst>
                                    <p:cond delay="0"/>
                                  </p:stCondLst>
                                  <p:childTnLst>
                                    <p:animMotion origin="layout" path="M 0 0.0037 L -0.6592 -0.26852 " pathEditMode="relative" rAng="0" ptsTypes="AA">
                                      <p:cBhvr>
                                        <p:cTn id="60" dur="2000" fill="hold"/>
                                        <p:tgtEl>
                                          <p:spTgt spid="58"/>
                                        </p:tgtEl>
                                        <p:attrNameLst>
                                          <p:attrName>ppt_x</p:attrName>
                                          <p:attrName>ppt_y</p:attrName>
                                        </p:attrNameLst>
                                      </p:cBhvr>
                                      <p:rCtr x="-32969" y="-13611"/>
                                    </p:animMotion>
                                  </p:childTnLst>
                                </p:cTn>
                              </p:par>
                              <p:par>
                                <p:cTn id="61" presetID="0" presetClass="path" presetSubtype="0" accel="50000" decel="50000" fill="hold" grpId="0" nodeType="withEffect">
                                  <p:stCondLst>
                                    <p:cond delay="0"/>
                                  </p:stCondLst>
                                  <p:childTnLst>
                                    <p:animMotion origin="layout" path="M 0 0.00371 L -0.02986 -0.26921 " pathEditMode="relative" rAng="0" ptsTypes="AA">
                                      <p:cBhvr>
                                        <p:cTn id="62" dur="2000" fill="hold"/>
                                        <p:tgtEl>
                                          <p:spTgt spid="60"/>
                                        </p:tgtEl>
                                        <p:attrNameLst>
                                          <p:attrName>ppt_x</p:attrName>
                                          <p:attrName>ppt_y</p:attrName>
                                        </p:attrNameLst>
                                      </p:cBhvr>
                                      <p:rCtr x="-1493" y="-13657"/>
                                    </p:animMotion>
                                  </p:childTnLst>
                                </p:cTn>
                              </p:par>
                              <p:par>
                                <p:cTn id="63" presetID="0" presetClass="path" presetSubtype="0" accel="50000" decel="50000" fill="hold" grpId="0" nodeType="withEffect">
                                  <p:stCondLst>
                                    <p:cond delay="0"/>
                                  </p:stCondLst>
                                  <p:childTnLst>
                                    <p:animMotion origin="layout" path="M 0.00052 -0.00764 L -0.65555 -0.26898 " pathEditMode="relative" rAng="0" ptsTypes="AA">
                                      <p:cBhvr>
                                        <p:cTn id="64" dur="2000" fill="hold"/>
                                        <p:tgtEl>
                                          <p:spTgt spid="65"/>
                                        </p:tgtEl>
                                        <p:attrNameLst>
                                          <p:attrName>ppt_x</p:attrName>
                                          <p:attrName>ppt_y</p:attrName>
                                        </p:attrNameLst>
                                      </p:cBhvr>
                                      <p:rCtr x="-32813" y="-13079"/>
                                    </p:animMotion>
                                  </p:childTnLst>
                                </p:cTn>
                              </p:par>
                              <p:par>
                                <p:cTn id="65" presetID="0" presetClass="path" presetSubtype="0" accel="50000" decel="50000" fill="hold" grpId="0" nodeType="withEffect">
                                  <p:stCondLst>
                                    <p:cond delay="0"/>
                                  </p:stCondLst>
                                  <p:childTnLst>
                                    <p:animMotion origin="layout" path="M -8.33333E-7 -3.33333E-6 L -0.02899 -0.27268 " pathEditMode="relative" rAng="0" ptsTypes="AA">
                                      <p:cBhvr>
                                        <p:cTn id="66" dur="2000" fill="hold"/>
                                        <p:tgtEl>
                                          <p:spTgt spid="69"/>
                                        </p:tgtEl>
                                        <p:attrNameLst>
                                          <p:attrName>ppt_x</p:attrName>
                                          <p:attrName>ppt_y</p:attrName>
                                        </p:attrNameLst>
                                      </p:cBhvr>
                                      <p:rCtr x="-1458" y="-13634"/>
                                    </p:animMotion>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77"/>
                                        </p:tgtEl>
                                        <p:attrNameLst>
                                          <p:attrName>style.visibility</p:attrName>
                                        </p:attrNameLst>
                                      </p:cBhvr>
                                      <p:to>
                                        <p:strVal val="hidden"/>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0" nodeType="afterEffect">
                                  <p:stCondLst>
                                    <p:cond delay="500"/>
                                  </p:stCondLst>
                                  <p:childTnLst>
                                    <p:set>
                                      <p:cBhvr>
                                        <p:cTn id="78" dur="1" fill="hold">
                                          <p:stCondLst>
                                            <p:cond delay="0"/>
                                          </p:stCondLst>
                                        </p:cTn>
                                        <p:tgtEl>
                                          <p:spTgt spid="37"/>
                                        </p:tgtEl>
                                        <p:attrNameLst>
                                          <p:attrName>style.visibility</p:attrName>
                                        </p:attrNameLst>
                                      </p:cBhvr>
                                      <p:to>
                                        <p:strVal val="visible"/>
                                      </p:to>
                                    </p:set>
                                  </p:childTnLst>
                                </p:cTn>
                              </p:par>
                            </p:childTnLst>
                          </p:cTn>
                        </p:par>
                        <p:par>
                          <p:cTn id="79" fill="hold">
                            <p:stCondLst>
                              <p:cond delay="500"/>
                            </p:stCondLst>
                            <p:childTnLst>
                              <p:par>
                                <p:cTn id="80" presetID="1" presetClass="entr" presetSubtype="0" fill="hold" grpId="0" nodeType="afterEffect">
                                  <p:stCondLst>
                                    <p:cond delay="500"/>
                                  </p:stCondLst>
                                  <p:childTnLst>
                                    <p:set>
                                      <p:cBhvr>
                                        <p:cTn id="81" dur="1" fill="hold">
                                          <p:stCondLst>
                                            <p:cond delay="0"/>
                                          </p:stCondLst>
                                        </p:cTn>
                                        <p:tgtEl>
                                          <p:spTgt spid="74"/>
                                        </p:tgtEl>
                                        <p:attrNameLst>
                                          <p:attrName>style.visibility</p:attrName>
                                        </p:attrNameLst>
                                      </p:cBhvr>
                                      <p:to>
                                        <p:strVal val="visible"/>
                                      </p:to>
                                    </p:set>
                                  </p:childTnLst>
                                </p:cTn>
                              </p:par>
                            </p:childTnLst>
                          </p:cTn>
                        </p:par>
                        <p:par>
                          <p:cTn id="82" fill="hold">
                            <p:stCondLst>
                              <p:cond delay="1000"/>
                            </p:stCondLst>
                            <p:childTnLst>
                              <p:par>
                                <p:cTn id="83" presetID="1" presetClass="entr" presetSubtype="0" fill="hold" grpId="0" nodeType="afterEffect">
                                  <p:stCondLst>
                                    <p:cond delay="500"/>
                                  </p:stCondLst>
                                  <p:childTnLst>
                                    <p:set>
                                      <p:cBhvr>
                                        <p:cTn id="84" dur="1" fill="hold">
                                          <p:stCondLst>
                                            <p:cond delay="0"/>
                                          </p:stCondLst>
                                        </p:cTn>
                                        <p:tgtEl>
                                          <p:spTgt spid="76"/>
                                        </p:tgtEl>
                                        <p:attrNameLst>
                                          <p:attrName>style.visibility</p:attrName>
                                        </p:attrNameLst>
                                      </p:cBhvr>
                                      <p:to>
                                        <p:strVal val="visible"/>
                                      </p:to>
                                    </p:set>
                                  </p:childTnLst>
                                </p:cTn>
                              </p:par>
                            </p:childTnLst>
                          </p:cTn>
                        </p:par>
                        <p:par>
                          <p:cTn id="85" fill="hold">
                            <p:stCondLst>
                              <p:cond delay="1500"/>
                            </p:stCondLst>
                            <p:childTnLst>
                              <p:par>
                                <p:cTn id="86" presetID="1" presetClass="exit" presetSubtype="0" fill="hold" grpId="1" nodeType="afterEffect">
                                  <p:stCondLst>
                                    <p:cond delay="0"/>
                                  </p:stCondLst>
                                  <p:childTnLst>
                                    <p:set>
                                      <p:cBhvr>
                                        <p:cTn id="87" dur="1" fill="hold">
                                          <p:stCondLst>
                                            <p:cond delay="0"/>
                                          </p:stCondLst>
                                        </p:cTn>
                                        <p:tgtEl>
                                          <p:spTgt spid="3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76"/>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37"/>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74"/>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35"/>
                                        </p:tgtEl>
                                        <p:attrNameLst>
                                          <p:attrName>style.visibility</p:attrName>
                                        </p:attrNameLst>
                                      </p:cBhvr>
                                      <p:to>
                                        <p:strVal val="hidden"/>
                                      </p:to>
                                    </p:set>
                                  </p:childTnLst>
                                </p:cTn>
                              </p:par>
                              <p:par>
                                <p:cTn id="96" presetID="1" presetClass="entr" presetSubtype="0" fill="hold" grpId="0" nodeType="withEffect">
                                  <p:stCondLst>
                                    <p:cond delay="0"/>
                                  </p:stCondLst>
                                  <p:childTnLst>
                                    <p:set>
                                      <p:cBhvr>
                                        <p:cTn id="97" dur="1" fill="hold">
                                          <p:stCondLst>
                                            <p:cond delay="0"/>
                                          </p:stCondLst>
                                        </p:cTn>
                                        <p:tgtEl>
                                          <p:spTgt spid="78"/>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1"/>
                                        </p:tgtEl>
                                        <p:attrNameLst>
                                          <p:attrName>style.visibility</p:attrName>
                                        </p:attrNameLst>
                                      </p:cBhvr>
                                      <p:to>
                                        <p:strVal val="visible"/>
                                      </p:to>
                                    </p:set>
                                  </p:childTnLst>
                                </p:cTn>
                              </p:par>
                            </p:childTnLst>
                          </p:cTn>
                        </p:par>
                        <p:par>
                          <p:cTn id="100" fill="hold">
                            <p:stCondLst>
                              <p:cond delay="1500"/>
                            </p:stCondLst>
                            <p:childTnLst>
                              <p:par>
                                <p:cTn id="101" presetID="0" presetClass="path" presetSubtype="0" accel="50000" decel="50000" fill="hold" grpId="0" nodeType="afterEffect">
                                  <p:stCondLst>
                                    <p:cond delay="0"/>
                                  </p:stCondLst>
                                  <p:childTnLst>
                                    <p:animMotion origin="layout" path="M -5.55556E-7 -1.48148E-6 L 0.6309 -0.00023 " pathEditMode="relative" rAng="0" ptsTypes="AA">
                                      <p:cBhvr>
                                        <p:cTn id="102" dur="2000" fill="hold"/>
                                        <p:tgtEl>
                                          <p:spTgt spid="7"/>
                                        </p:tgtEl>
                                        <p:attrNameLst>
                                          <p:attrName>ppt_x</p:attrName>
                                          <p:attrName>ppt_y</p:attrName>
                                        </p:attrNameLst>
                                      </p:cBhvr>
                                      <p:rCtr x="31545" y="-23"/>
                                    </p:animMotion>
                                  </p:childTnLst>
                                </p:cTn>
                              </p:par>
                            </p:childTnLst>
                          </p:cTn>
                        </p:par>
                        <p:par>
                          <p:cTn id="103" fill="hold">
                            <p:stCondLst>
                              <p:cond delay="3500"/>
                            </p:stCondLst>
                            <p:childTnLst>
                              <p:par>
                                <p:cTn id="104" presetID="1" presetClass="entr" presetSubtype="0" fill="hold" grpId="1" nodeType="afterEffect">
                                  <p:stCondLst>
                                    <p:cond delay="0"/>
                                  </p:stCondLst>
                                  <p:childTnLst>
                                    <p:set>
                                      <p:cBhvr>
                                        <p:cTn id="105" dur="1" fill="hold">
                                          <p:stCondLst>
                                            <p:cond delay="0"/>
                                          </p:stCondLst>
                                        </p:cTn>
                                        <p:tgtEl>
                                          <p:spTgt spid="87"/>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88"/>
                                        </p:tgtEl>
                                        <p:attrNameLst>
                                          <p:attrName>style.visibility</p:attrName>
                                        </p:attrNameLst>
                                      </p:cBhvr>
                                      <p:to>
                                        <p:strVal val="visible"/>
                                      </p:to>
                                    </p:set>
                                  </p:childTnLst>
                                </p:cTn>
                              </p:par>
                            </p:childTnLst>
                          </p:cTn>
                        </p:par>
                        <p:par>
                          <p:cTn id="108" fill="hold">
                            <p:stCondLst>
                              <p:cond delay="3500"/>
                            </p:stCondLst>
                            <p:childTnLst>
                              <p:par>
                                <p:cTn id="109" presetID="1" presetClass="entr" presetSubtype="0" fill="hold" grpId="0" nodeType="afterEffect">
                                  <p:stCondLst>
                                    <p:cond delay="500"/>
                                  </p:stCondLst>
                                  <p:childTnLst>
                                    <p:set>
                                      <p:cBhvr>
                                        <p:cTn id="110" dur="1" fill="hold">
                                          <p:stCondLst>
                                            <p:cond delay="0"/>
                                          </p:stCondLst>
                                        </p:cTn>
                                        <p:tgtEl>
                                          <p:spTgt spid="89"/>
                                        </p:tgtEl>
                                        <p:attrNameLst>
                                          <p:attrName>style.visibility</p:attrName>
                                        </p:attrNameLst>
                                      </p:cBhvr>
                                      <p:to>
                                        <p:strVal val="visible"/>
                                      </p:to>
                                    </p:set>
                                  </p:childTnLst>
                                </p:cTn>
                              </p:par>
                            </p:childTnLst>
                          </p:cTn>
                        </p:par>
                        <p:par>
                          <p:cTn id="111" fill="hold">
                            <p:stCondLst>
                              <p:cond delay="4000"/>
                            </p:stCondLst>
                            <p:childTnLst>
                              <p:par>
                                <p:cTn id="112" presetID="1" presetClass="entr" presetSubtype="0" fill="hold" grpId="0" nodeType="afterEffect">
                                  <p:stCondLst>
                                    <p:cond delay="500"/>
                                  </p:stCondLst>
                                  <p:childTnLst>
                                    <p:set>
                                      <p:cBhvr>
                                        <p:cTn id="113" dur="1" fill="hold">
                                          <p:stCondLst>
                                            <p:cond delay="0"/>
                                          </p:stCondLst>
                                        </p:cTn>
                                        <p:tgtEl>
                                          <p:spTgt spid="90"/>
                                        </p:tgtEl>
                                        <p:attrNameLst>
                                          <p:attrName>style.visibility</p:attrName>
                                        </p:attrNameLst>
                                      </p:cBhvr>
                                      <p:to>
                                        <p:strVal val="visible"/>
                                      </p:to>
                                    </p:set>
                                  </p:childTnLst>
                                </p:cTn>
                              </p:par>
                            </p:childTnLst>
                          </p:cTn>
                        </p:par>
                        <p:par>
                          <p:cTn id="114" fill="hold">
                            <p:stCondLst>
                              <p:cond delay="4500"/>
                            </p:stCondLst>
                            <p:childTnLst>
                              <p:par>
                                <p:cTn id="115" presetID="1" presetClass="entr" presetSubtype="0" fill="hold" grpId="0" nodeType="afterEffect">
                                  <p:stCondLst>
                                    <p:cond delay="500"/>
                                  </p:stCondLst>
                                  <p:childTnLst>
                                    <p:set>
                                      <p:cBhvr>
                                        <p:cTn id="116" dur="1" fill="hold">
                                          <p:stCondLst>
                                            <p:cond delay="0"/>
                                          </p:stCondLst>
                                        </p:cTn>
                                        <p:tgtEl>
                                          <p:spTgt spid="91"/>
                                        </p:tgtEl>
                                        <p:attrNameLst>
                                          <p:attrName>style.visibility</p:attrName>
                                        </p:attrNameLst>
                                      </p:cBhvr>
                                      <p:to>
                                        <p:strVal val="visible"/>
                                      </p:to>
                                    </p:set>
                                  </p:childTnLst>
                                </p:cTn>
                              </p:par>
                            </p:childTnLst>
                          </p:cTn>
                        </p:par>
                        <p:par>
                          <p:cTn id="117" fill="hold">
                            <p:stCondLst>
                              <p:cond delay="5000"/>
                            </p:stCondLst>
                            <p:childTnLst>
                              <p:par>
                                <p:cTn id="118" presetID="1" presetClass="exit" presetSubtype="0" fill="hold" grpId="1" nodeType="afterEffect">
                                  <p:stCondLst>
                                    <p:cond delay="0"/>
                                  </p:stCondLst>
                                  <p:childTnLst>
                                    <p:set>
                                      <p:cBhvr>
                                        <p:cTn id="119" dur="1" fill="hold">
                                          <p:stCondLst>
                                            <p:cond delay="0"/>
                                          </p:stCondLst>
                                        </p:cTn>
                                        <p:tgtEl>
                                          <p:spTgt spid="88"/>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91"/>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89"/>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90"/>
                                        </p:tgtEl>
                                        <p:attrNameLst>
                                          <p:attrName>style.visibility</p:attrName>
                                        </p:attrNameLst>
                                      </p:cBhvr>
                                      <p:to>
                                        <p:strVal val="hidden"/>
                                      </p:to>
                                    </p:set>
                                  </p:childTnLst>
                                </p:cTn>
                              </p:par>
                              <p:par>
                                <p:cTn id="126" presetID="1" presetClass="exit" presetSubtype="0" fill="hold" grpId="0" nodeType="withEffect">
                                  <p:stCondLst>
                                    <p:cond delay="0"/>
                                  </p:stCondLst>
                                  <p:childTnLst>
                                    <p:set>
                                      <p:cBhvr>
                                        <p:cTn id="127" dur="1" fill="hold">
                                          <p:stCondLst>
                                            <p:cond delay="0"/>
                                          </p:stCondLst>
                                        </p:cTn>
                                        <p:tgtEl>
                                          <p:spTgt spid="87"/>
                                        </p:tgtEl>
                                        <p:attrNameLst>
                                          <p:attrName>style.visibility</p:attrName>
                                        </p:attrNameLst>
                                      </p:cBhvr>
                                      <p:to>
                                        <p:strVal val="hidden"/>
                                      </p:to>
                                    </p:set>
                                  </p:childTnLst>
                                </p:cTn>
                              </p:par>
                              <p:par>
                                <p:cTn id="128" presetID="1" presetClass="entr" presetSubtype="0" fill="hold" grpId="0" nodeType="withEffect">
                                  <p:stCondLst>
                                    <p:cond delay="0"/>
                                  </p:stCondLst>
                                  <p:childTnLst>
                                    <p:set>
                                      <p:cBhvr>
                                        <p:cTn id="129" dur="1" fill="hold">
                                          <p:stCondLst>
                                            <p:cond delay="0"/>
                                          </p:stCondLst>
                                        </p:cTn>
                                        <p:tgtEl>
                                          <p:spTgt spid="92"/>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93"/>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7" grpId="1" animBg="1"/>
      <p:bldP spid="35" grpId="0" animBg="1"/>
      <p:bldP spid="35" grpId="1" animBg="1"/>
      <p:bldP spid="69" grpId="0" animBg="1"/>
      <p:bldP spid="65" grpId="0" animBg="1"/>
      <p:bldP spid="57" grpId="0" animBg="1"/>
      <p:bldP spid="57" grpId="1" animBg="1"/>
      <p:bldP spid="55" grpId="0" animBg="1"/>
      <p:bldP spid="55" grpId="1" animBg="1"/>
      <p:bldP spid="56" grpId="0" animBg="1"/>
      <p:bldP spid="56" grpId="1" animBg="1"/>
      <p:bldP spid="56" grpId="2" animBg="1"/>
      <p:bldP spid="44" grpId="0" animBg="1"/>
      <p:bldP spid="44" grpId="1" animBg="1"/>
      <p:bldP spid="44" grpId="2" animBg="1"/>
      <p:bldP spid="54" grpId="0" animBg="1"/>
      <p:bldP spid="54" grpId="1" animBg="1"/>
      <p:bldP spid="58" grpId="0" animBg="1"/>
      <p:bldP spid="60" grpId="0" animBg="1"/>
      <p:bldP spid="7" grpId="0" animBg="1"/>
      <p:bldP spid="71" grpId="0"/>
      <p:bldP spid="13" grpId="0" animBg="1"/>
      <p:bldP spid="36" grpId="0"/>
      <p:bldP spid="36" grpId="1"/>
      <p:bldP spid="37" grpId="0"/>
      <p:bldP spid="37" grpId="1"/>
      <p:bldP spid="74" grpId="0"/>
      <p:bldP spid="74" grpId="1"/>
      <p:bldP spid="76" grpId="0"/>
      <p:bldP spid="76" grpId="1"/>
      <p:bldP spid="78" grpId="0"/>
      <p:bldP spid="88" grpId="0"/>
      <p:bldP spid="88" grpId="1"/>
      <p:bldP spid="89" grpId="0"/>
      <p:bldP spid="89" grpId="1"/>
      <p:bldP spid="90" grpId="0"/>
      <p:bldP spid="90" grpId="1"/>
      <p:bldP spid="91" grpId="0"/>
      <p:bldP spid="91" grpId="1"/>
      <p:bldP spid="92" grpId="0"/>
      <p:bldP spid="72" grpId="0"/>
      <p:bldP spid="73" grpId="0"/>
      <p:bldP spid="75" grpId="0"/>
      <p:bldP spid="79" grpId="0"/>
      <p:bldP spid="9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Read Mapping &amp; Filtering in Memory</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a:xfrm>
            <a:off x="228600" y="1000472"/>
            <a:ext cx="8610600" cy="4876800"/>
          </a:xfrm>
        </p:spPr>
        <p:txBody>
          <a:bodyPr/>
          <a:lstStyle/>
          <a:p>
            <a:pPr marL="0" indent="0" algn="ctr">
              <a:buNone/>
            </a:pPr>
            <a:endParaRPr lang="en-US" sz="4000" dirty="0">
              <a:solidFill>
                <a:srgbClr val="1A5712"/>
              </a:solidFill>
            </a:endParaRPr>
          </a:p>
          <a:p>
            <a:pPr marL="0" indent="0" algn="ctr">
              <a:buNone/>
            </a:pPr>
            <a:endParaRPr lang="en-US" sz="4000" dirty="0">
              <a:solidFill>
                <a:srgbClr val="1A5712"/>
              </a:solidFill>
            </a:endParaRPr>
          </a:p>
          <a:p>
            <a:pPr marL="0" indent="0" algn="ctr">
              <a:buNone/>
            </a:pPr>
            <a:r>
              <a:rPr lang="en-US" sz="4000" dirty="0">
                <a:solidFill>
                  <a:srgbClr val="1A5712"/>
                </a:solidFill>
              </a:rPr>
              <a:t>We need to design </a:t>
            </a:r>
          </a:p>
          <a:p>
            <a:pPr marL="0" indent="0" algn="ctr">
              <a:buNone/>
            </a:pPr>
            <a:r>
              <a:rPr lang="en-US" sz="4000" dirty="0">
                <a:solidFill>
                  <a:srgbClr val="0000FF"/>
                </a:solidFill>
              </a:rPr>
              <a:t>mapping &amp; filtering algorithms </a:t>
            </a:r>
          </a:p>
          <a:p>
            <a:pPr marL="0" indent="0" algn="ctr">
              <a:buNone/>
            </a:pPr>
            <a:r>
              <a:rPr lang="en-US" sz="4000" dirty="0">
                <a:solidFill>
                  <a:srgbClr val="FF0000"/>
                </a:solidFill>
              </a:rPr>
              <a:t>that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4921193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610600" cy="5138928"/>
          </a:xfrm>
        </p:spPr>
        <p:txBody>
          <a:bodyPr/>
          <a:lstStyle/>
          <a:p>
            <a:pPr marL="742950" indent="-742950">
              <a:lnSpc>
                <a:spcPct val="150000"/>
              </a:lnSpc>
              <a:buClr>
                <a:schemeClr val="tx1"/>
              </a:buClr>
              <a:buSzPct val="77000"/>
              <a:buFont typeface="+mj-lt"/>
              <a:buAutoNum type="arabicPeriod"/>
            </a:pPr>
            <a:r>
              <a:rPr lang="en-US" sz="3600" b="1" dirty="0">
                <a:solidFill>
                  <a:srgbClr val="00B050"/>
                </a:solidFill>
                <a:latin typeface="Cambria" charset="0"/>
                <a:ea typeface="Cambria" charset="0"/>
                <a:cs typeface="Cambria" charset="0"/>
              </a:rPr>
              <a:t>Data Structures: Bins &amp; </a:t>
            </a:r>
            <a:r>
              <a:rPr lang="en-US" sz="3600" b="1" dirty="0" err="1">
                <a:solidFill>
                  <a:srgbClr val="00B050"/>
                </a:solidFill>
                <a:latin typeface="Cambria" charset="0"/>
                <a:ea typeface="Cambria" charset="0"/>
                <a:cs typeface="Cambria" charset="0"/>
              </a:rPr>
              <a:t>Bitvectors</a:t>
            </a:r>
            <a:endParaRPr lang="en-US" sz="3600" b="1" dirty="0">
              <a:solidFill>
                <a:srgbClr val="00B050"/>
              </a:solidFill>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4522548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Bins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p:cNvSpPr>
            <a:spLocks noGrp="1"/>
          </p:cNvSpPr>
          <p:nvPr>
            <p:ph idx="1"/>
          </p:nvPr>
        </p:nvSpPr>
        <p:spPr>
          <a:xfrm>
            <a:off x="228600" y="976291"/>
            <a:ext cx="8610600" cy="2377275"/>
          </a:xfrm>
        </p:spPr>
        <p:txBody>
          <a:bodyPr/>
          <a:lstStyle/>
          <a:p>
            <a:r>
              <a:rPr lang="en-US" sz="2400" dirty="0"/>
              <a:t>We partition the genome into large sequences (</a:t>
            </a:r>
            <a:r>
              <a:rPr lang="en-US" sz="2400" b="1" dirty="0">
                <a:solidFill>
                  <a:srgbClr val="0070C0"/>
                </a:solidFill>
              </a:rPr>
              <a:t>bins</a:t>
            </a:r>
            <a:r>
              <a:rPr lang="en-US" sz="2400" dirty="0"/>
              <a:t>). </a:t>
            </a:r>
          </a:p>
          <a:p>
            <a:pPr lvl="2"/>
            <a:endParaRPr lang="en-US" sz="2100" dirty="0"/>
          </a:p>
          <a:p>
            <a:pPr marL="503634" lvl="2" indent="0">
              <a:buNone/>
            </a:pPr>
            <a:endParaRPr lang="en-US" sz="2100" dirty="0"/>
          </a:p>
          <a:p>
            <a:pPr marL="503634" lvl="2" indent="0">
              <a:buNone/>
            </a:pPr>
            <a:endParaRPr lang="en-US" sz="2100" dirty="0"/>
          </a:p>
          <a:p>
            <a:pPr lvl="2"/>
            <a:endParaRPr lang="en-US" sz="2100" dirty="0"/>
          </a:p>
          <a:p>
            <a:pPr lvl="1"/>
            <a:endParaRPr lang="en-US" sz="2250" dirty="0"/>
          </a:p>
        </p:txBody>
      </p:sp>
      <p:sp>
        <p:nvSpPr>
          <p:cNvPr id="8" name="Rectangle 7"/>
          <p:cNvSpPr/>
          <p:nvPr/>
        </p:nvSpPr>
        <p:spPr>
          <a:xfrm>
            <a:off x="-11596" y="2064155"/>
            <a:ext cx="9144001" cy="413526"/>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1800" b="1" i="0" u="none" strike="noStrike" kern="1200" cap="none" spc="0" normalizeH="0" baseline="0" noProof="0" dirty="0">
                <a:ln>
                  <a:noFill/>
                </a:ln>
                <a:solidFill>
                  <a:srgbClr val="FFFFFF"/>
                </a:solidFill>
                <a:effectLst/>
                <a:uLnTx/>
                <a:uFillTx/>
                <a:latin typeface="Tahoma"/>
                <a:ea typeface="+mn-ea"/>
                <a:cs typeface="+mn-cs"/>
              </a:rPr>
              <a:t>…</a:t>
            </a:r>
            <a:r>
              <a:rPr kumimoji="0" lang="en-US" sz="1800" b="1" i="0" u="none" strike="noStrike" kern="1200" cap="none" spc="0" normalizeH="0" baseline="0" noProof="0" dirty="0">
                <a:ln>
                  <a:noFill/>
                </a:ln>
                <a:solidFill>
                  <a:srgbClr val="FFFFFF"/>
                </a:solidFill>
                <a:effectLst/>
                <a:uLnTx/>
                <a:uFillTx/>
                <a:latin typeface="Tahoma"/>
                <a:ea typeface="+mn-ea"/>
                <a:cs typeface="+mn-cs"/>
              </a:rPr>
              <a:t> </a:t>
            </a:r>
            <a:r>
              <a:rPr kumimoji="0" lang="en-US" sz="1200" b="1" i="0" u="none" strike="noStrike" kern="1200" cap="none" spc="0" normalizeH="0" baseline="0" noProof="0" dirty="0">
                <a:ln>
                  <a:noFill/>
                </a:ln>
                <a:solidFill>
                  <a:srgbClr val="FFFFFF"/>
                </a:solidFill>
                <a:effectLst/>
                <a:uLnTx/>
                <a:uFillTx/>
                <a:latin typeface="Tahoma"/>
                <a:ea typeface="+mn-ea"/>
                <a:cs typeface="+mn-cs"/>
              </a:rPr>
              <a:t>GGAAATACGTTCAGTCAGTTGGAAATACGTTTTGGGCGTTACTTCTCAGTACGTACAGTACAGTAAAAATGACAGTAAGAC </a:t>
            </a:r>
            <a:r>
              <a:rPr kumimoji="0" lang="mr-IN" sz="1800" b="1" i="0" u="none" strike="noStrike" kern="1200" cap="none" spc="0" normalizeH="0" baseline="0" noProof="0" dirty="0">
                <a:ln>
                  <a:noFill/>
                </a:ln>
                <a:solidFill>
                  <a:srgbClr val="FFFFFF"/>
                </a:solidFill>
                <a:effectLst/>
                <a:uLnTx/>
                <a:uFillTx/>
                <a:latin typeface="Tahoma"/>
                <a:ea typeface="+mn-ea"/>
                <a:cs typeface="+mn-cs"/>
              </a:rPr>
              <a:t>…</a:t>
            </a: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6" name="Right Bracket 5"/>
          <p:cNvSpPr/>
          <p:nvPr/>
        </p:nvSpPr>
        <p:spPr>
          <a:xfrm rot="16200000">
            <a:off x="1795043" y="494805"/>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9" name="Right Bracket 8"/>
          <p:cNvSpPr/>
          <p:nvPr/>
        </p:nvSpPr>
        <p:spPr>
          <a:xfrm rot="16200000">
            <a:off x="5529768" y="501615"/>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 name="Right Bracket 9"/>
          <p:cNvSpPr/>
          <p:nvPr/>
        </p:nvSpPr>
        <p:spPr>
          <a:xfrm rot="16200000">
            <a:off x="9413950" y="496513"/>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 name="Right Bracket 10"/>
          <p:cNvSpPr/>
          <p:nvPr/>
        </p:nvSpPr>
        <p:spPr>
          <a:xfrm rot="5400000" flipV="1">
            <a:off x="3628083" y="1226987"/>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 name="Right Bracket 11"/>
          <p:cNvSpPr/>
          <p:nvPr/>
        </p:nvSpPr>
        <p:spPr>
          <a:xfrm rot="5400000" flipV="1">
            <a:off x="7420507" y="1228484"/>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 name="TextBox 12"/>
          <p:cNvSpPr txBox="1"/>
          <p:nvPr/>
        </p:nvSpPr>
        <p:spPr>
          <a:xfrm>
            <a:off x="1310154" y="1500003"/>
            <a:ext cx="1292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FFFFFF">
                    <a:lumMod val="65000"/>
                  </a:srgbClr>
                </a:solidFill>
                <a:effectLst/>
                <a:uLnTx/>
                <a:uFillTx/>
                <a:latin typeface="Tahoma"/>
                <a:ea typeface="+mn-ea"/>
                <a:cs typeface="+mn-cs"/>
              </a:rPr>
              <a:t>Bin x - 3</a:t>
            </a:r>
            <a:endPar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endParaRPr>
          </a:p>
        </p:txBody>
      </p:sp>
      <p:sp>
        <p:nvSpPr>
          <p:cNvPr id="14" name="TextBox 13"/>
          <p:cNvSpPr txBox="1"/>
          <p:nvPr/>
        </p:nvSpPr>
        <p:spPr>
          <a:xfrm>
            <a:off x="3201146" y="2691043"/>
            <a:ext cx="13005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FFFFFF">
                    <a:lumMod val="65000"/>
                  </a:srgbClr>
                </a:solidFill>
                <a:effectLst/>
                <a:uLnTx/>
                <a:uFillTx/>
                <a:latin typeface="Tahoma"/>
                <a:ea typeface="+mn-ea"/>
                <a:cs typeface="+mn-cs"/>
              </a:rPr>
              <a:t>Bin x - 2</a:t>
            </a:r>
            <a:endPar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endParaRPr>
          </a:p>
        </p:txBody>
      </p:sp>
      <p:sp>
        <p:nvSpPr>
          <p:cNvPr id="15" name="TextBox 14"/>
          <p:cNvSpPr txBox="1"/>
          <p:nvPr/>
        </p:nvSpPr>
        <p:spPr>
          <a:xfrm>
            <a:off x="5061931" y="1492342"/>
            <a:ext cx="1137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rPr>
              <a:t>Bin x - 1</a:t>
            </a:r>
          </a:p>
        </p:txBody>
      </p:sp>
      <p:sp>
        <p:nvSpPr>
          <p:cNvPr id="16" name="TextBox 15"/>
          <p:cNvSpPr txBox="1"/>
          <p:nvPr/>
        </p:nvSpPr>
        <p:spPr>
          <a:xfrm>
            <a:off x="7161582" y="2703386"/>
            <a:ext cx="834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rPr>
              <a:t>Bin x</a:t>
            </a:r>
          </a:p>
        </p:txBody>
      </p:sp>
      <p:sp>
        <p:nvSpPr>
          <p:cNvPr id="18" name="Right Bracket 17"/>
          <p:cNvSpPr/>
          <p:nvPr/>
        </p:nvSpPr>
        <p:spPr>
          <a:xfrm rot="5400000" flipV="1">
            <a:off x="-156299" y="1229359"/>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0" name="Rectangle 19"/>
          <p:cNvSpPr/>
          <p:nvPr/>
        </p:nvSpPr>
        <p:spPr>
          <a:xfrm>
            <a:off x="7371672" y="5121724"/>
            <a:ext cx="416261" cy="299259"/>
          </a:xfrm>
          <a:prstGeom prst="rect">
            <a:avLst/>
          </a:prstGeom>
          <a:solidFill>
            <a:srgbClr val="D078A6"/>
          </a:solidFill>
          <a:ln>
            <a:solidFill>
              <a:srgbClr val="D07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Rectangle 20"/>
          <p:cNvSpPr/>
          <p:nvPr/>
        </p:nvSpPr>
        <p:spPr>
          <a:xfrm>
            <a:off x="7371672" y="3759830"/>
            <a:ext cx="416261" cy="29925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Rectangle 21"/>
          <p:cNvSpPr/>
          <p:nvPr/>
        </p:nvSpPr>
        <p:spPr>
          <a:xfrm>
            <a:off x="7306848" y="3630080"/>
            <a:ext cx="545911" cy="27159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p:txBody>
      </p:sp>
      <p:sp>
        <p:nvSpPr>
          <p:cNvPr id="23" name="TextBox 22"/>
          <p:cNvSpPr txBox="1"/>
          <p:nvPr/>
        </p:nvSpPr>
        <p:spPr>
          <a:xfrm>
            <a:off x="6011151" y="3246614"/>
            <a:ext cx="24276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Tahoma"/>
                <a:ea typeface="+mn-ea"/>
                <a:cs typeface="+mn-cs"/>
              </a:rPr>
              <a:t>Bitvector</a:t>
            </a:r>
            <a:endParaRPr kumimoji="0" lang="en-US" sz="2000" b="1" i="0" u="none" strike="noStrike" kern="1200" cap="none" spc="0" normalizeH="0" baseline="0" noProof="0" dirty="0">
              <a:ln>
                <a:noFill/>
              </a:ln>
              <a:solidFill>
                <a:srgbClr val="0070C0"/>
              </a:solidFill>
              <a:effectLst/>
              <a:uLnTx/>
              <a:uFillTx/>
              <a:latin typeface="Tahoma"/>
              <a:ea typeface="+mn-ea"/>
              <a:cs typeface="+mn-cs"/>
            </a:endParaRPr>
          </a:p>
        </p:txBody>
      </p:sp>
      <p:sp>
        <p:nvSpPr>
          <p:cNvPr id="24" name="TextBox 23"/>
          <p:cNvSpPr txBox="1"/>
          <p:nvPr/>
        </p:nvSpPr>
        <p:spPr>
          <a:xfrm>
            <a:off x="6130297" y="3698321"/>
            <a:ext cx="1094663" cy="258532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AAAAA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AAAAC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AAAAT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CCCCC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CCCCT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CCCCG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GGGGG</a:t>
            </a:r>
          </a:p>
        </p:txBody>
      </p:sp>
      <p:cxnSp>
        <p:nvCxnSpPr>
          <p:cNvPr id="25" name="Straight Connector 24"/>
          <p:cNvCxnSpPr/>
          <p:nvPr/>
        </p:nvCxnSpPr>
        <p:spPr>
          <a:xfrm>
            <a:off x="7787933" y="3895697"/>
            <a:ext cx="268259" cy="4487"/>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002034" y="3690292"/>
            <a:ext cx="11666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Tahoma"/>
                <a:ea typeface="+mn-ea"/>
                <a:cs typeface="+mn-cs"/>
              </a:rPr>
              <a:t>AAAAA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1" i="0" u="none" strike="noStrike" kern="1200" cap="none" spc="0" normalizeH="0" baseline="0" noProof="0" dirty="0">
                <a:ln>
                  <a:noFill/>
                </a:ln>
                <a:solidFill>
                  <a:srgbClr val="00B050"/>
                </a:solidFill>
                <a:effectLst/>
                <a:uLnTx/>
                <a:uFillTx/>
                <a:latin typeface="Tahoma"/>
                <a:ea typeface="+mn-ea"/>
                <a:cs typeface="+mn-cs"/>
              </a:rPr>
              <a:t>exists </a:t>
            </a:r>
            <a:r>
              <a:rPr kumimoji="0" lang="en-US" sz="1800" b="0" i="0" u="none" strike="noStrike" kern="1200" cap="none" spc="0" normalizeH="0" baseline="0" noProof="0" dirty="0">
                <a:ln>
                  <a:noFill/>
                </a:ln>
                <a:solidFill>
                  <a:srgbClr val="000000"/>
                </a:solidFill>
                <a:effectLst/>
                <a:uLnTx/>
                <a:uFillTx/>
                <a:latin typeface="Tahoma"/>
                <a:ea typeface="+mn-ea"/>
                <a:cs typeface="+mn-cs"/>
              </a:rPr>
              <a:t>in bin x</a:t>
            </a:r>
          </a:p>
        </p:txBody>
      </p:sp>
      <p:sp>
        <p:nvSpPr>
          <p:cNvPr id="27" name="TextBox 26"/>
          <p:cNvSpPr txBox="1"/>
          <p:nvPr/>
        </p:nvSpPr>
        <p:spPr>
          <a:xfrm>
            <a:off x="8025886" y="5077055"/>
            <a:ext cx="11666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Tahoma"/>
                <a:ea typeface="+mn-ea"/>
                <a:cs typeface="+mn-cs"/>
              </a:rPr>
              <a:t>CCCCT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1" i="0" u="none" strike="noStrike" kern="1200" cap="none" spc="0" normalizeH="0" baseline="0" noProof="0" dirty="0">
                <a:ln>
                  <a:noFill/>
                </a:ln>
                <a:solidFill>
                  <a:srgbClr val="D078A6"/>
                </a:solidFill>
                <a:effectLst/>
                <a:uLnTx/>
                <a:uFillTx/>
                <a:latin typeface="Tahoma"/>
                <a:ea typeface="+mn-ea"/>
                <a:cs typeface="+mn-cs"/>
              </a:rPr>
              <a:t>doesn’t exist </a:t>
            </a:r>
            <a:r>
              <a:rPr kumimoji="0" lang="en-US" sz="1800" b="0" i="0" u="none" strike="noStrike" kern="1200" cap="none" spc="0" normalizeH="0" baseline="0" noProof="0" dirty="0">
                <a:ln>
                  <a:noFill/>
                </a:ln>
                <a:solidFill>
                  <a:srgbClr val="000000"/>
                </a:solidFill>
                <a:effectLst/>
                <a:uLnTx/>
                <a:uFillTx/>
                <a:latin typeface="Tahoma"/>
                <a:ea typeface="+mn-ea"/>
                <a:cs typeface="+mn-cs"/>
              </a:rPr>
              <a:t>in bin x</a:t>
            </a:r>
          </a:p>
        </p:txBody>
      </p:sp>
      <p:cxnSp>
        <p:nvCxnSpPr>
          <p:cNvPr id="28" name="Straight Connector 27"/>
          <p:cNvCxnSpPr/>
          <p:nvPr/>
        </p:nvCxnSpPr>
        <p:spPr>
          <a:xfrm>
            <a:off x="7790240" y="5247627"/>
            <a:ext cx="268259" cy="4487"/>
          </a:xfrm>
          <a:prstGeom prst="line">
            <a:avLst/>
          </a:prstGeom>
        </p:spPr>
        <p:style>
          <a:lnRef idx="1">
            <a:schemeClr val="accent1"/>
          </a:lnRef>
          <a:fillRef idx="0">
            <a:schemeClr val="accent1"/>
          </a:fillRef>
          <a:effectRef idx="0">
            <a:schemeClr val="accent1"/>
          </a:effectRef>
          <a:fontRef idx="minor">
            <a:schemeClr val="tx1"/>
          </a:fontRef>
        </p:style>
      </p:cxnSp>
      <p:sp>
        <p:nvSpPr>
          <p:cNvPr id="29" name="Content Placeholder 2"/>
          <p:cNvSpPr txBox="1">
            <a:spLocks/>
          </p:cNvSpPr>
          <p:nvPr/>
        </p:nvSpPr>
        <p:spPr bwMode="auto">
          <a:xfrm>
            <a:off x="-76200" y="3246614"/>
            <a:ext cx="5909750" cy="2969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r>
              <a:rPr kumimoji="0" lang="en-US" sz="2250" b="0" i="0" u="none" strike="noStrike" kern="0" cap="none" spc="0" normalizeH="0" baseline="0" noProof="0" dirty="0">
                <a:ln>
                  <a:noFill/>
                </a:ln>
                <a:solidFill>
                  <a:srgbClr val="000000"/>
                </a:solidFill>
                <a:effectLst/>
                <a:uLnTx/>
                <a:uFillTx/>
                <a:latin typeface="Tahoma"/>
                <a:ea typeface="+mn-ea"/>
                <a:cs typeface="+mn-cs"/>
              </a:rPr>
              <a:t>Represent each bin with a </a:t>
            </a:r>
            <a:r>
              <a:rPr kumimoji="0" lang="en-US" sz="2250" b="1" i="0" u="none" strike="noStrike" kern="0" cap="none" spc="0" normalizeH="0" baseline="0" noProof="0" dirty="0" err="1">
                <a:ln>
                  <a:noFill/>
                </a:ln>
                <a:solidFill>
                  <a:srgbClr val="0070C0"/>
                </a:solidFill>
                <a:effectLst/>
                <a:uLnTx/>
                <a:uFillTx/>
                <a:latin typeface="Tahoma"/>
                <a:ea typeface="+mn-ea"/>
                <a:cs typeface="+mn-cs"/>
              </a:rPr>
              <a:t>bitvector</a:t>
            </a:r>
            <a:r>
              <a:rPr kumimoji="0" lang="en-US" sz="2250" b="1" i="0" u="none" strike="noStrike" kern="0" cap="none" spc="0" normalizeH="0" baseline="0" noProof="0" dirty="0">
                <a:ln>
                  <a:noFill/>
                </a:ln>
                <a:solidFill>
                  <a:srgbClr val="0070C0"/>
                </a:solidFill>
                <a:effectLst/>
                <a:uLnTx/>
                <a:uFillTx/>
                <a:latin typeface="Tahoma"/>
                <a:ea typeface="+mn-ea"/>
                <a:cs typeface="+mn-cs"/>
              </a:rPr>
              <a:t> </a:t>
            </a:r>
            <a:r>
              <a:rPr kumimoji="0" lang="en-US" sz="2250" b="0" i="0" u="none" strike="noStrike" kern="0" cap="none" spc="0" normalizeH="0" baseline="0" noProof="0" dirty="0">
                <a:ln>
                  <a:noFill/>
                </a:ln>
                <a:solidFill>
                  <a:srgbClr val="000000"/>
                </a:solidFill>
                <a:effectLst/>
                <a:uLnTx/>
                <a:uFillTx/>
                <a:latin typeface="Tahoma"/>
                <a:ea typeface="+mn-ea"/>
                <a:cs typeface="+mn-cs"/>
              </a:rPr>
              <a:t>that holds the occurrence of all permutations of a small string (</a:t>
            </a:r>
            <a:r>
              <a:rPr kumimoji="0" lang="en-US" sz="2250" b="1" i="0" u="none" strike="noStrike" kern="0" cap="none" spc="0" normalizeH="0" baseline="0" noProof="0" dirty="0">
                <a:ln>
                  <a:noFill/>
                </a:ln>
                <a:solidFill>
                  <a:srgbClr val="0070C0"/>
                </a:solidFill>
                <a:effectLst/>
                <a:uLnTx/>
                <a:uFillTx/>
                <a:latin typeface="Tahoma"/>
                <a:ea typeface="+mn-ea"/>
                <a:cs typeface="+mn-cs"/>
              </a:rPr>
              <a:t>token</a:t>
            </a:r>
            <a:r>
              <a:rPr kumimoji="0" lang="en-US" sz="2250" b="0" i="0" u="none" strike="noStrike" kern="0" cap="none" spc="0" normalizeH="0" baseline="0" noProof="0" dirty="0">
                <a:ln>
                  <a:noFill/>
                </a:ln>
                <a:solidFill>
                  <a:srgbClr val="000000"/>
                </a:solidFill>
                <a:effectLst/>
                <a:uLnTx/>
                <a:uFillTx/>
                <a:latin typeface="Tahoma"/>
                <a:ea typeface="+mn-ea"/>
                <a:cs typeface="+mn-cs"/>
              </a:rPr>
              <a:t>) in the bin</a:t>
            </a:r>
          </a:p>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endParaRPr kumimoji="0" lang="en-US" sz="1200" b="1" i="0" u="none" strike="noStrike" kern="0" cap="none" spc="0" normalizeH="0" baseline="0" noProof="0" dirty="0">
              <a:ln>
                <a:noFill/>
              </a:ln>
              <a:solidFill>
                <a:srgbClr val="C00000"/>
              </a:solidFill>
              <a:effectLst/>
              <a:uLnTx/>
              <a:uFillTx/>
              <a:latin typeface="Tahoma"/>
              <a:ea typeface="+mn-ea"/>
              <a:cs typeface="+mn-cs"/>
            </a:endParaRPr>
          </a:p>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r>
              <a:rPr kumimoji="0" lang="en-US" sz="2250" b="0" i="0" u="none" strike="noStrike" kern="0" cap="none" spc="0" normalizeH="0" baseline="0" noProof="0" dirty="0">
                <a:ln>
                  <a:noFill/>
                </a:ln>
                <a:solidFill>
                  <a:srgbClr val="000000"/>
                </a:solidFill>
                <a:effectLst/>
                <a:uLnTx/>
                <a:uFillTx/>
                <a:latin typeface="Tahoma"/>
                <a:ea typeface="+mn-ea"/>
                <a:cs typeface="+mn-cs"/>
              </a:rPr>
              <a:t>To account for matches that straddle bins, we employ overlapping bins</a:t>
            </a:r>
          </a:p>
          <a:p>
            <a:pPr marL="766763" marR="0" lvl="2" indent="-263129" algn="l" defTabSz="914400" rtl="0" eaLnBrk="1" fontAlgn="base" latinLnBrk="0" hangingPunct="1">
              <a:lnSpc>
                <a:spcPct val="100000"/>
              </a:lnSpc>
              <a:spcBef>
                <a:spcPct val="20000"/>
              </a:spcBef>
              <a:spcAft>
                <a:spcPct val="0"/>
              </a:spcAft>
              <a:buClr>
                <a:srgbClr val="CC9900"/>
              </a:buClr>
              <a:buSzPct val="65000"/>
              <a:buFont typeface="Wingdings" pitchFamily="2" charset="2"/>
              <a:buChar char="n"/>
              <a:tabLst/>
              <a:defRPr/>
            </a:pPr>
            <a:r>
              <a:rPr kumimoji="0" lang="en-US" sz="1950" b="0" i="0" u="none" strike="noStrike" kern="0" cap="none" spc="0" normalizeH="0" baseline="0" noProof="0" dirty="0">
                <a:ln>
                  <a:noFill/>
                </a:ln>
                <a:solidFill>
                  <a:srgbClr val="000000"/>
                </a:solidFill>
                <a:effectLst/>
                <a:uLnTx/>
                <a:uFillTx/>
                <a:latin typeface="Tahoma"/>
                <a:ea typeface="+mn-ea"/>
                <a:cs typeface="+mn-cs"/>
              </a:rPr>
              <a:t>A read will now always completely fall within a single bin</a:t>
            </a:r>
          </a:p>
          <a:p>
            <a:pPr marL="503634" marR="0" lvl="2" indent="0" algn="l"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sz="2100" b="0" i="0" u="none" strike="noStrike" kern="0" cap="none" spc="0" normalizeH="0" baseline="0" noProof="0" dirty="0">
              <a:ln>
                <a:noFill/>
              </a:ln>
              <a:solidFill>
                <a:srgbClr val="000000"/>
              </a:solidFill>
              <a:effectLst/>
              <a:uLnTx/>
              <a:uFillTx/>
              <a:latin typeface="Tahoma"/>
              <a:ea typeface="+mn-ea"/>
              <a:cs typeface="+mn-cs"/>
            </a:endParaRPr>
          </a:p>
          <a:p>
            <a:pPr marL="766763" marR="0" lvl="2" indent="-263129" algn="l" defTabSz="914400" rtl="0" eaLnBrk="1" fontAlgn="base" latinLnBrk="0" hangingPunct="1">
              <a:lnSpc>
                <a:spcPct val="100000"/>
              </a:lnSpc>
              <a:spcBef>
                <a:spcPct val="20000"/>
              </a:spcBef>
              <a:spcAft>
                <a:spcPct val="0"/>
              </a:spcAft>
              <a:buClr>
                <a:srgbClr val="CC9900"/>
              </a:buClr>
              <a:buSzPct val="65000"/>
              <a:buFont typeface="Wingdings" pitchFamily="2" charset="2"/>
              <a:buChar char="n"/>
              <a:tabLst/>
              <a:defRPr/>
            </a:pPr>
            <a:endParaRPr kumimoji="0" lang="en-US" sz="2100" b="0" i="0" u="none" strike="noStrike" kern="0" cap="none" spc="0" normalizeH="0" baseline="0" noProof="0" dirty="0">
              <a:ln>
                <a:noFill/>
              </a:ln>
              <a:solidFill>
                <a:srgbClr val="000000"/>
              </a:solidFill>
              <a:effectLst/>
              <a:uLnTx/>
              <a:uFillTx/>
              <a:latin typeface="Tahoma"/>
              <a:ea typeface="+mn-ea"/>
              <a:cs typeface="+mn-cs"/>
            </a:endParaRPr>
          </a:p>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endParaRPr kumimoji="0" lang="en-US" sz="2250" b="0" i="0" u="none" strike="noStrike" kern="0" cap="none" spc="0" normalizeH="0" baseline="0" noProof="0" dirty="0">
              <a:ln>
                <a:noFill/>
              </a:ln>
              <a:solidFill>
                <a:srgbClr val="000000"/>
              </a:solidFill>
              <a:effectLst/>
              <a:uLnTx/>
              <a:uFillTx/>
              <a:latin typeface="Tahoma"/>
              <a:ea typeface="+mn-ea"/>
              <a:cs typeface="+mn-cs"/>
            </a:endParaRPr>
          </a:p>
        </p:txBody>
      </p:sp>
      <p:cxnSp>
        <p:nvCxnSpPr>
          <p:cNvPr id="30" name="Straight Connector 29"/>
          <p:cNvCxnSpPr/>
          <p:nvPr/>
        </p:nvCxnSpPr>
        <p:spPr>
          <a:xfrm>
            <a:off x="5978769" y="3200400"/>
            <a:ext cx="2921" cy="3015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2" idx="0"/>
            <a:endCxn id="16" idx="2"/>
          </p:cNvCxnSpPr>
          <p:nvPr/>
        </p:nvCxnSpPr>
        <p:spPr>
          <a:xfrm flipH="1" flipV="1">
            <a:off x="7578962" y="3103496"/>
            <a:ext cx="0" cy="52658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264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tgtEl>
                                          <p:spTgt spid="23"/>
                                        </p:tgtEl>
                                      </p:cBhvr>
                                    </p:animEffect>
                                  </p:childTnLst>
                                </p:cTn>
                              </p:par>
                              <p:par>
                                <p:cTn id="28" presetID="9"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dissolve">
                                      <p:cBhvr>
                                        <p:cTn id="30" dur="500"/>
                                        <p:tgtEl>
                                          <p:spTgt spid="3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xEl>
                                              <p:pRg st="2" end="2"/>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P spid="6" grpId="0" animBg="1"/>
      <p:bldP spid="9" grpId="0" animBg="1"/>
      <p:bldP spid="10" grpId="0" animBg="1"/>
      <p:bldP spid="11" grpId="0" animBg="1"/>
      <p:bldP spid="12" grpId="0" animBg="1"/>
      <p:bldP spid="13" grpId="0"/>
      <p:bldP spid="14" grpId="0"/>
      <p:bldP spid="15" grpId="0"/>
      <p:bldP spid="16" grpId="0"/>
      <p:bldP spid="18" grpId="0" animBg="1"/>
      <p:bldP spid="20" grpId="0" animBg="1"/>
      <p:bldP spid="21" grpId="0" animBg="1"/>
      <p:bldP spid="22" grpId="0" animBg="1"/>
      <p:bldP spid="23" grpId="0"/>
      <p:bldP spid="24" grpId="0"/>
      <p:bldP spid="26" grpId="0"/>
      <p:bldP spid="27" grpId="0"/>
      <p:bldP spid="29"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a:t>
            </a:r>
            <a:r>
              <a:rPr lang="en-US" sz="4400" b="1" dirty="0" err="1">
                <a:solidFill>
                  <a:schemeClr val="tx1"/>
                </a:solidFill>
                <a:latin typeface="Cambria" charset="0"/>
                <a:ea typeface="Cambria" charset="0"/>
                <a:cs typeface="Cambria" charset="0"/>
              </a:rPr>
              <a:t>Bitvectors</a:t>
            </a:r>
            <a:endParaRPr lang="en-US" sz="4400" b="1" dirty="0">
              <a:solidFill>
                <a:schemeClr val="tx1"/>
              </a:solidFill>
              <a:latin typeface="Cambria" charset="0"/>
              <a:ea typeface="Cambria" charset="0"/>
              <a:cs typeface="Cambria" charset="0"/>
            </a:endParaRPr>
          </a:p>
        </p:txBody>
      </p:sp>
      <p:sp>
        <p:nvSpPr>
          <p:cNvPr id="3" name="Content Placeholder 2"/>
          <p:cNvSpPr>
            <a:spLocks noGrp="1"/>
          </p:cNvSpPr>
          <p:nvPr>
            <p:ph idx="1"/>
          </p:nvPr>
        </p:nvSpPr>
        <p:spPr>
          <a:xfrm>
            <a:off x="228600" y="7156939"/>
            <a:ext cx="8610600" cy="4519246"/>
          </a:xfrm>
        </p:spPr>
        <p:txBody>
          <a:bodyPr/>
          <a:lstStyle/>
          <a:p>
            <a:pPr lvl="1"/>
            <a:r>
              <a:rPr lang="en-US" sz="2250"/>
              <a:t>Reasonable </a:t>
            </a:r>
            <a:r>
              <a:rPr lang="en-US" sz="2250" dirty="0"/>
              <a:t>memory footprint to hold pre-computed vectors which are generated per bin</a:t>
            </a:r>
          </a:p>
          <a:p>
            <a:pPr lvl="2"/>
            <a:r>
              <a:rPr lang="en-US" sz="2100" dirty="0"/>
              <a:t>Only simple add/compare operations on vectors for likelihood</a:t>
            </a:r>
          </a:p>
          <a:p>
            <a:pPr lvl="1"/>
            <a:r>
              <a:rPr lang="en-US" sz="2250" dirty="0"/>
              <a:t>At the cost of </a:t>
            </a:r>
          </a:p>
          <a:p>
            <a:pPr lvl="2"/>
            <a:r>
              <a:rPr lang="en-US" sz="2100" dirty="0"/>
              <a:t>Lower approximate string matching accuracy</a:t>
            </a:r>
          </a:p>
          <a:p>
            <a:pPr lvl="2"/>
            <a:r>
              <a:rPr lang="en-US" sz="2100" dirty="0"/>
              <a:t>Becoming a memory-bound process</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0" y="1113684"/>
            <a:ext cx="9144001" cy="696630"/>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3600" b="1" i="0" u="none" strike="noStrike" kern="1200" cap="none" spc="0" normalizeH="0" baseline="0" noProof="0" dirty="0">
                <a:ln>
                  <a:noFill/>
                </a:ln>
                <a:solidFill>
                  <a:srgbClr val="FFFFFF"/>
                </a:solidFill>
                <a:effectLst/>
                <a:uLnTx/>
                <a:uFillTx/>
                <a:latin typeface="Tahoma"/>
                <a:ea typeface="+mn-ea"/>
                <a:cs typeface="+mn-cs"/>
              </a:rPr>
              <a:t>…</a:t>
            </a:r>
            <a:r>
              <a:rPr kumimoji="0" lang="en-US" sz="3600" b="1" i="0" u="none" strike="noStrike" kern="1200" cap="none" spc="0" normalizeH="0" baseline="0" noProof="0" dirty="0">
                <a:ln>
                  <a:noFill/>
                </a:ln>
                <a:solidFill>
                  <a:srgbClr val="FFFFFF"/>
                </a:solidFill>
                <a:effectLst/>
                <a:uLnTx/>
                <a:uFillTx/>
                <a:latin typeface="Tahoma"/>
                <a:ea typeface="+mn-ea"/>
                <a:cs typeface="+mn-cs"/>
              </a:rPr>
              <a:t> C     G     T     G     A     G     T     C </a:t>
            </a:r>
            <a:r>
              <a:rPr kumimoji="0" lang="mr-IN" sz="3600" b="1" i="0" u="none" strike="noStrike" kern="1200" cap="none" spc="0" normalizeH="0" baseline="0" noProof="0" dirty="0">
                <a:ln>
                  <a:noFill/>
                </a:ln>
                <a:solidFill>
                  <a:srgbClr val="FFFFFF"/>
                </a:solidFill>
                <a:effectLst/>
                <a:uLnTx/>
                <a:uFillTx/>
                <a:latin typeface="Tahoma"/>
                <a:ea typeface="+mn-ea"/>
                <a:cs typeface="+mn-cs"/>
              </a:rPr>
              <a:t>…</a:t>
            </a:r>
            <a:r>
              <a:rPr kumimoji="0" lang="en-US" sz="3600" b="1" i="0" u="none" strike="noStrike" kern="1200" cap="none" spc="0" normalizeH="0" baseline="0" noProof="0" dirty="0">
                <a:ln>
                  <a:noFill/>
                </a:ln>
                <a:solidFill>
                  <a:srgbClr val="FFFFFF"/>
                </a:solidFill>
                <a:effectLst/>
                <a:uLnTx/>
                <a:uFillTx/>
                <a:latin typeface="Tahoma"/>
                <a:ea typeface="+mn-ea"/>
                <a:cs typeface="+mn-cs"/>
              </a:rPr>
              <a:t>     </a:t>
            </a:r>
            <a:endParaRPr kumimoji="0" lang="en-US" sz="3600" b="0" i="0" u="none" strike="noStrike" kern="1200" cap="none" spc="0" normalizeH="0" baseline="0" noProof="0" dirty="0">
              <a:ln>
                <a:noFill/>
              </a:ln>
              <a:solidFill>
                <a:srgbClr val="FFFFFF"/>
              </a:solidFill>
              <a:effectLst/>
              <a:uLnTx/>
              <a:uFillTx/>
              <a:latin typeface="Tahoma"/>
              <a:ea typeface="+mn-ea"/>
              <a:cs typeface="+mn-cs"/>
            </a:endParaRPr>
          </a:p>
        </p:txBody>
      </p:sp>
      <p:sp>
        <p:nvSpPr>
          <p:cNvPr id="7" name="Right Bracket 6"/>
          <p:cNvSpPr/>
          <p:nvPr/>
        </p:nvSpPr>
        <p:spPr>
          <a:xfrm rot="16200000" flipH="1">
            <a:off x="4413631" y="-1752361"/>
            <a:ext cx="240536" cy="7543799"/>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8" name="TextBox 7"/>
          <p:cNvSpPr txBox="1"/>
          <p:nvPr/>
        </p:nvSpPr>
        <p:spPr>
          <a:xfrm>
            <a:off x="4533899" y="2131707"/>
            <a:ext cx="10206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FFFF">
                    <a:lumMod val="65000"/>
                  </a:srgbClr>
                </a:solidFill>
                <a:effectLst/>
                <a:uLnTx/>
                <a:uFillTx/>
                <a:latin typeface="Tahoma"/>
                <a:ea typeface="+mn-ea"/>
                <a:cs typeface="+mn-cs"/>
              </a:rPr>
              <a:t>Bin x</a:t>
            </a:r>
          </a:p>
        </p:txBody>
      </p:sp>
      <p:sp>
        <p:nvSpPr>
          <p:cNvPr id="9" name="Rectangle 8"/>
          <p:cNvSpPr/>
          <p:nvPr/>
        </p:nvSpPr>
        <p:spPr>
          <a:xfrm>
            <a:off x="927130" y="1096098"/>
            <a:ext cx="4423446" cy="731801"/>
          </a:xfrm>
          <a:prstGeom prst="rect">
            <a:avLst/>
          </a:prstGeom>
          <a:no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p:cNvSpPr/>
          <p:nvPr/>
        </p:nvSpPr>
        <p:spPr>
          <a:xfrm>
            <a:off x="4809126" y="2882977"/>
            <a:ext cx="545911" cy="3398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p:txBody>
      </p:sp>
      <p:sp>
        <p:nvSpPr>
          <p:cNvPr id="11" name="TextBox 10"/>
          <p:cNvSpPr txBox="1"/>
          <p:nvPr/>
        </p:nvSpPr>
        <p:spPr>
          <a:xfrm rot="16200000">
            <a:off x="2052279" y="4174699"/>
            <a:ext cx="21731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ahoma"/>
                <a:ea typeface="+mn-ea"/>
                <a:cs typeface="+mn-cs"/>
              </a:rPr>
              <a:t>Bin x </a:t>
            </a:r>
            <a:r>
              <a:rPr kumimoji="0" lang="en-US" sz="2000" b="1" i="0" u="none" strike="noStrike" kern="1200" cap="none" spc="0" normalizeH="0" baseline="0" noProof="0" dirty="0" err="1">
                <a:ln>
                  <a:noFill/>
                </a:ln>
                <a:solidFill>
                  <a:srgbClr val="0070C0"/>
                </a:solidFill>
                <a:effectLst/>
                <a:uLnTx/>
                <a:uFillTx/>
                <a:latin typeface="Tahoma"/>
                <a:ea typeface="+mn-ea"/>
                <a:cs typeface="+mn-cs"/>
              </a:rPr>
              <a:t>Bitvector</a:t>
            </a:r>
            <a:endParaRPr kumimoji="0" lang="en-US" sz="2000" b="1" i="0" u="none" strike="noStrike" kern="1200" cap="none" spc="0" normalizeH="0" baseline="0" noProof="0" dirty="0">
              <a:ln>
                <a:noFill/>
              </a:ln>
              <a:solidFill>
                <a:srgbClr val="0070C0"/>
              </a:solidFill>
              <a:effectLst/>
              <a:uLnTx/>
              <a:uFillTx/>
              <a:latin typeface="Tahoma"/>
              <a:ea typeface="+mn-ea"/>
              <a:cs typeface="+mn-cs"/>
            </a:endParaRPr>
          </a:p>
        </p:txBody>
      </p:sp>
      <p:sp>
        <p:nvSpPr>
          <p:cNvPr id="12" name="TextBox 11"/>
          <p:cNvSpPr txBox="1"/>
          <p:nvPr/>
        </p:nvSpPr>
        <p:spPr>
          <a:xfrm>
            <a:off x="2500654" y="2847807"/>
            <a:ext cx="2308472" cy="34778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AAAAA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CGTGA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TGAGT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GAGTC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GTGAG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p:txBody>
      </p:sp>
      <p:sp>
        <p:nvSpPr>
          <p:cNvPr id="13" name="TextBox 12"/>
          <p:cNvSpPr txBox="1"/>
          <p:nvPr/>
        </p:nvSpPr>
        <p:spPr>
          <a:xfrm>
            <a:off x="889792" y="1144626"/>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a:ea typeface="+mn-ea"/>
                <a:cs typeface="+mn-cs"/>
              </a:rPr>
              <a:t>C     G     T     G     A</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17" name="TextBox 16"/>
          <p:cNvSpPr txBox="1"/>
          <p:nvPr/>
        </p:nvSpPr>
        <p:spPr>
          <a:xfrm>
            <a:off x="1850365" y="1156076"/>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a:ea typeface="+mn-ea"/>
                <a:cs typeface="+mn-cs"/>
              </a:rPr>
              <a:t>G     T     G     A     G</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TextBox 17"/>
          <p:cNvSpPr txBox="1"/>
          <p:nvPr/>
        </p:nvSpPr>
        <p:spPr>
          <a:xfrm>
            <a:off x="2862551" y="1148370"/>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a:ea typeface="+mn-ea"/>
                <a:cs typeface="+mn-cs"/>
              </a:rPr>
              <a:t>T     G     A     G     T</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19" name="TextBox 18"/>
          <p:cNvSpPr txBox="1"/>
          <p:nvPr/>
        </p:nvSpPr>
        <p:spPr>
          <a:xfrm>
            <a:off x="3811991" y="1149340"/>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ahoma"/>
                <a:ea typeface="+mn-ea"/>
                <a:cs typeface="+mn-cs"/>
              </a:rPr>
              <a:t>G     </a:t>
            </a:r>
            <a:r>
              <a:rPr kumimoji="0" lang="en-US" sz="3600" b="1" i="0" u="none" strike="noStrike" kern="1200" cap="none" spc="0" normalizeH="0" baseline="0" noProof="0" dirty="0">
                <a:ln>
                  <a:noFill/>
                </a:ln>
                <a:solidFill>
                  <a:srgbClr val="000000"/>
                </a:solidFill>
                <a:effectLst/>
                <a:uLnTx/>
                <a:uFillTx/>
                <a:latin typeface="Tahoma"/>
                <a:ea typeface="+mn-ea"/>
                <a:cs typeface="+mn-cs"/>
              </a:rPr>
              <a:t>A     </a:t>
            </a:r>
            <a:r>
              <a:rPr kumimoji="0" lang="en-US" sz="3600" b="1" i="0" u="none" strike="noStrike" kern="1200" cap="none" spc="0" normalizeH="0" baseline="0" noProof="0">
                <a:ln>
                  <a:noFill/>
                </a:ln>
                <a:solidFill>
                  <a:srgbClr val="000000"/>
                </a:solidFill>
                <a:effectLst/>
                <a:uLnTx/>
                <a:uFillTx/>
                <a:latin typeface="Tahoma"/>
                <a:ea typeface="+mn-ea"/>
                <a:cs typeface="+mn-cs"/>
              </a:rPr>
              <a:t>G     T     C</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20" name="TextBox 19"/>
          <p:cNvSpPr txBox="1"/>
          <p:nvPr/>
        </p:nvSpPr>
        <p:spPr>
          <a:xfrm>
            <a:off x="4852269" y="5524021"/>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
        <p:nvSpPr>
          <p:cNvPr id="21" name="TextBox 20"/>
          <p:cNvSpPr txBox="1"/>
          <p:nvPr/>
        </p:nvSpPr>
        <p:spPr>
          <a:xfrm>
            <a:off x="4852269" y="5528365"/>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2" name="TextBox 21"/>
          <p:cNvSpPr txBox="1"/>
          <p:nvPr/>
        </p:nvSpPr>
        <p:spPr>
          <a:xfrm>
            <a:off x="4852269" y="4854755"/>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3" name="TextBox 22"/>
          <p:cNvSpPr txBox="1"/>
          <p:nvPr/>
        </p:nvSpPr>
        <p:spPr>
          <a:xfrm>
            <a:off x="4864256" y="4183211"/>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4" name="TextBox 23"/>
          <p:cNvSpPr txBox="1"/>
          <p:nvPr/>
        </p:nvSpPr>
        <p:spPr>
          <a:xfrm>
            <a:off x="4852269" y="3530154"/>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5" name="TextBox 24"/>
          <p:cNvSpPr txBox="1"/>
          <p:nvPr/>
        </p:nvSpPr>
        <p:spPr>
          <a:xfrm>
            <a:off x="4852269" y="4836268"/>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
        <p:nvSpPr>
          <p:cNvPr id="26" name="TextBox 25"/>
          <p:cNvSpPr txBox="1"/>
          <p:nvPr/>
        </p:nvSpPr>
        <p:spPr>
          <a:xfrm>
            <a:off x="4864256" y="4175369"/>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
        <p:nvSpPr>
          <p:cNvPr id="27" name="TextBox 26"/>
          <p:cNvSpPr txBox="1"/>
          <p:nvPr/>
        </p:nvSpPr>
        <p:spPr>
          <a:xfrm>
            <a:off x="4852269" y="3532236"/>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Tree>
    <p:extLst>
      <p:ext uri="{BB962C8B-B14F-4D97-AF65-F5344CB8AC3E}">
        <p14:creationId xmlns:p14="http://schemas.microsoft.com/office/powerpoint/2010/main" val="3184726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3"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3"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3"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3"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1" presetClass="entr" presetSubtype="0" fill="hold" grpId="1" nodeType="with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childTnLst>
                                </p:cTn>
                              </p:par>
                              <p:par>
                                <p:cTn id="30" presetID="1" presetClass="entr" presetSubtype="0" fill="hold" grpId="1" nodeType="with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0"/>
                                          </p:stCondLst>
                                        </p:cTn>
                                        <p:tgtEl>
                                          <p:spTgt spid="12">
                                            <p:txEl>
                                              <p:pRg st="5" end="5"/>
                                            </p:txEl>
                                          </p:spTgt>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12">
                                            <p:txEl>
                                              <p:pRg st="6" end="6"/>
                                            </p:txEl>
                                          </p:spTgt>
                                        </p:tgtEl>
                                        <p:attrNameLst>
                                          <p:attrName>style.visibility</p:attrName>
                                        </p:attrNameLst>
                                      </p:cBhvr>
                                      <p:to>
                                        <p:strVal val="visible"/>
                                      </p:to>
                                    </p:set>
                                  </p:childTnLst>
                                </p:cTn>
                              </p:par>
                              <p:par>
                                <p:cTn id="38" presetID="1" presetClass="entr" presetSubtype="0" fill="hold" grpId="1" nodeType="withEffect">
                                  <p:stCondLst>
                                    <p:cond delay="0"/>
                                  </p:stCondLst>
                                  <p:childTnLst>
                                    <p:set>
                                      <p:cBhvr>
                                        <p:cTn id="39" dur="1" fill="hold">
                                          <p:stCondLst>
                                            <p:cond delay="0"/>
                                          </p:stCondLst>
                                        </p:cTn>
                                        <p:tgtEl>
                                          <p:spTgt spid="12">
                                            <p:txEl>
                                              <p:pRg st="7" end="7"/>
                                            </p:txEl>
                                          </p:spTgt>
                                        </p:tgtEl>
                                        <p:attrNameLst>
                                          <p:attrName>style.visibility</p:attrName>
                                        </p:attrNameLst>
                                      </p:cBhvr>
                                      <p:to>
                                        <p:strVal val="visible"/>
                                      </p:to>
                                    </p:set>
                                  </p:childTnLst>
                                </p:cTn>
                              </p:par>
                              <p:par>
                                <p:cTn id="40" presetID="1" presetClass="entr" presetSubtype="0" fill="hold" grpId="1" nodeType="withEffect">
                                  <p:stCondLst>
                                    <p:cond delay="0"/>
                                  </p:stCondLst>
                                  <p:childTnLst>
                                    <p:set>
                                      <p:cBhvr>
                                        <p:cTn id="41" dur="1" fill="hold">
                                          <p:stCondLst>
                                            <p:cond delay="0"/>
                                          </p:stCondLst>
                                        </p:cTn>
                                        <p:tgtEl>
                                          <p:spTgt spid="12">
                                            <p:txEl>
                                              <p:pRg st="8" end="8"/>
                                            </p:txEl>
                                          </p:spTgt>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12">
                                            <p:txEl>
                                              <p:pRg st="9" end="9"/>
                                            </p:txEl>
                                          </p:spTgt>
                                        </p:tgtEl>
                                        <p:attrNameLst>
                                          <p:attrName>style.visibility</p:attrName>
                                        </p:attrNameLst>
                                      </p:cBhvr>
                                      <p:to>
                                        <p:strVal val="visible"/>
                                      </p:to>
                                    </p:set>
                                  </p:childTnLst>
                                </p:cTn>
                              </p:par>
                              <p:par>
                                <p:cTn id="44" presetID="9"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500"/>
                                        <p:tgtEl>
                                          <p:spTgt spid="10"/>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dissolve">
                                      <p:cBhvr>
                                        <p:cTn id="49" dur="500"/>
                                        <p:tgtEl>
                                          <p:spTgt spid="21"/>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dissolve">
                                      <p:cBhvr>
                                        <p:cTn id="52" dur="500"/>
                                        <p:tgtEl>
                                          <p:spTgt spid="22"/>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dissolve">
                                      <p:cBhvr>
                                        <p:cTn id="55" dur="500"/>
                                        <p:tgtEl>
                                          <p:spTgt spid="23"/>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dissolve">
                                      <p:cBhvr>
                                        <p:cTn id="61" dur="500"/>
                                        <p:tgtEl>
                                          <p:spTgt spid="12"/>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6" presetClass="emph" presetSubtype="0" fill="hold" grpId="0" nodeType="clickEffect">
                                  <p:stCondLst>
                                    <p:cond delay="500"/>
                                  </p:stCondLst>
                                  <p:childTnLst>
                                    <p:animScale>
                                      <p:cBhvr>
                                        <p:cTn id="68" dur="500" fill="hold"/>
                                        <p:tgtEl>
                                          <p:spTgt spid="13"/>
                                        </p:tgtEl>
                                      </p:cBhvr>
                                      <p:by x="25000" y="25000"/>
                                    </p:animScale>
                                  </p:childTnLst>
                                </p:cTn>
                              </p:par>
                              <p:par>
                                <p:cTn id="69" presetID="0" presetClass="path" presetSubtype="0" accel="50000" decel="50000" fill="hold" grpId="1" nodeType="withEffect">
                                  <p:stCondLst>
                                    <p:cond delay="0"/>
                                  </p:stCondLst>
                                  <p:childTnLst>
                                    <p:animMotion origin="layout" path="M 0 0 L 0.12066 0.3345 " pathEditMode="relative" ptsTypes="AA">
                                      <p:cBhvr>
                                        <p:cTn id="70" dur="1000" fill="hold"/>
                                        <p:tgtEl>
                                          <p:spTgt spid="13"/>
                                        </p:tgtEl>
                                        <p:attrNameLst>
                                          <p:attrName>ppt_x</p:attrName>
                                          <p:attrName>ppt_y</p:attrName>
                                        </p:attrNameLst>
                                      </p:cBhvr>
                                    </p:animMotion>
                                  </p:childTnLst>
                                </p:cTn>
                              </p:par>
                            </p:childTnLst>
                          </p:cTn>
                        </p:par>
                        <p:par>
                          <p:cTn id="71" fill="hold">
                            <p:stCondLst>
                              <p:cond delay="1000"/>
                            </p:stCondLst>
                            <p:childTnLst>
                              <p:par>
                                <p:cTn id="72" presetID="9" presetClass="exit" presetSubtype="0" fill="hold" grpId="2" nodeType="afterEffect">
                                  <p:stCondLst>
                                    <p:cond delay="0"/>
                                  </p:stCondLst>
                                  <p:childTnLst>
                                    <p:animEffect transition="out" filter="dissolv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childTnLst>
                          </p:cTn>
                        </p:par>
                        <p:par>
                          <p:cTn id="75" fill="hold">
                            <p:stCondLst>
                              <p:cond delay="1500"/>
                            </p:stCondLst>
                            <p:childTnLst>
                              <p:par>
                                <p:cTn id="76" presetID="26" presetClass="emph" presetSubtype="0" fill="hold" nodeType="afterEffect">
                                  <p:stCondLst>
                                    <p:cond delay="0"/>
                                  </p:stCondLst>
                                  <p:childTnLst>
                                    <p:animEffect transition="out" filter="fade">
                                      <p:cBhvr>
                                        <p:cTn id="77" dur="500" tmFilter="0, 0; .2, .5; .8, .5; 1, 0"/>
                                        <p:tgtEl>
                                          <p:spTgt spid="12">
                                            <p:txEl>
                                              <p:pRg st="2" end="2"/>
                                            </p:txEl>
                                          </p:spTgt>
                                        </p:tgtEl>
                                      </p:cBhvr>
                                    </p:animEffect>
                                    <p:animScale>
                                      <p:cBhvr>
                                        <p:cTn id="78" dur="250" autoRev="1" fill="hold"/>
                                        <p:tgtEl>
                                          <p:spTgt spid="12">
                                            <p:txEl>
                                              <p:pRg st="2" end="2"/>
                                            </p:txEl>
                                          </p:spTgt>
                                        </p:tgtEl>
                                      </p:cBhvr>
                                      <p:by x="105000" y="105000"/>
                                    </p:animScale>
                                  </p:childTnLst>
                                </p:cTn>
                              </p:par>
                              <p:par>
                                <p:cTn id="79" presetID="1" presetClass="exit" presetSubtype="0" fill="hold" grpId="1" nodeType="withEffect">
                                  <p:stCondLst>
                                    <p:cond delay="0"/>
                                  </p:stCondLst>
                                  <p:childTnLst>
                                    <p:set>
                                      <p:cBhvr>
                                        <p:cTn id="80" dur="1" fill="hold">
                                          <p:stCondLst>
                                            <p:cond delay="0"/>
                                          </p:stCondLst>
                                        </p:cTn>
                                        <p:tgtEl>
                                          <p:spTgt spid="24"/>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par>
                          <p:cTn id="83" fill="hold">
                            <p:stCondLst>
                              <p:cond delay="2000"/>
                            </p:stCondLst>
                            <p:childTnLst>
                              <p:par>
                                <p:cTn id="84" presetID="0" presetClass="path" presetSubtype="0" accel="50000" decel="50000" fill="hold" grpId="1" nodeType="afterEffect">
                                  <p:stCondLst>
                                    <p:cond delay="500"/>
                                  </p:stCondLst>
                                  <p:childTnLst>
                                    <p:animMotion origin="layout" path="M 0 0 L 0.10573 0 " pathEditMode="relative" ptsTypes="AA">
                                      <p:cBhvr>
                                        <p:cTn id="85" dur="1000" fill="hold"/>
                                        <p:tgtEl>
                                          <p:spTgt spid="9"/>
                                        </p:tgtEl>
                                        <p:attrNameLst>
                                          <p:attrName>ppt_x</p:attrName>
                                          <p:attrName>ppt_y</p:attrName>
                                        </p:attrNameLst>
                                      </p:cBhvr>
                                    </p:animMotion>
                                  </p:childTnLst>
                                </p:cTn>
                              </p:par>
                            </p:childTnLst>
                          </p:cTn>
                        </p:par>
                        <p:par>
                          <p:cTn id="86" fill="hold">
                            <p:stCondLst>
                              <p:cond delay="3500"/>
                            </p:stCondLst>
                            <p:childTnLst>
                              <p:par>
                                <p:cTn id="87" presetID="6" presetClass="emph" presetSubtype="0" fill="hold" grpId="0" nodeType="afterEffect">
                                  <p:stCondLst>
                                    <p:cond delay="0"/>
                                  </p:stCondLst>
                                  <p:childTnLst>
                                    <p:animScale>
                                      <p:cBhvr>
                                        <p:cTn id="88" dur="500" fill="hold"/>
                                        <p:tgtEl>
                                          <p:spTgt spid="17"/>
                                        </p:tgtEl>
                                      </p:cBhvr>
                                      <p:by x="25000" y="25000"/>
                                    </p:animScale>
                                  </p:childTnLst>
                                </p:cTn>
                              </p:par>
                              <p:par>
                                <p:cTn id="89" presetID="0" presetClass="path" presetSubtype="0" accel="50000" decel="50000" fill="hold" grpId="1" nodeType="withEffect">
                                  <p:stCondLst>
                                    <p:cond delay="0"/>
                                  </p:stCondLst>
                                  <p:childTnLst>
                                    <p:animMotion origin="layout" path="M 1.38889E-6 7.40741E-7 L 0.0191 0.61875 " pathEditMode="relative" rAng="0" ptsTypes="AA">
                                      <p:cBhvr>
                                        <p:cTn id="90" dur="1000" fill="hold"/>
                                        <p:tgtEl>
                                          <p:spTgt spid="17"/>
                                        </p:tgtEl>
                                        <p:attrNameLst>
                                          <p:attrName>ppt_x</p:attrName>
                                          <p:attrName>ppt_y</p:attrName>
                                        </p:attrNameLst>
                                      </p:cBhvr>
                                      <p:rCtr x="955" y="30926"/>
                                    </p:animMotion>
                                  </p:childTnLst>
                                </p:cTn>
                              </p:par>
                            </p:childTnLst>
                          </p:cTn>
                        </p:par>
                        <p:par>
                          <p:cTn id="91" fill="hold">
                            <p:stCondLst>
                              <p:cond delay="4500"/>
                            </p:stCondLst>
                            <p:childTnLst>
                              <p:par>
                                <p:cTn id="92" presetID="9" presetClass="exit" presetSubtype="0" fill="hold" grpId="2" nodeType="afterEffect">
                                  <p:stCondLst>
                                    <p:cond delay="0"/>
                                  </p:stCondLst>
                                  <p:childTnLst>
                                    <p:animEffect transition="out" filter="dissolv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childTnLst>
                          </p:cTn>
                        </p:par>
                        <p:par>
                          <p:cTn id="95" fill="hold">
                            <p:stCondLst>
                              <p:cond delay="5000"/>
                            </p:stCondLst>
                            <p:childTnLst>
                              <p:par>
                                <p:cTn id="96" presetID="26" presetClass="emph" presetSubtype="0" fill="hold" nodeType="afterEffect">
                                  <p:stCondLst>
                                    <p:cond delay="0"/>
                                  </p:stCondLst>
                                  <p:childTnLst>
                                    <p:animEffect transition="out" filter="fade">
                                      <p:cBhvr>
                                        <p:cTn id="97" dur="500" tmFilter="0, 0; .2, .5; .8, .5; 1, 0"/>
                                        <p:tgtEl>
                                          <p:spTgt spid="12">
                                            <p:txEl>
                                              <p:pRg st="8" end="8"/>
                                            </p:txEl>
                                          </p:spTgt>
                                        </p:tgtEl>
                                      </p:cBhvr>
                                    </p:animEffect>
                                    <p:animScale>
                                      <p:cBhvr>
                                        <p:cTn id="98" dur="250" autoRev="1" fill="hold"/>
                                        <p:tgtEl>
                                          <p:spTgt spid="12">
                                            <p:txEl>
                                              <p:pRg st="8" end="8"/>
                                            </p:txEl>
                                          </p:spTgt>
                                        </p:tgtEl>
                                      </p:cBhvr>
                                      <p:by x="105000" y="105000"/>
                                    </p:animScale>
                                  </p:childTnLst>
                                </p:cTn>
                              </p:par>
                              <p:par>
                                <p:cTn id="99" presetID="1" presetClass="entr" presetSubtype="0" fill="hold" grpId="0" nodeType="withEffect">
                                  <p:stCondLst>
                                    <p:cond delay="0"/>
                                  </p:stCondLst>
                                  <p:childTnLst>
                                    <p:set>
                                      <p:cBhvr>
                                        <p:cTn id="100" dur="1" fill="hold">
                                          <p:stCondLst>
                                            <p:cond delay="0"/>
                                          </p:stCondLst>
                                        </p:cTn>
                                        <p:tgtEl>
                                          <p:spTgt spid="20"/>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21"/>
                                        </p:tgtEl>
                                        <p:attrNameLst>
                                          <p:attrName>style.visibility</p:attrName>
                                        </p:attrNameLst>
                                      </p:cBhvr>
                                      <p:to>
                                        <p:strVal val="hidden"/>
                                      </p:to>
                                    </p:set>
                                  </p:childTnLst>
                                </p:cTn>
                              </p:par>
                            </p:childTnLst>
                          </p:cTn>
                        </p:par>
                        <p:par>
                          <p:cTn id="103" fill="hold">
                            <p:stCondLst>
                              <p:cond delay="5500"/>
                            </p:stCondLst>
                            <p:childTnLst>
                              <p:par>
                                <p:cTn id="104" presetID="0" presetClass="path" presetSubtype="0" accel="50000" decel="50000" fill="hold" grpId="2" nodeType="afterEffect">
                                  <p:stCondLst>
                                    <p:cond delay="0"/>
                                  </p:stCondLst>
                                  <p:childTnLst>
                                    <p:animMotion origin="layout" path="M 0.10573 -1.11111E-6 L 0.21441 0.00162 " pathEditMode="fixed" rAng="0" ptsTypes="AA">
                                      <p:cBhvr>
                                        <p:cTn id="105" dur="1000" fill="hold"/>
                                        <p:tgtEl>
                                          <p:spTgt spid="9"/>
                                        </p:tgtEl>
                                        <p:attrNameLst>
                                          <p:attrName>ppt_x</p:attrName>
                                          <p:attrName>ppt_y</p:attrName>
                                        </p:attrNameLst>
                                      </p:cBhvr>
                                      <p:rCtr x="5451" y="162"/>
                                    </p:animMotion>
                                  </p:childTnLst>
                                </p:cTn>
                              </p:par>
                            </p:childTnLst>
                          </p:cTn>
                        </p:par>
                        <p:par>
                          <p:cTn id="106" fill="hold">
                            <p:stCondLst>
                              <p:cond delay="6500"/>
                            </p:stCondLst>
                            <p:childTnLst>
                              <p:par>
                                <p:cTn id="107" presetID="6" presetClass="emph" presetSubtype="0" fill="hold" grpId="0" nodeType="afterEffect">
                                  <p:stCondLst>
                                    <p:cond delay="0"/>
                                  </p:stCondLst>
                                  <p:childTnLst>
                                    <p:animScale>
                                      <p:cBhvr>
                                        <p:cTn id="108" dur="500" fill="hold"/>
                                        <p:tgtEl>
                                          <p:spTgt spid="18"/>
                                        </p:tgtEl>
                                      </p:cBhvr>
                                      <p:by x="25000" y="25000"/>
                                    </p:animScale>
                                  </p:childTnLst>
                                </p:cTn>
                              </p:par>
                              <p:par>
                                <p:cTn id="109" presetID="0" presetClass="path" presetSubtype="0" accel="50000" decel="50000" fill="hold" grpId="1" nodeType="withEffect">
                                  <p:stCondLst>
                                    <p:cond delay="0"/>
                                  </p:stCondLst>
                                  <p:childTnLst>
                                    <p:animMotion origin="layout" path="M 1.11111E-6 -3.33333E-6 L -0.09514 0.42639 " pathEditMode="relative" rAng="0" ptsTypes="AA">
                                      <p:cBhvr>
                                        <p:cTn id="110" dur="1000" fill="hold"/>
                                        <p:tgtEl>
                                          <p:spTgt spid="18"/>
                                        </p:tgtEl>
                                        <p:attrNameLst>
                                          <p:attrName>ppt_x</p:attrName>
                                          <p:attrName>ppt_y</p:attrName>
                                        </p:attrNameLst>
                                      </p:cBhvr>
                                      <p:rCtr x="-4757" y="21319"/>
                                    </p:animMotion>
                                  </p:childTnLst>
                                </p:cTn>
                              </p:par>
                            </p:childTnLst>
                          </p:cTn>
                        </p:par>
                        <p:par>
                          <p:cTn id="111" fill="hold">
                            <p:stCondLst>
                              <p:cond delay="7500"/>
                            </p:stCondLst>
                            <p:childTnLst>
                              <p:par>
                                <p:cTn id="112" presetID="9" presetClass="exit" presetSubtype="0" fill="hold" grpId="2" nodeType="afterEffect">
                                  <p:stCondLst>
                                    <p:cond delay="0"/>
                                  </p:stCondLst>
                                  <p:childTnLst>
                                    <p:animEffect transition="out" filter="dissolve">
                                      <p:cBhvr>
                                        <p:cTn id="113" dur="500"/>
                                        <p:tgtEl>
                                          <p:spTgt spid="18"/>
                                        </p:tgtEl>
                                      </p:cBhvr>
                                    </p:animEffect>
                                    <p:set>
                                      <p:cBhvr>
                                        <p:cTn id="114" dur="1" fill="hold">
                                          <p:stCondLst>
                                            <p:cond delay="499"/>
                                          </p:stCondLst>
                                        </p:cTn>
                                        <p:tgtEl>
                                          <p:spTgt spid="18"/>
                                        </p:tgtEl>
                                        <p:attrNameLst>
                                          <p:attrName>style.visibility</p:attrName>
                                        </p:attrNameLst>
                                      </p:cBhvr>
                                      <p:to>
                                        <p:strVal val="hidden"/>
                                      </p:to>
                                    </p:set>
                                  </p:childTnLst>
                                </p:cTn>
                              </p:par>
                            </p:childTnLst>
                          </p:cTn>
                        </p:par>
                        <p:par>
                          <p:cTn id="115" fill="hold">
                            <p:stCondLst>
                              <p:cond delay="8000"/>
                            </p:stCondLst>
                            <p:childTnLst>
                              <p:par>
                                <p:cTn id="116" presetID="26" presetClass="emph" presetSubtype="0" fill="hold" nodeType="afterEffect">
                                  <p:stCondLst>
                                    <p:cond delay="0"/>
                                  </p:stCondLst>
                                  <p:childTnLst>
                                    <p:animEffect transition="out" filter="fade">
                                      <p:cBhvr>
                                        <p:cTn id="117" dur="500" tmFilter="0, 0; .2, .5; .8, .5; 1, 0"/>
                                        <p:tgtEl>
                                          <p:spTgt spid="12">
                                            <p:txEl>
                                              <p:pRg st="4" end="4"/>
                                            </p:txEl>
                                          </p:spTgt>
                                        </p:tgtEl>
                                      </p:cBhvr>
                                    </p:animEffect>
                                    <p:animScale>
                                      <p:cBhvr>
                                        <p:cTn id="118" dur="250" autoRev="1" fill="hold"/>
                                        <p:tgtEl>
                                          <p:spTgt spid="12">
                                            <p:txEl>
                                              <p:pRg st="4" end="4"/>
                                            </p:txEl>
                                          </p:spTgt>
                                        </p:tgtEl>
                                      </p:cBhvr>
                                      <p:by x="105000" y="105000"/>
                                    </p:animScale>
                                  </p:childTnLst>
                                </p:cTn>
                              </p:par>
                              <p:par>
                                <p:cTn id="119" presetID="1" presetClass="exit" presetSubtype="0" fill="hold" grpId="1" nodeType="withEffect">
                                  <p:stCondLst>
                                    <p:cond delay="0"/>
                                  </p:stCondLst>
                                  <p:childTnLst>
                                    <p:set>
                                      <p:cBhvr>
                                        <p:cTn id="120" dur="1" fill="hold">
                                          <p:stCondLst>
                                            <p:cond delay="0"/>
                                          </p:stCondLst>
                                        </p:cTn>
                                        <p:tgtEl>
                                          <p:spTgt spid="23"/>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0"/>
                                          </p:stCondLst>
                                        </p:cTn>
                                        <p:tgtEl>
                                          <p:spTgt spid="26"/>
                                        </p:tgtEl>
                                        <p:attrNameLst>
                                          <p:attrName>style.visibility</p:attrName>
                                        </p:attrNameLst>
                                      </p:cBhvr>
                                      <p:to>
                                        <p:strVal val="visible"/>
                                      </p:to>
                                    </p:set>
                                  </p:childTnLst>
                                </p:cTn>
                              </p:par>
                            </p:childTnLst>
                          </p:cTn>
                        </p:par>
                        <p:par>
                          <p:cTn id="123" fill="hold">
                            <p:stCondLst>
                              <p:cond delay="8500"/>
                            </p:stCondLst>
                            <p:childTnLst>
                              <p:par>
                                <p:cTn id="124" presetID="0" presetClass="path" presetSubtype="0" accel="50000" decel="50000" fill="hold" grpId="3" nodeType="afterEffect">
                                  <p:stCondLst>
                                    <p:cond delay="0"/>
                                  </p:stCondLst>
                                  <p:childTnLst>
                                    <p:animMotion origin="layout" path="M 0.21441 0.00162 L 0.31823 0.00162 " pathEditMode="fixed" rAng="0" ptsTypes="AA">
                                      <p:cBhvr>
                                        <p:cTn id="125" dur="1000" fill="hold"/>
                                        <p:tgtEl>
                                          <p:spTgt spid="9"/>
                                        </p:tgtEl>
                                        <p:attrNameLst>
                                          <p:attrName>ppt_x</p:attrName>
                                          <p:attrName>ppt_y</p:attrName>
                                        </p:attrNameLst>
                                      </p:cBhvr>
                                      <p:rCtr x="5052" y="-185"/>
                                    </p:animMotion>
                                  </p:childTnLst>
                                </p:cTn>
                              </p:par>
                            </p:childTnLst>
                          </p:cTn>
                        </p:par>
                        <p:par>
                          <p:cTn id="126" fill="hold">
                            <p:stCondLst>
                              <p:cond delay="9500"/>
                            </p:stCondLst>
                            <p:childTnLst>
                              <p:par>
                                <p:cTn id="127" presetID="6" presetClass="emph" presetSubtype="0" fill="hold" grpId="0" nodeType="afterEffect">
                                  <p:stCondLst>
                                    <p:cond delay="0"/>
                                  </p:stCondLst>
                                  <p:childTnLst>
                                    <p:animScale>
                                      <p:cBhvr>
                                        <p:cTn id="128" dur="500" fill="hold"/>
                                        <p:tgtEl>
                                          <p:spTgt spid="19"/>
                                        </p:tgtEl>
                                      </p:cBhvr>
                                      <p:by x="25000" y="25000"/>
                                    </p:animScale>
                                  </p:childTnLst>
                                </p:cTn>
                              </p:par>
                              <p:par>
                                <p:cTn id="129" presetID="0" presetClass="path" presetSubtype="0" accel="50000" decel="50000" fill="hold" grpId="1" nodeType="withEffect">
                                  <p:stCondLst>
                                    <p:cond delay="0"/>
                                  </p:stCondLst>
                                  <p:childTnLst>
                                    <p:animMotion origin="layout" path="M 1.66667E-6 -3.33333E-6 L -0.20729 0.52431 " pathEditMode="relative" rAng="0" ptsTypes="AA">
                                      <p:cBhvr>
                                        <p:cTn id="130" dur="1000" fill="hold"/>
                                        <p:tgtEl>
                                          <p:spTgt spid="19"/>
                                        </p:tgtEl>
                                        <p:attrNameLst>
                                          <p:attrName>ppt_x</p:attrName>
                                          <p:attrName>ppt_y</p:attrName>
                                        </p:attrNameLst>
                                      </p:cBhvr>
                                      <p:rCtr x="-10365" y="26204"/>
                                    </p:animMotion>
                                  </p:childTnLst>
                                </p:cTn>
                              </p:par>
                            </p:childTnLst>
                          </p:cTn>
                        </p:par>
                        <p:par>
                          <p:cTn id="131" fill="hold">
                            <p:stCondLst>
                              <p:cond delay="10500"/>
                            </p:stCondLst>
                            <p:childTnLst>
                              <p:par>
                                <p:cTn id="132" presetID="9" presetClass="exit" presetSubtype="0" fill="hold" grpId="2" nodeType="afterEffect">
                                  <p:stCondLst>
                                    <p:cond delay="0"/>
                                  </p:stCondLst>
                                  <p:childTnLst>
                                    <p:animEffect transition="out" filter="dissolve">
                                      <p:cBhvr>
                                        <p:cTn id="133" dur="500"/>
                                        <p:tgtEl>
                                          <p:spTgt spid="19"/>
                                        </p:tgtEl>
                                      </p:cBhvr>
                                    </p:animEffect>
                                    <p:set>
                                      <p:cBhvr>
                                        <p:cTn id="134" dur="1" fill="hold">
                                          <p:stCondLst>
                                            <p:cond delay="499"/>
                                          </p:stCondLst>
                                        </p:cTn>
                                        <p:tgtEl>
                                          <p:spTgt spid="19"/>
                                        </p:tgtEl>
                                        <p:attrNameLst>
                                          <p:attrName>style.visibility</p:attrName>
                                        </p:attrNameLst>
                                      </p:cBhvr>
                                      <p:to>
                                        <p:strVal val="hidden"/>
                                      </p:to>
                                    </p:set>
                                  </p:childTnLst>
                                </p:cTn>
                              </p:par>
                            </p:childTnLst>
                          </p:cTn>
                        </p:par>
                        <p:par>
                          <p:cTn id="135" fill="hold">
                            <p:stCondLst>
                              <p:cond delay="11000"/>
                            </p:stCondLst>
                            <p:childTnLst>
                              <p:par>
                                <p:cTn id="136" presetID="26" presetClass="emph" presetSubtype="0" fill="hold" nodeType="afterEffect">
                                  <p:stCondLst>
                                    <p:cond delay="0"/>
                                  </p:stCondLst>
                                  <p:childTnLst>
                                    <p:animEffect transition="out" filter="fade">
                                      <p:cBhvr>
                                        <p:cTn id="137" dur="500" tmFilter="0, 0; .2, .5; .8, .5; 1, 0"/>
                                        <p:tgtEl>
                                          <p:spTgt spid="12">
                                            <p:txEl>
                                              <p:pRg st="6" end="6"/>
                                            </p:txEl>
                                          </p:spTgt>
                                        </p:tgtEl>
                                      </p:cBhvr>
                                    </p:animEffect>
                                    <p:animScale>
                                      <p:cBhvr>
                                        <p:cTn id="138" dur="250" autoRev="1" fill="hold"/>
                                        <p:tgtEl>
                                          <p:spTgt spid="12">
                                            <p:txEl>
                                              <p:pRg st="6" end="6"/>
                                            </p:txEl>
                                          </p:spTgt>
                                        </p:tgtEl>
                                      </p:cBhvr>
                                      <p:by x="105000" y="105000"/>
                                    </p:animScale>
                                  </p:childTnLst>
                                </p:cTn>
                              </p:par>
                              <p:par>
                                <p:cTn id="139" presetID="1" presetClass="exit" presetSubtype="0" fill="hold" grpId="1" nodeType="withEffect">
                                  <p:stCondLst>
                                    <p:cond delay="0"/>
                                  </p:stCondLst>
                                  <p:childTnLst>
                                    <p:set>
                                      <p:cBhvr>
                                        <p:cTn id="140" dur="1" fill="hold">
                                          <p:stCondLst>
                                            <p:cond delay="0"/>
                                          </p:stCondLst>
                                        </p:cTn>
                                        <p:tgtEl>
                                          <p:spTgt spid="22"/>
                                        </p:tgtEl>
                                        <p:attrNameLst>
                                          <p:attrName>style.visibility</p:attrName>
                                        </p:attrNameLst>
                                      </p:cBhvr>
                                      <p:to>
                                        <p:strVal val="hidden"/>
                                      </p:to>
                                    </p:set>
                                  </p:childTnLst>
                                </p:cTn>
                              </p:par>
                              <p:par>
                                <p:cTn id="141" presetID="1" presetClass="entr" presetSubtype="0" fill="hold" grpId="0" nodeType="withEffect">
                                  <p:stCondLst>
                                    <p:cond delay="0"/>
                                  </p:stCondLst>
                                  <p:childTnLst>
                                    <p:set>
                                      <p:cBhvr>
                                        <p:cTn id="1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9" grpId="1" animBg="1"/>
      <p:bldP spid="9" grpId="2" animBg="1"/>
      <p:bldP spid="9" grpId="3" animBg="1"/>
      <p:bldP spid="10" grpId="0" animBg="1"/>
      <p:bldP spid="11" grpId="0"/>
      <p:bldP spid="12" grpId="0"/>
      <p:bldP spid="12" grpId="1" build="allAtOnce"/>
      <p:bldP spid="13" grpId="0"/>
      <p:bldP spid="13" grpId="1"/>
      <p:bldP spid="13" grpId="2"/>
      <p:bldP spid="13" grpId="3"/>
      <p:bldP spid="17" grpId="0"/>
      <p:bldP spid="17" grpId="1"/>
      <p:bldP spid="17" grpId="2"/>
      <p:bldP spid="17" grpId="3"/>
      <p:bldP spid="18" grpId="0"/>
      <p:bldP spid="18" grpId="1"/>
      <p:bldP spid="18" grpId="2"/>
      <p:bldP spid="18" grpId="3"/>
      <p:bldP spid="19" grpId="0"/>
      <p:bldP spid="19" grpId="1"/>
      <p:bldP spid="19" grpId="2"/>
      <p:bldP spid="19" grpId="3"/>
      <p:bldP spid="20" grpId="0"/>
      <p:bldP spid="21" grpId="0"/>
      <p:bldP spid="21" grpId="1"/>
      <p:bldP spid="22" grpId="0"/>
      <p:bldP spid="22" grpId="1"/>
      <p:bldP spid="23" grpId="0"/>
      <p:bldP spid="23" grpId="1"/>
      <p:bldP spid="24" grpId="0"/>
      <p:bldP spid="24" grpId="1"/>
      <p:bldP spid="25" grpId="0"/>
      <p:bldP spid="26" grpId="0"/>
      <p:bldP spid="2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a:t>
            </a:r>
            <a:r>
              <a:rPr lang="en-US" sz="4400" b="1" dirty="0" err="1">
                <a:solidFill>
                  <a:schemeClr val="tx1"/>
                </a:solidFill>
                <a:latin typeface="Cambria" charset="0"/>
                <a:ea typeface="Cambria" charset="0"/>
                <a:cs typeface="Cambria" charset="0"/>
              </a:rPr>
              <a:t>Bitvectors</a:t>
            </a:r>
            <a:endParaRPr lang="en-US" sz="4400" b="1" dirty="0">
              <a:solidFill>
                <a:schemeClr val="tx1"/>
              </a:solidFill>
              <a:latin typeface="Cambria" charset="0"/>
              <a:ea typeface="Cambria" charset="0"/>
              <a:cs typeface="Cambria" charset="0"/>
            </a:endParaRPr>
          </a:p>
        </p:txBody>
      </p:sp>
      <p:sp>
        <p:nvSpPr>
          <p:cNvPr id="4" name="Slide Number Placeholder 3"/>
          <p:cNvSpPr>
            <a:spLocks noGrp="1"/>
          </p:cNvSpPr>
          <p:nvPr>
            <p:ph type="sldNum" sz="quarter" idx="11"/>
          </p:nvPr>
        </p:nvSpPr>
        <p:spPr>
          <a:xfrm>
            <a:off x="6705600" y="6215063"/>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cxnSp>
        <p:nvCxnSpPr>
          <p:cNvPr id="6" name="Straight Connector 5"/>
          <p:cNvCxnSpPr/>
          <p:nvPr/>
        </p:nvCxnSpPr>
        <p:spPr>
          <a:xfrm>
            <a:off x="6349998" y="1219200"/>
            <a:ext cx="0" cy="48768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6553200" y="1741714"/>
                <a:ext cx="228600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Storing all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bitvectors</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requires </a:t>
                </a:r>
                <a14:m>
                  <m:oMath xmlns:m="http://schemas.openxmlformats.org/officeDocument/2006/math">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srgbClr val="000000"/>
                            </a:solidFill>
                            <a:effectLst/>
                            <a:uLnTx/>
                            <a:uFillTx/>
                            <a:latin typeface="Cambria Math" charset="0"/>
                            <a:ea typeface="+mn-ea"/>
                            <a:cs typeface="+mn-cs"/>
                          </a:rPr>
                          <m:t>4</m:t>
                        </m:r>
                      </m:e>
                      <m:sup>
                        <m:r>
                          <a:rPr kumimoji="0" lang="en-US" sz="1800" b="0" i="1" u="none" strike="noStrike" kern="1200" cap="none" spc="0" normalizeH="0" baseline="0" noProof="0" smtClean="0">
                            <a:ln>
                              <a:noFill/>
                            </a:ln>
                            <a:solidFill>
                              <a:srgbClr val="000000"/>
                            </a:solidFill>
                            <a:effectLst/>
                            <a:uLnTx/>
                            <a:uFillTx/>
                            <a:latin typeface="Cambria Math" charset="0"/>
                            <a:ea typeface="+mn-ea"/>
                            <a:cs typeface="+mn-cs"/>
                          </a:rPr>
                          <m:t>𝑛</m:t>
                        </m:r>
                      </m:sup>
                    </m:sSup>
                    <m:r>
                      <a:rPr kumimoji="0" lang="en-US" sz="1800" b="0" i="1" u="none" strike="noStrike" kern="1200" cap="none" spc="0" normalizeH="0" baseline="0" noProof="0">
                        <a:ln>
                          <a:noFill/>
                        </a:ln>
                        <a:solidFill>
                          <a:srgbClr val="000000"/>
                        </a:solidFill>
                        <a:effectLst/>
                        <a:uLnTx/>
                        <a:uFillTx/>
                        <a:latin typeface="Cambria Math" charset="0"/>
                        <a:ea typeface="+mn-ea"/>
                        <a:cs typeface="+mn-cs"/>
                      </a:rPr>
                      <m:t>∗</m:t>
                    </m:r>
                    <m:r>
                      <a:rPr kumimoji="0" lang="en-US" sz="1800" b="0" i="1" u="none" strike="noStrike" kern="1200" cap="none" spc="0" normalizeH="0" baseline="0" noProof="0">
                        <a:ln>
                          <a:noFill/>
                        </a:ln>
                        <a:solidFill>
                          <a:srgbClr val="000000"/>
                        </a:solidFill>
                        <a:effectLst/>
                        <a:uLnTx/>
                        <a:uFillTx/>
                        <a:latin typeface="Cambria Math" charset="0"/>
                        <a:ea typeface="+mn-ea"/>
                        <a:cs typeface="+mn-cs"/>
                      </a:rPr>
                      <m:t>𝑡</m:t>
                    </m:r>
                    <m:r>
                      <a:rPr kumimoji="0" lang="en-US" sz="1800" b="0" i="1" u="none" strike="noStrike" kern="1200" cap="none" spc="0" normalizeH="0" baseline="0" noProof="0">
                        <a:ln>
                          <a:noFill/>
                        </a:ln>
                        <a:solidFill>
                          <a:srgbClr val="000000"/>
                        </a:solidFill>
                        <a:effectLst/>
                        <a:uLnTx/>
                        <a:uFillTx/>
                        <a:latin typeface="Cambria Math" charset="0"/>
                        <a:ea typeface="+mn-ea"/>
                        <a:cs typeface="+mn-cs"/>
                      </a:rPr>
                      <m:t> </m:t>
                    </m:r>
                  </m:oMath>
                </a14:m>
                <a:r>
                  <a:rPr kumimoji="0" lang="en-US" sz="1800" b="0" i="0" u="none" strike="noStrike" kern="1200" cap="none" spc="0" normalizeH="0" baseline="0" noProof="0" dirty="0">
                    <a:ln>
                      <a:noFill/>
                    </a:ln>
                    <a:solidFill>
                      <a:srgbClr val="000000"/>
                    </a:solidFill>
                    <a:effectLst/>
                    <a:uLnTx/>
                    <a:uFillTx/>
                    <a:latin typeface="Tahoma"/>
                    <a:ea typeface="+mn-ea"/>
                    <a:cs typeface="+mn-cs"/>
                  </a:rPr>
                  <a:t>bits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 memory,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where t = number of bins.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For </a:t>
                </a:r>
                <a:r>
                  <a:rPr kumimoji="0" lang="en-US" sz="1800" b="1" i="0" u="none" strike="noStrike" kern="1200" cap="none" spc="0" normalizeH="0" baseline="0" noProof="0" dirty="0">
                    <a:ln>
                      <a:noFill/>
                    </a:ln>
                    <a:solidFill>
                      <a:srgbClr val="000000"/>
                    </a:solidFill>
                    <a:effectLst/>
                    <a:uLnTx/>
                    <a:uFillTx/>
                    <a:latin typeface="Tahoma"/>
                    <a:ea typeface="+mn-ea"/>
                    <a:cs typeface="+mn-cs"/>
                  </a:rPr>
                  <a:t>bin size</a:t>
                </a:r>
                <a:r>
                  <a:rPr kumimoji="0" lang="en-US" sz="1800" b="0" i="0" u="none" strike="noStrike" kern="1200" cap="none" spc="0" normalizeH="0" baseline="0" noProof="0" dirty="0">
                    <a:ln>
                      <a:noFill/>
                    </a:ln>
                    <a:solidFill>
                      <a:srgbClr val="000000"/>
                    </a:solidFill>
                    <a:effectLst/>
                    <a:uLnTx/>
                    <a:uFillTx/>
                    <a:latin typeface="Tahoma"/>
                    <a:ea typeface="+mn-ea"/>
                    <a:cs typeface="+mn-cs"/>
                  </a:rPr>
                  <a:t> ~200, and </a:t>
                </a:r>
                <a:r>
                  <a:rPr kumimoji="0" lang="en-US" sz="1800" b="1" i="0" u="none" strike="noStrike" kern="1200" cap="none" spc="0" normalizeH="0" baseline="0" noProof="0" dirty="0">
                    <a:ln>
                      <a:noFill/>
                    </a:ln>
                    <a:solidFill>
                      <a:srgbClr val="000000"/>
                    </a:solidFill>
                    <a:effectLst/>
                    <a:uLnTx/>
                    <a:uFillTx/>
                    <a:latin typeface="Tahoma"/>
                    <a:ea typeface="+mn-ea"/>
                    <a:cs typeface="+mn-cs"/>
                  </a:rPr>
                  <a:t>n</a:t>
                </a:r>
                <a:r>
                  <a:rPr kumimoji="0" lang="en-US" sz="1800" b="0" i="0" u="none" strike="noStrike" kern="1200" cap="none" spc="0" normalizeH="0" baseline="0" noProof="0" dirty="0">
                    <a:ln>
                      <a:noFill/>
                    </a:ln>
                    <a:solidFill>
                      <a:srgbClr val="000000"/>
                    </a:solidFill>
                    <a:effectLst/>
                    <a:uLnTx/>
                    <a:uFillTx/>
                    <a:latin typeface="Tahoma"/>
                    <a:ea typeface="+mn-ea"/>
                    <a:cs typeface="+mn-cs"/>
                  </a:rPr>
                  <a:t> = 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memory footprint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~3.8 GB </a:t>
                </a:r>
              </a:p>
            </p:txBody>
          </p:sp>
        </mc:Choice>
        <mc:Fallback xmlns="">
          <p:sp>
            <p:nvSpPr>
              <p:cNvPr id="9" name="TextBox 8"/>
              <p:cNvSpPr txBox="1">
                <a:spLocks noRot="1" noChangeAspect="1" noMove="1" noResize="1" noEditPoints="1" noAdjustHandles="1" noChangeArrowheads="1" noChangeShapeType="1" noTextEdit="1"/>
              </p:cNvSpPr>
              <p:nvPr/>
            </p:nvSpPr>
            <p:spPr>
              <a:xfrm>
                <a:off x="6553200" y="1741714"/>
                <a:ext cx="2286000" cy="3416320"/>
              </a:xfrm>
              <a:prstGeom prst="rect">
                <a:avLst/>
              </a:prstGeom>
              <a:blipFill rotWithShape="0">
                <a:blip r:embed="rId3"/>
                <a:stretch>
                  <a:fillRect l="-2133" t="-2143" r="-1067" b="-1964"/>
                </a:stretch>
              </a:blipFill>
            </p:spPr>
            <p:txBody>
              <a:bodyPr/>
              <a:lstStyle/>
              <a:p>
                <a:r>
                  <a:rPr lang="en-US">
                    <a:noFill/>
                  </a:rPr>
                  <a:t> </a:t>
                </a:r>
              </a:p>
            </p:txBody>
          </p:sp>
        </mc:Fallback>
      </mc:AlternateContent>
      <p:pic>
        <p:nvPicPr>
          <p:cNvPr id="3" name="Picture 2"/>
          <p:cNvPicPr>
            <a:picLocks noChangeAspect="1"/>
          </p:cNvPicPr>
          <p:nvPr/>
        </p:nvPicPr>
        <p:blipFill rotWithShape="1">
          <a:blip r:embed="rId4"/>
          <a:srcRect b="78801"/>
          <a:stretch/>
        </p:blipFill>
        <p:spPr>
          <a:xfrm>
            <a:off x="114300" y="1179927"/>
            <a:ext cx="6125798" cy="1073080"/>
          </a:xfrm>
          <a:prstGeom prst="rect">
            <a:avLst/>
          </a:prstGeom>
        </p:spPr>
      </p:pic>
      <p:sp>
        <p:nvSpPr>
          <p:cNvPr id="49" name="Rectangle 48"/>
          <p:cNvSpPr/>
          <p:nvPr/>
        </p:nvSpPr>
        <p:spPr>
          <a:xfrm>
            <a:off x="122600" y="1193800"/>
            <a:ext cx="284070" cy="26913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4" name="TextBox 13"/>
          <p:cNvSpPr txBox="1"/>
          <p:nvPr/>
        </p:nvSpPr>
        <p:spPr>
          <a:xfrm>
            <a:off x="884180" y="2606514"/>
            <a:ext cx="974514" cy="33239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CCCCT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GCATG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TTGCA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TTTTT</a:t>
            </a:r>
          </a:p>
        </p:txBody>
      </p:sp>
      <p:sp>
        <p:nvSpPr>
          <p:cNvPr id="15" name="TextBox 14"/>
          <p:cNvSpPr txBox="1"/>
          <p:nvPr/>
        </p:nvSpPr>
        <p:spPr>
          <a:xfrm>
            <a:off x="1858694" y="2598339"/>
            <a:ext cx="324279" cy="3323987"/>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16" name="TextBox 15"/>
          <p:cNvSpPr txBox="1"/>
          <p:nvPr/>
        </p:nvSpPr>
        <p:spPr>
          <a:xfrm>
            <a:off x="3489108" y="2576634"/>
            <a:ext cx="324279" cy="3323987"/>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17" name="TextBox 16"/>
          <p:cNvSpPr txBox="1"/>
          <p:nvPr/>
        </p:nvSpPr>
        <p:spPr>
          <a:xfrm>
            <a:off x="2506092" y="2598339"/>
            <a:ext cx="974514" cy="33239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AGAAA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GACAG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GCATG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TTTTT</a:t>
            </a:r>
          </a:p>
        </p:txBody>
      </p:sp>
      <p:sp>
        <p:nvSpPr>
          <p:cNvPr id="18" name="TextBox 17"/>
          <p:cNvSpPr txBox="1"/>
          <p:nvPr/>
        </p:nvSpPr>
        <p:spPr>
          <a:xfrm>
            <a:off x="4155264" y="4060277"/>
            <a:ext cx="1874746" cy="400110"/>
          </a:xfrm>
          <a:prstGeom prst="rect">
            <a:avLst/>
          </a:prstGeom>
          <a:noFill/>
          <a:ln>
            <a:solidFill>
              <a:srgbClr val="FFFF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0" normalizeH="0" baseline="0" noProof="0">
                <a:ln>
                  <a:noFill/>
                </a:ln>
                <a:solidFill>
                  <a:srgbClr val="000000"/>
                </a:solidFill>
                <a:effectLst/>
                <a:uLnTx/>
                <a:uFillTx/>
                <a:latin typeface="Tahoma"/>
                <a:ea typeface="Wingdings"/>
                <a:cs typeface="Wingdings"/>
                <a:sym typeface="Wingdings"/>
              </a:rPr>
              <a:t> </a:t>
            </a:r>
            <a:r>
              <a:rPr kumimoji="0" lang="en-US" sz="2000" b="0" i="0" u="none" strike="noStrike" kern="1200" cap="none" spc="1000" normalizeH="0" baseline="0" noProof="0" dirty="0">
                <a:ln>
                  <a:noFill/>
                </a:ln>
                <a:solidFill>
                  <a:srgbClr val="000000"/>
                </a:solidFill>
                <a:effectLst/>
                <a:uLnTx/>
                <a:uFillTx/>
                <a:latin typeface="Tahoma"/>
                <a:ea typeface="Wingdings"/>
                <a:cs typeface="Wingdings"/>
                <a:sym typeface="Wingdings"/>
              </a:rPr>
              <a:t>  </a:t>
            </a:r>
            <a:endParaRPr kumimoji="0" lang="en-US" sz="2000" b="0" i="0" u="none" strike="noStrike" kern="1200" cap="none" spc="1000" normalizeH="0" baseline="0" noProof="0" dirty="0">
              <a:ln>
                <a:noFill/>
              </a:ln>
              <a:solidFill>
                <a:srgbClr val="000000"/>
              </a:solidFill>
              <a:effectLst/>
              <a:uLnTx/>
              <a:uFillTx/>
              <a:latin typeface="Tahoma"/>
              <a:ea typeface="+mn-ea"/>
              <a:cs typeface="+mn-cs"/>
            </a:endParaRPr>
          </a:p>
        </p:txBody>
      </p:sp>
      <p:sp>
        <p:nvSpPr>
          <p:cNvPr id="19" name="TextBox 18"/>
          <p:cNvSpPr txBox="1"/>
          <p:nvPr/>
        </p:nvSpPr>
        <p:spPr>
          <a:xfrm>
            <a:off x="1759693" y="2250181"/>
            <a:ext cx="5347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b</a:t>
            </a:r>
            <a:r>
              <a:rPr kumimoji="0" lang="en-US" sz="2000" b="1" i="0" u="none" strike="noStrike" kern="1200" cap="none" spc="0" normalizeH="0" baseline="-25000" noProof="0" dirty="0">
                <a:ln>
                  <a:noFill/>
                </a:ln>
                <a:solidFill>
                  <a:srgbClr val="000000"/>
                </a:solidFill>
                <a:effectLst/>
                <a:uLnTx/>
                <a:uFillTx/>
                <a:latin typeface="Tahoma"/>
                <a:ea typeface="+mn-ea"/>
                <a:cs typeface="+mn-cs"/>
              </a:rPr>
              <a:t>1</a:t>
            </a:r>
            <a:endParaRPr kumimoji="0" lang="en-US" sz="1400" b="1" i="0" u="none" strike="noStrike" kern="1200" cap="none" spc="0" normalizeH="0" baseline="-25000" noProof="0" dirty="0">
              <a:ln>
                <a:noFill/>
              </a:ln>
              <a:solidFill>
                <a:srgbClr val="000000"/>
              </a:solidFill>
              <a:effectLst/>
              <a:uLnTx/>
              <a:uFillTx/>
              <a:latin typeface="Tahoma"/>
              <a:ea typeface="+mn-ea"/>
              <a:cs typeface="+mn-cs"/>
            </a:endParaRPr>
          </a:p>
        </p:txBody>
      </p:sp>
      <p:sp>
        <p:nvSpPr>
          <p:cNvPr id="20" name="TextBox 19"/>
          <p:cNvSpPr txBox="1"/>
          <p:nvPr/>
        </p:nvSpPr>
        <p:spPr>
          <a:xfrm>
            <a:off x="3415702" y="2250181"/>
            <a:ext cx="5347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b</a:t>
            </a:r>
            <a:r>
              <a:rPr kumimoji="0" lang="en-US" sz="2000" b="1" i="0" u="none" strike="noStrike" kern="1200" cap="none" spc="0" normalizeH="0" baseline="-25000" noProof="0" dirty="0">
                <a:ln>
                  <a:noFill/>
                </a:ln>
                <a:solidFill>
                  <a:srgbClr val="000000"/>
                </a:solidFill>
                <a:effectLst/>
                <a:uLnTx/>
                <a:uFillTx/>
                <a:latin typeface="Tahoma"/>
                <a:ea typeface="+mn-ea"/>
                <a:cs typeface="+mn-cs"/>
              </a:rPr>
              <a:t>2</a:t>
            </a:r>
            <a:endParaRPr kumimoji="0" lang="en-US" sz="1600" b="1" i="0" u="none" strike="noStrike" kern="1200" cap="none" spc="0" normalizeH="0" baseline="-25000" noProof="0" dirty="0">
              <a:ln>
                <a:noFill/>
              </a:ln>
              <a:solidFill>
                <a:srgbClr val="000000"/>
              </a:solidFill>
              <a:effectLst/>
              <a:uLnTx/>
              <a:uFillTx/>
              <a:latin typeface="Tahoma"/>
              <a:ea typeface="+mn-ea"/>
              <a:cs typeface="+mn-cs"/>
            </a:endParaRPr>
          </a:p>
        </p:txBody>
      </p:sp>
      <p:sp>
        <p:nvSpPr>
          <p:cNvPr id="32" name="Left Brace 31"/>
          <p:cNvSpPr/>
          <p:nvPr/>
        </p:nvSpPr>
        <p:spPr>
          <a:xfrm>
            <a:off x="847874" y="2655533"/>
            <a:ext cx="206862" cy="3152444"/>
          </a:xfrm>
          <a:prstGeom prst="leftBrace">
            <a:avLst>
              <a:gd name="adj1" fmla="val 57620"/>
              <a:gd name="adj2" fmla="val 50000"/>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33" name="TextBox 32"/>
          <p:cNvSpPr txBox="1"/>
          <p:nvPr/>
        </p:nvSpPr>
        <p:spPr>
          <a:xfrm rot="5400000">
            <a:off x="163962" y="3502871"/>
            <a:ext cx="430887" cy="1416182"/>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50000"/>
                    <a:lumOff val="50000"/>
                  </a:srgbClr>
                </a:solidFill>
                <a:effectLst/>
                <a:uLnTx/>
                <a:uFillTx/>
                <a:latin typeface="Tahoma"/>
                <a:ea typeface="+mn-ea"/>
                <a:cs typeface="+mn-cs"/>
              </a:rPr>
              <a:t>tokens</a:t>
            </a:r>
            <a:endParaRPr kumimoji="0" lang="en-US" sz="1600" b="1" i="0" u="none" strike="noStrike" kern="1200" cap="none" spc="0" normalizeH="0" baseline="30000" noProof="0" dirty="0">
              <a:ln>
                <a:noFill/>
              </a:ln>
              <a:solidFill>
                <a:srgbClr val="000000">
                  <a:lumMod val="50000"/>
                  <a:lumOff val="50000"/>
                </a:srgbClr>
              </a:solidFill>
              <a:effectLst/>
              <a:uLnTx/>
              <a:uFillTx/>
              <a:latin typeface="Tahoma"/>
              <a:ea typeface="+mn-ea"/>
              <a:cs typeface="+mn-cs"/>
            </a:endParaRPr>
          </a:p>
        </p:txBody>
      </p:sp>
    </p:spTree>
    <p:extLst>
      <p:ext uri="{BB962C8B-B14F-4D97-AF65-F5344CB8AC3E}">
        <p14:creationId xmlns:p14="http://schemas.microsoft.com/office/powerpoint/2010/main" val="121958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animBg="1"/>
      <p:bldP spid="16" grpId="0" animBg="1"/>
      <p:bldP spid="17" grpId="0"/>
      <p:bldP spid="18" grpId="0" animBg="1"/>
      <p:bldP spid="19" grpId="0"/>
      <p:bldP spid="20" grpId="0"/>
      <p:bldP spid="32" grpId="0"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Untangling Yarn Balls &amp; DNA Sequencing</a:t>
            </a:r>
          </a:p>
        </p:txBody>
      </p:sp>
      <p:sp>
        <p:nvSpPr>
          <p:cNvPr id="3" name="Slide Number Placeholder 2"/>
          <p:cNvSpPr>
            <a:spLocks noGrp="1"/>
          </p:cNvSpPr>
          <p:nvPr>
            <p:ph type="sldNum" sz="quarter" idx="11"/>
          </p:nvPr>
        </p:nvSpPr>
        <p:spPr/>
        <p:txBody>
          <a:bodyPr/>
          <a:lstStyle/>
          <a:p>
            <a:fld id="{018A7077-2B78-4FB5-8F56-24239751AEF0}" type="slidenum">
              <a:rPr lang="en-US" altLang="en-US" smtClean="0">
                <a:solidFill>
                  <a:prstClr val="black"/>
                </a:solidFill>
              </a:rPr>
              <a:pPr/>
              <a:t>8</a:t>
            </a:fld>
            <a:endParaRPr lang="en-US" altLang="en-US">
              <a:solidFill>
                <a:prstClr val="black"/>
              </a:solidFill>
            </a:endParaRPr>
          </a:p>
        </p:txBody>
      </p:sp>
      <p:pic>
        <p:nvPicPr>
          <p:cNvPr id="3789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299" b="1299"/>
          <a:stretch/>
        </p:blipFill>
        <p:spPr bwMode="auto">
          <a:xfrm>
            <a:off x="880066" y="1005800"/>
            <a:ext cx="7251138"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92041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610600" cy="5138928"/>
          </a:xfrm>
        </p:spPr>
        <p:txBody>
          <a:bodyPr/>
          <a:lstStyle/>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Data Structures: Bins &amp; </a:t>
            </a:r>
            <a:r>
              <a:rPr lang="en-US" sz="3600" dirty="0" err="1">
                <a:latin typeface="Cambria" charset="0"/>
                <a:ea typeface="Cambria" charset="0"/>
                <a:cs typeface="Cambria" charset="0"/>
              </a:rPr>
              <a:t>Bitvectors</a:t>
            </a:r>
            <a:endParaRPr lang="en-US" sz="3600" dirty="0">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b="1" dirty="0">
                <a:solidFill>
                  <a:srgbClr val="00B050"/>
                </a:solidFill>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3329526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850133" y="2379113"/>
            <a:ext cx="1218011" cy="498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TTGGA</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82" name="Rectangle 81"/>
          <p:cNvSpPr/>
          <p:nvPr/>
        </p:nvSpPr>
        <p:spPr>
          <a:xfrm>
            <a:off x="174959" y="2389584"/>
            <a:ext cx="1268190" cy="485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GAACT</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85" name="Rectangle 84"/>
          <p:cNvSpPr/>
          <p:nvPr/>
        </p:nvSpPr>
        <p:spPr>
          <a:xfrm>
            <a:off x="388758" y="2325002"/>
            <a:ext cx="1199243" cy="577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AACTT</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88" name="Rectangle 87"/>
          <p:cNvSpPr/>
          <p:nvPr/>
        </p:nvSpPr>
        <p:spPr>
          <a:xfrm>
            <a:off x="611119" y="2477697"/>
            <a:ext cx="1075478" cy="294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ACTTG</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97" name="Rectangle 96"/>
          <p:cNvSpPr/>
          <p:nvPr/>
        </p:nvSpPr>
        <p:spPr>
          <a:xfrm>
            <a:off x="684028" y="2428848"/>
            <a:ext cx="1234777" cy="36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CTTGG</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178" name="TextBox 177"/>
          <p:cNvSpPr txBox="1"/>
          <p:nvPr/>
        </p:nvSpPr>
        <p:spPr>
          <a:xfrm>
            <a:off x="823648" y="2118472"/>
            <a:ext cx="2803075"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Tahoma"/>
                <a:ea typeface="Tahoma" panose="020B0604030504040204" pitchFamily="34" charset="0"/>
                <a:cs typeface="Tahoma" panose="020B0604030504040204" pitchFamily="34" charset="0"/>
              </a:rPr>
              <a:t>INPUT</a:t>
            </a:r>
            <a:r>
              <a:rPr kumimoji="0" lang="en-US" sz="1600" b="1"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 Read Sequence </a:t>
            </a:r>
            <a:r>
              <a:rPr kumimoji="0" lang="en-US" sz="1600" b="1" i="1"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r</a:t>
            </a:r>
            <a:endParaRPr kumimoji="0" lang="en-US" sz="1600" b="1"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endParaRPr>
          </a:p>
        </p:txBody>
      </p:sp>
      <p:grpSp>
        <p:nvGrpSpPr>
          <p:cNvPr id="11" name="Group 10"/>
          <p:cNvGrpSpPr/>
          <p:nvPr/>
        </p:nvGrpSpPr>
        <p:grpSpPr>
          <a:xfrm>
            <a:off x="278028" y="2348733"/>
            <a:ext cx="3513221" cy="405047"/>
            <a:chOff x="388989" y="2350046"/>
            <a:chExt cx="4236174" cy="405047"/>
          </a:xfrm>
        </p:grpSpPr>
        <p:sp>
          <p:nvSpPr>
            <p:cNvPr id="184" name="Rectangle 183"/>
            <p:cNvSpPr/>
            <p:nvPr/>
          </p:nvSpPr>
          <p:spPr>
            <a:xfrm>
              <a:off x="388989" y="2466442"/>
              <a:ext cx="4236174" cy="28365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GAACTTGGAGTCTA     CGAG</a:t>
              </a:r>
              <a:endPar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5" name="TextBox 4"/>
            <p:cNvSpPr txBox="1"/>
            <p:nvPr/>
          </p:nvSpPr>
          <p:spPr>
            <a:xfrm>
              <a:off x="2946353" y="2350046"/>
              <a:ext cx="941501" cy="4050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32" b="0" i="0" u="none" strike="noStrike" kern="1200" cap="none" spc="0" normalizeH="0" baseline="0" noProof="0" dirty="0">
                  <a:ln>
                    <a:noFill/>
                  </a:ln>
                  <a:solidFill>
                    <a:srgbClr val="000000"/>
                  </a:solidFill>
                  <a:effectLst/>
                  <a:uLnTx/>
                  <a:uFillTx/>
                  <a:latin typeface="Tahoma"/>
                  <a:ea typeface="+mn-ea"/>
                  <a:cs typeface="+mn-cs"/>
                </a:rPr>
                <a:t>...</a:t>
              </a:r>
              <a:endParaRPr kumimoji="0" lang="en-US" sz="1016"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cxnSp>
        <p:nvCxnSpPr>
          <p:cNvPr id="91" name="Straight Arrow Connector 90"/>
          <p:cNvCxnSpPr/>
          <p:nvPr/>
        </p:nvCxnSpPr>
        <p:spPr>
          <a:xfrm flipH="1">
            <a:off x="4240396" y="2870527"/>
            <a:ext cx="0" cy="33249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4372553" y="2419732"/>
            <a:ext cx="3352924"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mn-ea"/>
                <a:cs typeface="Tahoma"/>
              </a:rPr>
              <a:t>Read </a:t>
            </a:r>
            <a:r>
              <a:rPr kumimoji="0" lang="en-US" sz="1600" b="1" i="1" u="none" strike="noStrike" kern="1200" cap="none" spc="0" normalizeH="0" baseline="0" noProof="0" dirty="0" err="1">
                <a:ln>
                  <a:noFill/>
                </a:ln>
                <a:solidFill>
                  <a:srgbClr val="0070C0"/>
                </a:solidFill>
                <a:effectLst/>
                <a:uLnTx/>
                <a:uFillTx/>
                <a:latin typeface="Tahoma"/>
                <a:ea typeface="+mn-ea"/>
                <a:cs typeface="Tahoma"/>
              </a:rPr>
              <a:t>bitvector</a:t>
            </a:r>
            <a:r>
              <a:rPr kumimoji="0" lang="en-US" sz="1600" b="1" i="1" u="none" strike="noStrike" kern="1200" cap="none" spc="0" normalizeH="0" baseline="0" noProof="0" dirty="0">
                <a:ln>
                  <a:noFill/>
                </a:ln>
                <a:solidFill>
                  <a:srgbClr val="0070C0"/>
                </a:solidFill>
                <a:effectLst/>
                <a:uLnTx/>
                <a:uFillTx/>
                <a:latin typeface="Tahoma"/>
                <a:ea typeface="+mn-ea"/>
                <a:cs typeface="Tahoma"/>
              </a:rPr>
              <a:t> for </a:t>
            </a:r>
            <a:r>
              <a:rPr kumimoji="0" lang="en-US" sz="1600" b="1" i="0" u="none" strike="noStrike" kern="1200" cap="none" spc="0" normalizeH="0" baseline="0" noProof="0" dirty="0" err="1">
                <a:ln>
                  <a:noFill/>
                </a:ln>
                <a:solidFill>
                  <a:srgbClr val="0070C0"/>
                </a:solidFill>
                <a:effectLst/>
                <a:uLnTx/>
                <a:uFillTx/>
                <a:latin typeface="Tahoma"/>
                <a:ea typeface="+mn-ea"/>
                <a:cs typeface="Tahoma"/>
              </a:rPr>
              <a:t>bin_num</a:t>
            </a:r>
            <a:r>
              <a:rPr kumimoji="0" lang="en-US" sz="1600" b="1" i="0" u="none" strike="noStrike" kern="1200" cap="none" spc="0" normalizeH="0" baseline="0" noProof="0" dirty="0">
                <a:ln>
                  <a:noFill/>
                </a:ln>
                <a:solidFill>
                  <a:srgbClr val="0070C0"/>
                </a:solidFill>
                <a:effectLst/>
                <a:uLnTx/>
                <a:uFillTx/>
                <a:latin typeface="Tahoma"/>
                <a:ea typeface="+mn-ea"/>
                <a:cs typeface="Tahoma"/>
              </a:rPr>
              <a:t>(x)</a:t>
            </a:r>
          </a:p>
        </p:txBody>
      </p:sp>
      <p:sp>
        <p:nvSpPr>
          <p:cNvPr id="190" name="Text Box 1"/>
          <p:cNvSpPr txBox="1"/>
          <p:nvPr/>
        </p:nvSpPr>
        <p:spPr>
          <a:xfrm>
            <a:off x="1398479" y="4380457"/>
            <a:ext cx="125433" cy="505664"/>
          </a:xfrm>
          <a:prstGeom prst="roundRect">
            <a:avLst/>
          </a:prstGeom>
          <a:noFill/>
          <a:ln w="28575" cmpd="sng">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40000"/>
              </a:lnSpc>
              <a:spcBef>
                <a:spcPts val="0"/>
              </a:spcBef>
              <a:spcAft>
                <a:spcPts val="0"/>
              </a:spcAft>
              <a:buClrTx/>
              <a:buSzTx/>
              <a:buFontTx/>
              <a:buNone/>
              <a:tabLst/>
              <a:defRPr/>
            </a:pPr>
            <a:r>
              <a:rPr kumimoji="0" lang="en-US" sz="3600" b="0" i="0" u="none" strike="noStrike" kern="0" cap="none" spc="381" normalizeH="0" baseline="0" noProof="0" dirty="0">
                <a:ln>
                  <a:noFill/>
                </a:ln>
                <a:solidFill>
                  <a:srgbClr val="00B0F0"/>
                </a:solidFill>
                <a:effectLst/>
                <a:uLnTx/>
                <a:uFillTx/>
                <a:latin typeface="Tahoma"/>
                <a:ea typeface="+mn-ea"/>
                <a:cs typeface="+mn-cs"/>
              </a:rPr>
              <a:t>...</a:t>
            </a:r>
            <a:endParaRPr kumimoji="0" lang="en-US" sz="3600" b="0" i="0" u="none" strike="noStrike" kern="0" cap="none" spc="381" normalizeH="0" baseline="0" noProof="0" dirty="0">
              <a:ln>
                <a:noFill/>
              </a:ln>
              <a:solidFill>
                <a:srgbClr val="00B0F0"/>
              </a:solidFill>
              <a:effectLst/>
              <a:uLnTx/>
              <a:uFillTx/>
              <a:latin typeface="Tahoma"/>
              <a:ea typeface="ＭＳ 明朝"/>
              <a:cs typeface="Times New Roman"/>
            </a:endParaRPr>
          </a:p>
        </p:txBody>
      </p:sp>
      <p:cxnSp>
        <p:nvCxnSpPr>
          <p:cNvPr id="100" name="Straight Arrow Connector 99"/>
          <p:cNvCxnSpPr/>
          <p:nvPr/>
        </p:nvCxnSpPr>
        <p:spPr>
          <a:xfrm>
            <a:off x="1276155" y="3307740"/>
            <a:ext cx="2738578" cy="1233053"/>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1461195" y="3560873"/>
            <a:ext cx="2553538" cy="43549"/>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1620602" y="3818177"/>
            <a:ext cx="2394131" cy="32522"/>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1981748" y="2834124"/>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1</a:t>
            </a:r>
          </a:p>
        </p:txBody>
      </p:sp>
      <p:sp>
        <p:nvSpPr>
          <p:cNvPr id="117" name="TextBox 116"/>
          <p:cNvSpPr txBox="1"/>
          <p:nvPr/>
        </p:nvSpPr>
        <p:spPr>
          <a:xfrm>
            <a:off x="5217654" y="4333046"/>
            <a:ext cx="440593" cy="426322"/>
          </a:xfrm>
          <a:prstGeom prst="ellipse">
            <a:avLst/>
          </a:prstGeom>
          <a:noFill/>
          <a:ln w="28575" cmpd="sng">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ahoma"/>
                <a:ea typeface="Tahoma" charset="0"/>
                <a:cs typeface="Tahoma" charset="0"/>
              </a:rPr>
              <a:t>+</a:t>
            </a:r>
          </a:p>
        </p:txBody>
      </p:sp>
      <p:cxnSp>
        <p:nvCxnSpPr>
          <p:cNvPr id="121" name="Straight Arrow Connector 120"/>
          <p:cNvCxnSpPr>
            <a:endCxn id="92" idx="1"/>
          </p:cNvCxnSpPr>
          <p:nvPr/>
        </p:nvCxnSpPr>
        <p:spPr>
          <a:xfrm>
            <a:off x="1816040" y="4073720"/>
            <a:ext cx="2218657" cy="734055"/>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1981748" y="4312252"/>
            <a:ext cx="2032985" cy="1219102"/>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endCxn id="117" idx="1"/>
          </p:cNvCxnSpPr>
          <p:nvPr/>
        </p:nvCxnSpPr>
        <p:spPr>
          <a:xfrm>
            <a:off x="4402343" y="3602986"/>
            <a:ext cx="879834" cy="79249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4398203" y="3858014"/>
            <a:ext cx="839478" cy="61157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V="1">
            <a:off x="4402981" y="4534707"/>
            <a:ext cx="814673" cy="37654"/>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a:endCxn id="117" idx="3"/>
          </p:cNvCxnSpPr>
          <p:nvPr/>
        </p:nvCxnSpPr>
        <p:spPr>
          <a:xfrm flipV="1">
            <a:off x="4397557" y="4696935"/>
            <a:ext cx="884620" cy="85215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a:stCxn id="92" idx="3"/>
          </p:cNvCxnSpPr>
          <p:nvPr/>
        </p:nvCxnSpPr>
        <p:spPr>
          <a:xfrm flipV="1">
            <a:off x="4401975" y="4633884"/>
            <a:ext cx="833799" cy="17389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6" name="Text Box 1"/>
          <p:cNvSpPr txBox="1"/>
          <p:nvPr/>
        </p:nvSpPr>
        <p:spPr>
          <a:xfrm>
            <a:off x="6708763" y="4412962"/>
            <a:ext cx="1683004" cy="251125"/>
          </a:xfrm>
          <a:prstGeom prst="roundRect">
            <a:avLst/>
          </a:prstGeom>
          <a:solidFill>
            <a:schemeClr val="bg1"/>
          </a:solidFill>
          <a:ln w="28575" cmpd="sng">
            <a:solidFill>
              <a:schemeClr val="tx1"/>
            </a:solid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812F"/>
                </a:solidFill>
                <a:effectLst/>
                <a:uLnTx/>
                <a:uFillTx/>
                <a:latin typeface="Tahoma"/>
                <a:ea typeface="Tahoma" charset="0"/>
                <a:cs typeface="Tahoma" charset="0"/>
              </a:rPr>
              <a:t>≥ Threshold?</a:t>
            </a:r>
          </a:p>
        </p:txBody>
      </p:sp>
      <p:cxnSp>
        <p:nvCxnSpPr>
          <p:cNvPr id="54" name="Straight Connector 53"/>
          <p:cNvCxnSpPr>
            <a:stCxn id="117" idx="6"/>
            <a:endCxn id="156" idx="1"/>
          </p:cNvCxnSpPr>
          <p:nvPr/>
        </p:nvCxnSpPr>
        <p:spPr>
          <a:xfrm flipV="1">
            <a:off x="5658247" y="4538525"/>
            <a:ext cx="1050516" cy="7682"/>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endCxn id="170" idx="0"/>
          </p:cNvCxnSpPr>
          <p:nvPr/>
        </p:nvCxnSpPr>
        <p:spPr>
          <a:xfrm>
            <a:off x="7556662" y="4673944"/>
            <a:ext cx="632992" cy="62125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0" name="Text Box 1"/>
          <p:cNvSpPr txBox="1"/>
          <p:nvPr/>
        </p:nvSpPr>
        <p:spPr>
          <a:xfrm>
            <a:off x="7475929" y="5295196"/>
            <a:ext cx="1427449" cy="929427"/>
          </a:xfrm>
          <a:prstGeom prst="roundRect">
            <a:avLst/>
          </a:prstGeom>
          <a:noFill/>
          <a:ln w="28575" cmpd="sng">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29029" rIns="0"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Send to</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Read Mapper</a:t>
            </a:r>
            <a:b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b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for Sequence</a:t>
            </a:r>
            <a:b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b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Alignment</a:t>
            </a:r>
          </a:p>
        </p:txBody>
      </p:sp>
      <p:sp>
        <p:nvSpPr>
          <p:cNvPr id="57" name="Left Brace 56"/>
          <p:cNvSpPr/>
          <p:nvPr/>
        </p:nvSpPr>
        <p:spPr>
          <a:xfrm rot="19959800">
            <a:off x="721136" y="3391130"/>
            <a:ext cx="173097" cy="1969430"/>
          </a:xfrm>
          <a:prstGeom prst="leftBrace">
            <a:avLst>
              <a:gd name="adj1" fmla="val 59224"/>
              <a:gd name="adj2" fmla="val 66267"/>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43" b="0" i="0" u="none" strike="noStrike" kern="1200" cap="none" spc="0" normalizeH="0" baseline="0" noProof="0">
              <a:ln>
                <a:noFill/>
              </a:ln>
              <a:solidFill>
                <a:srgbClr val="000000"/>
              </a:solidFill>
              <a:effectLst/>
              <a:uLnTx/>
              <a:uFillTx/>
              <a:latin typeface="Tahoma"/>
              <a:ea typeface="+mn-ea"/>
              <a:cs typeface="+mn-cs"/>
            </a:endParaRPr>
          </a:p>
        </p:txBody>
      </p:sp>
      <p:sp>
        <p:nvSpPr>
          <p:cNvPr id="99" name="TextBox 98"/>
          <p:cNvSpPr txBox="1"/>
          <p:nvPr/>
        </p:nvSpPr>
        <p:spPr>
          <a:xfrm>
            <a:off x="80233" y="4821821"/>
            <a:ext cx="1067716" cy="369332"/>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lumMod val="50000"/>
                  </a:srgbClr>
                </a:solidFill>
                <a:effectLst/>
                <a:uLnTx/>
                <a:uFillTx/>
                <a:latin typeface="Tahoma"/>
                <a:ea typeface="Tahoma" panose="020B0604030504040204" pitchFamily="34" charset="0"/>
                <a:cs typeface="Tahoma" panose="020B0604030504040204" pitchFamily="34" charset="0"/>
              </a:rPr>
              <a:t>tokens</a:t>
            </a:r>
          </a:p>
        </p:txBody>
      </p:sp>
      <p:cxnSp>
        <p:nvCxnSpPr>
          <p:cNvPr id="108" name="Straight Arrow Connector 107"/>
          <p:cNvCxnSpPr>
            <a:endCxn id="109" idx="0"/>
          </p:cNvCxnSpPr>
          <p:nvPr/>
        </p:nvCxnSpPr>
        <p:spPr>
          <a:xfrm flipH="1">
            <a:off x="6534543" y="4664087"/>
            <a:ext cx="550298" cy="63110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09" name="Text Box 1"/>
          <p:cNvSpPr txBox="1"/>
          <p:nvPr/>
        </p:nvSpPr>
        <p:spPr>
          <a:xfrm>
            <a:off x="6109112" y="5295196"/>
            <a:ext cx="850862" cy="437407"/>
          </a:xfrm>
          <a:prstGeom prst="roundRect">
            <a:avLst/>
          </a:prstGeom>
          <a:noFill/>
          <a:ln w="28575" cmpd="sng">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Discard</a:t>
            </a:r>
          </a:p>
        </p:txBody>
      </p:sp>
      <p:sp>
        <p:nvSpPr>
          <p:cNvPr id="111" name="Text Box 1"/>
          <p:cNvSpPr txBox="1"/>
          <p:nvPr/>
        </p:nvSpPr>
        <p:spPr>
          <a:xfrm>
            <a:off x="6290533" y="4795856"/>
            <a:ext cx="519159" cy="213189"/>
          </a:xfrm>
          <a:prstGeom prst="roundRect">
            <a:avLst/>
          </a:prstGeom>
          <a:noFill/>
          <a:ln w="28575" cmpd="sng">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812F"/>
                </a:solidFill>
                <a:effectLst/>
                <a:uLnTx/>
                <a:uFillTx/>
                <a:latin typeface="Tahoma"/>
                <a:ea typeface="Tahoma" charset="0"/>
                <a:cs typeface="Tahoma" charset="0"/>
              </a:rPr>
              <a:t>NO</a:t>
            </a:r>
          </a:p>
        </p:txBody>
      </p:sp>
      <p:sp>
        <p:nvSpPr>
          <p:cNvPr id="112" name="Text Box 1"/>
          <p:cNvSpPr txBox="1"/>
          <p:nvPr/>
        </p:nvSpPr>
        <p:spPr>
          <a:xfrm>
            <a:off x="7873158" y="4790711"/>
            <a:ext cx="519159" cy="213189"/>
          </a:xfrm>
          <a:prstGeom prst="roundRect">
            <a:avLst/>
          </a:prstGeom>
          <a:noFill/>
          <a:ln w="28575" cmpd="sng">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812F"/>
                </a:solidFill>
                <a:effectLst/>
                <a:uLnTx/>
                <a:uFillTx/>
                <a:latin typeface="Tahoma"/>
                <a:ea typeface="Tahoma" charset="0"/>
                <a:cs typeface="Tahoma" charset="0"/>
              </a:rPr>
              <a:t>YES</a:t>
            </a:r>
          </a:p>
        </p:txBody>
      </p:sp>
      <p:sp>
        <p:nvSpPr>
          <p:cNvPr id="42" name="TextBox 41"/>
          <p:cNvSpPr txBox="1"/>
          <p:nvPr/>
        </p:nvSpPr>
        <p:spPr>
          <a:xfrm>
            <a:off x="5555927" y="3936841"/>
            <a:ext cx="622806" cy="338554"/>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rPr>
              <a:t>Sum</a:t>
            </a:r>
            <a:endParaRPr kumimoji="0" lang="en-US" sz="1270" b="0"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endParaRPr>
          </a:p>
        </p:txBody>
      </p:sp>
      <p:sp>
        <p:nvSpPr>
          <p:cNvPr id="44" name="Title 1"/>
          <p:cNvSpPr>
            <a:spLocks noGrp="1"/>
          </p:cNvSpPr>
          <p:nvPr>
            <p:ph type="title"/>
          </p:nvPr>
        </p:nvSpPr>
        <p:spPr>
          <a:xfrm>
            <a:off x="228600" y="152400"/>
            <a:ext cx="8610600" cy="1066800"/>
          </a:xfrm>
        </p:spPr>
        <p:txBody>
          <a:bodyPr/>
          <a:lstStyle/>
          <a:p>
            <a:r>
              <a:rPr lang="en-US" sz="4400" b="1" dirty="0">
                <a:solidFill>
                  <a:schemeClr val="tx1"/>
                </a:solidFill>
                <a:latin typeface="Cambria" charset="0"/>
                <a:ea typeface="Cambria" charset="0"/>
                <a:cs typeface="Cambria" charset="0"/>
              </a:rPr>
              <a:t>GRIM-Filter: Checking a Bin</a:t>
            </a:r>
          </a:p>
        </p:txBody>
      </p:sp>
      <p:sp>
        <p:nvSpPr>
          <p:cNvPr id="45" name="Content Placeholder 2"/>
          <p:cNvSpPr>
            <a:spLocks noGrp="1"/>
          </p:cNvSpPr>
          <p:nvPr>
            <p:ph idx="1"/>
          </p:nvPr>
        </p:nvSpPr>
        <p:spPr>
          <a:xfrm>
            <a:off x="228600" y="1096370"/>
            <a:ext cx="8610600" cy="541361"/>
          </a:xfrm>
        </p:spPr>
        <p:txBody>
          <a:bodyPr/>
          <a:lstStyle/>
          <a:p>
            <a:pPr marL="0" indent="0">
              <a:buNone/>
            </a:pPr>
            <a:r>
              <a:rPr lang="en-US" sz="2400" dirty="0"/>
              <a:t>How GRIM-Filter determines whether to </a:t>
            </a:r>
            <a:r>
              <a:rPr lang="en-US" sz="2400" b="1" dirty="0">
                <a:solidFill>
                  <a:srgbClr val="538234"/>
                </a:solidFill>
              </a:rPr>
              <a:t>discard</a:t>
            </a:r>
            <a:r>
              <a:rPr lang="en-US" sz="2400" dirty="0">
                <a:solidFill>
                  <a:srgbClr val="538234"/>
                </a:solidFill>
              </a:rPr>
              <a:t> </a:t>
            </a:r>
            <a:r>
              <a:rPr lang="en-US" sz="2400" dirty="0"/>
              <a:t>potential match locations in a given bin </a:t>
            </a:r>
            <a:r>
              <a:rPr lang="en-US" sz="2400" b="1" dirty="0">
                <a:solidFill>
                  <a:srgbClr val="538234"/>
                </a:solidFill>
              </a:rPr>
              <a:t>prior</a:t>
            </a:r>
            <a:r>
              <a:rPr lang="en-US" sz="2400" dirty="0">
                <a:solidFill>
                  <a:srgbClr val="538234"/>
                </a:solidFill>
              </a:rPr>
              <a:t> </a:t>
            </a:r>
            <a:r>
              <a:rPr lang="en-US" sz="2400" dirty="0"/>
              <a:t>to alignment</a:t>
            </a:r>
          </a:p>
        </p:txBody>
      </p:sp>
      <p:sp>
        <p:nvSpPr>
          <p:cNvPr id="47" name="TextBox 46"/>
          <p:cNvSpPr txBox="1"/>
          <p:nvPr/>
        </p:nvSpPr>
        <p:spPr>
          <a:xfrm>
            <a:off x="788188" y="5723975"/>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Palatino Linotype" panose="02040502050505030304" pitchFamily="18" charset="0"/>
                <a:ea typeface="Tahoma" charset="0"/>
                <a:cs typeface="Tahoma" charset="0"/>
              </a:rPr>
              <a:t>3</a:t>
            </a:r>
            <a:endPar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endParaRPr>
          </a:p>
        </p:txBody>
      </p:sp>
      <p:sp>
        <p:nvSpPr>
          <p:cNvPr id="48" name="TextBox 47"/>
          <p:cNvSpPr txBox="1"/>
          <p:nvPr/>
        </p:nvSpPr>
        <p:spPr>
          <a:xfrm>
            <a:off x="4034697" y="2441744"/>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2</a:t>
            </a:r>
          </a:p>
        </p:txBody>
      </p:sp>
      <p:sp>
        <p:nvSpPr>
          <p:cNvPr id="49" name="TextBox 48"/>
          <p:cNvSpPr txBox="1"/>
          <p:nvPr/>
        </p:nvSpPr>
        <p:spPr>
          <a:xfrm>
            <a:off x="5233622" y="3930668"/>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Palatino Linotype" panose="02040502050505030304" pitchFamily="18" charset="0"/>
                <a:ea typeface="Tahoma" charset="0"/>
                <a:cs typeface="Tahoma" charset="0"/>
              </a:rPr>
              <a:t>4</a:t>
            </a:r>
            <a:endPar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endParaRPr>
          </a:p>
        </p:txBody>
      </p:sp>
      <p:sp>
        <p:nvSpPr>
          <p:cNvPr id="50" name="TextBox 49"/>
          <p:cNvSpPr txBox="1"/>
          <p:nvPr/>
        </p:nvSpPr>
        <p:spPr>
          <a:xfrm>
            <a:off x="7128879" y="3930668"/>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Palatino Linotype" panose="02040502050505030304" pitchFamily="18" charset="0"/>
                <a:ea typeface="Tahoma" charset="0"/>
                <a:cs typeface="Tahoma" charset="0"/>
              </a:rPr>
              <a:t>5</a:t>
            </a:r>
            <a:endPar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endParaRPr>
          </a:p>
        </p:txBody>
      </p:sp>
      <p:grpSp>
        <p:nvGrpSpPr>
          <p:cNvPr id="10" name="Group 9"/>
          <p:cNvGrpSpPr/>
          <p:nvPr/>
        </p:nvGrpSpPr>
        <p:grpSpPr>
          <a:xfrm>
            <a:off x="4034697" y="3328004"/>
            <a:ext cx="367278" cy="2959542"/>
            <a:chOff x="4773896" y="3386943"/>
            <a:chExt cx="367278" cy="2959542"/>
          </a:xfrm>
        </p:grpSpPr>
        <p:sp>
          <p:nvSpPr>
            <p:cNvPr id="92" name="Rectangle 91"/>
            <p:cNvSpPr/>
            <p:nvPr/>
          </p:nvSpPr>
          <p:spPr>
            <a:xfrm>
              <a:off x="4773896" y="3386943"/>
              <a:ext cx="367278" cy="295954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 </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p:txBody>
        </p:sp>
        <p:sp>
          <p:nvSpPr>
            <p:cNvPr id="8" name="Rectangle 7"/>
            <p:cNvSpPr/>
            <p:nvPr/>
          </p:nvSpPr>
          <p:spPr>
            <a:xfrm>
              <a:off x="4861809" y="5089976"/>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sp>
          <p:nvSpPr>
            <p:cNvPr id="9" name="Rectangle 8"/>
            <p:cNvSpPr/>
            <p:nvPr/>
          </p:nvSpPr>
          <p:spPr>
            <a:xfrm>
              <a:off x="4859167" y="5021490"/>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a:ln>
                    <a:noFill/>
                  </a:ln>
                  <a:solidFill>
                    <a:srgbClr val="000000"/>
                  </a:solidFill>
                  <a:effectLst/>
                  <a:uLnTx/>
                  <a:uFillTx/>
                  <a:latin typeface="Arial" panose="020B0604020202020204" pitchFamily="34" charset="0"/>
                  <a:ea typeface="ＭＳ 明朝"/>
                  <a:cs typeface="Arial" panose="020B0604020202020204" pitchFamily="34" charset="0"/>
                </a:rPr>
                <a:t>.</a:t>
              </a:r>
              <a:endPar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56" name="Rectangle 55"/>
            <p:cNvSpPr/>
            <p:nvPr/>
          </p:nvSpPr>
          <p:spPr>
            <a:xfrm>
              <a:off x="4859166" y="5158462"/>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sp>
          <p:nvSpPr>
            <p:cNvPr id="58" name="Rectangle 57"/>
            <p:cNvSpPr/>
            <p:nvPr/>
          </p:nvSpPr>
          <p:spPr>
            <a:xfrm>
              <a:off x="4859207" y="4114224"/>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sp>
          <p:nvSpPr>
            <p:cNvPr id="59" name="Rectangle 58"/>
            <p:cNvSpPr/>
            <p:nvPr/>
          </p:nvSpPr>
          <p:spPr>
            <a:xfrm>
              <a:off x="4856565" y="4045738"/>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a:ln>
                    <a:noFill/>
                  </a:ln>
                  <a:solidFill>
                    <a:srgbClr val="000000"/>
                  </a:solidFill>
                  <a:effectLst/>
                  <a:uLnTx/>
                  <a:uFillTx/>
                  <a:latin typeface="Arial" panose="020B0604020202020204" pitchFamily="34" charset="0"/>
                  <a:ea typeface="ＭＳ 明朝"/>
                  <a:cs typeface="Arial" panose="020B0604020202020204" pitchFamily="34" charset="0"/>
                </a:rPr>
                <a:t>.</a:t>
              </a:r>
              <a:endPar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60" name="Rectangle 59"/>
            <p:cNvSpPr/>
            <p:nvPr/>
          </p:nvSpPr>
          <p:spPr>
            <a:xfrm>
              <a:off x="4856564" y="4182710"/>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grpSp>
      <p:sp>
        <p:nvSpPr>
          <p:cNvPr id="62" name="TextBox 61"/>
          <p:cNvSpPr txBox="1"/>
          <p:nvPr/>
        </p:nvSpPr>
        <p:spPr>
          <a:xfrm>
            <a:off x="2263627" y="2826970"/>
            <a:ext cx="1478194"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mn-ea"/>
                <a:cs typeface="Tahoma"/>
              </a:rPr>
              <a:t>Get tokens</a:t>
            </a:r>
            <a:endParaRPr kumimoji="0" lang="en-US" sz="1600" b="1" i="0" u="none" strike="noStrike" kern="1200" cap="none" spc="0" normalizeH="0" baseline="0" noProof="0" dirty="0">
              <a:ln>
                <a:noFill/>
              </a:ln>
              <a:solidFill>
                <a:srgbClr val="0070C0"/>
              </a:solidFill>
              <a:effectLst/>
              <a:uLnTx/>
              <a:uFillTx/>
              <a:latin typeface="Tahoma"/>
              <a:ea typeface="+mn-ea"/>
              <a:cs typeface="Tahoma"/>
            </a:endParaRPr>
          </a:p>
        </p:txBody>
      </p:sp>
      <p:sp>
        <p:nvSpPr>
          <p:cNvPr id="72" name="TextBox 71"/>
          <p:cNvSpPr txBox="1"/>
          <p:nvPr/>
        </p:nvSpPr>
        <p:spPr>
          <a:xfrm>
            <a:off x="845741" y="5720610"/>
            <a:ext cx="3257963"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mn-ea"/>
                <a:cs typeface="Tahoma"/>
              </a:rPr>
              <a:t>Match tokens to </a:t>
            </a:r>
            <a:r>
              <a:rPr kumimoji="0" lang="en-US" sz="1600" b="1" i="1" u="none" strike="noStrike" kern="1200" cap="none" spc="0" normalizeH="0" baseline="0" noProof="0" dirty="0" err="1">
                <a:ln>
                  <a:noFill/>
                </a:ln>
                <a:solidFill>
                  <a:srgbClr val="0070C0"/>
                </a:solidFill>
                <a:effectLst/>
                <a:uLnTx/>
                <a:uFillTx/>
                <a:latin typeface="Tahoma"/>
                <a:ea typeface="+mn-ea"/>
                <a:cs typeface="Tahoma"/>
              </a:rPr>
              <a:t>bitvector</a:t>
            </a:r>
            <a:endParaRPr kumimoji="0" lang="en-US" sz="1600" b="1" i="0" u="none" strike="noStrike" kern="1200" cap="none" spc="0" normalizeH="0" baseline="0" noProof="0" dirty="0">
              <a:ln>
                <a:noFill/>
              </a:ln>
              <a:solidFill>
                <a:srgbClr val="0070C0"/>
              </a:solidFill>
              <a:effectLst/>
              <a:uLnTx/>
              <a:uFillTx/>
              <a:latin typeface="Tahoma"/>
              <a:ea typeface="+mn-ea"/>
              <a:cs typeface="Tahoma"/>
            </a:endParaRPr>
          </a:p>
        </p:txBody>
      </p:sp>
      <p:sp>
        <p:nvSpPr>
          <p:cNvPr id="89" name="TextBox 88"/>
          <p:cNvSpPr txBox="1"/>
          <p:nvPr/>
        </p:nvSpPr>
        <p:spPr>
          <a:xfrm>
            <a:off x="7475929" y="3928131"/>
            <a:ext cx="1090058" cy="338554"/>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rPr>
              <a:t>Compare</a:t>
            </a:r>
            <a:endParaRPr kumimoji="0" lang="en-US" sz="1270" b="0"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94188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0" nodeType="clickEffect">
                                  <p:stCondLst>
                                    <p:cond delay="0"/>
                                  </p:stCondLst>
                                  <p:childTnLst>
                                    <p:animMotion origin="layout" path="M 1.94444E-6 3.7037E-6 L 1.94444E-6 0.09953 " pathEditMode="relative" rAng="0" ptsTypes="AA">
                                      <p:cBhvr>
                                        <p:cTn id="28" dur="2000" fill="hold"/>
                                        <p:tgtEl>
                                          <p:spTgt spid="82"/>
                                        </p:tgtEl>
                                        <p:attrNameLst>
                                          <p:attrName>ppt_x</p:attrName>
                                          <p:attrName>ppt_y</p:attrName>
                                        </p:attrNameLst>
                                      </p:cBhvr>
                                      <p:rCtr x="0" y="4977"/>
                                    </p:animMotion>
                                  </p:childTnLst>
                                </p:cTn>
                              </p:par>
                              <p:par>
                                <p:cTn id="29" presetID="0" presetClass="path" presetSubtype="0" accel="50000" decel="50000" fill="hold" grpId="0" nodeType="withEffect">
                                  <p:stCondLst>
                                    <p:cond delay="1000"/>
                                  </p:stCondLst>
                                  <p:childTnLst>
                                    <p:animMotion origin="layout" path="M -0.00174 0.00162 L -0.00174 0.13935 " pathEditMode="relative" ptsTypes="AA">
                                      <p:cBhvr>
                                        <p:cTn id="30" dur="1000" fill="hold"/>
                                        <p:tgtEl>
                                          <p:spTgt spid="85"/>
                                        </p:tgtEl>
                                        <p:attrNameLst>
                                          <p:attrName>ppt_x</p:attrName>
                                          <p:attrName>ppt_y</p:attrName>
                                        </p:attrNameLst>
                                      </p:cBhvr>
                                    </p:animMotion>
                                  </p:childTnLst>
                                </p:cTn>
                              </p:par>
                            </p:childTnLst>
                          </p:cTn>
                        </p:par>
                        <p:par>
                          <p:cTn id="31" fill="hold">
                            <p:stCondLst>
                              <p:cond delay="2000"/>
                            </p:stCondLst>
                            <p:childTnLst>
                              <p:par>
                                <p:cTn id="32" presetID="0" presetClass="path" presetSubtype="0" accel="50000" decel="50000" fill="hold" grpId="0" nodeType="afterEffect">
                                  <p:stCondLst>
                                    <p:cond delay="0"/>
                                  </p:stCondLst>
                                  <p:childTnLst>
                                    <p:animMotion origin="layout" path="M -0.00208 0.00139 L -0.00208 0.17454 " pathEditMode="relative" ptsTypes="AA">
                                      <p:cBhvr>
                                        <p:cTn id="33" dur="1000" fill="hold"/>
                                        <p:tgtEl>
                                          <p:spTgt spid="88"/>
                                        </p:tgtEl>
                                        <p:attrNameLst>
                                          <p:attrName>ppt_x</p:attrName>
                                          <p:attrName>ppt_y</p:attrName>
                                        </p:attrNameLst>
                                      </p:cBhvr>
                                    </p:animMotion>
                                  </p:childTnLst>
                                </p:cTn>
                              </p:par>
                              <p:par>
                                <p:cTn id="34" presetID="0" presetClass="path" presetSubtype="0" accel="50000" decel="50000" fill="hold" grpId="0" nodeType="withEffect">
                                  <p:stCondLst>
                                    <p:cond delay="1000"/>
                                  </p:stCondLst>
                                  <p:childTnLst>
                                    <p:animMotion origin="layout" path="M -0.00104 1.48148E-6 L -0.00104 0.21134 " pathEditMode="relative" ptsTypes="AA">
                                      <p:cBhvr>
                                        <p:cTn id="35" dur="1000" fill="hold"/>
                                        <p:tgtEl>
                                          <p:spTgt spid="97"/>
                                        </p:tgtEl>
                                        <p:attrNameLst>
                                          <p:attrName>ppt_x</p:attrName>
                                          <p:attrName>ppt_y</p:attrName>
                                        </p:attrNameLst>
                                      </p:cBhvr>
                                    </p:animMotion>
                                  </p:childTnLst>
                                </p:cTn>
                              </p:par>
                              <p:par>
                                <p:cTn id="36" presetID="0" presetClass="path" presetSubtype="0" accel="50000" decel="50000" fill="hold" grpId="0" nodeType="withEffect">
                                  <p:stCondLst>
                                    <p:cond delay="2000"/>
                                  </p:stCondLst>
                                  <p:childTnLst>
                                    <p:animMotion origin="layout" path="M -0.00017 -3.33333E-6 L -0.00017 0.24653 " pathEditMode="relative" ptsTypes="AA">
                                      <p:cBhvr>
                                        <p:cTn id="37" dur="1000" fill="hold"/>
                                        <p:tgtEl>
                                          <p:spTgt spid="98"/>
                                        </p:tgtEl>
                                        <p:attrNameLst>
                                          <p:attrName>ppt_x</p:attrName>
                                          <p:attrName>ppt_y</p:attrName>
                                        </p:attrNameLst>
                                      </p:cBhvr>
                                    </p:animMotion>
                                  </p:childTnLst>
                                </p:cTn>
                              </p:par>
                            </p:childTnLst>
                          </p:cTn>
                        </p:par>
                        <p:par>
                          <p:cTn id="38" fill="hold">
                            <p:stCondLst>
                              <p:cond delay="5000"/>
                            </p:stCondLst>
                            <p:childTnLst>
                              <p:par>
                                <p:cTn id="39" presetID="1" presetClass="entr" presetSubtype="0" fill="hold" grpId="0" nodeType="afterEffect">
                                  <p:stCondLst>
                                    <p:cond delay="0"/>
                                  </p:stCondLst>
                                  <p:childTnLst>
                                    <p:set>
                                      <p:cBhvr>
                                        <p:cTn id="40" dur="1" fill="hold">
                                          <p:stCondLst>
                                            <p:cond delay="0"/>
                                          </p:stCondLst>
                                        </p:cTn>
                                        <p:tgtEl>
                                          <p:spTgt spid="190"/>
                                        </p:tgtEl>
                                        <p:attrNameLst>
                                          <p:attrName>style.visibility</p:attrName>
                                        </p:attrNameLst>
                                      </p:cBhvr>
                                      <p:to>
                                        <p:strVal val="visible"/>
                                      </p:to>
                                    </p:set>
                                  </p:childTnLst>
                                </p:cTn>
                              </p:par>
                            </p:childTnLst>
                          </p:cTn>
                        </p:par>
                        <p:par>
                          <p:cTn id="41" fill="hold">
                            <p:stCondLst>
                              <p:cond delay="5000"/>
                            </p:stCondLst>
                            <p:childTnLst>
                              <p:par>
                                <p:cTn id="42" presetID="1" presetClass="entr" presetSubtype="0" fill="hold" grpId="0" nodeType="afterEffect">
                                  <p:stCondLst>
                                    <p:cond delay="0"/>
                                  </p:stCondLst>
                                  <p:childTnLst>
                                    <p:set>
                                      <p:cBhvr>
                                        <p:cTn id="43" dur="1" fill="hold">
                                          <p:stCondLst>
                                            <p:cond delay="0"/>
                                          </p:stCondLst>
                                        </p:cTn>
                                        <p:tgtEl>
                                          <p:spTgt spid="5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9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93"/>
                                        </p:tgtEl>
                                        <p:attrNameLst>
                                          <p:attrName>style.visibility</p:attrName>
                                        </p:attrNameLst>
                                      </p:cBhvr>
                                      <p:to>
                                        <p:strVal val="visible"/>
                                      </p:to>
                                    </p:set>
                                  </p:childTnLst>
                                </p:cTn>
                              </p:par>
                            </p:childTnLst>
                          </p:cTn>
                        </p:par>
                        <p:par>
                          <p:cTn id="52" fill="hold">
                            <p:stCondLst>
                              <p:cond delay="0"/>
                            </p:stCondLst>
                            <p:childTnLst>
                              <p:par>
                                <p:cTn id="53" presetID="22" presetClass="entr" presetSubtype="1" fill="hold" nodeType="afterEffect">
                                  <p:stCondLst>
                                    <p:cond delay="0"/>
                                  </p:stCondLst>
                                  <p:childTnLst>
                                    <p:set>
                                      <p:cBhvr>
                                        <p:cTn id="54" dur="1" fill="hold">
                                          <p:stCondLst>
                                            <p:cond delay="0"/>
                                          </p:stCondLst>
                                        </p:cTn>
                                        <p:tgtEl>
                                          <p:spTgt spid="91"/>
                                        </p:tgtEl>
                                        <p:attrNameLst>
                                          <p:attrName>style.visibility</p:attrName>
                                        </p:attrNameLst>
                                      </p:cBhvr>
                                      <p:to>
                                        <p:strVal val="visible"/>
                                      </p:to>
                                    </p:set>
                                    <p:animEffect transition="in" filter="wipe(up)">
                                      <p:cBhvr>
                                        <p:cTn id="55" dur="1000"/>
                                        <p:tgtEl>
                                          <p:spTgt spid="91"/>
                                        </p:tgtEl>
                                      </p:cBhvr>
                                    </p:animEffect>
                                  </p:childTnLst>
                                </p:cTn>
                              </p:par>
                              <p:par>
                                <p:cTn id="56" presetID="22" presetClass="entr" presetSubtype="1" fill="hold" nodeType="withEffect">
                                  <p:stCondLst>
                                    <p:cond delay="500"/>
                                  </p:stCondLst>
                                  <p:childTnLst>
                                    <p:set>
                                      <p:cBhvr>
                                        <p:cTn id="57" dur="1" fill="hold">
                                          <p:stCondLst>
                                            <p:cond delay="0"/>
                                          </p:stCondLst>
                                        </p:cTn>
                                        <p:tgtEl>
                                          <p:spTgt spid="10"/>
                                        </p:tgtEl>
                                        <p:attrNameLst>
                                          <p:attrName>style.visibility</p:attrName>
                                        </p:attrNameLst>
                                      </p:cBhvr>
                                      <p:to>
                                        <p:strVal val="visible"/>
                                      </p:to>
                                    </p:set>
                                    <p:animEffect transition="in" filter="wipe(up)">
                                      <p:cBhvr>
                                        <p:cTn id="58" dur="2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00"/>
                                        </p:tgtEl>
                                        <p:attrNameLst>
                                          <p:attrName>style.visibility</p:attrName>
                                        </p:attrNameLst>
                                      </p:cBhvr>
                                      <p:to>
                                        <p:strVal val="visible"/>
                                      </p:to>
                                    </p:set>
                                    <p:animEffect transition="in" filter="wipe(left)">
                                      <p:cBhvr>
                                        <p:cTn id="69" dur="1000"/>
                                        <p:tgtEl>
                                          <p:spTgt spid="100"/>
                                        </p:tgtEl>
                                      </p:cBhvr>
                                    </p:animEffect>
                                  </p:childTnLst>
                                </p:cTn>
                              </p:par>
                            </p:childTnLst>
                          </p:cTn>
                        </p:par>
                        <p:par>
                          <p:cTn id="70" fill="hold">
                            <p:stCondLst>
                              <p:cond delay="1000"/>
                            </p:stCondLst>
                            <p:childTnLst>
                              <p:par>
                                <p:cTn id="71" presetID="22" presetClass="entr" presetSubtype="8" fill="hold" nodeType="after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wipe(left)">
                                      <p:cBhvr>
                                        <p:cTn id="73" dur="1000"/>
                                        <p:tgtEl>
                                          <p:spTgt spid="101"/>
                                        </p:tgtEl>
                                      </p:cBhvr>
                                    </p:animEffect>
                                  </p:childTnLst>
                                </p:cTn>
                              </p:par>
                            </p:childTnLst>
                          </p:cTn>
                        </p:par>
                        <p:par>
                          <p:cTn id="74" fill="hold">
                            <p:stCondLst>
                              <p:cond delay="2000"/>
                            </p:stCondLst>
                            <p:childTnLst>
                              <p:par>
                                <p:cTn id="75" presetID="22" presetClass="entr" presetSubtype="8" fill="hold" nodeType="afterEffect">
                                  <p:stCondLst>
                                    <p:cond delay="0"/>
                                  </p:stCondLst>
                                  <p:childTnLst>
                                    <p:set>
                                      <p:cBhvr>
                                        <p:cTn id="76" dur="1" fill="hold">
                                          <p:stCondLst>
                                            <p:cond delay="0"/>
                                          </p:stCondLst>
                                        </p:cTn>
                                        <p:tgtEl>
                                          <p:spTgt spid="104"/>
                                        </p:tgtEl>
                                        <p:attrNameLst>
                                          <p:attrName>style.visibility</p:attrName>
                                        </p:attrNameLst>
                                      </p:cBhvr>
                                      <p:to>
                                        <p:strVal val="visible"/>
                                      </p:to>
                                    </p:set>
                                    <p:animEffect transition="in" filter="wipe(left)">
                                      <p:cBhvr>
                                        <p:cTn id="77" dur="1000"/>
                                        <p:tgtEl>
                                          <p:spTgt spid="104"/>
                                        </p:tgtEl>
                                      </p:cBhvr>
                                    </p:animEffect>
                                  </p:childTnLst>
                                </p:cTn>
                              </p:par>
                              <p:par>
                                <p:cTn id="78" presetID="22" presetClass="entr" presetSubtype="8" fill="hold" nodeType="withEffect">
                                  <p:stCondLst>
                                    <p:cond delay="500"/>
                                  </p:stCondLst>
                                  <p:childTnLst>
                                    <p:set>
                                      <p:cBhvr>
                                        <p:cTn id="79" dur="1" fill="hold">
                                          <p:stCondLst>
                                            <p:cond delay="0"/>
                                          </p:stCondLst>
                                        </p:cTn>
                                        <p:tgtEl>
                                          <p:spTgt spid="121"/>
                                        </p:tgtEl>
                                        <p:attrNameLst>
                                          <p:attrName>style.visibility</p:attrName>
                                        </p:attrNameLst>
                                      </p:cBhvr>
                                      <p:to>
                                        <p:strVal val="visible"/>
                                      </p:to>
                                    </p:set>
                                    <p:animEffect transition="in" filter="wipe(left)">
                                      <p:cBhvr>
                                        <p:cTn id="80" dur="1000"/>
                                        <p:tgtEl>
                                          <p:spTgt spid="121"/>
                                        </p:tgtEl>
                                      </p:cBhvr>
                                    </p:animEffect>
                                  </p:childTnLst>
                                </p:cTn>
                              </p:par>
                              <p:par>
                                <p:cTn id="81" presetID="22" presetClass="entr" presetSubtype="8" fill="hold" nodeType="withEffect">
                                  <p:stCondLst>
                                    <p:cond delay="900"/>
                                  </p:stCondLst>
                                  <p:childTnLst>
                                    <p:set>
                                      <p:cBhvr>
                                        <p:cTn id="82" dur="1" fill="hold">
                                          <p:stCondLst>
                                            <p:cond delay="0"/>
                                          </p:stCondLst>
                                        </p:cTn>
                                        <p:tgtEl>
                                          <p:spTgt spid="124"/>
                                        </p:tgtEl>
                                        <p:attrNameLst>
                                          <p:attrName>style.visibility</p:attrName>
                                        </p:attrNameLst>
                                      </p:cBhvr>
                                      <p:to>
                                        <p:strVal val="visible"/>
                                      </p:to>
                                    </p:set>
                                    <p:animEffect transition="in" filter="wipe(left)">
                                      <p:cBhvr>
                                        <p:cTn id="83" dur="1000"/>
                                        <p:tgtEl>
                                          <p:spTgt spid="124"/>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1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138"/>
                                        </p:tgtEl>
                                        <p:attrNameLst>
                                          <p:attrName>style.visibility</p:attrName>
                                        </p:attrNameLst>
                                      </p:cBhvr>
                                      <p:to>
                                        <p:strVal val="visible"/>
                                      </p:to>
                                    </p:set>
                                    <p:animEffect transition="in" filter="wipe(left)">
                                      <p:cBhvr>
                                        <p:cTn id="96" dur="1000"/>
                                        <p:tgtEl>
                                          <p:spTgt spid="138"/>
                                        </p:tgtEl>
                                      </p:cBhvr>
                                    </p:animEffect>
                                  </p:childTnLst>
                                </p:cTn>
                              </p:par>
                              <p:par>
                                <p:cTn id="97" presetID="22" presetClass="entr" presetSubtype="8" fill="hold" nodeType="withEffect">
                                  <p:stCondLst>
                                    <p:cond delay="500"/>
                                  </p:stCondLst>
                                  <p:childTnLst>
                                    <p:set>
                                      <p:cBhvr>
                                        <p:cTn id="98" dur="1" fill="hold">
                                          <p:stCondLst>
                                            <p:cond delay="0"/>
                                          </p:stCondLst>
                                        </p:cTn>
                                        <p:tgtEl>
                                          <p:spTgt spid="141"/>
                                        </p:tgtEl>
                                        <p:attrNameLst>
                                          <p:attrName>style.visibility</p:attrName>
                                        </p:attrNameLst>
                                      </p:cBhvr>
                                      <p:to>
                                        <p:strVal val="visible"/>
                                      </p:to>
                                    </p:set>
                                    <p:animEffect transition="in" filter="wipe(left)">
                                      <p:cBhvr>
                                        <p:cTn id="99" dur="1000"/>
                                        <p:tgtEl>
                                          <p:spTgt spid="141"/>
                                        </p:tgtEl>
                                      </p:cBhvr>
                                    </p:animEffect>
                                  </p:childTnLst>
                                </p:cTn>
                              </p:par>
                              <p:par>
                                <p:cTn id="100" presetID="22" presetClass="entr" presetSubtype="8" fill="hold" nodeType="withEffect">
                                  <p:stCondLst>
                                    <p:cond delay="700"/>
                                  </p:stCondLst>
                                  <p:childTnLst>
                                    <p:set>
                                      <p:cBhvr>
                                        <p:cTn id="101" dur="1" fill="hold">
                                          <p:stCondLst>
                                            <p:cond delay="0"/>
                                          </p:stCondLst>
                                        </p:cTn>
                                        <p:tgtEl>
                                          <p:spTgt spid="143"/>
                                        </p:tgtEl>
                                        <p:attrNameLst>
                                          <p:attrName>style.visibility</p:attrName>
                                        </p:attrNameLst>
                                      </p:cBhvr>
                                      <p:to>
                                        <p:strVal val="visible"/>
                                      </p:to>
                                    </p:set>
                                    <p:animEffect transition="in" filter="wipe(left)">
                                      <p:cBhvr>
                                        <p:cTn id="102" dur="1000"/>
                                        <p:tgtEl>
                                          <p:spTgt spid="143"/>
                                        </p:tgtEl>
                                      </p:cBhvr>
                                    </p:animEffect>
                                  </p:childTnLst>
                                </p:cTn>
                              </p:par>
                              <p:par>
                                <p:cTn id="103" presetID="22" presetClass="entr" presetSubtype="8" fill="hold" nodeType="withEffect">
                                  <p:stCondLst>
                                    <p:cond delay="900"/>
                                  </p:stCondLst>
                                  <p:childTnLst>
                                    <p:set>
                                      <p:cBhvr>
                                        <p:cTn id="104" dur="1" fill="hold">
                                          <p:stCondLst>
                                            <p:cond delay="0"/>
                                          </p:stCondLst>
                                        </p:cTn>
                                        <p:tgtEl>
                                          <p:spTgt spid="150"/>
                                        </p:tgtEl>
                                        <p:attrNameLst>
                                          <p:attrName>style.visibility</p:attrName>
                                        </p:attrNameLst>
                                      </p:cBhvr>
                                      <p:to>
                                        <p:strVal val="visible"/>
                                      </p:to>
                                    </p:set>
                                    <p:animEffect transition="in" filter="wipe(left)">
                                      <p:cBhvr>
                                        <p:cTn id="105" dur="1000"/>
                                        <p:tgtEl>
                                          <p:spTgt spid="150"/>
                                        </p:tgtEl>
                                      </p:cBhvr>
                                    </p:animEffect>
                                  </p:childTnLst>
                                </p:cTn>
                              </p:par>
                              <p:par>
                                <p:cTn id="106" presetID="22" presetClass="entr" presetSubtype="8" fill="hold" nodeType="withEffect">
                                  <p:stCondLst>
                                    <p:cond delay="1100"/>
                                  </p:stCondLst>
                                  <p:childTnLst>
                                    <p:set>
                                      <p:cBhvr>
                                        <p:cTn id="107" dur="1" fill="hold">
                                          <p:stCondLst>
                                            <p:cond delay="0"/>
                                          </p:stCondLst>
                                        </p:cTn>
                                        <p:tgtEl>
                                          <p:spTgt spid="145"/>
                                        </p:tgtEl>
                                        <p:attrNameLst>
                                          <p:attrName>style.visibility</p:attrName>
                                        </p:attrNameLst>
                                      </p:cBhvr>
                                      <p:to>
                                        <p:strVal val="visible"/>
                                      </p:to>
                                    </p:set>
                                    <p:animEffect transition="in" filter="wipe(left)">
                                      <p:cBhvr>
                                        <p:cTn id="108" dur="1000"/>
                                        <p:tgtEl>
                                          <p:spTgt spid="145"/>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56"/>
                                        </p:tgtEl>
                                        <p:attrNameLst>
                                          <p:attrName>style.visibility</p:attrName>
                                        </p:attrNameLst>
                                      </p:cBhvr>
                                      <p:to>
                                        <p:strVal val="visible"/>
                                      </p:to>
                                    </p:set>
                                  </p:childTnLst>
                                </p:cTn>
                              </p:par>
                            </p:childTnLst>
                          </p:cTn>
                        </p:par>
                        <p:par>
                          <p:cTn id="117" fill="hold">
                            <p:stCondLst>
                              <p:cond delay="0"/>
                            </p:stCondLst>
                            <p:childTnLst>
                              <p:par>
                                <p:cTn id="118" presetID="22" presetClass="entr" presetSubtype="8" fill="hold" nodeType="after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wipe(left)">
                                      <p:cBhvr>
                                        <p:cTn id="120" dur="1000"/>
                                        <p:tgtEl>
                                          <p:spTgt spid="5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108"/>
                                        </p:tgtEl>
                                        <p:attrNameLst>
                                          <p:attrName>style.visibility</p:attrName>
                                        </p:attrNameLst>
                                      </p:cBhvr>
                                      <p:to>
                                        <p:strVal val="visible"/>
                                      </p:to>
                                    </p:set>
                                    <p:animEffect transition="in" filter="wipe(up)">
                                      <p:cBhvr>
                                        <p:cTn id="125" dur="1000"/>
                                        <p:tgtEl>
                                          <p:spTgt spid="108"/>
                                        </p:tgtEl>
                                      </p:cBhvr>
                                    </p:animEffect>
                                  </p:childTnLst>
                                </p:cTn>
                              </p:par>
                              <p:par>
                                <p:cTn id="126" presetID="22" presetClass="entr" presetSubtype="1" fill="hold" grpId="0" nodeType="withEffect">
                                  <p:stCondLst>
                                    <p:cond delay="0"/>
                                  </p:stCondLst>
                                  <p:childTnLst>
                                    <p:set>
                                      <p:cBhvr>
                                        <p:cTn id="127" dur="1" fill="hold">
                                          <p:stCondLst>
                                            <p:cond delay="0"/>
                                          </p:stCondLst>
                                        </p:cTn>
                                        <p:tgtEl>
                                          <p:spTgt spid="111"/>
                                        </p:tgtEl>
                                        <p:attrNameLst>
                                          <p:attrName>style.visibility</p:attrName>
                                        </p:attrNameLst>
                                      </p:cBhvr>
                                      <p:to>
                                        <p:strVal val="visible"/>
                                      </p:to>
                                    </p:set>
                                    <p:animEffect transition="in" filter="wipe(up)">
                                      <p:cBhvr>
                                        <p:cTn id="128" dur="1000"/>
                                        <p:tgtEl>
                                          <p:spTgt spid="111"/>
                                        </p:tgtEl>
                                      </p:cBhvr>
                                    </p:animEffec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109"/>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nodeType="clickEffect">
                                  <p:stCondLst>
                                    <p:cond delay="0"/>
                                  </p:stCondLst>
                                  <p:childTnLst>
                                    <p:set>
                                      <p:cBhvr>
                                        <p:cTn id="135" dur="1" fill="hold">
                                          <p:stCondLst>
                                            <p:cond delay="0"/>
                                          </p:stCondLst>
                                        </p:cTn>
                                        <p:tgtEl>
                                          <p:spTgt spid="167"/>
                                        </p:tgtEl>
                                        <p:attrNameLst>
                                          <p:attrName>style.visibility</p:attrName>
                                        </p:attrNameLst>
                                      </p:cBhvr>
                                      <p:to>
                                        <p:strVal val="visible"/>
                                      </p:to>
                                    </p:set>
                                    <p:animEffect transition="in" filter="wipe(up)">
                                      <p:cBhvr>
                                        <p:cTn id="136" dur="1000"/>
                                        <p:tgtEl>
                                          <p:spTgt spid="167"/>
                                        </p:tgtEl>
                                      </p:cBhvr>
                                    </p:animEffect>
                                  </p:childTnLst>
                                </p:cTn>
                              </p:par>
                              <p:par>
                                <p:cTn id="137" presetID="22" presetClass="entr" presetSubtype="1" fill="hold" grpId="0" nodeType="withEffect">
                                  <p:stCondLst>
                                    <p:cond delay="0"/>
                                  </p:stCondLst>
                                  <p:childTnLst>
                                    <p:set>
                                      <p:cBhvr>
                                        <p:cTn id="138" dur="1" fill="hold">
                                          <p:stCondLst>
                                            <p:cond delay="0"/>
                                          </p:stCondLst>
                                        </p:cTn>
                                        <p:tgtEl>
                                          <p:spTgt spid="112"/>
                                        </p:tgtEl>
                                        <p:attrNameLst>
                                          <p:attrName>style.visibility</p:attrName>
                                        </p:attrNameLst>
                                      </p:cBhvr>
                                      <p:to>
                                        <p:strVal val="visible"/>
                                      </p:to>
                                    </p:set>
                                    <p:animEffect transition="in" filter="wipe(up)">
                                      <p:cBhvr>
                                        <p:cTn id="139" dur="1000"/>
                                        <p:tgtEl>
                                          <p:spTgt spid="112"/>
                                        </p:tgtEl>
                                      </p:cBhvr>
                                    </p:animEffect>
                                  </p:childTnLst>
                                </p:cTn>
                              </p:par>
                            </p:childTnLst>
                          </p:cTn>
                        </p:par>
                        <p:par>
                          <p:cTn id="140" fill="hold">
                            <p:stCondLst>
                              <p:cond delay="1000"/>
                            </p:stCondLst>
                            <p:childTnLst>
                              <p:par>
                                <p:cTn id="141" presetID="1" presetClass="entr" presetSubtype="0" fill="hold" grpId="0" nodeType="afterEffect">
                                  <p:stCondLst>
                                    <p:cond delay="0"/>
                                  </p:stCondLst>
                                  <p:childTnLst>
                                    <p:set>
                                      <p:cBhvr>
                                        <p:cTn id="142"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8" grpId="1"/>
      <p:bldP spid="82" grpId="0"/>
      <p:bldP spid="82" grpId="1"/>
      <p:bldP spid="85" grpId="0"/>
      <p:bldP spid="85" grpId="1"/>
      <p:bldP spid="88" grpId="0"/>
      <p:bldP spid="88" grpId="1"/>
      <p:bldP spid="97" grpId="0"/>
      <p:bldP spid="97" grpId="1"/>
      <p:bldP spid="178" grpId="0"/>
      <p:bldP spid="93" grpId="0"/>
      <p:bldP spid="190" grpId="0"/>
      <p:bldP spid="110" grpId="0" animBg="1"/>
      <p:bldP spid="117" grpId="0" animBg="1"/>
      <p:bldP spid="156" grpId="0" animBg="1"/>
      <p:bldP spid="170" grpId="0"/>
      <p:bldP spid="57" grpId="0" animBg="1"/>
      <p:bldP spid="99" grpId="0"/>
      <p:bldP spid="109" grpId="0"/>
      <p:bldP spid="111" grpId="0"/>
      <p:bldP spid="112" grpId="0"/>
      <p:bldP spid="42" grpId="0"/>
      <p:bldP spid="47" grpId="0" animBg="1"/>
      <p:bldP spid="48" grpId="0" animBg="1"/>
      <p:bldP spid="49" grpId="0" animBg="1"/>
      <p:bldP spid="50" grpId="0" animBg="1"/>
      <p:bldP spid="62" grpId="0"/>
      <p:bldP spid="72" grpId="0"/>
      <p:bldP spid="8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610600" cy="5138928"/>
          </a:xfrm>
        </p:spPr>
        <p:txBody>
          <a:bodyPr/>
          <a:lstStyle/>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Data Structures: Bins &amp; </a:t>
            </a:r>
            <a:r>
              <a:rPr lang="en-US" sz="3600" dirty="0" err="1">
                <a:latin typeface="Cambria" charset="0"/>
                <a:ea typeface="Cambria" charset="0"/>
                <a:cs typeface="Cambria" charset="0"/>
              </a:rPr>
              <a:t>Bitvectors</a:t>
            </a:r>
            <a:endParaRPr lang="en-US" sz="3600" dirty="0">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37895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915400" cy="5138928"/>
          </a:xfrm>
        </p:spPr>
        <p:txBody>
          <a:bodyPr/>
          <a:lstStyle/>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Data Structures: Bins &amp; </a:t>
            </a:r>
            <a:r>
              <a:rPr lang="en-US" sz="3600" dirty="0" err="1">
                <a:latin typeface="Cambria" charset="0"/>
                <a:ea typeface="Cambria" charset="0"/>
                <a:cs typeface="Cambria" charset="0"/>
              </a:rPr>
              <a:t>Bitvectors</a:t>
            </a:r>
            <a:endParaRPr lang="en-US" sz="3600" dirty="0">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b="1" dirty="0">
                <a:solidFill>
                  <a:srgbClr val="00B050"/>
                </a:solidFill>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093734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a:spLocks noGrp="1"/>
          </p:cNvSpPr>
          <p:nvPr>
            <p:ph type="title"/>
          </p:nvPr>
        </p:nvSpPr>
        <p:spPr>
          <a:xfrm>
            <a:off x="228600" y="152400"/>
            <a:ext cx="8610600" cy="1066800"/>
          </a:xfrm>
        </p:spPr>
        <p:txBody>
          <a:bodyPr/>
          <a:lstStyle/>
          <a:p>
            <a:r>
              <a:rPr lang="en-US" sz="3200" b="1" dirty="0">
                <a:solidFill>
                  <a:schemeClr val="tx1"/>
                </a:solidFill>
                <a:latin typeface="Cambria" charset="0"/>
                <a:ea typeface="Cambria" charset="0"/>
                <a:cs typeface="Cambria" charset="0"/>
              </a:rPr>
              <a:t>Integrating GRIM-Filter into a Read Mapper</a:t>
            </a:r>
            <a:endParaRPr lang="en-US" sz="3200" b="1" dirty="0">
              <a:solidFill>
                <a:srgbClr val="FF0000"/>
              </a:solidFill>
              <a:latin typeface="Cambria" charset="0"/>
              <a:ea typeface="Cambria" charset="0"/>
              <a:cs typeface="Cambria" charset="0"/>
            </a:endParaRPr>
          </a:p>
        </p:txBody>
      </p:sp>
      <p:sp>
        <p:nvSpPr>
          <p:cNvPr id="67" name="Rounded Rectangle 66"/>
          <p:cNvSpPr/>
          <p:nvPr/>
        </p:nvSpPr>
        <p:spPr>
          <a:xfrm>
            <a:off x="4569612" y="1855183"/>
            <a:ext cx="3551353" cy="1295295"/>
          </a:xfrm>
          <a:prstGeom prst="roundRect">
            <a:avLst>
              <a:gd name="adj" fmla="val 11551"/>
            </a:avLst>
          </a:prstGeom>
          <a:solidFill>
            <a:srgbClr val="EFF6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C9900"/>
                </a:solidFill>
                <a:effectLst/>
                <a:uLnTx/>
                <a:uFillTx/>
                <a:latin typeface="Tahoma"/>
                <a:ea typeface="+mn-ea"/>
                <a:cs typeface="+mn-cs"/>
              </a:rPr>
              <a:t>GRIM-Filter:</a:t>
            </a:r>
            <a:br>
              <a:rPr kumimoji="0" lang="en-US" sz="2000" b="1" i="0" u="none" strike="noStrike" kern="1200" cap="none" spc="0" normalizeH="0" baseline="0" noProof="0" dirty="0">
                <a:ln>
                  <a:noFill/>
                </a:ln>
                <a:solidFill>
                  <a:srgbClr val="CC9900"/>
                </a:solidFill>
                <a:effectLst/>
                <a:uLnTx/>
                <a:uFillTx/>
                <a:latin typeface="Tahoma"/>
                <a:ea typeface="+mn-ea"/>
                <a:cs typeface="+mn-cs"/>
              </a:rPr>
            </a:br>
            <a:r>
              <a:rPr kumimoji="0" lang="en-US" sz="2000" b="0" i="0" u="none" strike="noStrike" kern="1200" cap="none" spc="0" normalizeH="0" baseline="0" noProof="0" dirty="0">
                <a:ln>
                  <a:noFill/>
                </a:ln>
                <a:solidFill>
                  <a:srgbClr val="CC9900"/>
                </a:solidFill>
                <a:effectLst/>
                <a:uLnTx/>
                <a:uFillTx/>
                <a:latin typeface="Tahoma"/>
                <a:ea typeface="+mn-ea"/>
                <a:cs typeface="+mn-cs"/>
              </a:rPr>
              <a:t>Seed Location Checker</a:t>
            </a:r>
          </a:p>
        </p:txBody>
      </p:sp>
      <p:grpSp>
        <p:nvGrpSpPr>
          <p:cNvPr id="153" name="Group 152"/>
          <p:cNvGrpSpPr/>
          <p:nvPr/>
        </p:nvGrpSpPr>
        <p:grpSpPr>
          <a:xfrm>
            <a:off x="4716997" y="2533583"/>
            <a:ext cx="3191677" cy="595931"/>
            <a:chOff x="909473" y="3238443"/>
            <a:chExt cx="3191677" cy="595931"/>
          </a:xfrm>
        </p:grpSpPr>
        <p:sp>
          <p:nvSpPr>
            <p:cNvPr id="154" name="Rectangle 153"/>
            <p:cNvSpPr/>
            <p:nvPr/>
          </p:nvSpPr>
          <p:spPr>
            <a:xfrm>
              <a:off x="953568" y="3463945"/>
              <a:ext cx="3100088" cy="326150"/>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000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0     0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endParaRPr kumimoji="0" lang="en-US" sz="1600" b="0" i="0" u="none" strike="noStrike" kern="0" cap="none" spc="2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5" name="TextBox 154"/>
            <p:cNvSpPr txBox="1"/>
            <p:nvPr/>
          </p:nvSpPr>
          <p:spPr>
            <a:xfrm>
              <a:off x="2265474"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156" name="TextBox 155"/>
            <p:cNvSpPr txBox="1"/>
            <p:nvPr/>
          </p:nvSpPr>
          <p:spPr>
            <a:xfrm>
              <a:off x="3502310"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157" name="TextBox 156"/>
            <p:cNvSpPr txBox="1"/>
            <p:nvPr/>
          </p:nvSpPr>
          <p:spPr>
            <a:xfrm>
              <a:off x="909473" y="3238443"/>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sp>
        <p:nvSpPr>
          <p:cNvPr id="68" name="Rectangle 67"/>
          <p:cNvSpPr/>
          <p:nvPr/>
        </p:nvSpPr>
        <p:spPr>
          <a:xfrm>
            <a:off x="6849979" y="2776327"/>
            <a:ext cx="128337" cy="299747"/>
          </a:xfrm>
          <a:prstGeom prst="rect">
            <a:avLst/>
          </a:prstGeom>
          <a:solidFill>
            <a:schemeClr val="accent2">
              <a:lumMod val="40000"/>
              <a:lumOff val="60000"/>
              <a:alpha val="7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Tahoma"/>
            </a:endParaRPr>
          </a:p>
        </p:txBody>
      </p:sp>
      <p:sp>
        <p:nvSpPr>
          <p:cNvPr id="69" name="Rectangle 68"/>
          <p:cNvSpPr/>
          <p:nvPr/>
        </p:nvSpPr>
        <p:spPr>
          <a:xfrm>
            <a:off x="5892595" y="2771274"/>
            <a:ext cx="115174" cy="306545"/>
          </a:xfrm>
          <a:prstGeom prst="rect">
            <a:avLst/>
          </a:prstGeom>
          <a:solidFill>
            <a:schemeClr val="accent6">
              <a:lumMod val="40000"/>
              <a:lumOff val="60000"/>
              <a:alpha val="72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Tahoma"/>
            </a:endParaRPr>
          </a:p>
        </p:txBody>
      </p:sp>
      <p:sp>
        <p:nvSpPr>
          <p:cNvPr id="70" name="Rectangle 69"/>
          <p:cNvSpPr/>
          <p:nvPr/>
        </p:nvSpPr>
        <p:spPr>
          <a:xfrm>
            <a:off x="5197642" y="2771274"/>
            <a:ext cx="124326" cy="300789"/>
          </a:xfrm>
          <a:prstGeom prst="rect">
            <a:avLst/>
          </a:prstGeom>
          <a:solidFill>
            <a:schemeClr val="accent4">
              <a:lumMod val="40000"/>
              <a:lumOff val="60000"/>
              <a:alpha val="7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Tahoma"/>
            </a:endParaRPr>
          </a:p>
        </p:txBody>
      </p:sp>
      <p:grpSp>
        <p:nvGrpSpPr>
          <p:cNvPr id="76" name="Group 75"/>
          <p:cNvGrpSpPr/>
          <p:nvPr/>
        </p:nvGrpSpPr>
        <p:grpSpPr>
          <a:xfrm>
            <a:off x="220033" y="1501587"/>
            <a:ext cx="3291793" cy="584775"/>
            <a:chOff x="963803" y="441215"/>
            <a:chExt cx="3291793" cy="584775"/>
          </a:xfrm>
        </p:grpSpPr>
        <p:sp>
          <p:nvSpPr>
            <p:cNvPr id="77" name="Rectangle 76"/>
            <p:cNvSpPr/>
            <p:nvPr/>
          </p:nvSpPr>
          <p:spPr>
            <a:xfrm>
              <a:off x="963803" y="672951"/>
              <a:ext cx="3291793" cy="32069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GAACTTGCGAG</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Wingdings"/>
                  <a:cs typeface="Arial" panose="020B0604020202020204" pitchFamily="34" charset="0"/>
                  <a:sym typeface="Wingdings"/>
                </a:rPr>
                <a:t>     </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GTATT </a:t>
              </a:r>
              <a:endPar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78" name="TextBox 77"/>
            <p:cNvSpPr txBox="1"/>
            <p:nvPr/>
          </p:nvSpPr>
          <p:spPr>
            <a:xfrm>
              <a:off x="2848822" y="441215"/>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sp>
        <p:nvSpPr>
          <p:cNvPr id="79" name="TextBox 78"/>
          <p:cNvSpPr txBox="1"/>
          <p:nvPr/>
        </p:nvSpPr>
        <p:spPr>
          <a:xfrm>
            <a:off x="93484" y="1391800"/>
            <a:ext cx="353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Tahoma"/>
                <a:ea typeface="+mn-ea"/>
                <a:cs typeface="Tahoma"/>
              </a:rPr>
              <a:t>INPUT</a:t>
            </a:r>
            <a:r>
              <a:rPr kumimoji="0" lang="en-US" sz="1800" b="1" i="0" u="none" strike="noStrike" kern="1200" cap="none" spc="0" normalizeH="0" baseline="0" noProof="0" dirty="0">
                <a:ln>
                  <a:noFill/>
                </a:ln>
                <a:solidFill>
                  <a:srgbClr val="000000"/>
                </a:solidFill>
                <a:effectLst/>
                <a:uLnTx/>
                <a:uFillTx/>
                <a:latin typeface="Tahoma"/>
                <a:ea typeface="+mn-ea"/>
                <a:cs typeface="Tahoma"/>
              </a:rPr>
              <a:t>: Read Sequence</a:t>
            </a:r>
          </a:p>
        </p:txBody>
      </p:sp>
      <p:sp>
        <p:nvSpPr>
          <p:cNvPr id="80" name="Rounded Rectangle 79"/>
          <p:cNvSpPr/>
          <p:nvPr/>
        </p:nvSpPr>
        <p:spPr>
          <a:xfrm>
            <a:off x="348504" y="2379616"/>
            <a:ext cx="3024279" cy="1557830"/>
          </a:xfrm>
          <a:prstGeom prst="roundRect">
            <a:avLst>
              <a:gd name="adj" fmla="val 11077"/>
            </a:avLst>
          </a:prstGeom>
          <a:solidFill>
            <a:srgbClr val="D0E6F4"/>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ahoma"/>
                <a:ea typeface="+mn-ea"/>
                <a:cs typeface="+mn-cs"/>
              </a:rPr>
              <a:t>GRIM-Filter: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Tahoma"/>
                <a:ea typeface="+mn-ea"/>
                <a:cs typeface="+mn-cs"/>
              </a:rPr>
              <a:t>Filter Bitmask Generator</a:t>
            </a:r>
          </a:p>
        </p:txBody>
      </p:sp>
      <p:sp>
        <p:nvSpPr>
          <p:cNvPr id="81" name="TextBox 80"/>
          <p:cNvSpPr txBox="1"/>
          <p:nvPr/>
        </p:nvSpPr>
        <p:spPr>
          <a:xfrm>
            <a:off x="-172430" y="4548148"/>
            <a:ext cx="3988237"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Tahoma"/>
                <a:ea typeface="+mn-ea"/>
                <a:cs typeface="Tahoma"/>
              </a:rPr>
              <a:t>Seed Location Filter Bitmask</a:t>
            </a:r>
          </a:p>
        </p:txBody>
      </p:sp>
      <p:grpSp>
        <p:nvGrpSpPr>
          <p:cNvPr id="82" name="Group 81"/>
          <p:cNvGrpSpPr/>
          <p:nvPr/>
        </p:nvGrpSpPr>
        <p:grpSpPr>
          <a:xfrm>
            <a:off x="228600" y="4004071"/>
            <a:ext cx="3191677" cy="595931"/>
            <a:chOff x="909473" y="3238443"/>
            <a:chExt cx="3191677" cy="595931"/>
          </a:xfrm>
        </p:grpSpPr>
        <p:sp>
          <p:nvSpPr>
            <p:cNvPr id="83" name="Rectangle 82"/>
            <p:cNvSpPr/>
            <p:nvPr/>
          </p:nvSpPr>
          <p:spPr>
            <a:xfrm>
              <a:off x="953568" y="3463945"/>
              <a:ext cx="3100088" cy="326150"/>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000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0     0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endParaRPr kumimoji="0" lang="en-US" sz="1600" b="0" i="0" u="none" strike="noStrike" kern="0" cap="none" spc="2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4" name="TextBox 83"/>
            <p:cNvSpPr txBox="1"/>
            <p:nvPr/>
          </p:nvSpPr>
          <p:spPr>
            <a:xfrm>
              <a:off x="2265474"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85" name="TextBox 84"/>
            <p:cNvSpPr txBox="1"/>
            <p:nvPr/>
          </p:nvSpPr>
          <p:spPr>
            <a:xfrm>
              <a:off x="3502310"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86" name="TextBox 85"/>
            <p:cNvSpPr txBox="1"/>
            <p:nvPr/>
          </p:nvSpPr>
          <p:spPr>
            <a:xfrm>
              <a:off x="909473" y="3238443"/>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cxnSp>
        <p:nvCxnSpPr>
          <p:cNvPr id="87" name="Straight Arrow Connector 86"/>
          <p:cNvCxnSpPr>
            <a:stCxn id="77" idx="2"/>
            <a:endCxn id="80" idx="0"/>
          </p:cNvCxnSpPr>
          <p:nvPr/>
        </p:nvCxnSpPr>
        <p:spPr>
          <a:xfrm flipH="1">
            <a:off x="1860644" y="2054014"/>
            <a:ext cx="5286" cy="32560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80" idx="2"/>
          </p:cNvCxnSpPr>
          <p:nvPr/>
        </p:nvCxnSpPr>
        <p:spPr>
          <a:xfrm flipH="1">
            <a:off x="1854200" y="3937446"/>
            <a:ext cx="6444" cy="304354"/>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89" name="Rounded Rectangle 88"/>
          <p:cNvSpPr/>
          <p:nvPr/>
        </p:nvSpPr>
        <p:spPr>
          <a:xfrm>
            <a:off x="4778052" y="1308514"/>
            <a:ext cx="1006879" cy="320441"/>
          </a:xfrm>
          <a:prstGeom prst="roundRect">
            <a:avLst>
              <a:gd name="adj" fmla="val 31301"/>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020128</a:t>
            </a:r>
          </a:p>
        </p:txBody>
      </p:sp>
      <p:sp>
        <p:nvSpPr>
          <p:cNvPr id="90" name="Rounded Rectangle 89"/>
          <p:cNvSpPr/>
          <p:nvPr/>
        </p:nvSpPr>
        <p:spPr>
          <a:xfrm>
            <a:off x="6172543" y="1308514"/>
            <a:ext cx="1006879" cy="320441"/>
          </a:xfrm>
          <a:prstGeom prst="roundRect">
            <a:avLst>
              <a:gd name="adj" fmla="val 31301"/>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020131</a:t>
            </a:r>
          </a:p>
        </p:txBody>
      </p:sp>
      <p:sp>
        <p:nvSpPr>
          <p:cNvPr id="91" name="Rounded Rectangle 90"/>
          <p:cNvSpPr/>
          <p:nvPr/>
        </p:nvSpPr>
        <p:spPr>
          <a:xfrm>
            <a:off x="7590024" y="1310617"/>
            <a:ext cx="1006879" cy="320441"/>
          </a:xfrm>
          <a:prstGeom prst="roundRect">
            <a:avLst>
              <a:gd name="adj" fmla="val 31301"/>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414415</a:t>
            </a:r>
            <a:endParaRPr kumimoji="0" lang="en-US" sz="1800" b="1" i="0" u="none" strike="noStrike" kern="1200" cap="none" spc="0" normalizeH="0" baseline="0" noProof="0" dirty="0">
              <a:ln>
                <a:noFill/>
              </a:ln>
              <a:solidFill>
                <a:srgbClr val="000000"/>
              </a:solidFill>
              <a:effectLst/>
              <a:uLnTx/>
              <a:uFillTx/>
              <a:latin typeface="Tahoma"/>
              <a:ea typeface="+mn-ea"/>
              <a:cs typeface="+mn-cs"/>
            </a:endParaRPr>
          </a:p>
        </p:txBody>
      </p:sp>
      <p:cxnSp>
        <p:nvCxnSpPr>
          <p:cNvPr id="92" name="Straight Arrow Connector 91"/>
          <p:cNvCxnSpPr>
            <a:stCxn id="89" idx="2"/>
          </p:cNvCxnSpPr>
          <p:nvPr/>
        </p:nvCxnSpPr>
        <p:spPr>
          <a:xfrm flipH="1">
            <a:off x="5265269" y="1628955"/>
            <a:ext cx="16223" cy="1118726"/>
          </a:xfrm>
          <a:prstGeom prst="straightConnector1">
            <a:avLst/>
          </a:prstGeom>
          <a:ln w="38100">
            <a:solidFill>
              <a:srgbClr val="FFC0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a:off x="5960252" y="1626454"/>
            <a:ext cx="706669" cy="1155637"/>
          </a:xfrm>
          <a:prstGeom prst="straightConnector1">
            <a:avLst/>
          </a:prstGeom>
          <a:ln w="38100">
            <a:solidFill>
              <a:schemeClr val="accent6"/>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endCxn id="68" idx="0"/>
          </p:cNvCxnSpPr>
          <p:nvPr/>
        </p:nvCxnSpPr>
        <p:spPr>
          <a:xfrm flipH="1">
            <a:off x="6914148" y="1627263"/>
            <a:ext cx="1191447" cy="1149064"/>
          </a:xfrm>
          <a:prstGeom prst="straightConnector1">
            <a:avLst/>
          </a:prstGeom>
          <a:ln w="38100">
            <a:solidFill>
              <a:schemeClr val="accent2"/>
            </a:solidFill>
            <a:prstDash val="sysDot"/>
            <a:tailEnd type="stealth" w="lg" len="lg"/>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4253862" y="108973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96" name="TextBox 95"/>
          <p:cNvSpPr txBox="1"/>
          <p:nvPr/>
        </p:nvSpPr>
        <p:spPr>
          <a:xfrm>
            <a:off x="5684543" y="108973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97" name="TextBox 96"/>
          <p:cNvSpPr txBox="1"/>
          <p:nvPr/>
        </p:nvSpPr>
        <p:spPr>
          <a:xfrm>
            <a:off x="6770174" y="1089739"/>
            <a:ext cx="12151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98" name="TextBox 97"/>
          <p:cNvSpPr txBox="1"/>
          <p:nvPr/>
        </p:nvSpPr>
        <p:spPr>
          <a:xfrm>
            <a:off x="8528615" y="110408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cxnSp>
        <p:nvCxnSpPr>
          <p:cNvPr id="100" name="Straight Arrow Connector 99"/>
          <p:cNvCxnSpPr/>
          <p:nvPr/>
        </p:nvCxnSpPr>
        <p:spPr>
          <a:xfrm>
            <a:off x="5250597" y="3090220"/>
            <a:ext cx="0" cy="617686"/>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7052166" y="2414227"/>
            <a:ext cx="8652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5742A">
                    <a:lumMod val="75000"/>
                  </a:srgbClr>
                </a:solidFill>
                <a:effectLst/>
                <a:uLnTx/>
                <a:uFillTx/>
                <a:latin typeface="Tahoma"/>
                <a:ea typeface="+mn-ea"/>
                <a:cs typeface="Tahoma"/>
              </a:rPr>
              <a:t>KEEP</a:t>
            </a:r>
            <a:endParaRPr kumimoji="0" lang="en-US" sz="2000" b="0" i="1" u="none" strike="noStrike" kern="1200" cap="none" spc="0" normalizeH="0" baseline="0" noProof="0" dirty="0">
              <a:ln>
                <a:noFill/>
              </a:ln>
              <a:solidFill>
                <a:srgbClr val="35742A">
                  <a:lumMod val="75000"/>
                </a:srgbClr>
              </a:solidFill>
              <a:effectLst/>
              <a:uLnTx/>
              <a:uFillTx/>
              <a:latin typeface="Tahoma"/>
              <a:ea typeface="+mn-ea"/>
              <a:cs typeface="Tahoma"/>
            </a:endParaRPr>
          </a:p>
        </p:txBody>
      </p:sp>
      <p:grpSp>
        <p:nvGrpSpPr>
          <p:cNvPr id="102" name="Group 101"/>
          <p:cNvGrpSpPr/>
          <p:nvPr/>
        </p:nvGrpSpPr>
        <p:grpSpPr>
          <a:xfrm>
            <a:off x="5945759" y="3064959"/>
            <a:ext cx="972249" cy="1028545"/>
            <a:chOff x="9377879" y="2431554"/>
            <a:chExt cx="972249" cy="1357143"/>
          </a:xfrm>
        </p:grpSpPr>
        <p:cxnSp>
          <p:nvCxnSpPr>
            <p:cNvPr id="103" name="Straight Arrow Connector 102"/>
            <p:cNvCxnSpPr/>
            <p:nvPr/>
          </p:nvCxnSpPr>
          <p:spPr>
            <a:xfrm>
              <a:off x="10342406" y="2431554"/>
              <a:ext cx="7722" cy="1353384"/>
            </a:xfrm>
            <a:prstGeom prst="straightConnector1">
              <a:avLst/>
            </a:prstGeom>
            <a:ln w="381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9377879" y="2434923"/>
              <a:ext cx="2520" cy="1353774"/>
            </a:xfrm>
            <a:prstGeom prst="straightConnector1">
              <a:avLst/>
            </a:prstGeom>
            <a:ln w="381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05" name="TextBox 104"/>
          <p:cNvSpPr txBox="1"/>
          <p:nvPr/>
        </p:nvSpPr>
        <p:spPr>
          <a:xfrm>
            <a:off x="5083718" y="3441975"/>
            <a:ext cx="350649"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ahoma"/>
                <a:ea typeface="+mn-ea"/>
                <a:cs typeface="Tahoma"/>
              </a:rPr>
              <a:t>x</a:t>
            </a:r>
          </a:p>
        </p:txBody>
      </p:sp>
      <p:sp>
        <p:nvSpPr>
          <p:cNvPr id="106" name="TextBox 105"/>
          <p:cNvSpPr txBox="1"/>
          <p:nvPr/>
        </p:nvSpPr>
        <p:spPr>
          <a:xfrm>
            <a:off x="4154073" y="3093728"/>
            <a:ext cx="1131884"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Tahoma"/>
                <a:ea typeface="+mn-ea"/>
                <a:cs typeface="Tahoma"/>
              </a:rPr>
              <a:t>DISCARD</a:t>
            </a:r>
          </a:p>
        </p:txBody>
      </p:sp>
      <p:sp>
        <p:nvSpPr>
          <p:cNvPr id="107" name="TextBox 106"/>
          <p:cNvSpPr txBox="1"/>
          <p:nvPr/>
        </p:nvSpPr>
        <p:spPr>
          <a:xfrm>
            <a:off x="5973150" y="2406193"/>
            <a:ext cx="8652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5742A">
                    <a:lumMod val="75000"/>
                  </a:srgbClr>
                </a:solidFill>
                <a:effectLst/>
                <a:uLnTx/>
                <a:uFillTx/>
                <a:latin typeface="Tahoma"/>
                <a:ea typeface="+mn-ea"/>
                <a:cs typeface="Tahoma"/>
              </a:rPr>
              <a:t>KEEP</a:t>
            </a:r>
          </a:p>
        </p:txBody>
      </p:sp>
      <p:sp>
        <p:nvSpPr>
          <p:cNvPr id="108" name="TextBox 107"/>
          <p:cNvSpPr txBox="1"/>
          <p:nvPr/>
        </p:nvSpPr>
        <p:spPr>
          <a:xfrm>
            <a:off x="4198069" y="898551"/>
            <a:ext cx="523519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Tahoma"/>
                <a:ea typeface="+mn-ea"/>
                <a:cs typeface="Tahoma"/>
              </a:rPr>
              <a:t>INPUT</a:t>
            </a:r>
            <a:r>
              <a:rPr kumimoji="0" lang="en-US" sz="1800" b="1" i="0" u="none" strike="noStrike" kern="1200" cap="none" spc="0" normalizeH="0" baseline="0" noProof="0" dirty="0">
                <a:ln>
                  <a:noFill/>
                </a:ln>
                <a:solidFill>
                  <a:srgbClr val="000000"/>
                </a:solidFill>
                <a:effectLst/>
                <a:uLnTx/>
                <a:uFillTx/>
                <a:latin typeface="Tahoma"/>
                <a:ea typeface="+mn-ea"/>
                <a:cs typeface="Tahoma"/>
              </a:rPr>
              <a:t>: All Potential Seed Locations</a:t>
            </a:r>
          </a:p>
        </p:txBody>
      </p:sp>
      <p:sp>
        <p:nvSpPr>
          <p:cNvPr id="109" name="Rounded Rectangle 108"/>
          <p:cNvSpPr/>
          <p:nvPr/>
        </p:nvSpPr>
        <p:spPr>
          <a:xfrm>
            <a:off x="2666519" y="5417690"/>
            <a:ext cx="6299681" cy="816123"/>
          </a:xfrm>
          <a:prstGeom prst="roundRect">
            <a:avLst>
              <a:gd name="adj" fmla="val 14960"/>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tab pos="1371600" algn="ctr"/>
              </a:tabLst>
              <a:defRPr/>
            </a:pPr>
            <a:r>
              <a:rPr kumimoji="0" lang="en-US" sz="2000" b="1" i="0" u="none" strike="noStrike" kern="1200" cap="none" spc="0" normalizeH="0" baseline="0" noProof="0" dirty="0">
                <a:ln>
                  <a:noFill/>
                </a:ln>
                <a:solidFill>
                  <a:srgbClr val="3B812F">
                    <a:lumMod val="75000"/>
                  </a:srgbClr>
                </a:solidFill>
                <a:effectLst/>
                <a:uLnTx/>
                <a:uFillTx/>
                <a:latin typeface="Tahoma"/>
                <a:ea typeface="+mn-ea"/>
                <a:cs typeface="+mn-cs"/>
              </a:rPr>
              <a:t>	Read Mapper:</a:t>
            </a:r>
            <a:br>
              <a:rPr kumimoji="0" lang="en-US" sz="2000" b="1" i="0" u="none" strike="noStrike" kern="1200" cap="none" spc="0" normalizeH="0" baseline="0" noProof="0" dirty="0">
                <a:ln>
                  <a:noFill/>
                </a:ln>
                <a:solidFill>
                  <a:srgbClr val="3B812F">
                    <a:lumMod val="75000"/>
                  </a:srgbClr>
                </a:solidFill>
                <a:effectLst/>
                <a:uLnTx/>
                <a:uFillTx/>
                <a:latin typeface="Tahoma"/>
                <a:ea typeface="+mn-ea"/>
                <a:cs typeface="+mn-cs"/>
              </a:rPr>
            </a:br>
            <a:r>
              <a:rPr kumimoji="0" lang="en-US" sz="2000" b="1" i="0" u="none" strike="noStrike" kern="1200" cap="none" spc="0" normalizeH="0" baseline="0" noProof="0" dirty="0">
                <a:ln>
                  <a:noFill/>
                </a:ln>
                <a:solidFill>
                  <a:srgbClr val="3B812F">
                    <a:lumMod val="75000"/>
                  </a:srgbClr>
                </a:solidFill>
                <a:effectLst/>
                <a:uLnTx/>
                <a:uFillTx/>
                <a:latin typeface="Tahoma"/>
                <a:ea typeface="+mn-ea"/>
                <a:cs typeface="+mn-cs"/>
              </a:rPr>
              <a:t>	</a:t>
            </a:r>
            <a:r>
              <a:rPr kumimoji="0" lang="en-US" sz="2000" b="0" i="0" u="none" strike="noStrike" kern="1200" cap="none" spc="0" normalizeH="0" baseline="0" noProof="0" dirty="0">
                <a:ln>
                  <a:noFill/>
                </a:ln>
                <a:solidFill>
                  <a:srgbClr val="3B812F">
                    <a:lumMod val="75000"/>
                  </a:srgbClr>
                </a:solidFill>
                <a:effectLst/>
                <a:uLnTx/>
                <a:uFillTx/>
                <a:latin typeface="Tahoma"/>
                <a:ea typeface="+mn-ea"/>
                <a:cs typeface="+mn-cs"/>
              </a:rPr>
              <a:t>Sequence Alignment</a:t>
            </a:r>
          </a:p>
        </p:txBody>
      </p:sp>
      <p:sp>
        <p:nvSpPr>
          <p:cNvPr id="110" name="Rectangle 109"/>
          <p:cNvSpPr/>
          <p:nvPr/>
        </p:nvSpPr>
        <p:spPr>
          <a:xfrm>
            <a:off x="4058274" y="4093504"/>
            <a:ext cx="4470342" cy="593714"/>
          </a:xfrm>
          <a:prstGeom prst="rect">
            <a:avLst/>
          </a:prstGeom>
          <a:solidFill>
            <a:schemeClr val="bg1">
              <a:lumMod val="9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ahoma"/>
                <a:ea typeface="+mn-ea"/>
                <a:cs typeface="Tahoma"/>
              </a:rPr>
              <a:t>  Reference Segment Storage</a:t>
            </a:r>
          </a:p>
        </p:txBody>
      </p:sp>
      <p:sp>
        <p:nvSpPr>
          <p:cNvPr id="111" name="Rectangle 110"/>
          <p:cNvSpPr/>
          <p:nvPr/>
        </p:nvSpPr>
        <p:spPr>
          <a:xfrm>
            <a:off x="5503344" y="5461557"/>
            <a:ext cx="3085811" cy="632421"/>
          </a:xfrm>
          <a:prstGeom prst="rect">
            <a:avLst/>
          </a:prstGeom>
          <a:solidFill>
            <a:schemeClr val="accent2">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ahoma"/>
                <a:ea typeface="+mn-ea"/>
                <a:cs typeface="Tahoma"/>
              </a:rPr>
              <a:t>Edit-Distance Calculation</a:t>
            </a:r>
          </a:p>
        </p:txBody>
      </p:sp>
      <p:sp>
        <p:nvSpPr>
          <p:cNvPr id="112" name="TextBox 111"/>
          <p:cNvSpPr txBox="1"/>
          <p:nvPr/>
        </p:nvSpPr>
        <p:spPr>
          <a:xfrm>
            <a:off x="5010735" y="4698156"/>
            <a:ext cx="1076233" cy="757130"/>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Tahoma"/>
                <a:ea typeface="+mn-ea"/>
                <a:cs typeface="Tahoma"/>
              </a:rPr>
              <a:t>reference segment</a:t>
            </a:r>
            <a:br>
              <a:rPr kumimoji="0" lang="en-US" sz="1800" b="0" i="1" u="none" strike="noStrike" kern="1200" cap="none" spc="0" normalizeH="0" baseline="0" noProof="0" dirty="0">
                <a:ln>
                  <a:noFill/>
                </a:ln>
                <a:solidFill>
                  <a:srgbClr val="000000"/>
                </a:solidFill>
                <a:effectLst/>
                <a:uLnTx/>
                <a:uFillTx/>
                <a:latin typeface="Tahoma"/>
                <a:ea typeface="+mn-ea"/>
                <a:cs typeface="Tahoma"/>
              </a:rPr>
            </a:br>
            <a:r>
              <a:rPr kumimoji="0" lang="en-US" sz="1800" b="0" i="1" u="none" strike="noStrike" kern="1200" cap="none" spc="0" normalizeH="0" baseline="0" noProof="0" dirty="0">
                <a:ln>
                  <a:noFill/>
                </a:ln>
                <a:solidFill>
                  <a:srgbClr val="000000"/>
                </a:solidFill>
                <a:effectLst/>
                <a:uLnTx/>
                <a:uFillTx/>
                <a:latin typeface="Tahoma"/>
                <a:ea typeface="+mn-ea"/>
                <a:cs typeface="Tahoma"/>
              </a:rPr>
              <a:t>@ 020131</a:t>
            </a:r>
          </a:p>
        </p:txBody>
      </p:sp>
      <p:sp>
        <p:nvSpPr>
          <p:cNvPr id="113" name="TextBox 112"/>
          <p:cNvSpPr txBox="1"/>
          <p:nvPr/>
        </p:nvSpPr>
        <p:spPr>
          <a:xfrm>
            <a:off x="7761477" y="4698156"/>
            <a:ext cx="1076233" cy="757130"/>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Tahoma"/>
                <a:ea typeface="+mn-ea"/>
                <a:cs typeface="Tahoma"/>
              </a:rPr>
              <a:t>reference segment</a:t>
            </a:r>
            <a:br>
              <a:rPr kumimoji="0" lang="en-US" sz="1800" b="0" i="1" u="none" strike="noStrike" kern="1200" cap="none" spc="0" normalizeH="0" baseline="0" noProof="0" dirty="0">
                <a:ln>
                  <a:noFill/>
                </a:ln>
                <a:solidFill>
                  <a:srgbClr val="000000"/>
                </a:solidFill>
                <a:effectLst/>
                <a:uLnTx/>
                <a:uFillTx/>
                <a:latin typeface="Tahoma"/>
                <a:ea typeface="+mn-ea"/>
                <a:cs typeface="Tahoma"/>
              </a:rPr>
            </a:br>
            <a:r>
              <a:rPr kumimoji="0" lang="en-US" sz="1800" b="0" i="1" u="none" strike="noStrike" kern="1200" cap="none" spc="0" normalizeH="0" baseline="0" noProof="0" dirty="0">
                <a:ln>
                  <a:noFill/>
                </a:ln>
                <a:solidFill>
                  <a:srgbClr val="000000"/>
                </a:solidFill>
                <a:effectLst/>
                <a:uLnTx/>
                <a:uFillTx/>
                <a:latin typeface="Tahoma"/>
                <a:ea typeface="+mn-ea"/>
                <a:cs typeface="Tahoma"/>
              </a:rPr>
              <a:t>@ 414415</a:t>
            </a:r>
          </a:p>
        </p:txBody>
      </p:sp>
      <p:grpSp>
        <p:nvGrpSpPr>
          <p:cNvPr id="114" name="Group 113"/>
          <p:cNvGrpSpPr/>
          <p:nvPr/>
        </p:nvGrpSpPr>
        <p:grpSpPr>
          <a:xfrm>
            <a:off x="6190265" y="4679210"/>
            <a:ext cx="1490603" cy="782347"/>
            <a:chOff x="9376185" y="4053381"/>
            <a:chExt cx="1490603" cy="1383683"/>
          </a:xfrm>
        </p:grpSpPr>
        <p:cxnSp>
          <p:nvCxnSpPr>
            <p:cNvPr id="116" name="Straight Arrow Connector 115"/>
            <p:cNvCxnSpPr/>
            <p:nvPr/>
          </p:nvCxnSpPr>
          <p:spPr>
            <a:xfrm flipH="1">
              <a:off x="9376185" y="4056448"/>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10380105" y="4053381"/>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a:off x="10864268" y="4060089"/>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19" name="TextBox 118"/>
          <p:cNvSpPr txBox="1"/>
          <p:nvPr/>
        </p:nvSpPr>
        <p:spPr>
          <a:xfrm>
            <a:off x="6224168" y="4742184"/>
            <a:ext cx="938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 . .</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121" name="Rectangle 120"/>
          <p:cNvSpPr/>
          <p:nvPr/>
        </p:nvSpPr>
        <p:spPr>
          <a:xfrm>
            <a:off x="5006264" y="6411644"/>
            <a:ext cx="3823960" cy="433306"/>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Tahoma"/>
                <a:ea typeface="+mn-ea"/>
                <a:cs typeface="Tahoma"/>
              </a:rPr>
              <a:t>OUTPUT</a:t>
            </a:r>
            <a:r>
              <a:rPr kumimoji="0" lang="en-US" sz="2000" b="1" i="0" u="none" strike="noStrike" kern="1200" cap="none" spc="0" normalizeH="0" baseline="0" noProof="0" dirty="0">
                <a:ln>
                  <a:noFill/>
                </a:ln>
                <a:solidFill>
                  <a:srgbClr val="000000"/>
                </a:solidFill>
                <a:effectLst/>
                <a:uLnTx/>
                <a:uFillTx/>
                <a:latin typeface="Tahoma"/>
                <a:ea typeface="+mn-ea"/>
                <a:cs typeface="Tahoma"/>
              </a:rPr>
              <a:t>: Correct Mappings</a:t>
            </a:r>
          </a:p>
        </p:txBody>
      </p:sp>
      <p:cxnSp>
        <p:nvCxnSpPr>
          <p:cNvPr id="122" name="Straight Arrow Connector 121"/>
          <p:cNvCxnSpPr/>
          <p:nvPr/>
        </p:nvCxnSpPr>
        <p:spPr>
          <a:xfrm>
            <a:off x="7091736" y="6078958"/>
            <a:ext cx="3934" cy="37244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461680" y="2510100"/>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1</a:t>
            </a:r>
          </a:p>
        </p:txBody>
      </p:sp>
      <p:sp>
        <p:nvSpPr>
          <p:cNvPr id="124" name="TextBox 123"/>
          <p:cNvSpPr txBox="1"/>
          <p:nvPr/>
        </p:nvSpPr>
        <p:spPr>
          <a:xfrm>
            <a:off x="4663393" y="1964621"/>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2</a:t>
            </a:r>
          </a:p>
        </p:txBody>
      </p:sp>
      <p:sp>
        <p:nvSpPr>
          <p:cNvPr id="126" name="TextBox 125"/>
          <p:cNvSpPr txBox="1"/>
          <p:nvPr/>
        </p:nvSpPr>
        <p:spPr>
          <a:xfrm>
            <a:off x="2731229" y="5490922"/>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4</a:t>
            </a:r>
          </a:p>
        </p:txBody>
      </p:sp>
      <p:cxnSp>
        <p:nvCxnSpPr>
          <p:cNvPr id="127" name="Curved Connector 126"/>
          <p:cNvCxnSpPr/>
          <p:nvPr/>
        </p:nvCxnSpPr>
        <p:spPr>
          <a:xfrm rot="10800000" flipV="1">
            <a:off x="3308588" y="1543118"/>
            <a:ext cx="1075637" cy="1043752"/>
          </a:xfrm>
          <a:prstGeom prst="curvedConnector3">
            <a:avLst>
              <a:gd name="adj1" fmla="val 50000"/>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4130791" y="4200909"/>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3</a:t>
            </a:r>
          </a:p>
        </p:txBody>
      </p:sp>
    </p:spTree>
    <p:extLst>
      <p:ext uri="{BB962C8B-B14F-4D97-AF65-F5344CB8AC3E}">
        <p14:creationId xmlns:p14="http://schemas.microsoft.com/office/powerpoint/2010/main" val="913569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up)">
                                      <p:cBhvr>
                                        <p:cTn id="7" dur="1000"/>
                                        <p:tgtEl>
                                          <p:spTgt spid="87"/>
                                        </p:tgtEl>
                                      </p:cBhvr>
                                    </p:animEffect>
                                  </p:childTnLst>
                                </p:cTn>
                              </p:par>
                              <p:par>
                                <p:cTn id="8" presetID="22" presetClass="entr" presetSubtype="2"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wipe(right)">
                                      <p:cBhvr>
                                        <p:cTn id="10" dur="1000"/>
                                        <p:tgtEl>
                                          <p:spTgt spid="127"/>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wipe(up)">
                                      <p:cBhvr>
                                        <p:cTn id="14" dur="1000"/>
                                        <p:tgtEl>
                                          <p:spTgt spid="88"/>
                                        </p:tgtEl>
                                      </p:cBhvr>
                                    </p:animEffec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8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0033 0.00996 L 0.48889 -0.21365 " pathEditMode="relative" rAng="0" ptsTypes="AA">
                                      <p:cBhvr>
                                        <p:cTn id="23" dur="2000" fill="hold"/>
                                        <p:tgtEl>
                                          <p:spTgt spid="82"/>
                                        </p:tgtEl>
                                        <p:attrNameLst>
                                          <p:attrName>ppt_x</p:attrName>
                                          <p:attrName>ppt_y</p:attrName>
                                        </p:attrNameLst>
                                      </p:cBhvr>
                                      <p:rCtr x="24271" y="-11181"/>
                                    </p:animMotion>
                                  </p:childTnLst>
                                </p:cTn>
                              </p:par>
                              <p:par>
                                <p:cTn id="24" presetID="1" presetClass="entr" presetSubtype="0"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4"/>
                                        </p:tgtEl>
                                        <p:attrNameLst>
                                          <p:attrName>style.visibility</p:attrName>
                                        </p:attrNameLst>
                                      </p:cBhvr>
                                      <p:to>
                                        <p:strVal val="visible"/>
                                      </p:to>
                                    </p:set>
                                  </p:childTnLst>
                                </p:cTn>
                              </p:par>
                            </p:childTnLst>
                          </p:cTn>
                        </p:par>
                        <p:par>
                          <p:cTn id="28" fill="hold">
                            <p:stCondLst>
                              <p:cond delay="2000"/>
                            </p:stCondLst>
                            <p:childTnLst>
                              <p:par>
                                <p:cTn id="29" presetID="1" presetClass="exit" presetSubtype="0" fill="hold" nodeType="afterEffect">
                                  <p:stCondLst>
                                    <p:cond delay="0"/>
                                  </p:stCondLst>
                                  <p:childTnLst>
                                    <p:set>
                                      <p:cBhvr>
                                        <p:cTn id="30" dur="1" fill="hold">
                                          <p:stCondLst>
                                            <p:cond delay="0"/>
                                          </p:stCondLst>
                                        </p:cTn>
                                        <p:tgtEl>
                                          <p:spTgt spid="8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up)">
                                      <p:cBhvr>
                                        <p:cTn id="37" dur="1000"/>
                                        <p:tgtEl>
                                          <p:spTgt spid="92"/>
                                        </p:tgtEl>
                                      </p:cBhvr>
                                    </p:animEffect>
                                  </p:childTnLst>
                                </p:cTn>
                              </p:par>
                              <p:par>
                                <p:cTn id="38" presetID="22" presetClass="entr" presetSubtype="1" fill="hold" nodeType="withEffect">
                                  <p:stCondLst>
                                    <p:cond delay="0"/>
                                  </p:stCondLst>
                                  <p:childTnLst>
                                    <p:set>
                                      <p:cBhvr>
                                        <p:cTn id="39" dur="1" fill="hold">
                                          <p:stCondLst>
                                            <p:cond delay="0"/>
                                          </p:stCondLst>
                                        </p:cTn>
                                        <p:tgtEl>
                                          <p:spTgt spid="93"/>
                                        </p:tgtEl>
                                        <p:attrNameLst>
                                          <p:attrName>style.visibility</p:attrName>
                                        </p:attrNameLst>
                                      </p:cBhvr>
                                      <p:to>
                                        <p:strVal val="visible"/>
                                      </p:to>
                                    </p:set>
                                    <p:animEffect transition="in" filter="wipe(up)">
                                      <p:cBhvr>
                                        <p:cTn id="40" dur="1000"/>
                                        <p:tgtEl>
                                          <p:spTgt spid="93"/>
                                        </p:tgtEl>
                                      </p:cBhvr>
                                    </p:animEffect>
                                  </p:childTnLst>
                                </p:cTn>
                              </p:par>
                              <p:par>
                                <p:cTn id="41" presetID="22" presetClass="entr" presetSubtype="1" fill="hold" nodeType="with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wipe(up)">
                                      <p:cBhvr>
                                        <p:cTn id="43" dur="1000"/>
                                        <p:tgtEl>
                                          <p:spTgt spid="94"/>
                                        </p:tgtEl>
                                      </p:cBhvr>
                                    </p:animEffec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wipe(up)">
                                      <p:cBhvr>
                                        <p:cTn id="61" dur="1000"/>
                                        <p:tgtEl>
                                          <p:spTgt spid="100"/>
                                        </p:tgtEl>
                                      </p:cBhvr>
                                    </p:animEffect>
                                  </p:childTnLst>
                                </p:cTn>
                              </p:par>
                              <p:par>
                                <p:cTn id="62" presetID="22" presetClass="entr" presetSubtype="1" fill="hold" nodeType="withEffect">
                                  <p:stCondLst>
                                    <p:cond delay="0"/>
                                  </p:stCondLst>
                                  <p:childTnLst>
                                    <p:set>
                                      <p:cBhvr>
                                        <p:cTn id="63" dur="1" fill="hold">
                                          <p:stCondLst>
                                            <p:cond delay="0"/>
                                          </p:stCondLst>
                                        </p:cTn>
                                        <p:tgtEl>
                                          <p:spTgt spid="102"/>
                                        </p:tgtEl>
                                        <p:attrNameLst>
                                          <p:attrName>style.visibility</p:attrName>
                                        </p:attrNameLst>
                                      </p:cBhvr>
                                      <p:to>
                                        <p:strVal val="visible"/>
                                      </p:to>
                                    </p:set>
                                    <p:animEffect transition="in" filter="wipe(up)">
                                      <p:cBhvr>
                                        <p:cTn id="64" dur="1000"/>
                                        <p:tgtEl>
                                          <p:spTgt spid="102"/>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1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63"/>
                                        </p:tgtEl>
                                        <p:attrNameLst>
                                          <p:attrName>style.visibility</p:attrName>
                                        </p:attrNameLst>
                                      </p:cBhvr>
                                      <p:to>
                                        <p:strVal val="visible"/>
                                      </p:to>
                                    </p:set>
                                  </p:childTnLst>
                                </p:cTn>
                              </p:par>
                            </p:childTnLst>
                          </p:cTn>
                        </p:par>
                        <p:par>
                          <p:cTn id="69" fill="hold">
                            <p:stCondLst>
                              <p:cond delay="1000"/>
                            </p:stCondLst>
                            <p:childTnLst>
                              <p:par>
                                <p:cTn id="70" presetID="1" presetClass="entr" presetSubtype="0" fill="hold" grpId="0" nodeType="afterEffect">
                                  <p:stCondLst>
                                    <p:cond delay="0"/>
                                  </p:stCondLst>
                                  <p:childTnLst>
                                    <p:set>
                                      <p:cBhvr>
                                        <p:cTn id="71" dur="1" fill="hold">
                                          <p:stCondLst>
                                            <p:cond delay="0"/>
                                          </p:stCondLst>
                                        </p:cTn>
                                        <p:tgtEl>
                                          <p:spTgt spid="10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114"/>
                                        </p:tgtEl>
                                        <p:attrNameLst>
                                          <p:attrName>style.visibility</p:attrName>
                                        </p:attrNameLst>
                                      </p:cBhvr>
                                      <p:to>
                                        <p:strVal val="visible"/>
                                      </p:to>
                                    </p:set>
                                    <p:animEffect transition="in" filter="wipe(up)">
                                      <p:cBhvr>
                                        <p:cTn id="76" dur="1000"/>
                                        <p:tgtEl>
                                          <p:spTgt spid="114"/>
                                        </p:tgtEl>
                                      </p:cBhvr>
                                    </p:animEffect>
                                  </p:childTnLst>
                                </p:cTn>
                              </p:par>
                              <p:par>
                                <p:cTn id="77" presetID="1" presetClass="entr" presetSubtype="0" fill="hold" grpId="0" nodeType="withEffect">
                                  <p:stCondLst>
                                    <p:cond delay="0"/>
                                  </p:stCondLst>
                                  <p:childTnLst>
                                    <p:set>
                                      <p:cBhvr>
                                        <p:cTn id="78" dur="1" fill="hold">
                                          <p:stCondLst>
                                            <p:cond delay="0"/>
                                          </p:stCondLst>
                                        </p:cTn>
                                        <p:tgtEl>
                                          <p:spTgt spid="11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2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122"/>
                                        </p:tgtEl>
                                        <p:attrNameLst>
                                          <p:attrName>style.visibility</p:attrName>
                                        </p:attrNameLst>
                                      </p:cBhvr>
                                      <p:to>
                                        <p:strVal val="visible"/>
                                      </p:to>
                                    </p:set>
                                    <p:animEffect transition="in" filter="wipe(up)">
                                      <p:cBhvr>
                                        <p:cTn id="93" dur="1000"/>
                                        <p:tgtEl>
                                          <p:spTgt spid="122"/>
                                        </p:tgtEl>
                                      </p:cBhvr>
                                    </p:animEffect>
                                  </p:childTnLst>
                                </p:cTn>
                              </p:par>
                            </p:childTnLst>
                          </p:cTn>
                        </p:par>
                        <p:par>
                          <p:cTn id="94" fill="hold">
                            <p:stCondLst>
                              <p:cond delay="1000"/>
                            </p:stCondLst>
                            <p:childTnLst>
                              <p:par>
                                <p:cTn id="95" presetID="1" presetClass="entr" presetSubtype="0" fill="hold" grpId="0" nodeType="afterEffect">
                                  <p:stCondLst>
                                    <p:cond delay="0"/>
                                  </p:stCondLst>
                                  <p:childTnLst>
                                    <p:set>
                                      <p:cBhvr>
                                        <p:cTn id="9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81" grpId="0"/>
      <p:bldP spid="101" grpId="0"/>
      <p:bldP spid="105" grpId="0"/>
      <p:bldP spid="106" grpId="0"/>
      <p:bldP spid="107" grpId="0"/>
      <p:bldP spid="109" grpId="0" animBg="1"/>
      <p:bldP spid="110" grpId="0" animBg="1"/>
      <p:bldP spid="111" grpId="0" animBg="1"/>
      <p:bldP spid="112" grpId="0"/>
      <p:bldP spid="113" grpId="0"/>
      <p:bldP spid="119" grpId="0"/>
      <p:bldP spid="121" grpId="0"/>
      <p:bldP spid="124" grpId="0" animBg="1"/>
      <p:bldP spid="126" grpId="0" animBg="1"/>
      <p:bldP spid="16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b="1" dirty="0">
                <a:solidFill>
                  <a:schemeClr val="tx1"/>
                </a:solidFill>
                <a:latin typeface="Cambria" charset="0"/>
                <a:ea typeface="Cambria" charset="0"/>
                <a:cs typeface="Cambria" charset="0"/>
              </a:rPr>
              <a:t>Key Properties of GRIM-Filter</a:t>
            </a:r>
          </a:p>
        </p:txBody>
      </p:sp>
      <p:sp>
        <p:nvSpPr>
          <p:cNvPr id="3" name="Content Placeholder 2"/>
          <p:cNvSpPr>
            <a:spLocks noGrp="1"/>
          </p:cNvSpPr>
          <p:nvPr>
            <p:ph idx="1"/>
          </p:nvPr>
        </p:nvSpPr>
        <p:spPr>
          <a:xfrm>
            <a:off x="228600" y="1014408"/>
            <a:ext cx="8610600" cy="4876800"/>
          </a:xfrm>
        </p:spPr>
        <p:txBody>
          <a:bodyPr/>
          <a:lstStyle/>
          <a:p>
            <a:pPr marL="457200" indent="-457200">
              <a:buSzPct val="100000"/>
              <a:buFont typeface="+mj-lt"/>
              <a:buAutoNum type="arabicPeriod"/>
            </a:pPr>
            <a:r>
              <a:rPr lang="en-US" sz="2400" b="1" dirty="0">
                <a:solidFill>
                  <a:srgbClr val="0070C0"/>
                </a:solidFill>
              </a:rPr>
              <a:t>Simple Operations</a:t>
            </a:r>
            <a:r>
              <a:rPr lang="en-US" sz="2400" b="1" dirty="0"/>
              <a:t>:</a:t>
            </a:r>
            <a:r>
              <a:rPr lang="en-US" sz="2400" dirty="0"/>
              <a:t> </a:t>
            </a:r>
          </a:p>
          <a:p>
            <a:pPr lvl="1"/>
            <a:r>
              <a:rPr lang="en-US" sz="2250" dirty="0"/>
              <a:t>To check a given bin, find the </a:t>
            </a:r>
            <a:r>
              <a:rPr lang="en-US" sz="2250" b="1" dirty="0">
                <a:solidFill>
                  <a:srgbClr val="7030A0"/>
                </a:solidFill>
              </a:rPr>
              <a:t>sum</a:t>
            </a:r>
            <a:r>
              <a:rPr lang="en-US" sz="2250" dirty="0">
                <a:solidFill>
                  <a:srgbClr val="7030A0"/>
                </a:solidFill>
              </a:rPr>
              <a:t> </a:t>
            </a:r>
            <a:r>
              <a:rPr lang="en-US" sz="2250" dirty="0"/>
              <a:t>of all bits corresponding to each token in the read</a:t>
            </a:r>
          </a:p>
          <a:p>
            <a:pPr lvl="1"/>
            <a:r>
              <a:rPr lang="en-US" sz="2250" b="1" dirty="0">
                <a:solidFill>
                  <a:srgbClr val="7030A0"/>
                </a:solidFill>
              </a:rPr>
              <a:t>Compare</a:t>
            </a:r>
            <a:r>
              <a:rPr lang="en-US" sz="2250" dirty="0">
                <a:solidFill>
                  <a:srgbClr val="7030A0"/>
                </a:solidFill>
              </a:rPr>
              <a:t> </a:t>
            </a:r>
            <a:r>
              <a:rPr lang="en-US" sz="2250" dirty="0"/>
              <a:t>against threshold to determine whether to align</a:t>
            </a:r>
          </a:p>
          <a:p>
            <a:pPr lvl="1"/>
            <a:endParaRPr lang="en-US" sz="2250" dirty="0"/>
          </a:p>
          <a:p>
            <a:pPr marL="457200" indent="-457200">
              <a:buSzPct val="100000"/>
              <a:buFont typeface="+mj-lt"/>
              <a:buAutoNum type="arabicPeriod"/>
            </a:pPr>
            <a:r>
              <a:rPr lang="en-US" sz="2500" b="1" dirty="0">
                <a:solidFill>
                  <a:srgbClr val="0070C0"/>
                </a:solidFill>
              </a:rPr>
              <a:t>Highly Parallel</a:t>
            </a:r>
            <a:r>
              <a:rPr lang="en-US" sz="2500" b="1" dirty="0"/>
              <a:t>: </a:t>
            </a:r>
            <a:r>
              <a:rPr lang="en-US" sz="2500" dirty="0"/>
              <a:t>Each bin is operated on independently and there are many many bins</a:t>
            </a:r>
          </a:p>
          <a:p>
            <a:pPr marL="702469" lvl="1" indent="-457200">
              <a:buSzPct val="100000"/>
              <a:buFont typeface="+mj-lt"/>
              <a:buAutoNum type="arabicPeriod"/>
            </a:pPr>
            <a:endParaRPr lang="en-US" sz="2350" dirty="0"/>
          </a:p>
          <a:p>
            <a:pPr marL="457200" indent="-457200">
              <a:buSzPct val="100000"/>
              <a:buFont typeface="+mj-lt"/>
              <a:buAutoNum type="arabicPeriod"/>
            </a:pPr>
            <a:r>
              <a:rPr lang="en-US" sz="2400" b="1" dirty="0">
                <a:solidFill>
                  <a:srgbClr val="0070C0"/>
                </a:solidFill>
              </a:rPr>
              <a:t>Memory Bound</a:t>
            </a:r>
            <a:r>
              <a:rPr lang="en-US" sz="2400" b="1" dirty="0"/>
              <a:t>:</a:t>
            </a:r>
            <a:r>
              <a:rPr lang="en-US" sz="2400" dirty="0"/>
              <a:t> Given the frequent accesses to the large </a:t>
            </a:r>
            <a:r>
              <a:rPr lang="en-US" sz="2400" dirty="0" err="1"/>
              <a:t>bitvectors</a:t>
            </a:r>
            <a:r>
              <a:rPr lang="en-US" sz="2400" dirty="0"/>
              <a:t>, we find that GRIM-Filter is memory bound</a:t>
            </a:r>
          </a:p>
          <a:p>
            <a:endParaRPr lang="en-US" sz="2400" dirty="0"/>
          </a:p>
          <a:p>
            <a:pPr marL="0" indent="0" algn="ctr">
              <a:buNone/>
            </a:pPr>
            <a:r>
              <a:rPr lang="en-US" sz="2400" b="1" dirty="0">
                <a:solidFill>
                  <a:srgbClr val="7030A0"/>
                </a:solidFill>
              </a:rPr>
              <a:t>These properties together make GRIM-Filter                 a good algorithm to be run in 3D-Stacked DRAM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527812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826102"/>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3275692"/>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2771636"/>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586589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78991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3D-Stacked Memory</a:t>
            </a:r>
          </a:p>
        </p:txBody>
      </p:sp>
      <p:sp>
        <p:nvSpPr>
          <p:cNvPr id="3" name="Content Placeholder 2"/>
          <p:cNvSpPr>
            <a:spLocks noGrp="1"/>
          </p:cNvSpPr>
          <p:nvPr>
            <p:ph idx="1"/>
          </p:nvPr>
        </p:nvSpPr>
        <p:spPr>
          <a:xfrm>
            <a:off x="228600" y="3846808"/>
            <a:ext cx="8610600" cy="2401594"/>
          </a:xfrm>
        </p:spPr>
        <p:txBody>
          <a:bodyPr/>
          <a:lstStyle/>
          <a:p>
            <a:r>
              <a:rPr lang="en-US" sz="2400" dirty="0"/>
              <a:t>3D-Stacked DRAM architecture has </a:t>
            </a:r>
            <a:r>
              <a:rPr lang="en-US" sz="2400" b="1" dirty="0">
                <a:solidFill>
                  <a:srgbClr val="0070C0"/>
                </a:solidFill>
              </a:rPr>
              <a:t>extremely high bandwidth </a:t>
            </a:r>
            <a:r>
              <a:rPr lang="en-US" sz="2400" dirty="0"/>
              <a:t>as well as a stacked customizable logic layer</a:t>
            </a:r>
          </a:p>
          <a:p>
            <a:pPr lvl="1"/>
            <a:r>
              <a:rPr lang="en-US" sz="2250" dirty="0"/>
              <a:t>Logic Layer enables </a:t>
            </a:r>
            <a:r>
              <a:rPr lang="en-US" sz="2250" b="1" dirty="0">
                <a:solidFill>
                  <a:srgbClr val="7030A0"/>
                </a:solidFill>
              </a:rPr>
              <a:t>Processing-in-Memory</a:t>
            </a:r>
            <a:r>
              <a:rPr lang="en-US" sz="2250" dirty="0"/>
              <a:t>, via high-bandwidth low-latency access to DRAM layers</a:t>
            </a:r>
          </a:p>
          <a:p>
            <a:pPr lvl="1"/>
            <a:r>
              <a:rPr lang="en-US" sz="2250" dirty="0"/>
              <a:t>Embed GRIM-Filter operations into </a:t>
            </a:r>
            <a:r>
              <a:rPr lang="en-US" sz="2250" b="1" dirty="0">
                <a:solidFill>
                  <a:srgbClr val="538234"/>
                </a:solidFill>
              </a:rPr>
              <a:t>DRAM logic layer </a:t>
            </a:r>
            <a:r>
              <a:rPr lang="en-US" sz="2250" dirty="0"/>
              <a:t>and appropriately distribute </a:t>
            </a:r>
            <a:r>
              <a:rPr lang="en-US" sz="2250" dirty="0" err="1"/>
              <a:t>bitvectors</a:t>
            </a:r>
            <a:r>
              <a:rPr lang="en-US" sz="2250" dirty="0"/>
              <a:t> throughout memory</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Customized Logic</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nvGrpSpPr>
          <p:cNvPr id="14" name="Group 13"/>
          <p:cNvGrpSpPr/>
          <p:nvPr/>
        </p:nvGrpSpPr>
        <p:grpSpPr>
          <a:xfrm>
            <a:off x="3570129" y="2743070"/>
            <a:ext cx="2267712" cy="438912"/>
            <a:chOff x="8036485" y="3390822"/>
            <a:chExt cx="2267712" cy="438912"/>
          </a:xfrm>
          <a:solidFill>
            <a:srgbClr val="EBF3E0"/>
          </a:solidFill>
        </p:grpSpPr>
        <p:sp>
          <p:nvSpPr>
            <p:cNvPr id="15" name="Parallelogram 14"/>
            <p:cNvSpPr/>
            <p:nvPr/>
          </p:nvSpPr>
          <p:spPr>
            <a:xfrm>
              <a:off x="8037220"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6" name="Parallelogram 15"/>
            <p:cNvSpPr/>
            <p:nvPr/>
          </p:nvSpPr>
          <p:spPr>
            <a:xfrm>
              <a:off x="8174284"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7" name="Parallelogram 16"/>
            <p:cNvSpPr/>
            <p:nvPr/>
          </p:nvSpPr>
          <p:spPr>
            <a:xfrm>
              <a:off x="8313443"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Parallelogram 17"/>
            <p:cNvSpPr/>
            <p:nvPr/>
          </p:nvSpPr>
          <p:spPr>
            <a:xfrm>
              <a:off x="8449689"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9" name="Parallelogram 18"/>
            <p:cNvSpPr/>
            <p:nvPr/>
          </p:nvSpPr>
          <p:spPr>
            <a:xfrm>
              <a:off x="846584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0" name="Parallelogram 19"/>
            <p:cNvSpPr/>
            <p:nvPr/>
          </p:nvSpPr>
          <p:spPr>
            <a:xfrm>
              <a:off x="860290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1" name="Parallelogram 20"/>
            <p:cNvSpPr/>
            <p:nvPr/>
          </p:nvSpPr>
          <p:spPr>
            <a:xfrm>
              <a:off x="874206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2" name="Parallelogram 21"/>
            <p:cNvSpPr/>
            <p:nvPr/>
          </p:nvSpPr>
          <p:spPr>
            <a:xfrm>
              <a:off x="887817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3" name="Parallelogram 22"/>
            <p:cNvSpPr/>
            <p:nvPr/>
          </p:nvSpPr>
          <p:spPr>
            <a:xfrm>
              <a:off x="889216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4" name="Parallelogram 23"/>
            <p:cNvSpPr/>
            <p:nvPr/>
          </p:nvSpPr>
          <p:spPr>
            <a:xfrm>
              <a:off x="902922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5" name="Parallelogram 24"/>
            <p:cNvSpPr/>
            <p:nvPr/>
          </p:nvSpPr>
          <p:spPr>
            <a:xfrm>
              <a:off x="916838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6" name="Parallelogram 25"/>
            <p:cNvSpPr/>
            <p:nvPr/>
          </p:nvSpPr>
          <p:spPr>
            <a:xfrm>
              <a:off x="930449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7" name="Parallelogram 26"/>
            <p:cNvSpPr/>
            <p:nvPr/>
          </p:nvSpPr>
          <p:spPr>
            <a:xfrm>
              <a:off x="9457850"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8" name="Parallelogram 27"/>
            <p:cNvSpPr/>
            <p:nvPr/>
          </p:nvSpPr>
          <p:spPr>
            <a:xfrm>
              <a:off x="9597009"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Parallelogram 28"/>
            <p:cNvSpPr/>
            <p:nvPr/>
          </p:nvSpPr>
          <p:spPr>
            <a:xfrm>
              <a:off x="9733121"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0" name="Parallelogram 29"/>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1" name="Parallelogram 30"/>
            <p:cNvSpPr/>
            <p:nvPr/>
          </p:nvSpPr>
          <p:spPr>
            <a:xfrm>
              <a:off x="9327094" y="3727862"/>
              <a:ext cx="537972" cy="88762"/>
            </a:xfrm>
            <a:prstGeom prst="parallelogram">
              <a:avLst>
                <a:gd name="adj" fmla="val 126110"/>
              </a:avLst>
            </a:prstGeom>
            <a:solidFill>
              <a:srgbClr val="EAF3E0"/>
            </a:solidFill>
            <a:ln w="12700">
              <a:solidFill>
                <a:srgbClr val="D1EC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cxnSp>
        <p:nvCxnSpPr>
          <p:cNvPr id="32" name="Straight Connector 31"/>
          <p:cNvCxnSpPr/>
          <p:nvPr/>
        </p:nvCxnSpPr>
        <p:spPr>
          <a:xfrm>
            <a:off x="4251272" y="1979797"/>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101407"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129267" y="153748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572788" y="2449800"/>
            <a:ext cx="2267712" cy="438912"/>
            <a:chOff x="8036485" y="3390822"/>
            <a:chExt cx="2267712" cy="438912"/>
          </a:xfrm>
          <a:solidFill>
            <a:schemeClr val="bg1">
              <a:lumMod val="95000"/>
            </a:schemeClr>
          </a:solidFill>
        </p:grpSpPr>
        <p:sp>
          <p:nvSpPr>
            <p:cNvPr id="36" name="Parallelogram 35"/>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7" name="Parallelogram 36"/>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8" name="Parallelogram 37"/>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9" name="Parallelogram 38"/>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0" name="Parallelogram 39"/>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1" name="Parallelogram 40"/>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2" name="Parallelogram 41"/>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3" name="Parallelogram 42"/>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4" name="Parallelogram 43"/>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5" name="Parallelogram 44"/>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7" name="Parallelogram 46"/>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0" name="Parallelogram 49"/>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1" name="Parallelogram 50"/>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2" name="Parallelogram 51"/>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3" name="Parallelogram 52"/>
            <p:cNvSpPr/>
            <p:nvPr/>
          </p:nvSpPr>
          <p:spPr>
            <a:xfrm>
              <a:off x="9320786" y="3720006"/>
              <a:ext cx="555683" cy="96618"/>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4" name="Parallelogram 53"/>
            <p:cNvSpPr/>
            <p:nvPr/>
          </p:nvSpPr>
          <p:spPr>
            <a:xfrm>
              <a:off x="8449689" y="3393281"/>
              <a:ext cx="566928" cy="109728"/>
            </a:xfrm>
            <a:prstGeom prst="parallelogram">
              <a:avLst>
                <a:gd name="adj" fmla="val 126110"/>
              </a:avLst>
            </a:prstGeom>
            <a:solidFill>
              <a:schemeClr val="bg1">
                <a:lumMod val="9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5" name="Parallelogram 54"/>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cxnSp>
        <p:nvCxnSpPr>
          <p:cNvPr id="56" name="Straight Connector 55"/>
          <p:cNvCxnSpPr/>
          <p:nvPr/>
        </p:nvCxnSpPr>
        <p:spPr>
          <a:xfrm>
            <a:off x="4759820"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729806" y="1885741"/>
            <a:ext cx="0" cy="1165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439256"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3563769" y="1848883"/>
            <a:ext cx="2267712" cy="438912"/>
            <a:chOff x="8036485" y="3390822"/>
            <a:chExt cx="2267712" cy="438912"/>
          </a:xfrm>
          <a:solidFill>
            <a:schemeClr val="bg1">
              <a:lumMod val="95000"/>
            </a:schemeClr>
          </a:solidFill>
        </p:grpSpPr>
        <p:sp>
          <p:nvSpPr>
            <p:cNvPr id="60" name="Parallelogram 59"/>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1" name="Parallelogram 60"/>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2" name="Parallelogram 61"/>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3" name="Parallelogram 62"/>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4" name="Parallelogram 63"/>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5" name="Parallelogram 64"/>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6" name="Parallelogram 65"/>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7" name="Parallelogram 66"/>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8" name="Parallelogram 67"/>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9" name="Parallelogram 68"/>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0" name="Parallelogram 69"/>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1" name="Parallelogram 70"/>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2" name="Parallelogram 71"/>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3" name="Parallelogram 72"/>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4" name="Parallelogram 73"/>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5" name="Parallelogram 74"/>
            <p:cNvSpPr/>
            <p:nvPr/>
          </p:nvSpPr>
          <p:spPr>
            <a:xfrm>
              <a:off x="9320786" y="3722627"/>
              <a:ext cx="550640" cy="9021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6" name="Parallelogram 75"/>
            <p:cNvSpPr/>
            <p:nvPr/>
          </p:nvSpPr>
          <p:spPr>
            <a:xfrm>
              <a:off x="8449689" y="3393281"/>
              <a:ext cx="566928" cy="109728"/>
            </a:xfrm>
            <a:prstGeom prst="parallelogram">
              <a:avLst>
                <a:gd name="adj" fmla="val 126110"/>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cxnSp>
        <p:nvCxnSpPr>
          <p:cNvPr id="77" name="Straight Connector 76"/>
          <p:cNvCxnSpPr/>
          <p:nvPr/>
        </p:nvCxnSpPr>
        <p:spPr>
          <a:xfrm>
            <a:off x="3570181" y="196559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940014"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355173"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801862"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259062"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596695" y="1703121"/>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726773" y="1612517"/>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827325"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063245" y="2274263"/>
            <a:ext cx="421"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4246177" y="2274263"/>
            <a:ext cx="2337"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439256" y="2318522"/>
            <a:ext cx="0" cy="436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759820" y="2401585"/>
            <a:ext cx="0" cy="353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590100" y="2279773"/>
            <a:ext cx="0" cy="291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860738" y="2274263"/>
            <a:ext cx="516"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101407" y="2274263"/>
            <a:ext cx="0"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101407"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59820"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439256"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063245"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5101407" y="1975124"/>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860738" y="1979203"/>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95195" y="1980366"/>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063245" y="1979203"/>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4374315" y="1219200"/>
            <a:ext cx="155135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lumMod val="75000"/>
                    <a:lumOff val="25000"/>
                  </a:srgbClr>
                </a:solidFill>
                <a:effectLst/>
                <a:uLnTx/>
                <a:uFillTx/>
                <a:latin typeface="Calibri" charset="0"/>
                <a:ea typeface="Calibri" charset="0"/>
                <a:cs typeface="Calibri" charset="0"/>
              </a:rPr>
              <a:t>DRAM Layers</a:t>
            </a:r>
          </a:p>
        </p:txBody>
      </p:sp>
      <p:sp>
        <p:nvSpPr>
          <p:cNvPr id="101" name="TextBox 100"/>
          <p:cNvSpPr txBox="1"/>
          <p:nvPr/>
        </p:nvSpPr>
        <p:spPr>
          <a:xfrm>
            <a:off x="3452157" y="3113565"/>
            <a:ext cx="14783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538234"/>
                </a:solidFill>
                <a:effectLst/>
                <a:uLnTx/>
                <a:uFillTx/>
                <a:latin typeface="Calibri" charset="0"/>
                <a:ea typeface="Calibri" charset="0"/>
                <a:cs typeface="Calibri" charset="0"/>
              </a:rPr>
              <a:t>Logic Layer</a:t>
            </a:r>
          </a:p>
        </p:txBody>
      </p:sp>
      <p:sp>
        <p:nvSpPr>
          <p:cNvPr id="102" name="TextBox 101"/>
          <p:cNvSpPr txBox="1"/>
          <p:nvPr/>
        </p:nvSpPr>
        <p:spPr>
          <a:xfrm>
            <a:off x="6178439" y="1990294"/>
            <a:ext cx="523532" cy="369332"/>
          </a:xfrm>
          <a:prstGeom prst="rect">
            <a:avLst/>
          </a:prstGeom>
          <a:noFill/>
        </p:spPr>
        <p:txBody>
          <a:bodyPr wrap="non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lumMod val="50000"/>
                    <a:lumOff val="50000"/>
                  </a:srgbClr>
                </a:solidFill>
                <a:effectLst/>
                <a:uLnTx/>
                <a:uFillTx/>
                <a:latin typeface="Calibri" charset="0"/>
                <a:ea typeface="Calibri" charset="0"/>
                <a:cs typeface="Calibri" charset="0"/>
              </a:rPr>
              <a:t>TSVs</a:t>
            </a:r>
          </a:p>
        </p:txBody>
      </p:sp>
      <p:cxnSp>
        <p:nvCxnSpPr>
          <p:cNvPr id="103" name="Straight Arrow Connector 102"/>
          <p:cNvCxnSpPr>
            <a:stCxn id="60" idx="1"/>
          </p:cNvCxnSpPr>
          <p:nvPr/>
        </p:nvCxnSpPr>
        <p:spPr>
          <a:xfrm flipH="1">
            <a:off x="5840500" y="2174960"/>
            <a:ext cx="337939" cy="0"/>
          </a:xfrm>
          <a:prstGeom prst="straightConnector1">
            <a:avLst/>
          </a:prstGeom>
          <a:ln w="15875">
            <a:solidFill>
              <a:schemeClr val="bg1">
                <a:lumMod val="50000"/>
              </a:schemeClr>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60" idx="1"/>
          </p:cNvCxnSpPr>
          <p:nvPr/>
        </p:nvCxnSpPr>
        <p:spPr>
          <a:xfrm flipH="1">
            <a:off x="5726775" y="2174960"/>
            <a:ext cx="451664" cy="155970"/>
          </a:xfrm>
          <a:prstGeom prst="straightConnector1">
            <a:avLst/>
          </a:prstGeom>
          <a:ln w="15875">
            <a:solidFill>
              <a:schemeClr val="bg1">
                <a:lumMod val="50000"/>
              </a:schemeClr>
            </a:solidFill>
            <a:prstDash val="sysDot"/>
            <a:tailEnd type="stealth" w="med" len="lg"/>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3568767" y="1523978"/>
            <a:ext cx="2267712" cy="438912"/>
            <a:chOff x="8036485" y="3390822"/>
            <a:chExt cx="2267712" cy="438912"/>
          </a:xfrm>
          <a:solidFill>
            <a:schemeClr val="bg1">
              <a:lumMod val="95000"/>
            </a:schemeClr>
          </a:solidFill>
        </p:grpSpPr>
        <p:sp>
          <p:nvSpPr>
            <p:cNvPr id="106" name="Parallelogram 105"/>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7" name="Parallelogram 106"/>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8" name="Parallelogram 107"/>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9" name="Parallelogram 108"/>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0" name="Parallelogram 109"/>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1" name="Parallelogram 110"/>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2" name="Parallelogram 111"/>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3" name="Parallelogram 112"/>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4" name="Parallelogram 113"/>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5" name="Parallelogram 114"/>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6" name="Parallelogram 115"/>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7" name="Parallelogram 116"/>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8" name="Parallelogram 117"/>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9" name="Parallelogram 118"/>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20" name="Parallelogram 119"/>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21" name="Parallelogram 120"/>
            <p:cNvSpPr/>
            <p:nvPr/>
          </p:nvSpPr>
          <p:spPr>
            <a:xfrm>
              <a:off x="9320786" y="3721982"/>
              <a:ext cx="554661" cy="97305"/>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22" name="Parallelogram 121"/>
            <p:cNvSpPr/>
            <p:nvPr/>
          </p:nvSpPr>
          <p:spPr>
            <a:xfrm>
              <a:off x="8460845" y="3397123"/>
              <a:ext cx="555772" cy="10588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spTree>
    <p:extLst>
      <p:ext uri="{BB962C8B-B14F-4D97-AF65-F5344CB8AC3E}">
        <p14:creationId xmlns:p14="http://schemas.microsoft.com/office/powerpoint/2010/main" val="1172619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1000"/>
                                        <p:tgtEl>
                                          <p:spTgt spid="32"/>
                                        </p:tgtEl>
                                      </p:cBhvr>
                                    </p:animEffect>
                                  </p:childTnLst>
                                </p:cTn>
                              </p:par>
                              <p:par>
                                <p:cTn id="22" presetID="22" presetClass="entr" presetSubtype="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1000"/>
                                        <p:tgtEl>
                                          <p:spTgt spid="33"/>
                                        </p:tgtEl>
                                      </p:cBhvr>
                                    </p:animEffect>
                                  </p:childTnLst>
                                </p:cTn>
                              </p:par>
                              <p:par>
                                <p:cTn id="25" presetID="22" presetClass="entr" presetSubtype="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1000"/>
                                        <p:tgtEl>
                                          <p:spTgt spid="34"/>
                                        </p:tgtEl>
                                      </p:cBhvr>
                                    </p:animEffect>
                                  </p:childTnLst>
                                </p:cTn>
                              </p:par>
                              <p:par>
                                <p:cTn id="28" presetID="22" presetClass="entr" presetSubtype="1"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1000"/>
                                        <p:tgtEl>
                                          <p:spTgt spid="56"/>
                                        </p:tgtEl>
                                      </p:cBhvr>
                                    </p:animEffect>
                                  </p:childTnLst>
                                </p:cTn>
                              </p:par>
                              <p:par>
                                <p:cTn id="31" presetID="22" presetClass="entr" presetSubtype="1"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wipe(up)">
                                      <p:cBhvr>
                                        <p:cTn id="33" dur="1000"/>
                                        <p:tgtEl>
                                          <p:spTgt spid="57"/>
                                        </p:tgtEl>
                                      </p:cBhvr>
                                    </p:animEffect>
                                  </p:childTnLst>
                                </p:cTn>
                              </p:par>
                              <p:par>
                                <p:cTn id="34" presetID="22" presetClass="entr" presetSubtype="1"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up)">
                                      <p:cBhvr>
                                        <p:cTn id="36" dur="1000"/>
                                        <p:tgtEl>
                                          <p:spTgt spid="58"/>
                                        </p:tgtEl>
                                      </p:cBhvr>
                                    </p:animEffect>
                                  </p:childTnLst>
                                </p:cTn>
                              </p:par>
                              <p:par>
                                <p:cTn id="37" presetID="22" presetClass="entr" presetSubtype="1"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wipe(up)">
                                      <p:cBhvr>
                                        <p:cTn id="39" dur="1000"/>
                                        <p:tgtEl>
                                          <p:spTgt spid="77"/>
                                        </p:tgtEl>
                                      </p:cBhvr>
                                    </p:animEffect>
                                  </p:childTnLst>
                                </p:cTn>
                              </p:par>
                              <p:par>
                                <p:cTn id="40" presetID="22" presetClass="entr" presetSubtype="1" fill="hold" nodeType="with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wipe(up)">
                                      <p:cBhvr>
                                        <p:cTn id="42" dur="1000"/>
                                        <p:tgtEl>
                                          <p:spTgt spid="78"/>
                                        </p:tgtEl>
                                      </p:cBhvr>
                                    </p:animEffect>
                                  </p:childTnLst>
                                </p:cTn>
                              </p:par>
                              <p:par>
                                <p:cTn id="43" presetID="22" presetClass="entr" presetSubtype="1" fill="hold" nodeType="with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wipe(up)">
                                      <p:cBhvr>
                                        <p:cTn id="45" dur="1000"/>
                                        <p:tgtEl>
                                          <p:spTgt spid="79"/>
                                        </p:tgtEl>
                                      </p:cBhvr>
                                    </p:animEffect>
                                  </p:childTnLst>
                                </p:cTn>
                              </p:par>
                              <p:par>
                                <p:cTn id="46" presetID="22" presetClass="entr" presetSubtype="1" fill="hold" nodeType="with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wipe(up)">
                                      <p:cBhvr>
                                        <p:cTn id="48" dur="1000"/>
                                        <p:tgtEl>
                                          <p:spTgt spid="80"/>
                                        </p:tgtEl>
                                      </p:cBhvr>
                                    </p:animEffect>
                                  </p:childTnLst>
                                </p:cTn>
                              </p:par>
                              <p:par>
                                <p:cTn id="49" presetID="22" presetClass="entr" presetSubtype="1" fill="hold" nodeType="withEffect">
                                  <p:stCondLst>
                                    <p:cond delay="0"/>
                                  </p:stCondLst>
                                  <p:childTnLst>
                                    <p:set>
                                      <p:cBhvr>
                                        <p:cTn id="50" dur="1" fill="hold">
                                          <p:stCondLst>
                                            <p:cond delay="0"/>
                                          </p:stCondLst>
                                        </p:cTn>
                                        <p:tgtEl>
                                          <p:spTgt spid="81"/>
                                        </p:tgtEl>
                                        <p:attrNameLst>
                                          <p:attrName>style.visibility</p:attrName>
                                        </p:attrNameLst>
                                      </p:cBhvr>
                                      <p:to>
                                        <p:strVal val="visible"/>
                                      </p:to>
                                    </p:set>
                                    <p:animEffect transition="in" filter="wipe(up)">
                                      <p:cBhvr>
                                        <p:cTn id="51" dur="1000"/>
                                        <p:tgtEl>
                                          <p:spTgt spid="81"/>
                                        </p:tgtEl>
                                      </p:cBhvr>
                                    </p:animEffect>
                                  </p:childTnLst>
                                </p:cTn>
                              </p:par>
                              <p:par>
                                <p:cTn id="52" presetID="22" presetClass="entr" presetSubtype="1" fill="hold" nodeType="with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wipe(up)">
                                      <p:cBhvr>
                                        <p:cTn id="54" dur="1000"/>
                                        <p:tgtEl>
                                          <p:spTgt spid="82"/>
                                        </p:tgtEl>
                                      </p:cBhvr>
                                    </p:animEffect>
                                  </p:childTnLst>
                                </p:cTn>
                              </p:par>
                              <p:par>
                                <p:cTn id="55" presetID="22" presetClass="entr" presetSubtype="1" fill="hold" nodeType="with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wipe(up)">
                                      <p:cBhvr>
                                        <p:cTn id="57" dur="1000"/>
                                        <p:tgtEl>
                                          <p:spTgt spid="83"/>
                                        </p:tgtEl>
                                      </p:cBhvr>
                                    </p:animEffect>
                                  </p:childTnLst>
                                </p:cTn>
                              </p:par>
                              <p:par>
                                <p:cTn id="58" presetID="22" presetClass="entr" presetSubtype="1" fill="hold" nodeType="with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wipe(up)">
                                      <p:cBhvr>
                                        <p:cTn id="60" dur="1000"/>
                                        <p:tgtEl>
                                          <p:spTgt spid="84"/>
                                        </p:tgtEl>
                                      </p:cBhvr>
                                    </p:animEffect>
                                  </p:childTnLst>
                                </p:cTn>
                              </p:par>
                              <p:par>
                                <p:cTn id="61" presetID="22" presetClass="entr" presetSubtype="1" fill="hold" nodeType="with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wipe(up)">
                                      <p:cBhvr>
                                        <p:cTn id="63" dur="1000"/>
                                        <p:tgtEl>
                                          <p:spTgt spid="85"/>
                                        </p:tgtEl>
                                      </p:cBhvr>
                                    </p:animEffect>
                                  </p:childTnLst>
                                </p:cTn>
                              </p:par>
                              <p:par>
                                <p:cTn id="64" presetID="22" presetClass="entr" presetSubtype="1" fill="hold" nodeType="with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wipe(up)">
                                      <p:cBhvr>
                                        <p:cTn id="66" dur="1000"/>
                                        <p:tgtEl>
                                          <p:spTgt spid="86"/>
                                        </p:tgtEl>
                                      </p:cBhvr>
                                    </p:animEffect>
                                  </p:childTnLst>
                                </p:cTn>
                              </p:par>
                              <p:par>
                                <p:cTn id="67" presetID="22" presetClass="entr" presetSubtype="1" fill="hold" nodeType="withEffect">
                                  <p:stCondLst>
                                    <p:cond delay="0"/>
                                  </p:stCondLst>
                                  <p:childTnLst>
                                    <p:set>
                                      <p:cBhvr>
                                        <p:cTn id="68" dur="1" fill="hold">
                                          <p:stCondLst>
                                            <p:cond delay="0"/>
                                          </p:stCondLst>
                                        </p:cTn>
                                        <p:tgtEl>
                                          <p:spTgt spid="87"/>
                                        </p:tgtEl>
                                        <p:attrNameLst>
                                          <p:attrName>style.visibility</p:attrName>
                                        </p:attrNameLst>
                                      </p:cBhvr>
                                      <p:to>
                                        <p:strVal val="visible"/>
                                      </p:to>
                                    </p:set>
                                    <p:animEffect transition="in" filter="wipe(up)">
                                      <p:cBhvr>
                                        <p:cTn id="69" dur="1000"/>
                                        <p:tgtEl>
                                          <p:spTgt spid="87"/>
                                        </p:tgtEl>
                                      </p:cBhvr>
                                    </p:animEffect>
                                  </p:childTnLst>
                                </p:cTn>
                              </p:par>
                              <p:par>
                                <p:cTn id="70" presetID="22" presetClass="entr" presetSubtype="1" fill="hold" nodeType="withEffect">
                                  <p:stCondLst>
                                    <p:cond delay="0"/>
                                  </p:stCondLst>
                                  <p:childTnLst>
                                    <p:set>
                                      <p:cBhvr>
                                        <p:cTn id="71" dur="1" fill="hold">
                                          <p:stCondLst>
                                            <p:cond delay="0"/>
                                          </p:stCondLst>
                                        </p:cTn>
                                        <p:tgtEl>
                                          <p:spTgt spid="88"/>
                                        </p:tgtEl>
                                        <p:attrNameLst>
                                          <p:attrName>style.visibility</p:attrName>
                                        </p:attrNameLst>
                                      </p:cBhvr>
                                      <p:to>
                                        <p:strVal val="visible"/>
                                      </p:to>
                                    </p:set>
                                    <p:animEffect transition="in" filter="wipe(up)">
                                      <p:cBhvr>
                                        <p:cTn id="72" dur="1000"/>
                                        <p:tgtEl>
                                          <p:spTgt spid="88"/>
                                        </p:tgtEl>
                                      </p:cBhvr>
                                    </p:animEffect>
                                  </p:childTnLst>
                                </p:cTn>
                              </p:par>
                              <p:par>
                                <p:cTn id="73" presetID="22" presetClass="entr" presetSubtype="1" fill="hold" nodeType="withEffect">
                                  <p:stCondLst>
                                    <p:cond delay="0"/>
                                  </p:stCondLst>
                                  <p:childTnLst>
                                    <p:set>
                                      <p:cBhvr>
                                        <p:cTn id="74" dur="1" fill="hold">
                                          <p:stCondLst>
                                            <p:cond delay="0"/>
                                          </p:stCondLst>
                                        </p:cTn>
                                        <p:tgtEl>
                                          <p:spTgt spid="89"/>
                                        </p:tgtEl>
                                        <p:attrNameLst>
                                          <p:attrName>style.visibility</p:attrName>
                                        </p:attrNameLst>
                                      </p:cBhvr>
                                      <p:to>
                                        <p:strVal val="visible"/>
                                      </p:to>
                                    </p:set>
                                    <p:animEffect transition="in" filter="wipe(up)">
                                      <p:cBhvr>
                                        <p:cTn id="75" dur="1000"/>
                                        <p:tgtEl>
                                          <p:spTgt spid="89"/>
                                        </p:tgtEl>
                                      </p:cBhvr>
                                    </p:animEffect>
                                  </p:childTnLst>
                                </p:cTn>
                              </p:par>
                              <p:par>
                                <p:cTn id="76" presetID="22" presetClass="entr" presetSubtype="1" fill="hold" nodeType="withEffect">
                                  <p:stCondLst>
                                    <p:cond delay="0"/>
                                  </p:stCondLst>
                                  <p:childTnLst>
                                    <p:set>
                                      <p:cBhvr>
                                        <p:cTn id="77" dur="1" fill="hold">
                                          <p:stCondLst>
                                            <p:cond delay="0"/>
                                          </p:stCondLst>
                                        </p:cTn>
                                        <p:tgtEl>
                                          <p:spTgt spid="90"/>
                                        </p:tgtEl>
                                        <p:attrNameLst>
                                          <p:attrName>style.visibility</p:attrName>
                                        </p:attrNameLst>
                                      </p:cBhvr>
                                      <p:to>
                                        <p:strVal val="visible"/>
                                      </p:to>
                                    </p:set>
                                    <p:animEffect transition="in" filter="wipe(up)">
                                      <p:cBhvr>
                                        <p:cTn id="78" dur="1000"/>
                                        <p:tgtEl>
                                          <p:spTgt spid="90"/>
                                        </p:tgtEl>
                                      </p:cBhvr>
                                    </p:animEffect>
                                  </p:childTnLst>
                                </p:cTn>
                              </p:par>
                              <p:par>
                                <p:cTn id="79" presetID="22" presetClass="entr" presetSubtype="1" fill="hold" nodeType="withEffect">
                                  <p:stCondLst>
                                    <p:cond delay="0"/>
                                  </p:stCondLst>
                                  <p:childTnLst>
                                    <p:set>
                                      <p:cBhvr>
                                        <p:cTn id="80" dur="1" fill="hold">
                                          <p:stCondLst>
                                            <p:cond delay="0"/>
                                          </p:stCondLst>
                                        </p:cTn>
                                        <p:tgtEl>
                                          <p:spTgt spid="91"/>
                                        </p:tgtEl>
                                        <p:attrNameLst>
                                          <p:attrName>style.visibility</p:attrName>
                                        </p:attrNameLst>
                                      </p:cBhvr>
                                      <p:to>
                                        <p:strVal val="visible"/>
                                      </p:to>
                                    </p:set>
                                    <p:animEffect transition="in" filter="wipe(up)">
                                      <p:cBhvr>
                                        <p:cTn id="81" dur="1000"/>
                                        <p:tgtEl>
                                          <p:spTgt spid="91"/>
                                        </p:tgtEl>
                                      </p:cBhvr>
                                    </p:animEffect>
                                  </p:childTnLst>
                                </p:cTn>
                              </p:par>
                              <p:par>
                                <p:cTn id="82" presetID="22" presetClass="entr" presetSubtype="1" fill="hold" nodeType="withEffect">
                                  <p:stCondLst>
                                    <p:cond delay="0"/>
                                  </p:stCondLst>
                                  <p:childTnLst>
                                    <p:set>
                                      <p:cBhvr>
                                        <p:cTn id="83" dur="1" fill="hold">
                                          <p:stCondLst>
                                            <p:cond delay="0"/>
                                          </p:stCondLst>
                                        </p:cTn>
                                        <p:tgtEl>
                                          <p:spTgt spid="92"/>
                                        </p:tgtEl>
                                        <p:attrNameLst>
                                          <p:attrName>style.visibility</p:attrName>
                                        </p:attrNameLst>
                                      </p:cBhvr>
                                      <p:to>
                                        <p:strVal val="visible"/>
                                      </p:to>
                                    </p:set>
                                    <p:animEffect transition="in" filter="wipe(up)">
                                      <p:cBhvr>
                                        <p:cTn id="84" dur="1000"/>
                                        <p:tgtEl>
                                          <p:spTgt spid="92"/>
                                        </p:tgtEl>
                                      </p:cBhvr>
                                    </p:animEffect>
                                  </p:childTnLst>
                                </p:cTn>
                              </p:par>
                              <p:par>
                                <p:cTn id="85" presetID="22" presetClass="entr" presetSubtype="1" fill="hold" nodeType="withEffect">
                                  <p:stCondLst>
                                    <p:cond delay="0"/>
                                  </p:stCondLst>
                                  <p:childTnLst>
                                    <p:set>
                                      <p:cBhvr>
                                        <p:cTn id="86" dur="1" fill="hold">
                                          <p:stCondLst>
                                            <p:cond delay="0"/>
                                          </p:stCondLst>
                                        </p:cTn>
                                        <p:tgtEl>
                                          <p:spTgt spid="93"/>
                                        </p:tgtEl>
                                        <p:attrNameLst>
                                          <p:attrName>style.visibility</p:attrName>
                                        </p:attrNameLst>
                                      </p:cBhvr>
                                      <p:to>
                                        <p:strVal val="visible"/>
                                      </p:to>
                                    </p:set>
                                    <p:animEffect transition="in" filter="wipe(up)">
                                      <p:cBhvr>
                                        <p:cTn id="87" dur="1000"/>
                                        <p:tgtEl>
                                          <p:spTgt spid="93"/>
                                        </p:tgtEl>
                                      </p:cBhvr>
                                    </p:animEffect>
                                  </p:childTnLst>
                                </p:cTn>
                              </p:par>
                              <p:par>
                                <p:cTn id="88" presetID="22" presetClass="entr" presetSubtype="1" fill="hold" nodeType="withEffect">
                                  <p:stCondLst>
                                    <p:cond delay="0"/>
                                  </p:stCondLst>
                                  <p:childTnLst>
                                    <p:set>
                                      <p:cBhvr>
                                        <p:cTn id="89" dur="1" fill="hold">
                                          <p:stCondLst>
                                            <p:cond delay="0"/>
                                          </p:stCondLst>
                                        </p:cTn>
                                        <p:tgtEl>
                                          <p:spTgt spid="94"/>
                                        </p:tgtEl>
                                        <p:attrNameLst>
                                          <p:attrName>style.visibility</p:attrName>
                                        </p:attrNameLst>
                                      </p:cBhvr>
                                      <p:to>
                                        <p:strVal val="visible"/>
                                      </p:to>
                                    </p:set>
                                    <p:animEffect transition="in" filter="wipe(up)">
                                      <p:cBhvr>
                                        <p:cTn id="90" dur="1000"/>
                                        <p:tgtEl>
                                          <p:spTgt spid="94"/>
                                        </p:tgtEl>
                                      </p:cBhvr>
                                    </p:animEffect>
                                  </p:childTnLst>
                                </p:cTn>
                              </p:par>
                              <p:par>
                                <p:cTn id="91" presetID="22" presetClass="entr" presetSubtype="1" fill="hold" nodeType="withEffect">
                                  <p:stCondLst>
                                    <p:cond delay="0"/>
                                  </p:stCondLst>
                                  <p:childTnLst>
                                    <p:set>
                                      <p:cBhvr>
                                        <p:cTn id="92" dur="1" fill="hold">
                                          <p:stCondLst>
                                            <p:cond delay="0"/>
                                          </p:stCondLst>
                                        </p:cTn>
                                        <p:tgtEl>
                                          <p:spTgt spid="95"/>
                                        </p:tgtEl>
                                        <p:attrNameLst>
                                          <p:attrName>style.visibility</p:attrName>
                                        </p:attrNameLst>
                                      </p:cBhvr>
                                      <p:to>
                                        <p:strVal val="visible"/>
                                      </p:to>
                                    </p:set>
                                    <p:animEffect transition="in" filter="wipe(up)">
                                      <p:cBhvr>
                                        <p:cTn id="93" dur="1000"/>
                                        <p:tgtEl>
                                          <p:spTgt spid="95"/>
                                        </p:tgtEl>
                                      </p:cBhvr>
                                    </p:animEffect>
                                  </p:childTnLst>
                                </p:cTn>
                              </p:par>
                              <p:par>
                                <p:cTn id="94" presetID="22" presetClass="entr" presetSubtype="1" fill="hold" nodeType="withEffect">
                                  <p:stCondLst>
                                    <p:cond delay="0"/>
                                  </p:stCondLst>
                                  <p:childTnLst>
                                    <p:set>
                                      <p:cBhvr>
                                        <p:cTn id="95" dur="1" fill="hold">
                                          <p:stCondLst>
                                            <p:cond delay="0"/>
                                          </p:stCondLst>
                                        </p:cTn>
                                        <p:tgtEl>
                                          <p:spTgt spid="96"/>
                                        </p:tgtEl>
                                        <p:attrNameLst>
                                          <p:attrName>style.visibility</p:attrName>
                                        </p:attrNameLst>
                                      </p:cBhvr>
                                      <p:to>
                                        <p:strVal val="visible"/>
                                      </p:to>
                                    </p:set>
                                    <p:animEffect transition="in" filter="wipe(up)">
                                      <p:cBhvr>
                                        <p:cTn id="96" dur="1000"/>
                                        <p:tgtEl>
                                          <p:spTgt spid="96"/>
                                        </p:tgtEl>
                                      </p:cBhvr>
                                    </p:animEffect>
                                  </p:childTnLst>
                                </p:cTn>
                              </p:par>
                              <p:par>
                                <p:cTn id="97" presetID="22" presetClass="entr" presetSubtype="1" fill="hold" nodeType="withEffect">
                                  <p:stCondLst>
                                    <p:cond delay="0"/>
                                  </p:stCondLst>
                                  <p:childTnLst>
                                    <p:set>
                                      <p:cBhvr>
                                        <p:cTn id="98" dur="1" fill="hold">
                                          <p:stCondLst>
                                            <p:cond delay="0"/>
                                          </p:stCondLst>
                                        </p:cTn>
                                        <p:tgtEl>
                                          <p:spTgt spid="97"/>
                                        </p:tgtEl>
                                        <p:attrNameLst>
                                          <p:attrName>style.visibility</p:attrName>
                                        </p:attrNameLst>
                                      </p:cBhvr>
                                      <p:to>
                                        <p:strVal val="visible"/>
                                      </p:to>
                                    </p:set>
                                    <p:animEffect transition="in" filter="wipe(up)">
                                      <p:cBhvr>
                                        <p:cTn id="99" dur="1000"/>
                                        <p:tgtEl>
                                          <p:spTgt spid="97"/>
                                        </p:tgtEl>
                                      </p:cBhvr>
                                    </p:animEffect>
                                  </p:childTnLst>
                                </p:cTn>
                              </p:par>
                              <p:par>
                                <p:cTn id="100" presetID="22" presetClass="entr" presetSubtype="1" fill="hold" nodeType="withEffect">
                                  <p:stCondLst>
                                    <p:cond delay="0"/>
                                  </p:stCondLst>
                                  <p:childTnLst>
                                    <p:set>
                                      <p:cBhvr>
                                        <p:cTn id="101" dur="1" fill="hold">
                                          <p:stCondLst>
                                            <p:cond delay="0"/>
                                          </p:stCondLst>
                                        </p:cTn>
                                        <p:tgtEl>
                                          <p:spTgt spid="98"/>
                                        </p:tgtEl>
                                        <p:attrNameLst>
                                          <p:attrName>style.visibility</p:attrName>
                                        </p:attrNameLst>
                                      </p:cBhvr>
                                      <p:to>
                                        <p:strVal val="visible"/>
                                      </p:to>
                                    </p:set>
                                    <p:animEffect transition="in" filter="wipe(up)">
                                      <p:cBhvr>
                                        <p:cTn id="102" dur="1000"/>
                                        <p:tgtEl>
                                          <p:spTgt spid="98"/>
                                        </p:tgtEl>
                                      </p:cBhvr>
                                    </p:animEffect>
                                  </p:childTnLst>
                                </p:cTn>
                              </p:par>
                              <p:par>
                                <p:cTn id="103" presetID="22" presetClass="entr" presetSubtype="1" fill="hold" nodeType="withEffect">
                                  <p:stCondLst>
                                    <p:cond delay="0"/>
                                  </p:stCondLst>
                                  <p:childTnLst>
                                    <p:set>
                                      <p:cBhvr>
                                        <p:cTn id="104" dur="1" fill="hold">
                                          <p:stCondLst>
                                            <p:cond delay="0"/>
                                          </p:stCondLst>
                                        </p:cTn>
                                        <p:tgtEl>
                                          <p:spTgt spid="99"/>
                                        </p:tgtEl>
                                        <p:attrNameLst>
                                          <p:attrName>style.visibility</p:attrName>
                                        </p:attrNameLst>
                                      </p:cBhvr>
                                      <p:to>
                                        <p:strVal val="visible"/>
                                      </p:to>
                                    </p:set>
                                    <p:animEffect transition="in" filter="wipe(up)">
                                      <p:cBhvr>
                                        <p:cTn id="105" dur="1000"/>
                                        <p:tgtEl>
                                          <p:spTgt spid="99"/>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104"/>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103"/>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102"/>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1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01"/>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0" grpId="0"/>
      <p:bldP spid="101" grpId="0"/>
      <p:bldP spid="10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098800" y="1382408"/>
            <a:ext cx="3454400" cy="2184400"/>
          </a:xfrm>
          <a:prstGeom prst="rect">
            <a:avLst/>
          </a:prstGeom>
        </p:spPr>
      </p:pic>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3D-Stacked Memory</a:t>
            </a:r>
          </a:p>
        </p:txBody>
      </p:sp>
      <p:sp>
        <p:nvSpPr>
          <p:cNvPr id="3" name="Content Placeholder 2"/>
          <p:cNvSpPr>
            <a:spLocks noGrp="1"/>
          </p:cNvSpPr>
          <p:nvPr>
            <p:ph idx="1"/>
          </p:nvPr>
        </p:nvSpPr>
        <p:spPr>
          <a:xfrm>
            <a:off x="228600" y="3846808"/>
            <a:ext cx="8610600" cy="2401594"/>
          </a:xfrm>
        </p:spPr>
        <p:txBody>
          <a:bodyPr/>
          <a:lstStyle/>
          <a:p>
            <a:r>
              <a:rPr lang="en-US" sz="2400" dirty="0">
                <a:solidFill>
                  <a:schemeClr val="bg1">
                    <a:lumMod val="65000"/>
                  </a:schemeClr>
                </a:solidFill>
              </a:rPr>
              <a:t>3D-Stacked DRAM architecture has </a:t>
            </a:r>
            <a:r>
              <a:rPr lang="en-US" sz="2400" b="1" dirty="0">
                <a:solidFill>
                  <a:schemeClr val="bg1">
                    <a:lumMod val="65000"/>
                  </a:schemeClr>
                </a:solidFill>
              </a:rPr>
              <a:t>extremely high bandwidth </a:t>
            </a:r>
            <a:r>
              <a:rPr lang="en-US" sz="2400" dirty="0">
                <a:solidFill>
                  <a:schemeClr val="bg1">
                    <a:lumMod val="65000"/>
                  </a:schemeClr>
                </a:solidFill>
              </a:rPr>
              <a:t>as well as a stacked customizable logic layer</a:t>
            </a:r>
          </a:p>
          <a:p>
            <a:pPr lvl="1"/>
            <a:r>
              <a:rPr lang="en-US" sz="2250" dirty="0">
                <a:solidFill>
                  <a:schemeClr val="bg1">
                    <a:lumMod val="65000"/>
                  </a:schemeClr>
                </a:solidFill>
              </a:rPr>
              <a:t>Logic Layer enables Processing in Memory, offloading computation to this layer and alleviating the memory bus</a:t>
            </a:r>
          </a:p>
          <a:p>
            <a:pPr lvl="1"/>
            <a:r>
              <a:rPr lang="en-US" sz="2250" dirty="0">
                <a:solidFill>
                  <a:schemeClr val="bg1">
                    <a:lumMod val="65000"/>
                  </a:schemeClr>
                </a:solidFill>
              </a:rPr>
              <a:t>Embed GRIM-Filter operations into DRAM logic layer and appropriately distribute </a:t>
            </a:r>
            <a:r>
              <a:rPr lang="en-US" sz="2250" dirty="0" err="1">
                <a:solidFill>
                  <a:schemeClr val="bg1">
                    <a:lumMod val="65000"/>
                  </a:schemeClr>
                </a:solidFill>
              </a:rPr>
              <a:t>bitvectors</a:t>
            </a:r>
            <a:r>
              <a:rPr lang="en-US" sz="2250" dirty="0">
                <a:solidFill>
                  <a:schemeClr val="bg1">
                    <a:lumMod val="65000"/>
                  </a:schemeClr>
                </a:solidFill>
              </a:rPr>
              <a:t> throughout memory</a:t>
            </a:r>
          </a:p>
          <a:p>
            <a:endParaRPr lang="en-US" dirty="0">
              <a:solidFill>
                <a:schemeClr val="bg1">
                  <a:lumMod val="65000"/>
                </a:schemeClr>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Customized Logic</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6" name="Rectangle 45"/>
          <p:cNvSpPr/>
          <p:nvPr/>
        </p:nvSpPr>
        <p:spPr>
          <a:xfrm>
            <a:off x="4067655" y="6303532"/>
            <a:ext cx="5601507"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Tahoma"/>
                <a:ea typeface="+mn-ea"/>
                <a:cs typeface="+mn-cs"/>
              </a:rPr>
              <a:t>http://i1-news.softpedia-static.com/images/news2/Micron-and-Samsung-Join-Force-to-Create-Next-Gen-Hybrid-Memory-2.png</a:t>
            </a:r>
          </a:p>
        </p:txBody>
      </p:sp>
      <p:pic>
        <p:nvPicPr>
          <p:cNvPr id="43" name="Picture 42"/>
          <p:cNvPicPr>
            <a:picLocks noChangeAspect="1"/>
          </p:cNvPicPr>
          <p:nvPr/>
        </p:nvPicPr>
        <p:blipFill>
          <a:blip r:embed="rId5"/>
          <a:stretch>
            <a:fillRect/>
          </a:stretch>
        </p:blipFill>
        <p:spPr>
          <a:xfrm>
            <a:off x="2512409" y="1382408"/>
            <a:ext cx="6606751" cy="4806100"/>
          </a:xfrm>
          <a:prstGeom prst="rect">
            <a:avLst/>
          </a:prstGeom>
        </p:spPr>
      </p:pic>
    </p:spTree>
    <p:extLst>
      <p:ext uri="{BB962C8B-B14F-4D97-AF65-F5344CB8AC3E}">
        <p14:creationId xmlns:p14="http://schemas.microsoft.com/office/powerpoint/2010/main" val="254593730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49120" y="84249"/>
            <a:ext cx="3422880" cy="391721"/>
          </a:xfrm>
          <a:prstGeom prst="rect">
            <a:avLst/>
          </a:prstGeom>
          <a:noFill/>
          <a:ln w="9525">
            <a:noFill/>
            <a:round/>
            <a:headEnd/>
            <a:tailEnd/>
          </a:ln>
        </p:spPr>
        <p:txBody>
          <a:bodyPr wrap="none" lIns="81639" tIns="60086"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000" dirty="0">
                <a:solidFill>
                  <a:schemeClr val="accent2"/>
                </a:solidFill>
                <a:latin typeface="+mj-lt"/>
              </a:rPr>
              <a:t>Genome Sequencers</a:t>
            </a:r>
          </a:p>
        </p:txBody>
      </p:sp>
      <p:pic>
        <p:nvPicPr>
          <p:cNvPr id="4099" name="Picture 2"/>
          <p:cNvPicPr>
            <a:picLocks noChangeAspect="1" noChangeArrowheads="1"/>
          </p:cNvPicPr>
          <p:nvPr/>
        </p:nvPicPr>
        <p:blipFill>
          <a:blip r:embed="rId3" cstate="print"/>
          <a:srcRect/>
          <a:stretch>
            <a:fillRect/>
          </a:stretch>
        </p:blipFill>
        <p:spPr bwMode="auto">
          <a:xfrm>
            <a:off x="96481" y="829527"/>
            <a:ext cx="1562400" cy="1525121"/>
          </a:xfrm>
          <a:prstGeom prst="rect">
            <a:avLst/>
          </a:prstGeom>
          <a:noFill/>
          <a:ln w="9525">
            <a:noFill/>
            <a:round/>
            <a:headEnd/>
            <a:tailEnd/>
          </a:ln>
        </p:spPr>
      </p:pic>
      <p:pic>
        <p:nvPicPr>
          <p:cNvPr id="4100" name="Picture 3"/>
          <p:cNvPicPr>
            <a:picLocks noChangeAspect="1" noChangeArrowheads="1"/>
          </p:cNvPicPr>
          <p:nvPr/>
        </p:nvPicPr>
        <p:blipFill>
          <a:blip r:embed="rId4" cstate="print"/>
          <a:srcRect/>
          <a:stretch>
            <a:fillRect/>
          </a:stretch>
        </p:blipFill>
        <p:spPr bwMode="auto">
          <a:xfrm>
            <a:off x="83520" y="2737728"/>
            <a:ext cx="2404800" cy="1908200"/>
          </a:xfrm>
          <a:prstGeom prst="rect">
            <a:avLst/>
          </a:prstGeom>
          <a:noFill/>
          <a:ln w="9525">
            <a:noFill/>
            <a:round/>
            <a:headEnd/>
            <a:tailEnd/>
          </a:ln>
        </p:spPr>
      </p:pic>
      <p:pic>
        <p:nvPicPr>
          <p:cNvPr id="4101" name="Picture 4"/>
          <p:cNvPicPr>
            <a:picLocks noChangeAspect="1" noChangeArrowheads="1"/>
          </p:cNvPicPr>
          <p:nvPr/>
        </p:nvPicPr>
        <p:blipFill>
          <a:blip r:embed="rId5" cstate="print"/>
          <a:srcRect/>
          <a:stretch>
            <a:fillRect/>
          </a:stretch>
        </p:blipFill>
        <p:spPr bwMode="auto">
          <a:xfrm>
            <a:off x="1658880" y="829528"/>
            <a:ext cx="2737440" cy="1742583"/>
          </a:xfrm>
          <a:prstGeom prst="rect">
            <a:avLst/>
          </a:prstGeom>
          <a:noFill/>
          <a:ln w="9525">
            <a:noFill/>
            <a:round/>
            <a:headEnd/>
            <a:tailEnd/>
          </a:ln>
        </p:spPr>
      </p:pic>
      <p:pic>
        <p:nvPicPr>
          <p:cNvPr id="4102" name="Picture 5"/>
          <p:cNvPicPr>
            <a:picLocks noChangeAspect="1" noChangeArrowheads="1"/>
          </p:cNvPicPr>
          <p:nvPr/>
        </p:nvPicPr>
        <p:blipFill>
          <a:blip r:embed="rId6" cstate="print"/>
          <a:srcRect/>
          <a:stretch>
            <a:fillRect/>
          </a:stretch>
        </p:blipFill>
        <p:spPr bwMode="auto">
          <a:xfrm>
            <a:off x="282240" y="4977162"/>
            <a:ext cx="1791360" cy="1412789"/>
          </a:xfrm>
          <a:prstGeom prst="rect">
            <a:avLst/>
          </a:prstGeom>
          <a:noFill/>
          <a:ln w="9525">
            <a:noFill/>
            <a:round/>
            <a:headEnd/>
            <a:tailEnd/>
          </a:ln>
        </p:spPr>
      </p:pic>
      <p:pic>
        <p:nvPicPr>
          <p:cNvPr id="4103" name="Picture 6"/>
          <p:cNvPicPr>
            <a:picLocks noChangeAspect="1" noChangeArrowheads="1"/>
          </p:cNvPicPr>
          <p:nvPr/>
        </p:nvPicPr>
        <p:blipFill>
          <a:blip r:embed="rId7" cstate="print"/>
          <a:srcRect/>
          <a:stretch>
            <a:fillRect/>
          </a:stretch>
        </p:blipFill>
        <p:spPr bwMode="auto">
          <a:xfrm>
            <a:off x="2488320" y="4977163"/>
            <a:ext cx="2322720" cy="1575525"/>
          </a:xfrm>
          <a:prstGeom prst="rect">
            <a:avLst/>
          </a:prstGeom>
          <a:noFill/>
          <a:ln w="9525">
            <a:noFill/>
            <a:round/>
            <a:headEnd/>
            <a:tailEnd/>
          </a:ln>
        </p:spPr>
      </p:pic>
      <p:pic>
        <p:nvPicPr>
          <p:cNvPr id="4104" name="Picture 7"/>
          <p:cNvPicPr>
            <a:picLocks noChangeAspect="1" noChangeArrowheads="1"/>
          </p:cNvPicPr>
          <p:nvPr/>
        </p:nvPicPr>
        <p:blipFill>
          <a:blip r:embed="rId8" cstate="print"/>
          <a:srcRect/>
          <a:stretch>
            <a:fillRect/>
          </a:stretch>
        </p:blipFill>
        <p:spPr bwMode="auto">
          <a:xfrm>
            <a:off x="5044320" y="362918"/>
            <a:ext cx="1658880" cy="1908201"/>
          </a:xfrm>
          <a:prstGeom prst="rect">
            <a:avLst/>
          </a:prstGeom>
          <a:noFill/>
          <a:ln w="9525">
            <a:noFill/>
            <a:round/>
            <a:headEnd/>
            <a:tailEnd/>
          </a:ln>
        </p:spPr>
      </p:pic>
      <p:pic>
        <p:nvPicPr>
          <p:cNvPr id="4105" name="Picture 8"/>
          <p:cNvPicPr>
            <a:picLocks noChangeAspect="1" noChangeArrowheads="1"/>
          </p:cNvPicPr>
          <p:nvPr/>
        </p:nvPicPr>
        <p:blipFill>
          <a:blip r:embed="rId9" cstate="print"/>
          <a:srcRect/>
          <a:stretch>
            <a:fillRect/>
          </a:stretch>
        </p:blipFill>
        <p:spPr bwMode="auto">
          <a:xfrm>
            <a:off x="5136481" y="2239436"/>
            <a:ext cx="2080800" cy="1523680"/>
          </a:xfrm>
          <a:prstGeom prst="rect">
            <a:avLst/>
          </a:prstGeom>
          <a:noFill/>
          <a:ln w="9525">
            <a:noFill/>
            <a:round/>
            <a:headEnd/>
            <a:tailEnd/>
          </a:ln>
        </p:spPr>
      </p:pic>
      <p:pic>
        <p:nvPicPr>
          <p:cNvPr id="4106" name="Picture 9"/>
          <p:cNvPicPr>
            <a:picLocks noChangeAspect="1" noChangeArrowheads="1"/>
          </p:cNvPicPr>
          <p:nvPr/>
        </p:nvPicPr>
        <p:blipFill>
          <a:blip r:embed="rId10" cstate="print"/>
          <a:srcRect l="50665"/>
          <a:stretch>
            <a:fillRect/>
          </a:stretch>
        </p:blipFill>
        <p:spPr bwMode="auto">
          <a:xfrm>
            <a:off x="5209920" y="4369436"/>
            <a:ext cx="2774830" cy="1387561"/>
          </a:xfrm>
          <a:prstGeom prst="rect">
            <a:avLst/>
          </a:prstGeom>
          <a:noFill/>
          <a:ln w="9525">
            <a:noFill/>
            <a:round/>
            <a:headEnd/>
            <a:tailEnd/>
          </a:ln>
        </p:spPr>
      </p:pic>
      <p:pic>
        <p:nvPicPr>
          <p:cNvPr id="4107" name="Picture 10"/>
          <p:cNvPicPr>
            <a:picLocks noChangeAspect="1" noChangeArrowheads="1"/>
          </p:cNvPicPr>
          <p:nvPr/>
        </p:nvPicPr>
        <p:blipFill>
          <a:blip r:embed="rId11" cstate="print"/>
          <a:srcRect/>
          <a:stretch>
            <a:fillRect/>
          </a:stretch>
        </p:blipFill>
        <p:spPr bwMode="auto">
          <a:xfrm>
            <a:off x="2656801" y="2969592"/>
            <a:ext cx="2237760" cy="1676336"/>
          </a:xfrm>
          <a:prstGeom prst="rect">
            <a:avLst/>
          </a:prstGeom>
          <a:noFill/>
          <a:ln w="9525">
            <a:noFill/>
            <a:round/>
            <a:headEnd/>
            <a:tailEnd/>
          </a:ln>
        </p:spPr>
      </p:pic>
      <p:pic>
        <p:nvPicPr>
          <p:cNvPr id="4108" name="Picture 11"/>
          <p:cNvPicPr>
            <a:picLocks noChangeAspect="1" noChangeArrowheads="1"/>
          </p:cNvPicPr>
          <p:nvPr/>
        </p:nvPicPr>
        <p:blipFill>
          <a:blip r:embed="rId12" cstate="print"/>
          <a:srcRect l="24799" r="24799"/>
          <a:stretch>
            <a:fillRect/>
          </a:stretch>
        </p:blipFill>
        <p:spPr bwMode="auto">
          <a:xfrm>
            <a:off x="7290720" y="110181"/>
            <a:ext cx="1569600" cy="1659054"/>
          </a:xfrm>
          <a:prstGeom prst="rect">
            <a:avLst/>
          </a:prstGeom>
          <a:noFill/>
          <a:ln w="9525">
            <a:noFill/>
            <a:round/>
            <a:headEnd/>
            <a:tailEnd/>
          </a:ln>
        </p:spPr>
      </p:pic>
      <p:sp>
        <p:nvSpPr>
          <p:cNvPr id="4109" name="Text Box 12"/>
          <p:cNvSpPr txBox="1">
            <a:spLocks noChangeArrowheads="1"/>
          </p:cNvSpPr>
          <p:nvPr/>
        </p:nvSpPr>
        <p:spPr bwMode="auto">
          <a:xfrm>
            <a:off x="5292080" y="6309320"/>
            <a:ext cx="3732480" cy="663910"/>
          </a:xfrm>
          <a:prstGeom prst="rect">
            <a:avLst/>
          </a:prstGeom>
          <a:noFill/>
          <a:ln w="9525">
            <a:noFill/>
            <a:round/>
            <a:headEnd/>
            <a:tailEnd/>
          </a:ln>
        </p:spPr>
        <p:txBody>
          <a:bodyPr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b="1" dirty="0">
                <a:solidFill>
                  <a:srgbClr val="FF0000"/>
                </a:solidFill>
                <a:latin typeface="Calibri" pitchFamily="34" charset="0"/>
              </a:rPr>
              <a:t>… and more! All produce data with different properties.</a:t>
            </a:r>
          </a:p>
        </p:txBody>
      </p:sp>
      <p:sp>
        <p:nvSpPr>
          <p:cNvPr id="4110" name="Text Box 13"/>
          <p:cNvSpPr txBox="1">
            <a:spLocks noChangeArrowheads="1"/>
          </p:cNvSpPr>
          <p:nvPr/>
        </p:nvSpPr>
        <p:spPr bwMode="auto">
          <a:xfrm>
            <a:off x="249120" y="2354648"/>
            <a:ext cx="116352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Roche/454</a:t>
            </a:r>
          </a:p>
        </p:txBody>
      </p:sp>
      <p:sp>
        <p:nvSpPr>
          <p:cNvPr id="4111" name="Text Box 14"/>
          <p:cNvSpPr txBox="1">
            <a:spLocks noChangeArrowheads="1"/>
          </p:cNvSpPr>
          <p:nvPr/>
        </p:nvSpPr>
        <p:spPr bwMode="auto">
          <a:xfrm>
            <a:off x="83520" y="4562399"/>
            <a:ext cx="195552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HiSeq2000</a:t>
            </a:r>
          </a:p>
        </p:txBody>
      </p:sp>
      <p:sp>
        <p:nvSpPr>
          <p:cNvPr id="4112" name="Text Box 15"/>
          <p:cNvSpPr txBox="1">
            <a:spLocks noChangeArrowheads="1"/>
          </p:cNvSpPr>
          <p:nvPr/>
        </p:nvSpPr>
        <p:spPr bwMode="auto">
          <a:xfrm>
            <a:off x="1331640" y="6381328"/>
            <a:ext cx="170784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400" dirty="0">
                <a:solidFill>
                  <a:srgbClr val="000000"/>
                </a:solidFill>
                <a:latin typeface="Calibri" pitchFamily="34" charset="0"/>
              </a:rPr>
              <a:t>Ion Torrent PGM</a:t>
            </a:r>
          </a:p>
        </p:txBody>
      </p:sp>
      <p:sp>
        <p:nvSpPr>
          <p:cNvPr id="4113" name="Text Box 16"/>
          <p:cNvSpPr txBox="1">
            <a:spLocks noChangeArrowheads="1"/>
          </p:cNvSpPr>
          <p:nvPr/>
        </p:nvSpPr>
        <p:spPr bwMode="auto">
          <a:xfrm>
            <a:off x="2488320" y="6545488"/>
            <a:ext cx="184464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Ion Torrent Proton</a:t>
            </a:r>
          </a:p>
        </p:txBody>
      </p:sp>
      <p:sp>
        <p:nvSpPr>
          <p:cNvPr id="4114" name="Text Box 17"/>
          <p:cNvSpPr txBox="1">
            <a:spLocks noChangeArrowheads="1"/>
          </p:cNvSpPr>
          <p:nvPr/>
        </p:nvSpPr>
        <p:spPr bwMode="auto">
          <a:xfrm>
            <a:off x="2707200" y="2341686"/>
            <a:ext cx="11073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AB </a:t>
            </a:r>
            <a:r>
              <a:rPr lang="en-US" dirty="0" err="1">
                <a:solidFill>
                  <a:srgbClr val="000000"/>
                </a:solidFill>
                <a:latin typeface="Calibri" pitchFamily="34" charset="0"/>
              </a:rPr>
              <a:t>SOLiD</a:t>
            </a:r>
            <a:endParaRPr lang="en-US" dirty="0">
              <a:solidFill>
                <a:srgbClr val="000000"/>
              </a:solidFill>
              <a:latin typeface="Calibri" pitchFamily="34" charset="0"/>
            </a:endParaRPr>
          </a:p>
        </p:txBody>
      </p:sp>
      <p:sp>
        <p:nvSpPr>
          <p:cNvPr id="4115" name="Text Box 18"/>
          <p:cNvSpPr txBox="1">
            <a:spLocks noChangeArrowheads="1"/>
          </p:cNvSpPr>
          <p:nvPr/>
        </p:nvSpPr>
        <p:spPr bwMode="auto">
          <a:xfrm>
            <a:off x="5292080" y="5817917"/>
            <a:ext cx="25689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Oxford Nanopore </a:t>
            </a:r>
            <a:r>
              <a:rPr lang="en-US" dirty="0" err="1">
                <a:solidFill>
                  <a:srgbClr val="000000"/>
                </a:solidFill>
                <a:latin typeface="Calibri" pitchFamily="34" charset="0"/>
              </a:rPr>
              <a:t>GridION</a:t>
            </a:r>
            <a:endParaRPr lang="en-US" dirty="0">
              <a:solidFill>
                <a:srgbClr val="000000"/>
              </a:solidFill>
              <a:latin typeface="Calibri" pitchFamily="34" charset="0"/>
            </a:endParaRPr>
          </a:p>
        </p:txBody>
      </p:sp>
      <p:sp>
        <p:nvSpPr>
          <p:cNvPr id="4116" name="Text Box 19"/>
          <p:cNvSpPr txBox="1">
            <a:spLocks noChangeArrowheads="1"/>
          </p:cNvSpPr>
          <p:nvPr/>
        </p:nvSpPr>
        <p:spPr bwMode="auto">
          <a:xfrm>
            <a:off x="5225760" y="3763116"/>
            <a:ext cx="251136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Oxford Nanopore </a:t>
            </a:r>
            <a:r>
              <a:rPr lang="en-US" dirty="0" err="1">
                <a:solidFill>
                  <a:srgbClr val="000000"/>
                </a:solidFill>
                <a:latin typeface="Calibri" pitchFamily="34" charset="0"/>
              </a:rPr>
              <a:t>MinION</a:t>
            </a:r>
            <a:endParaRPr lang="en-US" dirty="0">
              <a:solidFill>
                <a:srgbClr val="000000"/>
              </a:solidFill>
              <a:latin typeface="Calibri" pitchFamily="34" charset="0"/>
            </a:endParaRPr>
          </a:p>
        </p:txBody>
      </p:sp>
      <p:sp>
        <p:nvSpPr>
          <p:cNvPr id="4117" name="Text Box 20"/>
          <p:cNvSpPr txBox="1">
            <a:spLocks noChangeArrowheads="1"/>
          </p:cNvSpPr>
          <p:nvPr/>
        </p:nvSpPr>
        <p:spPr bwMode="auto">
          <a:xfrm>
            <a:off x="7584767" y="1772816"/>
            <a:ext cx="1095840" cy="544377"/>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Complete</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Genomics</a:t>
            </a:r>
          </a:p>
        </p:txBody>
      </p:sp>
      <p:sp>
        <p:nvSpPr>
          <p:cNvPr id="4118" name="Text Box 21"/>
          <p:cNvSpPr txBox="1">
            <a:spLocks noChangeArrowheads="1"/>
          </p:cNvSpPr>
          <p:nvPr/>
        </p:nvSpPr>
        <p:spPr bwMode="auto">
          <a:xfrm>
            <a:off x="5169600" y="1792989"/>
            <a:ext cx="152064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a:t>
            </a:r>
            <a:r>
              <a:rPr lang="en-US" dirty="0" err="1">
                <a:solidFill>
                  <a:srgbClr val="000000"/>
                </a:solidFill>
                <a:latin typeface="Calibri" pitchFamily="34" charset="0"/>
              </a:rPr>
              <a:t>MiSeq</a:t>
            </a:r>
            <a:endParaRPr lang="en-US" dirty="0">
              <a:solidFill>
                <a:srgbClr val="000000"/>
              </a:solidFill>
              <a:latin typeface="Calibri" pitchFamily="34" charset="0"/>
            </a:endParaRPr>
          </a:p>
        </p:txBody>
      </p:sp>
      <p:sp>
        <p:nvSpPr>
          <p:cNvPr id="4119" name="Text Box 22"/>
          <p:cNvSpPr txBox="1">
            <a:spLocks noChangeArrowheads="1"/>
          </p:cNvSpPr>
          <p:nvPr/>
        </p:nvSpPr>
        <p:spPr bwMode="auto">
          <a:xfrm>
            <a:off x="2586240" y="4645928"/>
            <a:ext cx="22809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Pacific Biosciences RS</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a:blip r:embed="rId13"/>
          <a:stretch>
            <a:fillRect/>
          </a:stretch>
        </p:blipFill>
        <p:spPr>
          <a:xfrm>
            <a:off x="7907854" y="2420888"/>
            <a:ext cx="1066800" cy="1993900"/>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8030881" y="4379366"/>
            <a:ext cx="195552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err="1">
                <a:solidFill>
                  <a:srgbClr val="000000"/>
                </a:solidFill>
                <a:latin typeface="Calibri" pitchFamily="34" charset="0"/>
              </a:rPr>
              <a:t>NovaSeq</a:t>
            </a:r>
            <a:endParaRPr lang="en-US" dirty="0">
              <a:solidFill>
                <a:srgbClr val="000000"/>
              </a:solidFill>
              <a:latin typeface="Calibri" pitchFamily="34" charset="0"/>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6000</a:t>
            </a:r>
          </a:p>
        </p:txBody>
      </p:sp>
    </p:spTree>
    <p:extLst>
      <p:ext uri="{BB962C8B-B14F-4D97-AF65-F5344CB8AC3E}">
        <p14:creationId xmlns:p14="http://schemas.microsoft.com/office/powerpoint/2010/main" val="41120855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098800" y="1382408"/>
            <a:ext cx="3454400" cy="2184400"/>
          </a:xfrm>
          <a:prstGeom prst="rect">
            <a:avLst/>
          </a:prstGeom>
        </p:spPr>
      </p:pic>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3D-Stacked Memory</a:t>
            </a:r>
          </a:p>
        </p:txBody>
      </p:sp>
      <p:sp>
        <p:nvSpPr>
          <p:cNvPr id="3" name="Content Placeholder 2"/>
          <p:cNvSpPr>
            <a:spLocks noGrp="1"/>
          </p:cNvSpPr>
          <p:nvPr>
            <p:ph idx="1"/>
          </p:nvPr>
        </p:nvSpPr>
        <p:spPr>
          <a:xfrm>
            <a:off x="228600" y="3846808"/>
            <a:ext cx="8610600" cy="2401594"/>
          </a:xfrm>
        </p:spPr>
        <p:txBody>
          <a:bodyPr/>
          <a:lstStyle/>
          <a:p>
            <a:r>
              <a:rPr lang="en-US" sz="2400" dirty="0">
                <a:solidFill>
                  <a:schemeClr val="bg1">
                    <a:lumMod val="65000"/>
                  </a:schemeClr>
                </a:solidFill>
              </a:rPr>
              <a:t>3D-stacked DRAM architecture has </a:t>
            </a:r>
            <a:r>
              <a:rPr lang="en-US" sz="2400" b="1" dirty="0">
                <a:solidFill>
                  <a:schemeClr val="bg1">
                    <a:lumMod val="65000"/>
                  </a:schemeClr>
                </a:solidFill>
              </a:rPr>
              <a:t>extremely high bandwidth </a:t>
            </a:r>
            <a:r>
              <a:rPr lang="en-US" sz="2400" dirty="0">
                <a:solidFill>
                  <a:schemeClr val="bg1">
                    <a:lumMod val="65000"/>
                  </a:schemeClr>
                </a:solidFill>
              </a:rPr>
              <a:t>as well as a stacked customizable logic layer</a:t>
            </a:r>
          </a:p>
          <a:p>
            <a:pPr lvl="1"/>
            <a:r>
              <a:rPr lang="en-US" sz="2250" dirty="0">
                <a:solidFill>
                  <a:schemeClr val="bg1">
                    <a:lumMod val="65000"/>
                  </a:schemeClr>
                </a:solidFill>
              </a:rPr>
              <a:t>Logic Layer enables Processing in Memory, offloading computation to this layer and alleviating the memory bus</a:t>
            </a:r>
          </a:p>
          <a:p>
            <a:pPr lvl="1"/>
            <a:r>
              <a:rPr lang="en-US" sz="2250" dirty="0">
                <a:solidFill>
                  <a:schemeClr val="bg1">
                    <a:lumMod val="65000"/>
                  </a:schemeClr>
                </a:solidFill>
              </a:rPr>
              <a:t>Embed GRIM-Filter operations into DRAM logic layer and appropriately distribute </a:t>
            </a:r>
            <a:r>
              <a:rPr lang="en-US" sz="2250" dirty="0" err="1">
                <a:solidFill>
                  <a:schemeClr val="bg1">
                    <a:lumMod val="65000"/>
                  </a:schemeClr>
                </a:solidFill>
              </a:rPr>
              <a:t>bitvectors</a:t>
            </a:r>
            <a:r>
              <a:rPr lang="en-US" sz="2250" dirty="0">
                <a:solidFill>
                  <a:schemeClr val="bg1">
                    <a:lumMod val="65000"/>
                  </a:schemeClr>
                </a:solidFill>
              </a:rPr>
              <a:t> throughout memory</a:t>
            </a:r>
          </a:p>
          <a:p>
            <a:endParaRPr lang="en-US" dirty="0">
              <a:solidFill>
                <a:schemeClr val="bg1">
                  <a:lumMod val="65000"/>
                </a:schemeClr>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Customized Logic</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6" name="Rectangle 45"/>
          <p:cNvSpPr/>
          <p:nvPr/>
        </p:nvSpPr>
        <p:spPr>
          <a:xfrm>
            <a:off x="4018051" y="6340958"/>
            <a:ext cx="5601507"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Tahoma"/>
                <a:ea typeface="+mn-ea"/>
                <a:cs typeface="+mn-cs"/>
              </a:rPr>
              <a:t>http://i1-news.softpedia-static.com/images/news2/Micron-and-Samsung-Join-Force-to-Create-Next-Gen-Hybrid-Memory-2.png</a:t>
            </a:r>
          </a:p>
        </p:txBody>
      </p:sp>
      <p:sp>
        <p:nvSpPr>
          <p:cNvPr id="49" name="Rectangle 48"/>
          <p:cNvSpPr/>
          <p:nvPr/>
        </p:nvSpPr>
        <p:spPr>
          <a:xfrm>
            <a:off x="226409" y="6142208"/>
            <a:ext cx="4572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http://</a:t>
            </a:r>
            <a:r>
              <a:rPr kumimoji="0" lang="en-US" sz="1200" b="0" i="0" u="none" strike="noStrike" kern="1200" cap="none" spc="0" normalizeH="0" baseline="0" noProof="0" dirty="0" err="1">
                <a:ln>
                  <a:noFill/>
                </a:ln>
                <a:solidFill>
                  <a:srgbClr val="000000"/>
                </a:solidFill>
                <a:effectLst/>
                <a:uLnTx/>
                <a:uFillTx/>
                <a:latin typeface="Tahoma"/>
                <a:ea typeface="+mn-ea"/>
                <a:cs typeface="+mn-cs"/>
              </a:rPr>
              <a:t>images.anandtech.com</a:t>
            </a:r>
            <a:r>
              <a:rPr kumimoji="0" lang="en-US" sz="1200" b="0" i="0" u="none" strike="noStrike" kern="1200" cap="none" spc="0" normalizeH="0" baseline="0" noProof="0" dirty="0">
                <a:ln>
                  <a:noFill/>
                </a:ln>
                <a:solidFill>
                  <a:srgbClr val="000000"/>
                </a:solidFill>
                <a:effectLst/>
                <a:uLnTx/>
                <a:uFillTx/>
                <a:latin typeface="Tahoma"/>
                <a:ea typeface="+mn-ea"/>
                <a:cs typeface="+mn-cs"/>
              </a:rPr>
              <a:t>/</a:t>
            </a:r>
            <a:r>
              <a:rPr kumimoji="0" lang="en-US" sz="1200" b="0" i="0" u="none" strike="noStrike" kern="1200" cap="none" spc="0" normalizeH="0" baseline="0" noProof="0" dirty="0" err="1">
                <a:ln>
                  <a:noFill/>
                </a:ln>
                <a:solidFill>
                  <a:srgbClr val="000000"/>
                </a:solidFill>
                <a:effectLst/>
                <a:uLnTx/>
                <a:uFillTx/>
                <a:latin typeface="Tahoma"/>
                <a:ea typeface="+mn-ea"/>
                <a:cs typeface="+mn-cs"/>
              </a:rPr>
              <a:t>doci</a:t>
            </a:r>
            <a:r>
              <a:rPr kumimoji="0" lang="en-US" sz="1200" b="0" i="0" u="none" strike="noStrike" kern="1200" cap="none" spc="0" normalizeH="0" baseline="0" noProof="0" dirty="0">
                <a:ln>
                  <a:noFill/>
                </a:ln>
                <a:solidFill>
                  <a:srgbClr val="000000"/>
                </a:solidFill>
                <a:effectLst/>
                <a:uLnTx/>
                <a:uFillTx/>
                <a:latin typeface="Tahoma"/>
                <a:ea typeface="+mn-ea"/>
                <a:cs typeface="+mn-cs"/>
              </a:rPr>
              <a:t>/9266/HBMCar_678x452.jpg</a:t>
            </a:r>
          </a:p>
        </p:txBody>
      </p:sp>
      <p:pic>
        <p:nvPicPr>
          <p:cNvPr id="43" name="Picture 42"/>
          <p:cNvPicPr>
            <a:picLocks noChangeAspect="1"/>
          </p:cNvPicPr>
          <p:nvPr/>
        </p:nvPicPr>
        <p:blipFill>
          <a:blip r:embed="rId5"/>
          <a:stretch>
            <a:fillRect/>
          </a:stretch>
        </p:blipFill>
        <p:spPr>
          <a:xfrm>
            <a:off x="2512409" y="1382408"/>
            <a:ext cx="6606751" cy="4768674"/>
          </a:xfrm>
          <a:prstGeom prst="rect">
            <a:avLst/>
          </a:prstGeom>
        </p:spPr>
      </p:pic>
      <p:pic>
        <p:nvPicPr>
          <p:cNvPr id="45" name="Picture 44"/>
          <p:cNvPicPr>
            <a:picLocks noChangeAspect="1"/>
          </p:cNvPicPr>
          <p:nvPr/>
        </p:nvPicPr>
        <p:blipFill>
          <a:blip r:embed="rId6"/>
          <a:stretch>
            <a:fillRect/>
          </a:stretch>
        </p:blipFill>
        <p:spPr>
          <a:xfrm>
            <a:off x="228600" y="942936"/>
            <a:ext cx="5587185" cy="5199272"/>
          </a:xfrm>
          <a:prstGeom prst="rect">
            <a:avLst/>
          </a:prstGeom>
        </p:spPr>
      </p:pic>
    </p:spTree>
    <p:extLst>
      <p:ext uri="{BB962C8B-B14F-4D97-AF65-F5344CB8AC3E}">
        <p14:creationId xmlns:p14="http://schemas.microsoft.com/office/powerpoint/2010/main" val="233534226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1"/>
                </a:solidFill>
                <a:latin typeface="Cambria" charset="0"/>
                <a:ea typeface="Cambria" charset="0"/>
                <a:cs typeface="Cambria" charset="0"/>
              </a:rPr>
              <a:t>GRIM-Filter in 3D-Stacked DRAM</a:t>
            </a:r>
          </a:p>
        </p:txBody>
      </p:sp>
      <p:sp>
        <p:nvSpPr>
          <p:cNvPr id="3" name="Content Placeholder 2"/>
          <p:cNvSpPr>
            <a:spLocks noGrp="1"/>
          </p:cNvSpPr>
          <p:nvPr>
            <p:ph idx="1"/>
          </p:nvPr>
        </p:nvSpPr>
        <p:spPr>
          <a:xfrm>
            <a:off x="228600" y="4286933"/>
            <a:ext cx="8610600" cy="2264876"/>
          </a:xfrm>
        </p:spPr>
        <p:txBody>
          <a:bodyPr/>
          <a:lstStyle/>
          <a:p>
            <a:r>
              <a:rPr lang="en-US" sz="2400" dirty="0"/>
              <a:t>Each DRAM layer is organized as an array of </a:t>
            </a:r>
            <a:r>
              <a:rPr lang="en-US" sz="2400" b="1" dirty="0">
                <a:solidFill>
                  <a:srgbClr val="0070C0"/>
                </a:solidFill>
              </a:rPr>
              <a:t>banks</a:t>
            </a:r>
          </a:p>
          <a:p>
            <a:pPr lvl="1"/>
            <a:r>
              <a:rPr lang="en-US" sz="2250" dirty="0"/>
              <a:t>A</a:t>
            </a:r>
            <a:r>
              <a:rPr lang="en-US" sz="2250" b="1" dirty="0">
                <a:solidFill>
                  <a:srgbClr val="0070C0"/>
                </a:solidFill>
              </a:rPr>
              <a:t> bank </a:t>
            </a:r>
            <a:r>
              <a:rPr lang="en-US" sz="2250" dirty="0"/>
              <a:t>is an array of cells with a row buffer to transfer data</a:t>
            </a:r>
          </a:p>
          <a:p>
            <a:pPr lvl="2"/>
            <a:endParaRPr lang="en-US" sz="2250" dirty="0"/>
          </a:p>
          <a:p>
            <a:r>
              <a:rPr lang="en-US" sz="2400" dirty="0"/>
              <a:t>The layout of </a:t>
            </a:r>
            <a:r>
              <a:rPr lang="en-US" sz="2400" dirty="0" err="1"/>
              <a:t>bitvectors</a:t>
            </a:r>
            <a:r>
              <a:rPr lang="en-US" sz="2400" dirty="0"/>
              <a:t> in a bank enables filtering many bins in parallel</a:t>
            </a:r>
          </a:p>
          <a:p>
            <a:endParaRPr lang="en-US" sz="2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445" name="Picture 444"/>
          <p:cNvPicPr>
            <a:picLocks noChangeAspect="1"/>
          </p:cNvPicPr>
          <p:nvPr/>
        </p:nvPicPr>
        <p:blipFill rotWithShape="1">
          <a:blip r:embed="rId3"/>
          <a:srcRect l="22839"/>
          <a:stretch/>
        </p:blipFill>
        <p:spPr>
          <a:xfrm>
            <a:off x="2548328" y="1219200"/>
            <a:ext cx="5448518" cy="2768600"/>
          </a:xfrm>
          <a:prstGeom prst="rect">
            <a:avLst/>
          </a:prstGeom>
        </p:spPr>
      </p:pic>
      <p:pic>
        <p:nvPicPr>
          <p:cNvPr id="446" name="Picture 445"/>
          <p:cNvPicPr>
            <a:picLocks noChangeAspect="1"/>
          </p:cNvPicPr>
          <p:nvPr/>
        </p:nvPicPr>
        <p:blipFill>
          <a:blip r:embed="rId4"/>
          <a:stretch>
            <a:fillRect/>
          </a:stretch>
        </p:blipFill>
        <p:spPr>
          <a:xfrm>
            <a:off x="919553" y="1171691"/>
            <a:ext cx="7082446" cy="2820218"/>
          </a:xfrm>
          <a:prstGeom prst="rect">
            <a:avLst/>
          </a:prstGeom>
        </p:spPr>
      </p:pic>
    </p:spTree>
    <p:extLst>
      <p:ext uri="{BB962C8B-B14F-4D97-AF65-F5344CB8AC3E}">
        <p14:creationId xmlns:p14="http://schemas.microsoft.com/office/powerpoint/2010/main" val="2159078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1"/>
                </a:solidFill>
                <a:latin typeface="Cambria" charset="0"/>
                <a:ea typeface="Cambria" charset="0"/>
                <a:cs typeface="Cambria" charset="0"/>
              </a:rPr>
              <a:t>GRIM-Filter in 3D-Stacked DRAM</a:t>
            </a:r>
          </a:p>
        </p:txBody>
      </p:sp>
      <p:sp>
        <p:nvSpPr>
          <p:cNvPr id="3" name="Content Placeholder 2"/>
          <p:cNvSpPr>
            <a:spLocks noGrp="1"/>
          </p:cNvSpPr>
          <p:nvPr>
            <p:ph idx="1"/>
          </p:nvPr>
        </p:nvSpPr>
        <p:spPr>
          <a:xfrm>
            <a:off x="228598" y="4072950"/>
            <a:ext cx="8610600" cy="1592262"/>
          </a:xfrm>
        </p:spPr>
        <p:txBody>
          <a:bodyPr/>
          <a:lstStyle/>
          <a:p>
            <a:r>
              <a:rPr lang="en-US" sz="2400" dirty="0"/>
              <a:t>Customized logic for accumulation and comparison </a:t>
            </a:r>
            <a:br>
              <a:rPr lang="en-US" sz="2400" dirty="0"/>
            </a:br>
            <a:r>
              <a:rPr lang="en-US" sz="2400" dirty="0"/>
              <a:t>per genome segment</a:t>
            </a:r>
          </a:p>
          <a:p>
            <a:pPr lvl="1"/>
            <a:r>
              <a:rPr lang="en-US" sz="2250" dirty="0"/>
              <a:t>Low area overhead, simple implementation</a:t>
            </a:r>
          </a:p>
          <a:p>
            <a:pPr lvl="1"/>
            <a:r>
              <a:rPr lang="en-US" sz="2250" dirty="0"/>
              <a:t>For HBM2, we use 4096 </a:t>
            </a:r>
            <a:r>
              <a:rPr lang="en-US" sz="2250" dirty="0" err="1"/>
              <a:t>incrementer</a:t>
            </a:r>
            <a:r>
              <a:rPr lang="en-US" sz="2250" dirty="0"/>
              <a:t> LUTs, 7-bit counters, and comparators in logic layer</a:t>
            </a:r>
          </a:p>
          <a:p>
            <a:pPr marL="258365" lvl="1" indent="0">
              <a:buNone/>
            </a:pPr>
            <a:endParaRPr lang="en-US" sz="4800" b="1" dirty="0">
              <a:solidFill>
                <a:srgbClr val="FF0000"/>
              </a:solidFill>
            </a:endParaRPr>
          </a:p>
          <a:p>
            <a:pPr lvl="1"/>
            <a:endParaRPr lang="en-US" sz="2250" dirty="0"/>
          </a:p>
          <a:p>
            <a:endParaRPr lang="en-US" sz="2000" dirty="0"/>
          </a:p>
          <a:p>
            <a:pPr lvl="1"/>
            <a:endParaRPr lang="en-US" sz="225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1108909" y="886860"/>
            <a:ext cx="6849979" cy="3108670"/>
          </a:xfrm>
          <a:prstGeom prst="rect">
            <a:avLst/>
          </a:prstGeom>
        </p:spPr>
      </p:pic>
      <p:sp>
        <p:nvSpPr>
          <p:cNvPr id="7" name="Rectangle 6"/>
          <p:cNvSpPr/>
          <p:nvPr/>
        </p:nvSpPr>
        <p:spPr>
          <a:xfrm>
            <a:off x="1686804" y="6281256"/>
            <a:ext cx="56941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Tahoma"/>
                <a:ea typeface="+mn-ea"/>
                <a:cs typeface="+mn-cs"/>
              </a:rPr>
              <a:t>Details are in [Kim+, BMC Genomics 2018]</a:t>
            </a:r>
          </a:p>
        </p:txBody>
      </p:sp>
    </p:spTree>
    <p:extLst>
      <p:ext uri="{BB962C8B-B14F-4D97-AF65-F5344CB8AC3E}">
        <p14:creationId xmlns:p14="http://schemas.microsoft.com/office/powerpoint/2010/main" val="3447738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Methodology</a:t>
            </a:r>
          </a:p>
        </p:txBody>
      </p:sp>
      <p:sp>
        <p:nvSpPr>
          <p:cNvPr id="3" name="Content Placeholder 2"/>
          <p:cNvSpPr>
            <a:spLocks noGrp="1"/>
          </p:cNvSpPr>
          <p:nvPr>
            <p:ph idx="1"/>
          </p:nvPr>
        </p:nvSpPr>
        <p:spPr>
          <a:xfrm>
            <a:off x="228600" y="930442"/>
            <a:ext cx="8610600" cy="5165558"/>
          </a:xfrm>
        </p:spPr>
        <p:txBody>
          <a:bodyPr/>
          <a:lstStyle/>
          <a:p>
            <a:r>
              <a:rPr lang="en-US" sz="2400" dirty="0"/>
              <a:t>Performance simulated using an in-house 3D-Stacked DRAM simulator</a:t>
            </a:r>
          </a:p>
          <a:p>
            <a:endParaRPr lang="en-US" sz="1050" dirty="0"/>
          </a:p>
          <a:p>
            <a:r>
              <a:rPr lang="en-US" sz="2400" dirty="0"/>
              <a:t>Evaluate 10 real read data sets</a:t>
            </a:r>
            <a:r>
              <a:rPr lang="en-US" sz="2400" b="1" dirty="0">
                <a:solidFill>
                  <a:srgbClr val="C00000"/>
                </a:solidFill>
              </a:rPr>
              <a:t> </a:t>
            </a:r>
            <a:r>
              <a:rPr lang="en-US" sz="2400" dirty="0"/>
              <a:t>(From the 1000 Genomes Project)</a:t>
            </a:r>
          </a:p>
          <a:p>
            <a:pPr lvl="1"/>
            <a:r>
              <a:rPr lang="en-US" sz="2250" dirty="0"/>
              <a:t>Each data set consists of 4 million reads of length 100</a:t>
            </a:r>
          </a:p>
          <a:p>
            <a:pPr lvl="1"/>
            <a:endParaRPr lang="en-US" sz="1200" dirty="0"/>
          </a:p>
          <a:p>
            <a:r>
              <a:rPr lang="en-US" sz="2400" dirty="0"/>
              <a:t>Evaluate two key metrics</a:t>
            </a:r>
          </a:p>
          <a:p>
            <a:pPr lvl="1"/>
            <a:r>
              <a:rPr lang="en-US" sz="2100" dirty="0"/>
              <a:t>Performance</a:t>
            </a:r>
          </a:p>
          <a:p>
            <a:pPr lvl="1"/>
            <a:r>
              <a:rPr lang="en-US" sz="2250" dirty="0"/>
              <a:t>False negative rate</a:t>
            </a:r>
          </a:p>
          <a:p>
            <a:pPr lvl="2">
              <a:buSzPct val="100000"/>
              <a:buFont typeface="Wingdings" charset="2"/>
              <a:buChar char="§"/>
            </a:pPr>
            <a:r>
              <a:rPr lang="en-US" sz="1850" dirty="0"/>
              <a:t>The fraction of locations that pass the filter but result in a mismatch</a:t>
            </a:r>
          </a:p>
          <a:p>
            <a:pPr lvl="2">
              <a:buSzPct val="100000"/>
              <a:buFont typeface="Wingdings" charset="2"/>
              <a:buChar char="§"/>
            </a:pPr>
            <a:endParaRPr lang="en-US" sz="1100" dirty="0"/>
          </a:p>
          <a:p>
            <a:pPr marL="257175" lvl="1" indent="-257175">
              <a:buClr>
                <a:schemeClr val="accent1"/>
              </a:buClr>
              <a:buSzPct val="125000"/>
              <a:buFont typeface="Wingdings" charset="2"/>
              <a:buChar char="§"/>
            </a:pPr>
            <a:r>
              <a:rPr lang="en-US" sz="2400" dirty="0"/>
              <a:t>Compare against a state-of-the-art filter, </a:t>
            </a:r>
            <a:r>
              <a:rPr lang="en-US" sz="2400" dirty="0" err="1"/>
              <a:t>FastHASH</a:t>
            </a:r>
            <a:r>
              <a:rPr lang="en-US" sz="2400" dirty="0"/>
              <a:t> </a:t>
            </a:r>
            <a:r>
              <a:rPr lang="en-US" sz="1600" b="1" dirty="0">
                <a:solidFill>
                  <a:srgbClr val="4E6229"/>
                </a:solidFill>
              </a:rPr>
              <a:t>[Xin+, BMC Genomics 2013] </a:t>
            </a:r>
            <a:r>
              <a:rPr lang="en-US" sz="2400" dirty="0"/>
              <a:t>when using </a:t>
            </a:r>
            <a:r>
              <a:rPr lang="en-US" sz="2400" dirty="0" err="1"/>
              <a:t>mrFAST</a:t>
            </a:r>
            <a:r>
              <a:rPr lang="en-US" sz="2400" dirty="0"/>
              <a:t>, but </a:t>
            </a:r>
            <a:r>
              <a:rPr lang="en-US" sz="2400" b="1" dirty="0">
                <a:solidFill>
                  <a:srgbClr val="7030A0"/>
                </a:solidFill>
              </a:rPr>
              <a:t>GRIM-Filter can be used with ANY read mapper</a:t>
            </a:r>
            <a:endParaRPr lang="en-US" sz="1600" b="1" dirty="0">
              <a:solidFill>
                <a:srgbClr val="7030A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427012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5745639"/>
            <a:ext cx="9144000" cy="682776"/>
          </a:xfrm>
          <a:prstGeom prst="rect">
            <a:avLst/>
          </a:prstGeom>
          <a:solidFill>
            <a:schemeClr val="accent1">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23"/>
          <p:cNvSpPr/>
          <p:nvPr/>
        </p:nvSpPr>
        <p:spPr>
          <a:xfrm>
            <a:off x="0" y="4551360"/>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Performance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7" name="TextBox 16"/>
          <p:cNvSpPr txBox="1"/>
          <p:nvPr/>
        </p:nvSpPr>
        <p:spPr>
          <a:xfrm>
            <a:off x="1773732" y="5144537"/>
            <a:ext cx="5520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Tahoma"/>
                <a:ea typeface="+mn-ea"/>
                <a:cs typeface="+mn-cs"/>
              </a:rPr>
              <a:t>2.1x average performance benefit</a:t>
            </a:r>
          </a:p>
        </p:txBody>
      </p:sp>
      <p:sp>
        <p:nvSpPr>
          <p:cNvPr id="20" name="TextBox 19"/>
          <p:cNvSpPr txBox="1"/>
          <p:nvPr/>
        </p:nvSpPr>
        <p:spPr>
          <a:xfrm>
            <a:off x="550264" y="4624762"/>
            <a:ext cx="8288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1.8x-3.7x performance benefit across real data sets</a:t>
            </a:r>
          </a:p>
        </p:txBody>
      </p:sp>
      <p:sp>
        <p:nvSpPr>
          <p:cNvPr id="23" name="Content Placeholder 2"/>
          <p:cNvSpPr>
            <a:spLocks noGrp="1"/>
          </p:cNvSpPr>
          <p:nvPr>
            <p:ph idx="1"/>
          </p:nvPr>
        </p:nvSpPr>
        <p:spPr>
          <a:xfrm>
            <a:off x="389429" y="3260175"/>
            <a:ext cx="8610600" cy="1737231"/>
          </a:xfrm>
        </p:spPr>
        <p:txBody>
          <a:bodyPr/>
          <a:lstStyle/>
          <a:p>
            <a:endParaRPr lang="en-US" sz="2400" dirty="0"/>
          </a:p>
          <a:p>
            <a:pPr marL="0" indent="0">
              <a:buNone/>
            </a:pPr>
            <a:endParaRPr lang="en-US" sz="2400" dirty="0"/>
          </a:p>
        </p:txBody>
      </p:sp>
      <p:graphicFrame>
        <p:nvGraphicFramePr>
          <p:cNvPr id="12" name="Chart 11"/>
          <p:cNvGraphicFramePr>
            <a:graphicFrameLocks/>
          </p:cNvGraphicFramePr>
          <p:nvPr>
            <p:extLst/>
          </p:nvPr>
        </p:nvGraphicFramePr>
        <p:xfrm>
          <a:off x="550264" y="1829167"/>
          <a:ext cx="6373059" cy="264346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7267662" y="2752041"/>
            <a:ext cx="11608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e</a:t>
            </a:r>
            <a:r>
              <a:rPr kumimoji="0" lang="en-US" sz="1800" b="1" i="0" u="none" strike="noStrike" kern="1200" cap="none" spc="0" normalizeH="0" baseline="0" noProof="0" dirty="0">
                <a:ln>
                  <a:noFill/>
                </a:ln>
                <a:solidFill>
                  <a:srgbClr val="000000"/>
                </a:solidFill>
                <a:effectLst/>
                <a:uLnTx/>
                <a:uFillTx/>
                <a:latin typeface="Tahoma"/>
                <a:ea typeface="+mn-ea"/>
                <a:cs typeface="+mn-cs"/>
              </a:rPr>
              <a:t> = 0.05</a:t>
            </a:r>
            <a:endParaRPr kumimoji="0" lang="en-US" sz="1800" b="0" i="1" u="none" strike="noStrike" kern="1200" cap="none" spc="0" normalizeH="0" baseline="0" noProof="0" dirty="0">
              <a:ln>
                <a:noFill/>
              </a:ln>
              <a:solidFill>
                <a:srgbClr val="000000"/>
              </a:solidFill>
              <a:effectLst/>
              <a:uLnTx/>
              <a:uFillTx/>
              <a:latin typeface="Tahoma"/>
              <a:ea typeface="+mn-ea"/>
              <a:cs typeface="+mn-cs"/>
            </a:endParaRPr>
          </a:p>
        </p:txBody>
      </p:sp>
      <p:sp>
        <p:nvSpPr>
          <p:cNvPr id="14" name="TextBox 13"/>
          <p:cNvSpPr txBox="1"/>
          <p:nvPr/>
        </p:nvSpPr>
        <p:spPr>
          <a:xfrm>
            <a:off x="6696192" y="2171193"/>
            <a:ext cx="230383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Sequence Alignment</a:t>
            </a:r>
            <a:br>
              <a:rPr kumimoji="0" lang="en-US" sz="1600" b="1" i="0" u="none" strike="noStrike" kern="1200" cap="none" spc="0" normalizeH="0" baseline="0" noProof="0" dirty="0">
                <a:ln>
                  <a:noFill/>
                </a:ln>
                <a:solidFill>
                  <a:srgbClr val="000000"/>
                </a:solidFill>
                <a:effectLst/>
                <a:uLnTx/>
                <a:uFillTx/>
                <a:latin typeface="Tahoma"/>
                <a:ea typeface="+mn-ea"/>
                <a:cs typeface="+mn-cs"/>
              </a:rPr>
            </a:br>
            <a:r>
              <a:rPr kumimoji="0" lang="en-US" sz="1600" b="1" i="0" u="none" strike="noStrike" kern="1200" cap="none" spc="0" normalizeH="0" baseline="0" noProof="0" dirty="0">
                <a:ln>
                  <a:noFill/>
                </a:ln>
                <a:solidFill>
                  <a:srgbClr val="000000"/>
                </a:solidFill>
                <a:effectLst/>
                <a:uLnTx/>
                <a:uFillTx/>
                <a:latin typeface="Tahoma"/>
                <a:ea typeface="+mn-ea"/>
                <a:cs typeface="+mn-cs"/>
              </a:rPr>
              <a:t>Error Tolerance </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r>
              <a:rPr kumimoji="0" lang="en-US" sz="1600" b="0" i="1" u="none" strike="noStrike" kern="1200" cap="none" spc="0" normalizeH="0" baseline="0" noProof="0" dirty="0">
                <a:ln>
                  <a:noFill/>
                </a:ln>
                <a:solidFill>
                  <a:srgbClr val="000000"/>
                </a:solidFill>
                <a:effectLst/>
                <a:uLnTx/>
                <a:uFillTx/>
                <a:latin typeface="Tahoma"/>
                <a:ea typeface="+mn-ea"/>
                <a:cs typeface="+mn-cs"/>
              </a:rPr>
              <a:t>e</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p>
        </p:txBody>
      </p:sp>
      <p:sp>
        <p:nvSpPr>
          <p:cNvPr id="16" name="TextBox 15"/>
          <p:cNvSpPr txBox="1"/>
          <p:nvPr/>
        </p:nvSpPr>
        <p:spPr>
          <a:xfrm rot="16200000">
            <a:off x="-1143057" y="2852139"/>
            <a:ext cx="28151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Time </a:t>
            </a:r>
            <a:r>
              <a:rPr kumimoji="0" lang="en-US" sz="2000" b="0" i="0" u="none" strike="noStrike" kern="1200" cap="none" spc="0" normalizeH="0" baseline="0" noProof="0" dirty="0">
                <a:ln>
                  <a:noFill/>
                </a:ln>
                <a:solidFill>
                  <a:srgbClr val="000000"/>
                </a:solidFill>
                <a:effectLst/>
                <a:uLnTx/>
                <a:uFillTx/>
                <a:latin typeface="Tahoma"/>
                <a:ea typeface="+mn-ea"/>
                <a:cs typeface="+mn-cs"/>
              </a:rPr>
              <a:t>(×1000 seconds)</a:t>
            </a:r>
          </a:p>
        </p:txBody>
      </p:sp>
      <p:sp>
        <p:nvSpPr>
          <p:cNvPr id="19" name="Rectangle 18"/>
          <p:cNvSpPr/>
          <p:nvPr/>
        </p:nvSpPr>
        <p:spPr>
          <a:xfrm>
            <a:off x="1773732" y="1479997"/>
            <a:ext cx="638628" cy="19681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TextBox 20"/>
          <p:cNvSpPr txBox="1"/>
          <p:nvPr/>
        </p:nvSpPr>
        <p:spPr>
          <a:xfrm>
            <a:off x="2418520" y="1401725"/>
            <a:ext cx="170674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FastHASH</a:t>
            </a:r>
            <a:r>
              <a:rPr kumimoji="0" lang="en-US" sz="1800" b="0" i="0" u="none" strike="noStrike" kern="1200" cap="none" spc="0" normalizeH="0" baseline="0" noProof="0" dirty="0">
                <a:ln>
                  <a:noFill/>
                </a:ln>
                <a:solidFill>
                  <a:srgbClr val="000000"/>
                </a:solidFill>
                <a:effectLst/>
                <a:uLnTx/>
                <a:uFillTx/>
                <a:latin typeface="Tahoma"/>
                <a:ea typeface="+mn-ea"/>
                <a:cs typeface="+mn-cs"/>
              </a:rPr>
              <a:t> filter</a:t>
            </a:r>
          </a:p>
        </p:txBody>
      </p:sp>
      <p:sp>
        <p:nvSpPr>
          <p:cNvPr id="22" name="Rectangle 21"/>
          <p:cNvSpPr/>
          <p:nvPr/>
        </p:nvSpPr>
        <p:spPr>
          <a:xfrm>
            <a:off x="4575813" y="1479997"/>
            <a:ext cx="638628" cy="196817"/>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TextBox 25"/>
          <p:cNvSpPr txBox="1"/>
          <p:nvPr/>
        </p:nvSpPr>
        <p:spPr>
          <a:xfrm>
            <a:off x="5219660" y="1401725"/>
            <a:ext cx="13374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GRIM-Filter</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27" name="TextBox 26"/>
          <p:cNvSpPr txBox="1"/>
          <p:nvPr/>
        </p:nvSpPr>
        <p:spPr>
          <a:xfrm>
            <a:off x="1773732" y="964505"/>
            <a:ext cx="48856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Benchmarks and their Execution Times</a:t>
            </a:r>
          </a:p>
        </p:txBody>
      </p:sp>
      <p:sp>
        <p:nvSpPr>
          <p:cNvPr id="25" name="TextBox 24"/>
          <p:cNvSpPr txBox="1"/>
          <p:nvPr/>
        </p:nvSpPr>
        <p:spPr>
          <a:xfrm>
            <a:off x="11372" y="5904146"/>
            <a:ext cx="91326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GRIM-Filter gets performance due to its hardware-software co-design</a:t>
            </a:r>
          </a:p>
        </p:txBody>
      </p:sp>
    </p:spTree>
    <p:extLst>
      <p:ext uri="{BB962C8B-B14F-4D97-AF65-F5344CB8AC3E}">
        <p14:creationId xmlns:p14="http://schemas.microsoft.com/office/powerpoint/2010/main" val="3505217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17" grpId="0"/>
      <p:bldP spid="20" grpId="0"/>
      <p:bldP spid="2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37063"/>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sz="4000" b="1" dirty="0">
                <a:solidFill>
                  <a:schemeClr val="tx1"/>
                </a:solidFill>
                <a:latin typeface="Cambria" charset="0"/>
                <a:ea typeface="Cambria" charset="0"/>
                <a:cs typeface="Cambria" charset="0"/>
              </a:rPr>
              <a:t>GRIM-Filter False Negative Rate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9" name="TextBox 18"/>
          <p:cNvSpPr txBox="1"/>
          <p:nvPr/>
        </p:nvSpPr>
        <p:spPr>
          <a:xfrm>
            <a:off x="1107951" y="5098795"/>
            <a:ext cx="7270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Tahoma"/>
                <a:ea typeface="+mn-ea"/>
                <a:cs typeface="+mn-cs"/>
              </a:rPr>
              <a:t>6.0x average reduction in False Negative Rate</a:t>
            </a:r>
          </a:p>
        </p:txBody>
      </p:sp>
      <p:sp>
        <p:nvSpPr>
          <p:cNvPr id="20" name="TextBox 19"/>
          <p:cNvSpPr txBox="1"/>
          <p:nvPr/>
        </p:nvSpPr>
        <p:spPr>
          <a:xfrm>
            <a:off x="228600" y="4610465"/>
            <a:ext cx="8915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5.6x-6.4x False Negative reduction across real data sets</a:t>
            </a:r>
          </a:p>
        </p:txBody>
      </p:sp>
      <p:sp>
        <p:nvSpPr>
          <p:cNvPr id="11" name="TextBox 10"/>
          <p:cNvSpPr txBox="1"/>
          <p:nvPr/>
        </p:nvSpPr>
        <p:spPr>
          <a:xfrm rot="16200000">
            <a:off x="-1103391" y="2843973"/>
            <a:ext cx="27462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False Negative Rate</a:t>
            </a:r>
            <a:endParaRPr kumimoji="0" lang="en-US" sz="2000" b="0" i="0" u="none" strike="noStrike" kern="1200" cap="none" spc="0" normalizeH="0" baseline="0" noProof="0" dirty="0">
              <a:ln>
                <a:noFill/>
              </a:ln>
              <a:solidFill>
                <a:srgbClr val="000000"/>
              </a:solidFill>
              <a:effectLst/>
              <a:uLnTx/>
              <a:uFillTx/>
              <a:latin typeface="Tahoma"/>
              <a:ea typeface="+mn-ea"/>
              <a:cs typeface="+mn-cs"/>
            </a:endParaRPr>
          </a:p>
        </p:txBody>
      </p:sp>
      <p:sp>
        <p:nvSpPr>
          <p:cNvPr id="14" name="TextBox 13"/>
          <p:cNvSpPr txBox="1"/>
          <p:nvPr/>
        </p:nvSpPr>
        <p:spPr>
          <a:xfrm>
            <a:off x="7320300" y="2721732"/>
            <a:ext cx="11608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e</a:t>
            </a:r>
            <a:r>
              <a:rPr kumimoji="0" lang="en-US" sz="1800" b="1" i="0" u="none" strike="noStrike" kern="1200" cap="none" spc="0" normalizeH="0" baseline="0" noProof="0" dirty="0">
                <a:ln>
                  <a:noFill/>
                </a:ln>
                <a:solidFill>
                  <a:srgbClr val="000000"/>
                </a:solidFill>
                <a:effectLst/>
                <a:uLnTx/>
                <a:uFillTx/>
                <a:latin typeface="Tahoma"/>
                <a:ea typeface="+mn-ea"/>
                <a:cs typeface="+mn-cs"/>
              </a:rPr>
              <a:t> = 0.05</a:t>
            </a:r>
            <a:endParaRPr kumimoji="0" lang="en-US" sz="1800" b="0" i="1" u="none" strike="noStrike" kern="1200" cap="none" spc="0" normalizeH="0" baseline="0" noProof="0" dirty="0">
              <a:ln>
                <a:noFill/>
              </a:ln>
              <a:solidFill>
                <a:srgbClr val="000000"/>
              </a:solidFill>
              <a:effectLst/>
              <a:uLnTx/>
              <a:uFillTx/>
              <a:latin typeface="Tahoma"/>
              <a:ea typeface="+mn-ea"/>
              <a:cs typeface="+mn-cs"/>
            </a:endParaRPr>
          </a:p>
        </p:txBody>
      </p:sp>
      <p:sp>
        <p:nvSpPr>
          <p:cNvPr id="15" name="Rectangle 14"/>
          <p:cNvSpPr/>
          <p:nvPr/>
        </p:nvSpPr>
        <p:spPr>
          <a:xfrm>
            <a:off x="1626478" y="1502728"/>
            <a:ext cx="638628" cy="19681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TextBox 16"/>
          <p:cNvSpPr txBox="1"/>
          <p:nvPr/>
        </p:nvSpPr>
        <p:spPr>
          <a:xfrm>
            <a:off x="2265106" y="1421732"/>
            <a:ext cx="170674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FastHASH</a:t>
            </a:r>
            <a:r>
              <a:rPr kumimoji="0" lang="en-US" sz="1800" b="0" i="0" u="none" strike="noStrike" kern="1200" cap="none" spc="0" normalizeH="0" baseline="0" noProof="0" dirty="0">
                <a:ln>
                  <a:noFill/>
                </a:ln>
                <a:solidFill>
                  <a:srgbClr val="000000"/>
                </a:solidFill>
                <a:effectLst/>
                <a:uLnTx/>
                <a:uFillTx/>
                <a:latin typeface="Tahoma"/>
                <a:ea typeface="+mn-ea"/>
                <a:cs typeface="+mn-cs"/>
              </a:rPr>
              <a:t> filter</a:t>
            </a:r>
          </a:p>
        </p:txBody>
      </p:sp>
      <p:sp>
        <p:nvSpPr>
          <p:cNvPr id="21" name="Rectangle 20"/>
          <p:cNvSpPr/>
          <p:nvPr/>
        </p:nvSpPr>
        <p:spPr>
          <a:xfrm>
            <a:off x="4428559" y="1502728"/>
            <a:ext cx="638628" cy="196817"/>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TextBox 21"/>
          <p:cNvSpPr txBox="1"/>
          <p:nvPr/>
        </p:nvSpPr>
        <p:spPr>
          <a:xfrm>
            <a:off x="5072406" y="1424456"/>
            <a:ext cx="13374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GRIM-Filter</a:t>
            </a:r>
          </a:p>
        </p:txBody>
      </p:sp>
      <p:graphicFrame>
        <p:nvGraphicFramePr>
          <p:cNvPr id="24" name="Chart 23"/>
          <p:cNvGraphicFramePr>
            <a:graphicFrameLocks/>
          </p:cNvGraphicFramePr>
          <p:nvPr>
            <p:extLst/>
          </p:nvPr>
        </p:nvGraphicFramePr>
        <p:xfrm>
          <a:off x="609600" y="1844713"/>
          <a:ext cx="6318127" cy="2609099"/>
        </p:xfrm>
        <a:graphic>
          <a:graphicData uri="http://schemas.openxmlformats.org/drawingml/2006/chart">
            <c:chart xmlns:c="http://schemas.openxmlformats.org/drawingml/2006/chart" xmlns:r="http://schemas.openxmlformats.org/officeDocument/2006/relationships" r:id="rId3"/>
          </a:graphicData>
        </a:graphic>
      </p:graphicFrame>
      <p:pic>
        <p:nvPicPr>
          <p:cNvPr id="25" name="Picture 24"/>
          <p:cNvPicPr>
            <a:picLocks noChangeAspect="1"/>
          </p:cNvPicPr>
          <p:nvPr/>
        </p:nvPicPr>
        <p:blipFill>
          <a:blip r:embed="rId4"/>
          <a:stretch>
            <a:fillRect/>
          </a:stretch>
        </p:blipFill>
        <p:spPr>
          <a:xfrm>
            <a:off x="609600" y="3777745"/>
            <a:ext cx="6203398" cy="622300"/>
          </a:xfrm>
          <a:prstGeom prst="rect">
            <a:avLst/>
          </a:prstGeom>
        </p:spPr>
      </p:pic>
      <p:sp>
        <p:nvSpPr>
          <p:cNvPr id="26" name="TextBox 25"/>
          <p:cNvSpPr txBox="1"/>
          <p:nvPr/>
        </p:nvSpPr>
        <p:spPr>
          <a:xfrm>
            <a:off x="1579409" y="1000843"/>
            <a:ext cx="50372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Benchmarks and their False Negative Rates</a:t>
            </a:r>
          </a:p>
        </p:txBody>
      </p:sp>
      <p:sp>
        <p:nvSpPr>
          <p:cNvPr id="13" name="TextBox 12"/>
          <p:cNvSpPr txBox="1"/>
          <p:nvPr/>
        </p:nvSpPr>
        <p:spPr>
          <a:xfrm>
            <a:off x="6748830" y="2069823"/>
            <a:ext cx="230383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Sequence Alignment</a:t>
            </a:r>
            <a:br>
              <a:rPr kumimoji="0" lang="en-US" sz="1600" b="1" i="0" u="none" strike="noStrike" kern="1200" cap="none" spc="0" normalizeH="0" baseline="0" noProof="0" dirty="0">
                <a:ln>
                  <a:noFill/>
                </a:ln>
                <a:solidFill>
                  <a:srgbClr val="000000"/>
                </a:solidFill>
                <a:effectLst/>
                <a:uLnTx/>
                <a:uFillTx/>
                <a:latin typeface="Tahoma"/>
                <a:ea typeface="+mn-ea"/>
                <a:cs typeface="+mn-cs"/>
              </a:rPr>
            </a:br>
            <a:r>
              <a:rPr kumimoji="0" lang="en-US" sz="1600" b="1" i="0" u="none" strike="noStrike" kern="1200" cap="none" spc="0" normalizeH="0" baseline="0" noProof="0" dirty="0">
                <a:ln>
                  <a:noFill/>
                </a:ln>
                <a:solidFill>
                  <a:srgbClr val="000000"/>
                </a:solidFill>
                <a:effectLst/>
                <a:uLnTx/>
                <a:uFillTx/>
                <a:latin typeface="Tahoma"/>
                <a:ea typeface="+mn-ea"/>
                <a:cs typeface="+mn-cs"/>
              </a:rPr>
              <a:t>Error Tolerance </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r>
              <a:rPr kumimoji="0" lang="en-US" sz="1600" b="0" i="1" u="none" strike="noStrike" kern="1200" cap="none" spc="0" normalizeH="0" baseline="0" noProof="0" dirty="0">
                <a:ln>
                  <a:noFill/>
                </a:ln>
                <a:solidFill>
                  <a:srgbClr val="000000"/>
                </a:solidFill>
                <a:effectLst/>
                <a:uLnTx/>
                <a:uFillTx/>
                <a:latin typeface="Tahoma"/>
                <a:ea typeface="+mn-ea"/>
                <a:cs typeface="+mn-cs"/>
              </a:rPr>
              <a:t>e</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p>
        </p:txBody>
      </p:sp>
      <p:sp>
        <p:nvSpPr>
          <p:cNvPr id="23" name="Rectangle 22"/>
          <p:cNvSpPr/>
          <p:nvPr/>
        </p:nvSpPr>
        <p:spPr>
          <a:xfrm>
            <a:off x="0" y="5745639"/>
            <a:ext cx="9144000" cy="682776"/>
          </a:xfrm>
          <a:prstGeom prst="rect">
            <a:avLst/>
          </a:prstGeom>
          <a:solidFill>
            <a:schemeClr val="accent1">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TextBox 26"/>
          <p:cNvSpPr txBox="1"/>
          <p:nvPr/>
        </p:nvSpPr>
        <p:spPr>
          <a:xfrm>
            <a:off x="195641" y="5915297"/>
            <a:ext cx="87527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GRIM-Filter utilizes more information available in the read to filter</a:t>
            </a:r>
          </a:p>
        </p:txBody>
      </p:sp>
    </p:spTree>
    <p:extLst>
      <p:ext uri="{BB962C8B-B14F-4D97-AF65-F5344CB8AC3E}">
        <p14:creationId xmlns:p14="http://schemas.microsoft.com/office/powerpoint/2010/main" val="1786934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P spid="20" grpId="0"/>
      <p:bldP spid="23" grpId="0" animBg="1"/>
      <p:bldP spid="2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More on GRIM-Filter</a:t>
            </a:r>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1605018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Aside: In-Memory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688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1028708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675238169"/>
      </p:ext>
    </p:extLst>
  </p:cSld>
  <p:clrMapOvr>
    <a:masterClrMapping/>
  </p:clrMapOvr>
  <p:transition/>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utlu_memory-scaling_memcon13_talk (1).pptx" id="{1D09C5EE-DC30-4F85-84AA-519B89166748}" vid="{5DED0AF8-637D-490F-B56E-C8CE9BE1B1E6}"/>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191019</TotalTime>
  <Words>12765</Words>
  <Application>Microsoft Macintosh PowerPoint</Application>
  <PresentationFormat>On-screen Show (4:3)</PresentationFormat>
  <Paragraphs>2357</Paragraphs>
  <Slides>136</Slides>
  <Notes>74</Notes>
  <HiddenSlides>0</HiddenSlides>
  <MMClips>0</MMClips>
  <ScaleCrop>false</ScaleCrop>
  <HeadingPairs>
    <vt:vector size="8" baseType="variant">
      <vt:variant>
        <vt:lpstr>Fonts Used</vt:lpstr>
      </vt:variant>
      <vt:variant>
        <vt:i4>21</vt:i4>
      </vt:variant>
      <vt:variant>
        <vt:lpstr>Theme</vt:lpstr>
      </vt:variant>
      <vt:variant>
        <vt:i4>41</vt:i4>
      </vt:variant>
      <vt:variant>
        <vt:lpstr>Embedded OLE Servers</vt:lpstr>
      </vt:variant>
      <vt:variant>
        <vt:i4>1</vt:i4>
      </vt:variant>
      <vt:variant>
        <vt:lpstr>Slide Titles</vt:lpstr>
      </vt:variant>
      <vt:variant>
        <vt:i4>136</vt:i4>
      </vt:variant>
    </vt:vector>
  </HeadingPairs>
  <TitlesOfParts>
    <vt:vector size="199" baseType="lpstr">
      <vt:lpstr>Meiryo</vt:lpstr>
      <vt:lpstr>ＭＳ 明朝</vt:lpstr>
      <vt:lpstr>ＭＳ Ｐゴシック</vt:lpstr>
      <vt:lpstr>新細明體</vt:lpstr>
      <vt:lpstr>Aparajita</vt:lpstr>
      <vt:lpstr>Arial</vt:lpstr>
      <vt:lpstr>Arial Black</vt:lpstr>
      <vt:lpstr>Arial Narrow</vt:lpstr>
      <vt:lpstr>Calibri</vt:lpstr>
      <vt:lpstr>Cambria</vt:lpstr>
      <vt:lpstr>Cambria Math</vt:lpstr>
      <vt:lpstr>Consolas</vt:lpstr>
      <vt:lpstr>Courier New</vt:lpstr>
      <vt:lpstr>europa</vt:lpstr>
      <vt:lpstr>Garamond</vt:lpstr>
      <vt:lpstr>나눔고딕</vt:lpstr>
      <vt:lpstr>Palatino Linotype</vt:lpstr>
      <vt:lpstr>Tahoma</vt:lpstr>
      <vt:lpstr>Times New Roman</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1_safari</vt:lpstr>
      <vt:lpstr>8_Office Theme</vt:lpstr>
      <vt:lpstr>10_Edge</vt:lpstr>
      <vt:lpstr>95_Edge</vt:lpstr>
      <vt:lpstr>Visio</vt:lpstr>
      <vt:lpstr>Accelerating Genome Analysis  A Primer on an Ongoing Journey</vt:lpstr>
      <vt:lpstr>Overview</vt:lpstr>
      <vt:lpstr>Agenda</vt:lpstr>
      <vt:lpstr>What Is a Genome Made Of?</vt:lpstr>
      <vt:lpstr>The Central Dogma of Molecular Biology</vt:lpstr>
      <vt:lpstr>DNA Under Electron Microscope</vt:lpstr>
      <vt:lpstr>DNA Sequencing</vt:lpstr>
      <vt:lpstr>Untangling Yarn Balls &amp; DNA Sequencing</vt:lpstr>
      <vt:lpstr>PowerPoint Presentation</vt:lpstr>
      <vt:lpstr>The Genomic Era</vt:lpstr>
      <vt:lpstr>The Genomic Era (continued)</vt:lpstr>
      <vt:lpstr>High-Throughput Sequencing (HTS) </vt:lpstr>
      <vt:lpstr>High-Throughput Sequencing (HTS) </vt:lpstr>
      <vt:lpstr>High-Throughput Sequencing</vt:lpstr>
      <vt:lpstr>PowerPoint Presentation</vt:lpstr>
      <vt:lpstr>PowerPoint Presentation</vt:lpstr>
      <vt:lpstr>The Genetic Similarity Between Species</vt:lpstr>
      <vt:lpstr>PowerPoint Presentation</vt:lpstr>
      <vt:lpstr>PowerPoint Presentation</vt:lpstr>
      <vt:lpstr>The Read Mapping Bottleneck</vt:lpstr>
      <vt:lpstr>Read Mapping Execution Time Breakdown </vt:lpstr>
      <vt:lpstr>Read Mapping</vt:lpstr>
      <vt:lpstr>Challenges in Read Mapping</vt:lpstr>
      <vt:lpstr>Read Alignment/Verification</vt:lpstr>
      <vt:lpstr>Why Is Read Alignment Slow?</vt:lpstr>
      <vt:lpstr>Agenda</vt:lpstr>
      <vt:lpstr>Read Mapping Algorithms: Two Styles</vt:lpstr>
      <vt:lpstr>Hash Table Based Read Mappers</vt:lpstr>
      <vt:lpstr>Hash Table-Based Mappers [Alkan+ Nature Gen’09]</vt:lpstr>
      <vt:lpstr>Hash Table Based Read Mappers</vt:lpstr>
      <vt:lpstr>Hash Table-Based Mappers [Alkan+ Nature Gen’09]</vt:lpstr>
      <vt:lpstr>Advantages of Hash Table Based Mappers</vt:lpstr>
      <vt:lpstr>Problem and Goal</vt:lpstr>
      <vt:lpstr>Overarching Key Idea</vt:lpstr>
      <vt:lpstr>Agenda</vt:lpstr>
      <vt:lpstr>Reducing the Cost of Verification</vt:lpstr>
      <vt:lpstr>Key Observations [Xin+, BMC Genomics 2013]</vt:lpstr>
      <vt:lpstr>FastHASH Mechanisms [Xin+, BMC Genomics 2013]</vt:lpstr>
      <vt:lpstr>Adjacency Filtering (AF)</vt:lpstr>
      <vt:lpstr>Adjacency Filtering (AF)</vt:lpstr>
      <vt:lpstr>FastHASH Mechanisms [Xin+, BMC Genomics 2013]</vt:lpstr>
      <vt:lpstr>Cheap K-mer Selection (CKS)</vt:lpstr>
      <vt:lpstr>Cheap K-mer Selection</vt:lpstr>
      <vt:lpstr>Methodology</vt:lpstr>
      <vt:lpstr>FastHASH Speedup</vt:lpstr>
      <vt:lpstr>Analysis</vt:lpstr>
      <vt:lpstr>FastHASH Conclusion</vt:lpstr>
      <vt:lpstr>More on FastHASH</vt:lpstr>
      <vt:lpstr>Agenda</vt:lpstr>
      <vt:lpstr>An Example: Shifted Hamming Distance</vt:lpstr>
      <vt:lpstr>Shifted Hamming Distance</vt:lpstr>
      <vt:lpstr>Insight: Shifting a String Helps Similarity Search</vt:lpstr>
      <vt:lpstr>Insight: Shifting a String Helps Similarity Search</vt:lpstr>
      <vt:lpstr>Highly Parallel Matrix Computation </vt:lpstr>
      <vt:lpstr>Key Idea of SHD Filtering</vt:lpstr>
      <vt:lpstr>Alignment vs. Pre-alignment (Filtering)</vt:lpstr>
      <vt:lpstr>New Bottleneck: Filtering (Pre-Alignment) </vt:lpstr>
      <vt:lpstr>Agenda</vt:lpstr>
      <vt:lpstr>Location Filtering</vt:lpstr>
      <vt:lpstr>Ideal Filtering Algorithm </vt:lpstr>
      <vt:lpstr>Alignment vs. Pre-alignment (Filtering)</vt:lpstr>
      <vt:lpstr>PowerPoint Presentation</vt:lpstr>
      <vt:lpstr>GateKeeper Walkthrough</vt:lpstr>
      <vt:lpstr>GateKeeper Walkthrough (cont’d)</vt:lpstr>
      <vt:lpstr>GateKeeper Accelerator Architecture</vt:lpstr>
      <vt:lpstr>GateKeeper vs. SHD</vt:lpstr>
      <vt:lpstr>GateKeeper: Speed &amp; Accuracy Results</vt:lpstr>
      <vt:lpstr>Conclusions</vt:lpstr>
      <vt:lpstr>More on GateKeeper</vt:lpstr>
      <vt:lpstr>MAGNET (AACBB 2018, TIR 2017)</vt:lpstr>
      <vt:lpstr>MAGNET Accelerator</vt:lpstr>
      <vt:lpstr>Agenda</vt:lpstr>
      <vt:lpstr>Read Mapping &amp; Filtering</vt:lpstr>
      <vt:lpstr>Hash Tables in Read Mapping</vt:lpstr>
      <vt:lpstr>Read Mapping &amp; Filtering in Memory</vt:lpstr>
      <vt:lpstr>Our Proposal: GRIM-Filter</vt:lpstr>
      <vt:lpstr>GRIM-Filter: Bins</vt:lpstr>
      <vt:lpstr>GRIM-Filter: Bitvectors</vt:lpstr>
      <vt:lpstr>GRIM-Filter: Bitvectors</vt:lpstr>
      <vt:lpstr>Our Proposal: GRIM-Filter</vt:lpstr>
      <vt:lpstr>GRIM-Filter: Checking a Bin</vt:lpstr>
      <vt:lpstr>Our Proposal: GRIM-Filter</vt:lpstr>
      <vt:lpstr>Our Proposal: GRIM-Filter</vt:lpstr>
      <vt:lpstr>Integrating GRIM-Filter into a Read Mapper</vt:lpstr>
      <vt:lpstr>Key Properties of GRIM-Filter</vt:lpstr>
      <vt:lpstr>Opportunity: 3D-Stacked Logic+Memory</vt:lpstr>
      <vt:lpstr>DRAM Landscape (circa 2015)</vt:lpstr>
      <vt:lpstr>3D-Stacked Memory</vt:lpstr>
      <vt:lpstr>3D-Stacked Memory</vt:lpstr>
      <vt:lpstr>3D-Stacked Memory</vt:lpstr>
      <vt:lpstr>GRIM-Filter in 3D-Stacked DRAM</vt:lpstr>
      <vt:lpstr>GRIM-Filter in 3D-Stacked DRAM</vt:lpstr>
      <vt:lpstr>Methodology</vt:lpstr>
      <vt:lpstr>GRIM-Filter Performance</vt:lpstr>
      <vt:lpstr>GRIM-Filter False Negative Rate</vt:lpstr>
      <vt:lpstr>More on GRIM-Filter</vt:lpstr>
      <vt:lpstr>Aside: In-Memory Graph Processing</vt:lpstr>
      <vt:lpstr>Key Bottlenecks in Graph Processing</vt:lpstr>
      <vt:lpstr>Tesseract System for Graph Processing</vt:lpstr>
      <vt:lpstr>Tesseract System for Graph Processing</vt:lpstr>
      <vt:lpstr>Communications In Tesseract (I)</vt:lpstr>
      <vt:lpstr>Communications In Tesseract (II)</vt:lpstr>
      <vt:lpstr>Communications In Tesseract (III)</vt:lpstr>
      <vt:lpstr>Remote Function Call (Non-Blocking)</vt:lpstr>
      <vt:lpstr>Tesseract System for Graph Processing</vt:lpstr>
      <vt:lpstr>Evaluated Systems</vt:lpstr>
      <vt:lpstr>Tesseract Graph Processing Performance</vt:lpstr>
      <vt:lpstr>Tesseract Graph Processing Performance</vt:lpstr>
      <vt:lpstr>Effect of Bandwidth &amp; Programming Model</vt:lpstr>
      <vt:lpstr>Tesseract Graph Processing System Energy</vt:lpstr>
      <vt:lpstr>More on Tesseract</vt:lpstr>
      <vt:lpstr>Agenda</vt:lpstr>
      <vt:lpstr>Recall: High-Throughput Sequencing</vt:lpstr>
      <vt:lpstr>Nanopore Sequencing Technology</vt:lpstr>
      <vt:lpstr>Nanopore Sequencing Technology</vt:lpstr>
      <vt:lpstr>Nanopore Sequencing</vt:lpstr>
      <vt:lpstr>Advantages of Nanopore Sequencing</vt:lpstr>
      <vt:lpstr>Challenges of Nanopore Sequencing</vt:lpstr>
      <vt:lpstr>Nanopore Genome Assembly Pipeline</vt:lpstr>
      <vt:lpstr>Nanopore Genome Assembly Tools (I)</vt:lpstr>
      <vt:lpstr>Nanopore Genome Assembly Tools (II)</vt:lpstr>
      <vt:lpstr>Nanopore Genome Assembly Tools (III)</vt:lpstr>
      <vt:lpstr>More on Nanopore Sequencing &amp; Tools</vt:lpstr>
      <vt:lpstr>Agenda</vt:lpstr>
      <vt:lpstr>Conclusion</vt:lpstr>
      <vt:lpstr>Acknowledgments</vt:lpstr>
      <vt:lpstr>Accelerating Genome Analysis  A Primer on an Ongoing Journey</vt:lpstr>
      <vt:lpstr>High-Throughput Sequencing</vt:lpstr>
      <vt:lpstr>Nanopore Sequencing</vt:lpstr>
      <vt:lpstr>3- Highly Accurate Filtering Algorithm (cont’d)</vt:lpstr>
      <vt:lpstr>PowerPoint Presentation</vt:lpstr>
      <vt:lpstr>3- Highly Accurate Filtering Algorithm (cont’d)</vt:lpstr>
      <vt:lpstr>MAGNET Accelerator</vt:lpstr>
      <vt:lpstr>Who Am I?</vt:lpstr>
      <vt:lpstr>Current Research Focus Areas</vt:lpstr>
      <vt:lpstr>Four Key Current Directions</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2783</cp:revision>
  <cp:lastPrinted>2017-09-14T13:39:03Z</cp:lastPrinted>
  <dcterms:created xsi:type="dcterms:W3CDTF">2010-10-08T20:41:54Z</dcterms:created>
  <dcterms:modified xsi:type="dcterms:W3CDTF">2018-05-23T20:46:19Z</dcterms:modified>
</cp:coreProperties>
</file>