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3.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4.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5.xml" ContentType="application/vnd.openxmlformats-officedocument.theme+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46.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7.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8.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9.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50.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1.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52.xml" ContentType="application/vnd.openxmlformats-officedocument.theme+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53.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54.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5.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56.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57.xml" ContentType="application/vnd.openxmlformats-officedocument.theme+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58.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theme/theme59.xml" ContentType="application/vnd.openxmlformats-officedocument.theme+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0.xml" ContentType="application/vnd.openxmlformats-officedocument.theme+xml"/>
  <Override PartName="/ppt/theme/theme61.xml" ContentType="application/vnd.openxmlformats-officedocument.theme+xml"/>
  <Override PartName="/ppt/theme/theme6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7.xml" ContentType="application/vnd.openxmlformats-officedocument.presentationml.tags+xml"/>
  <Override PartName="/ppt/notesSlides/notesSlide29.xml" ContentType="application/vnd.openxmlformats-officedocument.presentationml.notesSlide+xml"/>
  <Override PartName="/ppt/tags/tag8.xml" ContentType="application/vnd.openxmlformats-officedocument.presentationml.tags+xml"/>
  <Override PartName="/ppt/notesSlides/notesSlide30.xml" ContentType="application/vnd.openxmlformats-officedocument.presentationml.notesSlide+xml"/>
  <Override PartName="/ppt/tags/tag9.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0.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1.xml" ContentType="application/vnd.openxmlformats-officedocument.presentationml.tags+xml"/>
  <Override PartName="/ppt/notesSlides/notesSlide38.xml" ContentType="application/vnd.openxmlformats-officedocument.presentationml.notesSlide+xml"/>
  <Override PartName="/ppt/tags/tag12.xml" ContentType="application/vnd.openxmlformats-officedocument.presentationml.tags+xml"/>
  <Override PartName="/ppt/notesSlides/notesSlide39.xml" ContentType="application/vnd.openxmlformats-officedocument.presentationml.notesSlide+xml"/>
  <Override PartName="/ppt/tags/tag13.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4.xml" ContentType="application/vnd.openxmlformats-officedocument.presentationml.tags+xml"/>
  <Override PartName="/ppt/notesSlides/notesSlide42.xml" ContentType="application/vnd.openxmlformats-officedocument.presentationml.notesSlide+xml"/>
  <Override PartName="/ppt/tags/tag15.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8076" r:id="rId35"/>
    <p:sldMasterId id="2147488139" r:id="rId36"/>
    <p:sldMasterId id="2147488151" r:id="rId37"/>
    <p:sldMasterId id="2147488163" r:id="rId38"/>
    <p:sldMasterId id="2147488175" r:id="rId39"/>
    <p:sldMasterId id="2147488200" r:id="rId40"/>
    <p:sldMasterId id="2147488213" r:id="rId41"/>
    <p:sldMasterId id="2147488225" r:id="rId42"/>
    <p:sldMasterId id="2147488238" r:id="rId43"/>
    <p:sldMasterId id="2147488243" r:id="rId44"/>
    <p:sldMasterId id="2147488256" r:id="rId45"/>
    <p:sldMasterId id="2147488268" r:id="rId46"/>
    <p:sldMasterId id="2147488281" r:id="rId47"/>
    <p:sldMasterId id="2147488294" r:id="rId48"/>
    <p:sldMasterId id="2147488306" r:id="rId49"/>
    <p:sldMasterId id="2147488318" r:id="rId50"/>
    <p:sldMasterId id="2147488330" r:id="rId51"/>
    <p:sldMasterId id="2147488343" r:id="rId52"/>
    <p:sldMasterId id="2147488359" r:id="rId53"/>
    <p:sldMasterId id="2147488362" r:id="rId54"/>
    <p:sldMasterId id="2147488375" r:id="rId55"/>
    <p:sldMasterId id="2147488388" r:id="rId56"/>
    <p:sldMasterId id="2147488394" r:id="rId57"/>
    <p:sldMasterId id="2147488407" r:id="rId58"/>
    <p:sldMasterId id="2147488419" r:id="rId59"/>
    <p:sldMasterId id="2147488432" r:id="rId60"/>
  </p:sldMasterIdLst>
  <p:notesMasterIdLst>
    <p:notesMasterId r:id="rId223"/>
  </p:notesMasterIdLst>
  <p:handoutMasterIdLst>
    <p:handoutMasterId r:id="rId224"/>
  </p:handoutMasterIdLst>
  <p:sldIdLst>
    <p:sldId id="7058" r:id="rId61"/>
    <p:sldId id="4434" r:id="rId62"/>
    <p:sldId id="5208" r:id="rId63"/>
    <p:sldId id="5529" r:id="rId64"/>
    <p:sldId id="6956" r:id="rId65"/>
    <p:sldId id="7062" r:id="rId66"/>
    <p:sldId id="7064" r:id="rId67"/>
    <p:sldId id="7227" r:id="rId68"/>
    <p:sldId id="7448" r:id="rId69"/>
    <p:sldId id="7449" r:id="rId70"/>
    <p:sldId id="4433" r:id="rId71"/>
    <p:sldId id="4441" r:id="rId72"/>
    <p:sldId id="4442" r:id="rId73"/>
    <p:sldId id="4438" r:id="rId74"/>
    <p:sldId id="6174" r:id="rId75"/>
    <p:sldId id="6175" r:id="rId76"/>
    <p:sldId id="4443" r:id="rId77"/>
    <p:sldId id="302" r:id="rId78"/>
    <p:sldId id="5531" r:id="rId79"/>
    <p:sldId id="4439" r:id="rId80"/>
    <p:sldId id="4444" r:id="rId81"/>
    <p:sldId id="5278" r:id="rId82"/>
    <p:sldId id="4457" r:id="rId83"/>
    <p:sldId id="4645" r:id="rId84"/>
    <p:sldId id="4646" r:id="rId85"/>
    <p:sldId id="5978" r:id="rId86"/>
    <p:sldId id="6181" r:id="rId87"/>
    <p:sldId id="6176" r:id="rId88"/>
    <p:sldId id="4436" r:id="rId89"/>
    <p:sldId id="6095" r:id="rId90"/>
    <p:sldId id="6946" r:id="rId91"/>
    <p:sldId id="5214" r:id="rId92"/>
    <p:sldId id="4777" r:id="rId93"/>
    <p:sldId id="5875" r:id="rId94"/>
    <p:sldId id="7291" r:id="rId95"/>
    <p:sldId id="4916" r:id="rId96"/>
    <p:sldId id="4478" r:id="rId97"/>
    <p:sldId id="4753" r:id="rId98"/>
    <p:sldId id="6128" r:id="rId99"/>
    <p:sldId id="6178" r:id="rId100"/>
    <p:sldId id="6180" r:id="rId101"/>
    <p:sldId id="5468" r:id="rId102"/>
    <p:sldId id="6015" r:id="rId103"/>
    <p:sldId id="7447" r:id="rId104"/>
    <p:sldId id="4509" r:id="rId105"/>
    <p:sldId id="4848" r:id="rId106"/>
    <p:sldId id="4649" r:id="rId107"/>
    <p:sldId id="5265" r:id="rId108"/>
    <p:sldId id="4651" r:id="rId109"/>
    <p:sldId id="5268" r:id="rId110"/>
    <p:sldId id="5758" r:id="rId111"/>
    <p:sldId id="5814" r:id="rId112"/>
    <p:sldId id="4816" r:id="rId113"/>
    <p:sldId id="4817" r:id="rId114"/>
    <p:sldId id="5865" r:id="rId115"/>
    <p:sldId id="6031" r:id="rId116"/>
    <p:sldId id="5271" r:id="rId117"/>
    <p:sldId id="5272" r:id="rId118"/>
    <p:sldId id="5866" r:id="rId119"/>
    <p:sldId id="7235" r:id="rId120"/>
    <p:sldId id="5867" r:id="rId121"/>
    <p:sldId id="4655" r:id="rId122"/>
    <p:sldId id="5868" r:id="rId123"/>
    <p:sldId id="5869" r:id="rId124"/>
    <p:sldId id="5870" r:id="rId125"/>
    <p:sldId id="4720" r:id="rId126"/>
    <p:sldId id="5871" r:id="rId127"/>
    <p:sldId id="4695" r:id="rId128"/>
    <p:sldId id="4699" r:id="rId129"/>
    <p:sldId id="5818" r:id="rId130"/>
    <p:sldId id="7366" r:id="rId131"/>
    <p:sldId id="6965" r:id="rId132"/>
    <p:sldId id="5999" r:id="rId133"/>
    <p:sldId id="7067" r:id="rId134"/>
    <p:sldId id="5972" r:id="rId135"/>
    <p:sldId id="5981" r:id="rId136"/>
    <p:sldId id="7068" r:id="rId137"/>
    <p:sldId id="7144" r:id="rId138"/>
    <p:sldId id="7229" r:id="rId139"/>
    <p:sldId id="7302" r:id="rId140"/>
    <p:sldId id="4533" r:id="rId141"/>
    <p:sldId id="7239" r:id="rId142"/>
    <p:sldId id="5540" r:id="rId143"/>
    <p:sldId id="4650" r:id="rId144"/>
    <p:sldId id="6145" r:id="rId145"/>
    <p:sldId id="6184" r:id="rId146"/>
    <p:sldId id="993" r:id="rId147"/>
    <p:sldId id="6664" r:id="rId148"/>
    <p:sldId id="6938" r:id="rId149"/>
    <p:sldId id="5872" r:id="rId150"/>
    <p:sldId id="4273" r:id="rId151"/>
    <p:sldId id="6768" r:id="rId152"/>
    <p:sldId id="1047" r:id="rId153"/>
    <p:sldId id="1048" r:id="rId154"/>
    <p:sldId id="6940" r:id="rId155"/>
    <p:sldId id="1136" r:id="rId156"/>
    <p:sldId id="6941" r:id="rId157"/>
    <p:sldId id="1050" r:id="rId158"/>
    <p:sldId id="6942" r:id="rId159"/>
    <p:sldId id="5772" r:id="rId160"/>
    <p:sldId id="5773" r:id="rId161"/>
    <p:sldId id="5843" r:id="rId162"/>
    <p:sldId id="6231" r:id="rId163"/>
    <p:sldId id="7450" r:id="rId164"/>
    <p:sldId id="6966" r:id="rId165"/>
    <p:sldId id="7145" r:id="rId166"/>
    <p:sldId id="7146" r:id="rId167"/>
    <p:sldId id="7157" r:id="rId168"/>
    <p:sldId id="7158" r:id="rId169"/>
    <p:sldId id="7141" r:id="rId170"/>
    <p:sldId id="7163" r:id="rId171"/>
    <p:sldId id="7367" r:id="rId172"/>
    <p:sldId id="7365" r:id="rId173"/>
    <p:sldId id="4554" r:id="rId174"/>
    <p:sldId id="6953" r:id="rId175"/>
    <p:sldId id="7033" r:id="rId176"/>
    <p:sldId id="6579" r:id="rId177"/>
    <p:sldId id="6964" r:id="rId178"/>
    <p:sldId id="7368" r:id="rId179"/>
    <p:sldId id="7370" r:id="rId180"/>
    <p:sldId id="6955" r:id="rId181"/>
    <p:sldId id="6943" r:id="rId182"/>
    <p:sldId id="7233" r:id="rId183"/>
    <p:sldId id="6029" r:id="rId184"/>
    <p:sldId id="6030" r:id="rId185"/>
    <p:sldId id="7234" r:id="rId186"/>
    <p:sldId id="2146847350" r:id="rId187"/>
    <p:sldId id="6944" r:id="rId188"/>
    <p:sldId id="4609" r:id="rId189"/>
    <p:sldId id="6511" r:id="rId190"/>
    <p:sldId id="7237" r:id="rId191"/>
    <p:sldId id="7371" r:id="rId192"/>
    <p:sldId id="7446" r:id="rId193"/>
    <p:sldId id="7278" r:id="rId194"/>
    <p:sldId id="7282" r:id="rId195"/>
    <p:sldId id="7293" r:id="rId196"/>
    <p:sldId id="5881" r:id="rId197"/>
    <p:sldId id="6945" r:id="rId198"/>
    <p:sldId id="7121" r:id="rId199"/>
    <p:sldId id="5964" r:id="rId200"/>
    <p:sldId id="7215" r:id="rId201"/>
    <p:sldId id="7041" r:id="rId202"/>
    <p:sldId id="7042" r:id="rId203"/>
    <p:sldId id="7126" r:id="rId204"/>
    <p:sldId id="7218" r:id="rId205"/>
    <p:sldId id="6949" r:id="rId206"/>
    <p:sldId id="5776" r:id="rId207"/>
    <p:sldId id="5700" r:id="rId208"/>
    <p:sldId id="5855" r:id="rId209"/>
    <p:sldId id="5409" r:id="rId210"/>
    <p:sldId id="6659" r:id="rId211"/>
    <p:sldId id="6038" r:id="rId212"/>
    <p:sldId id="7060" r:id="rId213"/>
    <p:sldId id="7223" r:id="rId214"/>
    <p:sldId id="7024" r:id="rId215"/>
    <p:sldId id="6973" r:id="rId216"/>
    <p:sldId id="7221" r:id="rId217"/>
    <p:sldId id="7222" r:id="rId218"/>
    <p:sldId id="7224" r:id="rId219"/>
    <p:sldId id="7225" r:id="rId220"/>
    <p:sldId id="6212" r:id="rId221"/>
    <p:sldId id="6958" r:id="rId2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0000FF"/>
    <a:srgbClr val="1A5712"/>
    <a:srgbClr val="FF00C4"/>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84" autoAdjust="0"/>
    <p:restoredTop sz="94859" autoAdjust="0"/>
  </p:normalViewPr>
  <p:slideViewPr>
    <p:cSldViewPr>
      <p:cViewPr varScale="1">
        <p:scale>
          <a:sx n="117" d="100"/>
          <a:sy n="117" d="100"/>
        </p:scale>
        <p:origin x="1152"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3.xml"/><Relationship Id="rId84" Type="http://schemas.openxmlformats.org/officeDocument/2006/relationships/slide" Target="slides/slide24.xml"/><Relationship Id="rId138" Type="http://schemas.openxmlformats.org/officeDocument/2006/relationships/slide" Target="slides/slide78.xml"/><Relationship Id="rId159" Type="http://schemas.openxmlformats.org/officeDocument/2006/relationships/slide" Target="slides/slide99.xml"/><Relationship Id="rId170" Type="http://schemas.openxmlformats.org/officeDocument/2006/relationships/slide" Target="slides/slide110.xml"/><Relationship Id="rId191" Type="http://schemas.openxmlformats.org/officeDocument/2006/relationships/slide" Target="slides/slide131.xml"/><Relationship Id="rId205" Type="http://schemas.openxmlformats.org/officeDocument/2006/relationships/slide" Target="slides/slide145.xml"/><Relationship Id="rId226" Type="http://schemas.openxmlformats.org/officeDocument/2006/relationships/viewProps" Target="viewProps.xml"/><Relationship Id="rId107" Type="http://schemas.openxmlformats.org/officeDocument/2006/relationships/slide" Target="slides/slide4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4.xml"/><Relationship Id="rId128" Type="http://schemas.openxmlformats.org/officeDocument/2006/relationships/slide" Target="slides/slide68.xml"/><Relationship Id="rId149" Type="http://schemas.openxmlformats.org/officeDocument/2006/relationships/slide" Target="slides/slide89.xml"/><Relationship Id="rId5" Type="http://schemas.openxmlformats.org/officeDocument/2006/relationships/slideMaster" Target="slideMasters/slideMaster5.xml"/><Relationship Id="rId95" Type="http://schemas.openxmlformats.org/officeDocument/2006/relationships/slide" Target="slides/slide35.xml"/><Relationship Id="rId160" Type="http://schemas.openxmlformats.org/officeDocument/2006/relationships/slide" Target="slides/slide100.xml"/><Relationship Id="rId181" Type="http://schemas.openxmlformats.org/officeDocument/2006/relationships/slide" Target="slides/slide121.xml"/><Relationship Id="rId216" Type="http://schemas.openxmlformats.org/officeDocument/2006/relationships/slide" Target="slides/slide156.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4.xml"/><Relationship Id="rId118" Type="http://schemas.openxmlformats.org/officeDocument/2006/relationships/slide" Target="slides/slide58.xml"/><Relationship Id="rId139" Type="http://schemas.openxmlformats.org/officeDocument/2006/relationships/slide" Target="slides/slide79.xml"/><Relationship Id="rId85" Type="http://schemas.openxmlformats.org/officeDocument/2006/relationships/slide" Target="slides/slide25.xml"/><Relationship Id="rId150" Type="http://schemas.openxmlformats.org/officeDocument/2006/relationships/slide" Target="slides/slide90.xml"/><Relationship Id="rId171" Type="http://schemas.openxmlformats.org/officeDocument/2006/relationships/slide" Target="slides/slide111.xml"/><Relationship Id="rId192" Type="http://schemas.openxmlformats.org/officeDocument/2006/relationships/slide" Target="slides/slide132.xml"/><Relationship Id="rId206" Type="http://schemas.openxmlformats.org/officeDocument/2006/relationships/slide" Target="slides/slide146.xml"/><Relationship Id="rId227"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8.xml"/><Relationship Id="rId129" Type="http://schemas.openxmlformats.org/officeDocument/2006/relationships/slide" Target="slides/slide69.xml"/><Relationship Id="rId54" Type="http://schemas.openxmlformats.org/officeDocument/2006/relationships/slideMaster" Target="slideMasters/slideMaster54.xml"/><Relationship Id="rId75" Type="http://schemas.openxmlformats.org/officeDocument/2006/relationships/slide" Target="slides/slide15.xml"/><Relationship Id="rId96" Type="http://schemas.openxmlformats.org/officeDocument/2006/relationships/slide" Target="slides/slide36.xml"/><Relationship Id="rId140" Type="http://schemas.openxmlformats.org/officeDocument/2006/relationships/slide" Target="slides/slide80.xml"/><Relationship Id="rId161" Type="http://schemas.openxmlformats.org/officeDocument/2006/relationships/slide" Target="slides/slide101.xml"/><Relationship Id="rId182" Type="http://schemas.openxmlformats.org/officeDocument/2006/relationships/slide" Target="slides/slide122.xml"/><Relationship Id="rId217" Type="http://schemas.openxmlformats.org/officeDocument/2006/relationships/slide" Target="slides/slide15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59.xml"/><Relationship Id="rId44" Type="http://schemas.openxmlformats.org/officeDocument/2006/relationships/slideMaster" Target="slideMasters/slideMaster44.xml"/><Relationship Id="rId65" Type="http://schemas.openxmlformats.org/officeDocument/2006/relationships/slide" Target="slides/slide5.xml"/><Relationship Id="rId86" Type="http://schemas.openxmlformats.org/officeDocument/2006/relationships/slide" Target="slides/slide26.xml"/><Relationship Id="rId130" Type="http://schemas.openxmlformats.org/officeDocument/2006/relationships/slide" Target="slides/slide70.xml"/><Relationship Id="rId151" Type="http://schemas.openxmlformats.org/officeDocument/2006/relationships/slide" Target="slides/slide91.xml"/><Relationship Id="rId172" Type="http://schemas.openxmlformats.org/officeDocument/2006/relationships/slide" Target="slides/slide112.xml"/><Relationship Id="rId193" Type="http://schemas.openxmlformats.org/officeDocument/2006/relationships/slide" Target="slides/slide133.xml"/><Relationship Id="rId207" Type="http://schemas.openxmlformats.org/officeDocument/2006/relationships/slide" Target="slides/slide147.xml"/><Relationship Id="rId228" Type="http://schemas.openxmlformats.org/officeDocument/2006/relationships/tableStyles" Target="tableStyles.xml"/><Relationship Id="rId13" Type="http://schemas.openxmlformats.org/officeDocument/2006/relationships/slideMaster" Target="slideMasters/slideMaster13.xml"/><Relationship Id="rId109" Type="http://schemas.openxmlformats.org/officeDocument/2006/relationships/slide" Target="slides/slide49.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6.xml"/><Relationship Id="rId97" Type="http://schemas.openxmlformats.org/officeDocument/2006/relationships/slide" Target="slides/slide37.xml"/><Relationship Id="rId120" Type="http://schemas.openxmlformats.org/officeDocument/2006/relationships/slide" Target="slides/slide60.xml"/><Relationship Id="rId141" Type="http://schemas.openxmlformats.org/officeDocument/2006/relationships/slide" Target="slides/slide81.xml"/><Relationship Id="rId7" Type="http://schemas.openxmlformats.org/officeDocument/2006/relationships/slideMaster" Target="slideMasters/slideMaster7.xml"/><Relationship Id="rId162" Type="http://schemas.openxmlformats.org/officeDocument/2006/relationships/slide" Target="slides/slide102.xml"/><Relationship Id="rId183" Type="http://schemas.openxmlformats.org/officeDocument/2006/relationships/slide" Target="slides/slide123.xml"/><Relationship Id="rId218" Type="http://schemas.openxmlformats.org/officeDocument/2006/relationships/slide" Target="slides/slide158.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6.xml"/><Relationship Id="rId87" Type="http://schemas.openxmlformats.org/officeDocument/2006/relationships/slide" Target="slides/slide27.xml"/><Relationship Id="rId110" Type="http://schemas.openxmlformats.org/officeDocument/2006/relationships/slide" Target="slides/slide50.xml"/><Relationship Id="rId131" Type="http://schemas.openxmlformats.org/officeDocument/2006/relationships/slide" Target="slides/slide71.xml"/><Relationship Id="rId152" Type="http://schemas.openxmlformats.org/officeDocument/2006/relationships/slide" Target="slides/slide92.xml"/><Relationship Id="rId173" Type="http://schemas.openxmlformats.org/officeDocument/2006/relationships/slide" Target="slides/slide113.xml"/><Relationship Id="rId194" Type="http://schemas.openxmlformats.org/officeDocument/2006/relationships/slide" Target="slides/slide134.xml"/><Relationship Id="rId208" Type="http://schemas.openxmlformats.org/officeDocument/2006/relationships/slide" Target="slides/slide148.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7.xml"/><Relationship Id="rId100" Type="http://schemas.openxmlformats.org/officeDocument/2006/relationships/slide" Target="slides/slide40.xml"/><Relationship Id="rId8" Type="http://schemas.openxmlformats.org/officeDocument/2006/relationships/slideMaster" Target="slideMasters/slideMaster8.xml"/><Relationship Id="rId98" Type="http://schemas.openxmlformats.org/officeDocument/2006/relationships/slide" Target="slides/slide38.xml"/><Relationship Id="rId121" Type="http://schemas.openxmlformats.org/officeDocument/2006/relationships/slide" Target="slides/slide61.xml"/><Relationship Id="rId142" Type="http://schemas.openxmlformats.org/officeDocument/2006/relationships/slide" Target="slides/slide82.xml"/><Relationship Id="rId163" Type="http://schemas.openxmlformats.org/officeDocument/2006/relationships/slide" Target="slides/slide103.xml"/><Relationship Id="rId184" Type="http://schemas.openxmlformats.org/officeDocument/2006/relationships/slide" Target="slides/slide124.xml"/><Relationship Id="rId219" Type="http://schemas.openxmlformats.org/officeDocument/2006/relationships/slide" Target="slides/slide159.xml"/><Relationship Id="rId3" Type="http://schemas.openxmlformats.org/officeDocument/2006/relationships/slideMaster" Target="slideMasters/slideMaster3.xml"/><Relationship Id="rId214" Type="http://schemas.openxmlformats.org/officeDocument/2006/relationships/slide" Target="slides/slide15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7.xml"/><Relationship Id="rId116" Type="http://schemas.openxmlformats.org/officeDocument/2006/relationships/slide" Target="slides/slide56.xml"/><Relationship Id="rId137" Type="http://schemas.openxmlformats.org/officeDocument/2006/relationships/slide" Target="slides/slide77.xml"/><Relationship Id="rId158" Type="http://schemas.openxmlformats.org/officeDocument/2006/relationships/slide" Target="slides/slide9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xml"/><Relationship Id="rId83" Type="http://schemas.openxmlformats.org/officeDocument/2006/relationships/slide" Target="slides/slide23.xml"/><Relationship Id="rId88" Type="http://schemas.openxmlformats.org/officeDocument/2006/relationships/slide" Target="slides/slide28.xml"/><Relationship Id="rId111" Type="http://schemas.openxmlformats.org/officeDocument/2006/relationships/slide" Target="slides/slide51.xml"/><Relationship Id="rId132" Type="http://schemas.openxmlformats.org/officeDocument/2006/relationships/slide" Target="slides/slide72.xml"/><Relationship Id="rId153" Type="http://schemas.openxmlformats.org/officeDocument/2006/relationships/slide" Target="slides/slide93.xml"/><Relationship Id="rId174" Type="http://schemas.openxmlformats.org/officeDocument/2006/relationships/slide" Target="slides/slide114.xml"/><Relationship Id="rId179" Type="http://schemas.openxmlformats.org/officeDocument/2006/relationships/slide" Target="slides/slide119.xml"/><Relationship Id="rId195" Type="http://schemas.openxmlformats.org/officeDocument/2006/relationships/slide" Target="slides/slide135.xml"/><Relationship Id="rId209" Type="http://schemas.openxmlformats.org/officeDocument/2006/relationships/slide" Target="slides/slide149.xml"/><Relationship Id="rId190" Type="http://schemas.openxmlformats.org/officeDocument/2006/relationships/slide" Target="slides/slide130.xml"/><Relationship Id="rId204" Type="http://schemas.openxmlformats.org/officeDocument/2006/relationships/slide" Target="slides/slide144.xml"/><Relationship Id="rId220" Type="http://schemas.openxmlformats.org/officeDocument/2006/relationships/slide" Target="slides/slide160.xml"/><Relationship Id="rId225"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6.xml"/><Relationship Id="rId127" Type="http://schemas.openxmlformats.org/officeDocument/2006/relationships/slide" Target="slides/slide6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3.xml"/><Relationship Id="rId78" Type="http://schemas.openxmlformats.org/officeDocument/2006/relationships/slide" Target="slides/slide18.xml"/><Relationship Id="rId94" Type="http://schemas.openxmlformats.org/officeDocument/2006/relationships/slide" Target="slides/slide34.xml"/><Relationship Id="rId99" Type="http://schemas.openxmlformats.org/officeDocument/2006/relationships/slide" Target="slides/slide39.xml"/><Relationship Id="rId101" Type="http://schemas.openxmlformats.org/officeDocument/2006/relationships/slide" Target="slides/slide41.xml"/><Relationship Id="rId122" Type="http://schemas.openxmlformats.org/officeDocument/2006/relationships/slide" Target="slides/slide62.xml"/><Relationship Id="rId143" Type="http://schemas.openxmlformats.org/officeDocument/2006/relationships/slide" Target="slides/slide83.xml"/><Relationship Id="rId148" Type="http://schemas.openxmlformats.org/officeDocument/2006/relationships/slide" Target="slides/slide88.xml"/><Relationship Id="rId164" Type="http://schemas.openxmlformats.org/officeDocument/2006/relationships/slide" Target="slides/slide104.xml"/><Relationship Id="rId169" Type="http://schemas.openxmlformats.org/officeDocument/2006/relationships/slide" Target="slides/slide109.xml"/><Relationship Id="rId185" Type="http://schemas.openxmlformats.org/officeDocument/2006/relationships/slide" Target="slides/slide12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0.xml"/><Relationship Id="rId210" Type="http://schemas.openxmlformats.org/officeDocument/2006/relationships/slide" Target="slides/slide150.xml"/><Relationship Id="rId215" Type="http://schemas.openxmlformats.org/officeDocument/2006/relationships/slide" Target="slides/slide155.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8.xml"/><Relationship Id="rId89" Type="http://schemas.openxmlformats.org/officeDocument/2006/relationships/slide" Target="slides/slide29.xml"/><Relationship Id="rId112" Type="http://schemas.openxmlformats.org/officeDocument/2006/relationships/slide" Target="slides/slide52.xml"/><Relationship Id="rId133" Type="http://schemas.openxmlformats.org/officeDocument/2006/relationships/slide" Target="slides/slide73.xml"/><Relationship Id="rId154" Type="http://schemas.openxmlformats.org/officeDocument/2006/relationships/slide" Target="slides/slide94.xml"/><Relationship Id="rId175" Type="http://schemas.openxmlformats.org/officeDocument/2006/relationships/slide" Target="slides/slide115.xml"/><Relationship Id="rId196" Type="http://schemas.openxmlformats.org/officeDocument/2006/relationships/slide" Target="slides/slide136.xml"/><Relationship Id="rId200" Type="http://schemas.openxmlformats.org/officeDocument/2006/relationships/slide" Target="slides/slide140.xml"/><Relationship Id="rId16" Type="http://schemas.openxmlformats.org/officeDocument/2006/relationships/slideMaster" Target="slideMasters/slideMaster16.xml"/><Relationship Id="rId221" Type="http://schemas.openxmlformats.org/officeDocument/2006/relationships/slide" Target="slides/slide16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9.xml"/><Relationship Id="rId102" Type="http://schemas.openxmlformats.org/officeDocument/2006/relationships/slide" Target="slides/slide42.xml"/><Relationship Id="rId123" Type="http://schemas.openxmlformats.org/officeDocument/2006/relationships/slide" Target="slides/slide63.xml"/><Relationship Id="rId144" Type="http://schemas.openxmlformats.org/officeDocument/2006/relationships/slide" Target="slides/slide84.xml"/><Relationship Id="rId90" Type="http://schemas.openxmlformats.org/officeDocument/2006/relationships/slide" Target="slides/slide30.xml"/><Relationship Id="rId165" Type="http://schemas.openxmlformats.org/officeDocument/2006/relationships/slide" Target="slides/slide105.xml"/><Relationship Id="rId186" Type="http://schemas.openxmlformats.org/officeDocument/2006/relationships/slide" Target="slides/slide126.xml"/><Relationship Id="rId211" Type="http://schemas.openxmlformats.org/officeDocument/2006/relationships/slide" Target="slides/slide15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9.xml"/><Relationship Id="rId113" Type="http://schemas.openxmlformats.org/officeDocument/2006/relationships/slide" Target="slides/slide53.xml"/><Relationship Id="rId134" Type="http://schemas.openxmlformats.org/officeDocument/2006/relationships/slide" Target="slides/slide74.xml"/><Relationship Id="rId80" Type="http://schemas.openxmlformats.org/officeDocument/2006/relationships/slide" Target="slides/slide20.xml"/><Relationship Id="rId155" Type="http://schemas.openxmlformats.org/officeDocument/2006/relationships/slide" Target="slides/slide95.xml"/><Relationship Id="rId176" Type="http://schemas.openxmlformats.org/officeDocument/2006/relationships/slide" Target="slides/slide116.xml"/><Relationship Id="rId197" Type="http://schemas.openxmlformats.org/officeDocument/2006/relationships/slide" Target="slides/slide137.xml"/><Relationship Id="rId201" Type="http://schemas.openxmlformats.org/officeDocument/2006/relationships/slide" Target="slides/slide141.xml"/><Relationship Id="rId222" Type="http://schemas.openxmlformats.org/officeDocument/2006/relationships/slide" Target="slides/slide162.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3.xml"/><Relationship Id="rId124" Type="http://schemas.openxmlformats.org/officeDocument/2006/relationships/slide" Target="slides/slide64.xml"/><Relationship Id="rId70" Type="http://schemas.openxmlformats.org/officeDocument/2006/relationships/slide" Target="slides/slide10.xml"/><Relationship Id="rId91" Type="http://schemas.openxmlformats.org/officeDocument/2006/relationships/slide" Target="slides/slide31.xml"/><Relationship Id="rId145" Type="http://schemas.openxmlformats.org/officeDocument/2006/relationships/slide" Target="slides/slide85.xml"/><Relationship Id="rId166" Type="http://schemas.openxmlformats.org/officeDocument/2006/relationships/slide" Target="slides/slide106.xml"/><Relationship Id="rId187" Type="http://schemas.openxmlformats.org/officeDocument/2006/relationships/slide" Target="slides/slide127.xml"/><Relationship Id="rId1" Type="http://schemas.openxmlformats.org/officeDocument/2006/relationships/slideMaster" Target="slideMasters/slideMaster1.xml"/><Relationship Id="rId212" Type="http://schemas.openxmlformats.org/officeDocument/2006/relationships/slide" Target="slides/slide152.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4.xml"/><Relationship Id="rId60" Type="http://schemas.openxmlformats.org/officeDocument/2006/relationships/slideMaster" Target="slideMasters/slideMaster60.xml"/><Relationship Id="rId81" Type="http://schemas.openxmlformats.org/officeDocument/2006/relationships/slide" Target="slides/slide21.xml"/><Relationship Id="rId135" Type="http://schemas.openxmlformats.org/officeDocument/2006/relationships/slide" Target="slides/slide75.xml"/><Relationship Id="rId156" Type="http://schemas.openxmlformats.org/officeDocument/2006/relationships/slide" Target="slides/slide96.xml"/><Relationship Id="rId177" Type="http://schemas.openxmlformats.org/officeDocument/2006/relationships/slide" Target="slides/slide117.xml"/><Relationship Id="rId198" Type="http://schemas.openxmlformats.org/officeDocument/2006/relationships/slide" Target="slides/slide138.xml"/><Relationship Id="rId202" Type="http://schemas.openxmlformats.org/officeDocument/2006/relationships/slide" Target="slides/slide142.xml"/><Relationship Id="rId223" Type="http://schemas.openxmlformats.org/officeDocument/2006/relationships/notesMaster" Target="notesMasters/notesMaster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4.xml"/><Relationship Id="rId125" Type="http://schemas.openxmlformats.org/officeDocument/2006/relationships/slide" Target="slides/slide65.xml"/><Relationship Id="rId146" Type="http://schemas.openxmlformats.org/officeDocument/2006/relationships/slide" Target="slides/slide86.xml"/><Relationship Id="rId167" Type="http://schemas.openxmlformats.org/officeDocument/2006/relationships/slide" Target="slides/slide107.xml"/><Relationship Id="rId188" Type="http://schemas.openxmlformats.org/officeDocument/2006/relationships/slide" Target="slides/slide128.xml"/><Relationship Id="rId71" Type="http://schemas.openxmlformats.org/officeDocument/2006/relationships/slide" Target="slides/slide11.xml"/><Relationship Id="rId92" Type="http://schemas.openxmlformats.org/officeDocument/2006/relationships/slide" Target="slides/slide32.xml"/><Relationship Id="rId213" Type="http://schemas.openxmlformats.org/officeDocument/2006/relationships/slide" Target="slides/slide15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55.xml"/><Relationship Id="rId136" Type="http://schemas.openxmlformats.org/officeDocument/2006/relationships/slide" Target="slides/slide76.xml"/><Relationship Id="rId157" Type="http://schemas.openxmlformats.org/officeDocument/2006/relationships/slide" Target="slides/slide97.xml"/><Relationship Id="rId178" Type="http://schemas.openxmlformats.org/officeDocument/2006/relationships/slide" Target="slides/slide118.xml"/><Relationship Id="rId61" Type="http://schemas.openxmlformats.org/officeDocument/2006/relationships/slide" Target="slides/slide1.xml"/><Relationship Id="rId82" Type="http://schemas.openxmlformats.org/officeDocument/2006/relationships/slide" Target="slides/slide22.xml"/><Relationship Id="rId199" Type="http://schemas.openxmlformats.org/officeDocument/2006/relationships/slide" Target="slides/slide139.xml"/><Relationship Id="rId203" Type="http://schemas.openxmlformats.org/officeDocument/2006/relationships/slide" Target="slides/slide143.xml"/><Relationship Id="rId19" Type="http://schemas.openxmlformats.org/officeDocument/2006/relationships/slideMaster" Target="slideMasters/slideMaster19.xml"/><Relationship Id="rId224" Type="http://schemas.openxmlformats.org/officeDocument/2006/relationships/handoutMaster" Target="handoutMasters/handoutMaster1.xml"/><Relationship Id="rId30" Type="http://schemas.openxmlformats.org/officeDocument/2006/relationships/slideMaster" Target="slideMasters/slideMaster30.xml"/><Relationship Id="rId105" Type="http://schemas.openxmlformats.org/officeDocument/2006/relationships/slide" Target="slides/slide45.xml"/><Relationship Id="rId126" Type="http://schemas.openxmlformats.org/officeDocument/2006/relationships/slide" Target="slides/slide66.xml"/><Relationship Id="rId147" Type="http://schemas.openxmlformats.org/officeDocument/2006/relationships/slide" Target="slides/slide87.xml"/><Relationship Id="rId168" Type="http://schemas.openxmlformats.org/officeDocument/2006/relationships/slide" Target="slides/slide108.xml"/><Relationship Id="rId51" Type="http://schemas.openxmlformats.org/officeDocument/2006/relationships/slideMaster" Target="slideMasters/slideMaster51.xml"/><Relationship Id="rId72" Type="http://schemas.openxmlformats.org/officeDocument/2006/relationships/slide" Target="slides/slide12.xml"/><Relationship Id="rId93" Type="http://schemas.openxmlformats.org/officeDocument/2006/relationships/slide" Target="slides/slide33.xml"/><Relationship Id="rId189" Type="http://schemas.openxmlformats.org/officeDocument/2006/relationships/slide" Target="slides/slide12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FFC000"/>
            </a:solidFill>
          </c:spPr>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2-98E5-4143-BBB7-E480641FD48F}"/>
              </c:ext>
            </c:extLst>
          </c:dPt>
          <c:dPt>
            <c:idx val="1"/>
            <c:bubble3D val="0"/>
            <c:explosion val="17"/>
            <c:spPr>
              <a:solidFill>
                <a:schemeClr val="bg1">
                  <a:lumMod val="50000"/>
                </a:schemeClr>
              </a:solidFill>
              <a:ln w="19050">
                <a:solidFill>
                  <a:schemeClr val="lt1"/>
                </a:solidFill>
              </a:ln>
              <a:effectLst/>
            </c:spPr>
            <c:extLst>
              <c:ext xmlns:c16="http://schemas.microsoft.com/office/drawing/2014/chart" uri="{C3380CC4-5D6E-409C-BE32-E72D297353CC}">
                <c16:uniqueId val="{00000001-98E5-4143-BBB7-E480641FD48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Read Mapping</c:v>
                </c:pt>
                <c:pt idx="1">
                  <c:v>Others</c:v>
                </c:pt>
              </c:strCache>
            </c:strRef>
          </c:cat>
          <c:val>
            <c:numRef>
              <c:f>Sheet1!$B$2:$B$3</c:f>
              <c:numCache>
                <c:formatCode>0%</c:formatCode>
                <c:ptCount val="2"/>
                <c:pt idx="0">
                  <c:v>0.71</c:v>
                </c:pt>
                <c:pt idx="1">
                  <c:v>0.28999999999999998</c:v>
                </c:pt>
              </c:numCache>
            </c:numRef>
          </c:val>
          <c:extLst>
            <c:ext xmlns:c16="http://schemas.microsoft.com/office/drawing/2014/chart" uri="{C3380CC4-5D6E-409C-BE32-E72D297353CC}">
              <c16:uniqueId val="{00000000-98E5-4143-BBB7-E480641FD48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9017246786856"/>
          <c:y val="0.19062499999999999"/>
          <c:w val="0.67255571994620544"/>
          <c:h val="0.80625000000000002"/>
        </c:manualLayout>
      </c:layout>
      <c:doughnutChart>
        <c:varyColors val="1"/>
        <c:ser>
          <c:idx val="0"/>
          <c:order val="0"/>
          <c:tx>
            <c:strRef>
              <c:f>Sheet1!$B$1</c:f>
              <c:strCache>
                <c:ptCount val="1"/>
                <c:pt idx="0">
                  <c:v>Sales</c:v>
                </c:pt>
              </c:strCache>
            </c:strRef>
          </c:tx>
          <c:dPt>
            <c:idx val="0"/>
            <c:bubble3D val="0"/>
            <c:spPr>
              <a:solidFill>
                <a:srgbClr val="0070C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DEE-F341-8ADF-1897A5A91B48}"/>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9DEE-F341-8ADF-1897A5A91B48}"/>
              </c:ext>
            </c:extLst>
          </c:dPt>
          <c:dPt>
            <c:idx val="2"/>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9DEE-F341-8ADF-1897A5A91B48}"/>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DEE-F341-8ADF-1897A5A91B48}"/>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DEE-F341-8ADF-1897A5A91B48}"/>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9DEE-F341-8ADF-1897A5A91B48}"/>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2-9DEE-F341-8ADF-1897A5A91B48}"/>
                </c:ext>
              </c:extLst>
            </c:dLbl>
            <c:dLbl>
              <c:idx val="3"/>
              <c:layout>
                <c:manualLayout>
                  <c:x val="-0.22171862761357872"/>
                  <c:y val="-9.0624999999999997E-2"/>
                </c:manualLayout>
              </c:layout>
              <c:showLegendKey val="0"/>
              <c:showVal val="0"/>
              <c:showCatName val="1"/>
              <c:showSerName val="0"/>
              <c:showPercent val="1"/>
              <c:showBubbleSize val="0"/>
              <c:extLst>
                <c:ext xmlns:c15="http://schemas.microsoft.com/office/drawing/2012/chart" uri="{CE6537A1-D6FC-4f65-9D91-7224C49458BB}">
                  <c15:layout>
                    <c:manualLayout>
                      <c:w val="0.20018970151876164"/>
                      <c:h val="0.21"/>
                    </c:manualLayout>
                  </c15:layout>
                </c:ext>
                <c:ext xmlns:c16="http://schemas.microsoft.com/office/drawing/2014/chart" uri="{C3380CC4-5D6E-409C-BE32-E72D297353CC}">
                  <c16:uniqueId val="{00000005-9DEE-F341-8ADF-1897A5A91B48}"/>
                </c:ext>
              </c:extLst>
            </c:dLbl>
            <c:dLbl>
              <c:idx val="4"/>
              <c:layout>
                <c:manualLayout>
                  <c:x val="0.10710387235768486"/>
                  <c:y val="-0.21824114173228346"/>
                </c:manualLayout>
              </c:layout>
              <c:spPr>
                <a:noFill/>
                <a:ln>
                  <a:noFill/>
                </a:ln>
                <a:effectLst/>
              </c:spPr>
              <c:txPr>
                <a:bodyPr rot="0" spcFirstLastPara="1" vertOverflow="ellipsis" vert="horz" wrap="square" lIns="38100" tIns="19050" rIns="38100" bIns="19050" anchor="ctr" anchorCtr="1">
                  <a:noAutofit/>
                </a:bodyPr>
                <a:lstStyle/>
                <a:p>
                  <a:pPr>
                    <a:defRPr sz="133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40348129586540177"/>
                      <c:h val="0.12250000000000001"/>
                    </c:manualLayout>
                  </c15:layout>
                </c:ext>
                <c:ext xmlns:c16="http://schemas.microsoft.com/office/drawing/2014/chart" uri="{C3380CC4-5D6E-409C-BE32-E72D297353CC}">
                  <c16:uniqueId val="{00000003-9DEE-F341-8ADF-1897A5A91B48}"/>
                </c:ext>
              </c:extLst>
            </c:dLbl>
            <c:spPr>
              <a:noFill/>
              <a:ln>
                <a:noFill/>
              </a:ln>
              <a:effectLst/>
            </c:spPr>
            <c:txPr>
              <a:bodyPr rot="0" spcFirstLastPara="1" vertOverflow="ellipsis"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KSW2</c:v>
                </c:pt>
                <c:pt idx="1">
                  <c:v>Seed Chaining</c:v>
                </c:pt>
                <c:pt idx="2">
                  <c:v>Sorting Seeds</c:v>
                </c:pt>
                <c:pt idx="3">
                  <c:v>Collect Matching Seeds</c:v>
                </c:pt>
                <c:pt idx="4">
                  <c:v>Collect Minimizers</c:v>
                </c:pt>
              </c:strCache>
            </c:strRef>
          </c:cat>
          <c:val>
            <c:numRef>
              <c:f>Sheet1!$B$2:$B$6</c:f>
              <c:numCache>
                <c:formatCode>0%</c:formatCode>
                <c:ptCount val="5"/>
                <c:pt idx="0">
                  <c:v>0.46</c:v>
                </c:pt>
                <c:pt idx="1">
                  <c:v>0.16</c:v>
                </c:pt>
                <c:pt idx="2">
                  <c:v>0.28999999999999998</c:v>
                </c:pt>
                <c:pt idx="3">
                  <c:v>0.08</c:v>
                </c:pt>
                <c:pt idx="4">
                  <c:v>0.02</c:v>
                </c:pt>
              </c:numCache>
            </c:numRef>
          </c:val>
          <c:extLst>
            <c:ext xmlns:c16="http://schemas.microsoft.com/office/drawing/2014/chart" uri="{C3380CC4-5D6E-409C-BE32-E72D297353CC}">
              <c16:uniqueId val="{00000000-9DEE-F341-8ADF-1897A5A91B48}"/>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4/13/23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4/13/23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5762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5DBD6-D95A-41EC-889F-21CF45C92CC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127268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23</a:t>
            </a:fld>
            <a:endParaRPr lang="en-US"/>
          </a:p>
        </p:txBody>
      </p:sp>
    </p:spTree>
    <p:extLst>
      <p:ext uri="{BB962C8B-B14F-4D97-AF65-F5344CB8AC3E}">
        <p14:creationId xmlns:p14="http://schemas.microsoft.com/office/powerpoint/2010/main" val="1691382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Rhinoceros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8438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sequencing the same DNA segment many times (10 to 30 times),  we can have accurate more longer reads.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4624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Genome analysis starts with sequencing random short DNA fragments of copies of the original molecule.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Unfortunately,</a:t>
            </a:r>
            <a:r>
              <a:rPr lang="en-US" sz="1200" b="0" i="0" kern="1200" baseline="0" dirty="0">
                <a:solidFill>
                  <a:schemeClr val="tx1"/>
                </a:solidFill>
                <a:effectLst/>
                <a:latin typeface="+mn-lt"/>
                <a:ea typeface="+mn-ea"/>
                <a:cs typeface="+mn-cs"/>
              </a:rPr>
              <a:t> these reads </a:t>
            </a:r>
            <a:r>
              <a:rPr lang="en-US" sz="1200" kern="1200" dirty="0">
                <a:solidFill>
                  <a:schemeClr val="tx1"/>
                </a:solidFill>
                <a:effectLst/>
                <a:latin typeface="+mn-lt"/>
                <a:ea typeface="+mn-ea"/>
                <a:cs typeface="+mn-cs"/>
              </a:rPr>
              <a:t>lack information about their order and which part of genome they are originated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Hence</a:t>
            </a:r>
            <a:r>
              <a:rPr lang="en-US" sz="1200" kern="1200" baseline="0" dirty="0">
                <a:solidFill>
                  <a:schemeClr val="tx1"/>
                </a:solidFill>
                <a:effectLst/>
                <a:latin typeface="+mn-lt"/>
                <a:ea typeface="+mn-ea"/>
                <a:cs typeface="+mn-cs"/>
              </a:rPr>
              <a:t> the second step is to map these reads to a long reference genome.</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240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Typical sequencer machine generates a flood of reads, for example, Illumina HiSeq4000 generates 300 million bases/minute.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However, existing computer alignment algorithms can only process 0.6% of these reads in the same amount of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gap is widening as more advanced sequencers are made available in the market.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016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latin typeface="Calibri" panose="020F0502020204030204" pitchFamily="34" charset="0"/>
              </a:rPr>
              <a:t>12.48</a:t>
            </a:r>
          </a:p>
          <a:p>
            <a:pPr algn="ctr"/>
            <a:r>
              <a:rPr lang="en-US" sz="1200" dirty="0">
                <a:latin typeface="Calibri" panose="020F0502020204030204" pitchFamily="34" charset="0"/>
              </a:rPr>
              <a:t>5.2 CPU hours</a:t>
            </a:r>
          </a:p>
          <a:p>
            <a:pPr algn="ctr"/>
            <a:r>
              <a:rPr lang="en-US" sz="1200" dirty="0">
                <a:latin typeface="Calibri" panose="020F0502020204030204" pitchFamily="34" charset="0"/>
              </a:rPr>
              <a:t>144x</a:t>
            </a:r>
          </a:p>
          <a:p>
            <a:pPr algn="ctr"/>
            <a:r>
              <a:rPr lang="en-US" sz="1200" dirty="0">
                <a:latin typeface="Calibri" panose="020F0502020204030204" pitchFamily="34" charset="0"/>
              </a:rPr>
              <a:t>60 CPU hours</a:t>
            </a:r>
          </a:p>
          <a:p>
            <a:pPr algn="ctr"/>
            <a:endParaRPr lang="en-US" sz="1200" dirty="0">
              <a:latin typeface="Calibri" panose="020F0502020204030204" pitchFamily="34" charset="0"/>
            </a:endParaRPr>
          </a:p>
          <a:p>
            <a:pPr algn="ctr"/>
            <a:r>
              <a:rPr lang="en-US" sz="1200" dirty="0">
                <a:latin typeface="Calibri" panose="020F0502020204030204" pitchFamily="34" charset="0"/>
                <a:sym typeface="Wingdings" panose="05000000000000000000" pitchFamily="2" charset="2"/>
              </a:rPr>
              <a:t>BWA-MEM</a:t>
            </a:r>
          </a:p>
          <a:p>
            <a:pPr algn="ctr"/>
            <a:r>
              <a:rPr lang="en-US" dirty="0">
                <a:sym typeface="Wingdings" panose="05000000000000000000" pitchFamily="2" charset="2"/>
              </a:rPr>
              <a:t>25 minutes</a:t>
            </a:r>
          </a:p>
          <a:p>
            <a:pPr algn="ctr"/>
            <a:r>
              <a:rPr lang="en-US" dirty="0"/>
              <a:t>Illumine </a:t>
            </a:r>
            <a:r>
              <a:rPr lang="en-US" dirty="0" err="1"/>
              <a:t>HiSeq</a:t>
            </a:r>
            <a:r>
              <a:rPr lang="en-US" dirty="0"/>
              <a:t> X10</a:t>
            </a:r>
            <a:endParaRPr lang="en-US" dirty="0">
              <a:sym typeface="Wingdings" panose="05000000000000000000" pitchFamily="2" charset="2"/>
            </a:endParaRPr>
          </a:p>
          <a:p>
            <a:pPr algn="ctr"/>
            <a:endParaRPr lang="en-US" dirty="0">
              <a:sym typeface="Wingdings" panose="05000000000000000000" pitchFamily="2" charset="2"/>
            </a:endParaRPr>
          </a:p>
          <a:p>
            <a:pPr algn="ctr"/>
            <a:r>
              <a:rPr lang="en-US" dirty="0">
                <a:sym typeface="Wingdings" panose="05000000000000000000" pitchFamily="2" charset="2"/>
              </a:rPr>
              <a:t>25 minutes</a:t>
            </a:r>
          </a:p>
          <a:p>
            <a:pPr algn="ctr"/>
            <a:r>
              <a:rPr lang="en-US" dirty="0" err="1">
                <a:sym typeface="Wingdings" panose="05000000000000000000" pitchFamily="2" charset="2"/>
              </a:rPr>
              <a:t>Nanopore</a:t>
            </a:r>
            <a:r>
              <a:rPr lang="en-US" dirty="0">
                <a:sym typeface="Wingdings" panose="05000000000000000000" pitchFamily="2" charset="2"/>
              </a:rPr>
              <a:t> </a:t>
            </a:r>
            <a:r>
              <a:rPr lang="en-US" dirty="0" err="1">
                <a:sym typeface="Wingdings" panose="05000000000000000000" pitchFamily="2" charset="2"/>
              </a:rPr>
              <a:t>MinION</a:t>
            </a:r>
            <a:endParaRPr lang="en-US" dirty="0">
              <a:sym typeface="Wingdings" panose="05000000000000000000" pitchFamily="2" charset="2"/>
            </a:endParaRPr>
          </a:p>
          <a:p>
            <a:pPr algn="ctr"/>
            <a:endParaRPr lang="en-US" dirty="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Short reads generated in a day using today’s HTS machines (e.g., Illumine </a:t>
            </a:r>
            <a:r>
              <a:rPr lang="en-US" dirty="0" err="1"/>
              <a:t>HiSeq</a:t>
            </a:r>
            <a:r>
              <a:rPr lang="en-US" dirty="0"/>
              <a:t> X10) can be mapped to the human reference genome using BWA-MEM [36], a popular and widely-used read mapper, in 12.5 CPU (central processing unit) days when running on a single core [66, 67]. BWA-MEM also takes about 2.5 CPU days to map long reads that are generated in 25 minutes using today’s </a:t>
            </a:r>
            <a:r>
              <a:rPr lang="en-US" dirty="0" err="1"/>
              <a:t>Nanopore</a:t>
            </a:r>
            <a:r>
              <a:rPr lang="en-US" dirty="0"/>
              <a:t> </a:t>
            </a:r>
            <a:r>
              <a:rPr lang="en-US" dirty="0" err="1"/>
              <a:t>MinION</a:t>
            </a:r>
            <a:r>
              <a:rPr lang="en-US" dirty="0"/>
              <a:t> sequencer [68]</a:t>
            </a:r>
          </a:p>
          <a:p>
            <a:pPr algn="ctr"/>
            <a:endParaRPr lang="en-US" dirty="0"/>
          </a:p>
          <a:p>
            <a:pPr algn="ct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1320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latin typeface="Calibri" panose="020F0502020204030204" pitchFamily="34" charset="0"/>
              </a:rPr>
              <a:t>12.48</a:t>
            </a:r>
          </a:p>
          <a:p>
            <a:pPr algn="ctr"/>
            <a:r>
              <a:rPr lang="en-US" sz="1200" dirty="0">
                <a:latin typeface="Calibri" panose="020F0502020204030204" pitchFamily="34" charset="0"/>
              </a:rPr>
              <a:t>5.2 CPU hours</a:t>
            </a:r>
          </a:p>
          <a:p>
            <a:pPr algn="ctr"/>
            <a:r>
              <a:rPr lang="en-US" sz="1200" dirty="0">
                <a:latin typeface="Calibri" panose="020F0502020204030204" pitchFamily="34" charset="0"/>
              </a:rPr>
              <a:t>144x</a:t>
            </a:r>
          </a:p>
          <a:p>
            <a:pPr algn="ctr"/>
            <a:r>
              <a:rPr lang="en-US" sz="1200" dirty="0">
                <a:latin typeface="Calibri" panose="020F0502020204030204" pitchFamily="34" charset="0"/>
              </a:rPr>
              <a:t>60 CPU hours</a:t>
            </a:r>
          </a:p>
          <a:p>
            <a:pPr algn="ctr"/>
            <a:endParaRPr lang="en-US" sz="1200" dirty="0">
              <a:latin typeface="Calibri" panose="020F0502020204030204" pitchFamily="34" charset="0"/>
            </a:endParaRPr>
          </a:p>
          <a:p>
            <a:pPr algn="ctr"/>
            <a:r>
              <a:rPr lang="en-US" sz="1200" dirty="0">
                <a:latin typeface="Calibri" panose="020F0502020204030204" pitchFamily="34" charset="0"/>
                <a:sym typeface="Wingdings" panose="05000000000000000000" pitchFamily="2" charset="2"/>
              </a:rPr>
              <a:t>BWA-MEM</a:t>
            </a:r>
          </a:p>
          <a:p>
            <a:pPr algn="ctr"/>
            <a:r>
              <a:rPr lang="en-US" dirty="0">
                <a:sym typeface="Wingdings" panose="05000000000000000000" pitchFamily="2" charset="2"/>
              </a:rPr>
              <a:t>25 minutes</a:t>
            </a:r>
          </a:p>
          <a:p>
            <a:pPr algn="ctr"/>
            <a:r>
              <a:rPr lang="en-US" dirty="0"/>
              <a:t>Illumine </a:t>
            </a:r>
            <a:r>
              <a:rPr lang="en-US" dirty="0" err="1"/>
              <a:t>HiSeq</a:t>
            </a:r>
            <a:r>
              <a:rPr lang="en-US" dirty="0"/>
              <a:t> X10</a:t>
            </a:r>
            <a:endParaRPr lang="en-US" dirty="0">
              <a:sym typeface="Wingdings" panose="05000000000000000000" pitchFamily="2" charset="2"/>
            </a:endParaRPr>
          </a:p>
          <a:p>
            <a:pPr algn="ctr"/>
            <a:endParaRPr lang="en-US" dirty="0">
              <a:sym typeface="Wingdings" panose="05000000000000000000" pitchFamily="2" charset="2"/>
            </a:endParaRPr>
          </a:p>
          <a:p>
            <a:pPr algn="ctr"/>
            <a:r>
              <a:rPr lang="en-US" dirty="0">
                <a:sym typeface="Wingdings" panose="05000000000000000000" pitchFamily="2" charset="2"/>
              </a:rPr>
              <a:t>25 minutes</a:t>
            </a:r>
          </a:p>
          <a:p>
            <a:pPr algn="ctr"/>
            <a:r>
              <a:rPr lang="en-US" dirty="0">
                <a:sym typeface="Wingdings" panose="05000000000000000000" pitchFamily="2" charset="2"/>
              </a:rPr>
              <a:t>Nanopore </a:t>
            </a:r>
            <a:r>
              <a:rPr lang="en-US" dirty="0" err="1">
                <a:sym typeface="Wingdings" panose="05000000000000000000" pitchFamily="2" charset="2"/>
              </a:rPr>
              <a:t>MinION</a:t>
            </a:r>
            <a:endParaRPr lang="en-US" dirty="0">
              <a:sym typeface="Wingdings" panose="05000000000000000000" pitchFamily="2" charset="2"/>
            </a:endParaRPr>
          </a:p>
          <a:p>
            <a:pPr algn="ctr"/>
            <a:endParaRPr lang="en-US" dirty="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Short reads generated in a day using today’s HTS machines (e.g., Illumine </a:t>
            </a:r>
            <a:r>
              <a:rPr lang="en-US" dirty="0" err="1"/>
              <a:t>HiSeq</a:t>
            </a:r>
            <a:r>
              <a:rPr lang="en-US" dirty="0"/>
              <a:t> X10) can be mapped to the human reference genome using BWA-MEM [36], a popular and widely-used read mapper, in 12.5 CPU (central processing unit) days when running on a single core [66, 67]. BWA-MEM also takes about 2.5 CPU days to map long reads that are generated in 25 minutes using today’s Nanopore </a:t>
            </a:r>
            <a:r>
              <a:rPr lang="en-US" dirty="0" err="1"/>
              <a:t>MinION</a:t>
            </a:r>
            <a:r>
              <a:rPr lang="en-US" dirty="0"/>
              <a:t> sequencer [68]</a:t>
            </a:r>
          </a:p>
          <a:p>
            <a:pPr algn="ctr"/>
            <a:endParaRPr lang="en-US" dirty="0"/>
          </a:p>
          <a:p>
            <a:pPr algn="ct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9688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Read mapping is a post processing procedure after DNA sequencing. It maps the data output from a DNA sequencer, which are many short DNA fragments, to a known reference genome, with some minor differences allowed.</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To illustrate the problem better, let us take a closer look at the DNA itself. Logically, the DNA is a double stranded long string. In reality, within a cell they folded into a sphere in the nucleus like a ball of wool. Since it is very hard to disentangle the DNA at molecular level, to extract the information out, a sequencer cuts the mass into many short DNA pieces which are called reads.</a:t>
            </a:r>
          </a:p>
          <a:p>
            <a:endParaRPr lang="en-US" sz="1200" kern="1200" baseline="0" dirty="0">
              <a:solidFill>
                <a:schemeClr val="tx1"/>
              </a:solidFill>
              <a:latin typeface="+mn-lt"/>
              <a:ea typeface="+mn-ea"/>
              <a:cs typeface="+mn-cs"/>
            </a:endParaRPr>
          </a:p>
          <a:p>
            <a:r>
              <a:rPr lang="en-US" sz="1200" kern="1200" dirty="0">
                <a:solidFill>
                  <a:schemeClr val="tx1"/>
                </a:solidFill>
                <a:latin typeface="+mn-lt"/>
                <a:ea typeface="+mn-ea"/>
                <a:cs typeface="+mn-cs"/>
              </a:rPr>
              <a:t>A mapper’s</a:t>
            </a:r>
            <a:r>
              <a:rPr lang="en-US" sz="1200" kern="1200" baseline="0" dirty="0">
                <a:solidFill>
                  <a:schemeClr val="tx1"/>
                </a:solidFill>
                <a:latin typeface="+mn-lt"/>
                <a:ea typeface="+mn-ea"/>
                <a:cs typeface="+mn-cs"/>
              </a:rPr>
              <a:t> job is to find where these DNA short reads are most likely to be originally placed so that later we can assemble them in the correct order to restore the original DNA.</a:t>
            </a:r>
          </a:p>
          <a:p>
            <a:endParaRPr lang="en-US" dirty="0"/>
          </a:p>
          <a:p>
            <a:r>
              <a:rPr lang="en-US" dirty="0"/>
              <a:t>Mapping these short reads,</a:t>
            </a:r>
            <a:r>
              <a:rPr lang="en-US" baseline="0" dirty="0"/>
              <a:t> up to billions of them</a:t>
            </a:r>
            <a:r>
              <a:rPr lang="en-US" dirty="0"/>
              <a:t>,</a:t>
            </a:r>
            <a:r>
              <a:rPr lang="en-US" baseline="0" dirty="0"/>
              <a:t> with each one being 50 to 300 base-pairs long, to the reference genome is challenging.</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8678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a:solidFill>
                  <a:schemeClr val="tx1"/>
                </a:solidFill>
                <a:latin typeface="+mn-lt"/>
                <a:ea typeface="+mn-ea"/>
                <a:cs typeface="+mn-cs"/>
              </a:rPr>
              <a:t>Read mapping is a post processing procedure after DNA sequencing. It maps the data output from a DNA sequencer, which are many short DNA fragments, to a known reference genome, with some minor differences allowed.</a:t>
            </a:r>
          </a:p>
          <a:p>
            <a:endParaRPr lang="en-US" sz="1200" kern="1200" baseline="0">
              <a:solidFill>
                <a:schemeClr val="tx1"/>
              </a:solidFill>
              <a:latin typeface="+mn-lt"/>
              <a:ea typeface="+mn-ea"/>
              <a:cs typeface="+mn-cs"/>
            </a:endParaRPr>
          </a:p>
          <a:p>
            <a:r>
              <a:rPr lang="en-US" sz="1200" kern="1200" baseline="0">
                <a:solidFill>
                  <a:schemeClr val="tx1"/>
                </a:solidFill>
                <a:latin typeface="+mn-lt"/>
                <a:ea typeface="+mn-ea"/>
                <a:cs typeface="+mn-cs"/>
              </a:rPr>
              <a:t>To illustrate the problem better, let us take a closer look at the DNA itself. Logically, the DNA is a double stranded long string. In reality, within a cell they folded into a sphere in the nucleus like a ball of wool. Since it is very hard to disentangle the DNA at molecular level, to extract the information out, a sequencer cuts the mass into many short DNA pieces which are called reads.</a:t>
            </a:r>
          </a:p>
          <a:p>
            <a:endParaRPr lang="en-US" sz="1200" kern="1200" baseline="0">
              <a:solidFill>
                <a:schemeClr val="tx1"/>
              </a:solidFill>
              <a:latin typeface="+mn-lt"/>
              <a:ea typeface="+mn-ea"/>
              <a:cs typeface="+mn-cs"/>
            </a:endParaRPr>
          </a:p>
          <a:p>
            <a:r>
              <a:rPr lang="en-US" sz="1200" kern="1200">
                <a:solidFill>
                  <a:schemeClr val="tx1"/>
                </a:solidFill>
                <a:latin typeface="+mn-lt"/>
                <a:ea typeface="+mn-ea"/>
                <a:cs typeface="+mn-cs"/>
              </a:rPr>
              <a:t>A mapper’s</a:t>
            </a:r>
            <a:r>
              <a:rPr lang="en-US" sz="1200" kern="1200" baseline="0">
                <a:solidFill>
                  <a:schemeClr val="tx1"/>
                </a:solidFill>
                <a:latin typeface="+mn-lt"/>
                <a:ea typeface="+mn-ea"/>
                <a:cs typeface="+mn-cs"/>
              </a:rPr>
              <a:t> job is to find where these DNA short reads are most likely to be originally placed so that later we can assemble them in the correct order to restore the original DNA.</a:t>
            </a:r>
          </a:p>
          <a:p>
            <a:endParaRPr lang="en-US"/>
          </a:p>
          <a:p>
            <a:r>
              <a:rPr lang="en-US"/>
              <a:t>Mapping these short reads,</a:t>
            </a:r>
            <a:r>
              <a:rPr lang="en-US" baseline="0"/>
              <a:t> up to billions of them</a:t>
            </a:r>
            <a:r>
              <a:rPr lang="en-US"/>
              <a:t>,</a:t>
            </a:r>
            <a:r>
              <a:rPr lang="en-US" baseline="0"/>
              <a:t> with each one being 50 to 300 base-pairs long, to the reference genome is challenging.</a:t>
            </a:r>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1837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latin typeface="Arial" panose="020B0604020202020204" pitchFamily="34" charset="0"/>
              </a:rPr>
              <a:t>Knowing what </a:t>
            </a:r>
            <a:r>
              <a:rPr lang="en-US">
                <a:solidFill>
                  <a:srgbClr val="0000FF"/>
                </a:solidFill>
                <a:latin typeface="Arial" panose="020B0604020202020204" pitchFamily="34" charset="0"/>
              </a:rPr>
              <a:t>organisms</a:t>
            </a:r>
            <a:r>
              <a:rPr lang="en-US">
                <a:solidFill>
                  <a:srgbClr val="000000"/>
                </a:solidFill>
                <a:latin typeface="Arial" panose="020B0604020202020204" pitchFamily="34" charset="0"/>
              </a:rPr>
              <a:t> are </a:t>
            </a:r>
            <a:r>
              <a:rPr lang="en-US">
                <a:solidFill>
                  <a:srgbClr val="FF0000"/>
                </a:solidFill>
                <a:latin typeface="Arial" panose="020B0604020202020204" pitchFamily="34" charset="0"/>
              </a:rPr>
              <a:t>present</a:t>
            </a:r>
            <a:r>
              <a:rPr lang="en-US">
                <a:solidFill>
                  <a:srgbClr val="000000"/>
                </a:solidFill>
                <a:latin typeface="Arial" panose="020B0604020202020204" pitchFamily="34" charset="0"/>
              </a:rPr>
              <a:t> in a given environmental sample and how </a:t>
            </a:r>
            <a:r>
              <a:rPr lang="en-US">
                <a:solidFill>
                  <a:srgbClr val="FF0000"/>
                </a:solidFill>
                <a:latin typeface="Arial" panose="020B0604020202020204" pitchFamily="34" charset="0"/>
              </a:rPr>
              <a:t>abundant</a:t>
            </a:r>
            <a:r>
              <a:rPr lang="en-US">
                <a:solidFill>
                  <a:srgbClr val="000000"/>
                </a:solidFill>
                <a:latin typeface="Arial" panose="020B0604020202020204" pitchFamily="34" charset="0"/>
              </a:rPr>
              <a:t> are they</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8774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4216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present the architecture of GateKeeper. </a:t>
            </a:r>
            <a:r>
              <a:rPr lang="en-US" sz="1200" dirty="0"/>
              <a:t>Each </a:t>
            </a:r>
            <a:r>
              <a:rPr lang="en-US" sz="1200" b="1" dirty="0"/>
              <a:t>processing core is able to examine a single mapping in a single clock cycle.</a:t>
            </a:r>
            <a:r>
              <a:rPr lang="en-US" sz="1200" b="1" baseline="0" dirty="0"/>
              <a:t> </a:t>
            </a:r>
            <a:r>
              <a:rPr lang="en-US" sz="1200" dirty="0"/>
              <a:t>We integrate </a:t>
            </a:r>
            <a:r>
              <a:rPr lang="en-US" sz="1200" b="1" dirty="0"/>
              <a:t>many hardware processing cores in the architecture of GateKeeper </a:t>
            </a:r>
            <a:r>
              <a:rPr lang="en-US" sz="1200" dirty="0"/>
              <a:t>for examining many mappings in a parallel fashion.</a:t>
            </a:r>
            <a:r>
              <a:rPr lang="en-US" dirty="0"/>
              <a:t> T</a:t>
            </a:r>
            <a:r>
              <a:rPr lang="en-US" baseline="0" dirty="0"/>
              <a:t>he input read-reference pairs are transferred from the host to the FPGA via </a:t>
            </a:r>
            <a:r>
              <a:rPr lang="en-US" baseline="0" dirty="0" err="1"/>
              <a:t>PCIe</a:t>
            </a:r>
            <a:r>
              <a:rPr lang="en-US" baseline="0" dirty="0"/>
              <a:t> third generation 4-lane at the rate of 13.3 billion bases/sec. With this data throughput, we can have 16 processing cores work concurrently to examine 16 read-reference pairs. Our architecture occupies only 50% of the FPGA resource for a read length of 100 </a:t>
            </a:r>
            <a:r>
              <a:rPr lang="en-US" baseline="0" dirty="0" err="1"/>
              <a:t>bp</a:t>
            </a:r>
            <a:r>
              <a:rPr lang="en-US" baseline="0" dirty="0"/>
              <a:t> and 91% for a read length of 300 </a:t>
            </a:r>
            <a:r>
              <a:rPr lang="en-US" baseline="0" dirty="0" err="1"/>
              <a:t>bp.</a:t>
            </a: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094C5-460E-475C-89A4-E8FF9BE715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627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Our goal in this work is to design a fast and flexible framework for both short and long reads, which can accelerate multiple steps of genome sequence analysis (GSA).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To this end, we propose GenASM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t>
            </a:r>
            <a:r>
              <a:rPr lang="en-US" sz="1200" b="0" i="0" u="none" strike="noStrike" kern="1200" dirty="0">
                <a:solidFill>
                  <a:schemeClr val="tx1"/>
                </a:solidFill>
                <a:effectLst/>
                <a:latin typeface="+mn-lt"/>
                <a:ea typeface="+mn-ea"/>
                <a:cs typeface="+mn-cs"/>
              </a:rPr>
              <a:t>We base GenASM on Bitap, an ASM algorithm that uses only fast and simple bitwise operations, making it amenable to efficient hardware acceleration.</a:t>
            </a:r>
            <a:r>
              <a:rPr lang="en-US" sz="1200" kern="1200" dirty="0">
                <a:solidFill>
                  <a:schemeClr val="tx1"/>
                </a:solidFill>
                <a:effectLst/>
                <a:latin typeface="+mn-lt"/>
                <a:ea typeface="+mn-ea"/>
                <a:cs typeface="+mn-cs"/>
              </a:rPr>
              <a:t> To our knowledge, GenASM is the first work that enhances and accelerates Bitap, and also it is the first ASM acceleration framework for genome sequence analysis.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We modify Bitap to support long reads and to enable parallelization.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also develop a novel Bitap-compatible algorithm for traceback, which uses information collected during ASM about the different types of errors to identify the optimal alignment of reads.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And</a:t>
            </a:r>
            <a:r>
              <a:rPr lang="en-US" sz="1200" b="0" i="0" u="none" strike="noStrike" kern="1200" dirty="0">
                <a:solidFill>
                  <a:schemeClr val="tx1"/>
                </a:solidFill>
                <a:effectLst/>
                <a:latin typeface="+mn-lt"/>
                <a:ea typeface="+mn-ea"/>
                <a:cs typeface="+mn-cs"/>
              </a:rPr>
              <a:t>, we co-design specialized, low-power and area-efficient hardware for both algorithms.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57B29E-981E-4B62-B6B9-A448AF3A7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996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520700" indent="-342900">
              <a:lnSpc>
                <a:spcPct val="100000"/>
              </a:lnSpc>
              <a:spcBef>
                <a:spcPts val="0"/>
              </a:spcBef>
              <a:spcAft>
                <a:spcPts val="600"/>
              </a:spcAft>
            </a:pPr>
            <a:r>
              <a:rPr lang="en-US" sz="1200" b="0" i="0" u="none" strike="noStrike" kern="1200" dirty="0">
                <a:solidFill>
                  <a:schemeClr val="tx1"/>
                </a:solidFill>
                <a:effectLst/>
                <a:latin typeface="+mn-lt"/>
                <a:ea typeface="+mn-ea"/>
                <a:cs typeface="+mn-cs"/>
              </a:rPr>
              <a:t>Our co-designed hardware consists of two components</a:t>
            </a:r>
            <a:r>
              <a:rPr lang="en-US" sz="2400" kern="1200" dirty="0">
                <a:solidFill>
                  <a:schemeClr val="tx1"/>
                </a:solidFill>
                <a:effectLst/>
                <a:latin typeface="+mn-lt"/>
                <a:ea typeface="+mn-ea"/>
                <a:cs typeface="+mn-cs"/>
              </a:rPr>
              <a:t>: </a:t>
            </a:r>
          </a:p>
          <a:p>
            <a:pPr marL="520700" indent="-342900">
              <a:lnSpc>
                <a:spcPct val="100000"/>
              </a:lnSpc>
              <a:spcBef>
                <a:spcPts val="0"/>
              </a:spcBef>
              <a:spcAft>
                <a:spcPts val="600"/>
              </a:spcAft>
            </a:pPr>
            <a:r>
              <a:rPr lang="en-US" sz="2400" kern="1200" dirty="0">
                <a:solidFill>
                  <a:schemeClr val="tx1"/>
                </a:solidFill>
                <a:effectLst/>
                <a:latin typeface="+mn-lt"/>
                <a:ea typeface="+mn-ea"/>
                <a:cs typeface="+mn-cs"/>
              </a:rPr>
              <a:t>(1) GenASM-DC, which provides hardware support to efficiently execute our modified Bitap algorithm to perform distance calculation; and </a:t>
            </a:r>
          </a:p>
          <a:p>
            <a:pPr marL="520700" indent="-342900">
              <a:lnSpc>
                <a:spcPct val="100000"/>
              </a:lnSpc>
              <a:spcBef>
                <a:spcPts val="0"/>
              </a:spcBef>
              <a:spcAft>
                <a:spcPts val="600"/>
              </a:spcAft>
            </a:pPr>
            <a:r>
              <a:rPr lang="en-US" sz="2400" kern="1200" dirty="0">
                <a:solidFill>
                  <a:schemeClr val="tx1"/>
                </a:solidFill>
                <a:effectLst/>
                <a:latin typeface="+mn-lt"/>
                <a:ea typeface="+mn-ea"/>
                <a:cs typeface="+mn-cs"/>
              </a:rPr>
              <a:t>(2) GenASM-TB, which provides hardware support to efficiently execute our novel traceback algorithm to find the optimal alignment.</a:t>
            </a:r>
            <a:endParaRPr lang="en-US" sz="2200" dirty="0">
              <a:solidFill>
                <a:schemeClr val="tx1"/>
              </a:solidFill>
            </a:endParaRPr>
          </a:p>
          <a:p>
            <a:pPr marL="520700" indent="-342900">
              <a:lnSpc>
                <a:spcPct val="100000"/>
              </a:lnSpc>
              <a:spcBef>
                <a:spcPts val="0"/>
              </a:spcBef>
              <a:spcAft>
                <a:spcPts val="600"/>
              </a:spcAft>
            </a:pPr>
            <a:r>
              <a:rPr lang="en-US" sz="2200" dirty="0">
                <a:solidFill>
                  <a:schemeClr val="tx1"/>
                </a:solidFill>
              </a:rPr>
              <a:t>GenASM also has two types of SRAM buffers:</a:t>
            </a:r>
          </a:p>
          <a:p>
            <a:pPr marL="520700" indent="-342900">
              <a:lnSpc>
                <a:spcPct val="100000"/>
              </a:lnSpc>
              <a:spcBef>
                <a:spcPts val="0"/>
              </a:spcBef>
              <a:spcAft>
                <a:spcPts val="600"/>
              </a:spcAft>
            </a:pPr>
            <a:r>
              <a:rPr lang="en-US" sz="2200" dirty="0">
                <a:solidFill>
                  <a:schemeClr val="tx1"/>
                </a:solidFill>
              </a:rPr>
              <a:t>DC-SRAM, and</a:t>
            </a:r>
          </a:p>
          <a:p>
            <a:pPr marL="520700" indent="-342900">
              <a:lnSpc>
                <a:spcPct val="100000"/>
              </a:lnSpc>
              <a:spcBef>
                <a:spcPts val="0"/>
              </a:spcBef>
              <a:spcAft>
                <a:spcPts val="600"/>
              </a:spcAft>
            </a:pPr>
            <a:r>
              <a:rPr lang="en-US" sz="2200" dirty="0">
                <a:solidFill>
                  <a:schemeClr val="tx1"/>
                </a:solidFill>
              </a:rPr>
              <a:t>TB-SRAMs</a:t>
            </a: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400" dirty="0"/>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400" dirty="0"/>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100" dirty="0">
              <a:solidFill>
                <a:schemeClr val="tx1"/>
              </a:solidFill>
            </a:endParaRPr>
          </a:p>
          <a:p>
            <a:pPr marL="520700" marR="0" lvl="0" indent="-342900" algn="l" defTabSz="914400" rtl="0" eaLnBrk="1" fontAlgn="auto" latinLnBrk="0" hangingPunct="1">
              <a:lnSpc>
                <a:spcPct val="100000"/>
              </a:lnSpc>
              <a:spcBef>
                <a:spcPts val="0"/>
              </a:spcBef>
              <a:spcAft>
                <a:spcPts val="600"/>
              </a:spcAft>
              <a:buClrTx/>
              <a:buSzTx/>
              <a:buFontTx/>
              <a:buNone/>
              <a:tabLst/>
              <a:defRPr/>
            </a:pPr>
            <a:endParaRPr lang="en-US" sz="24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64B0BB-F452-6F45-9C9C-EFED3BFBC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429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We implement GenASM-DC as a linear cyclic systolic array based accelerator, using small and very simple logic components.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This design helps us to maximize parallelism and minimize memory BW and footprint.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Processing Core is the b</a:t>
            </a:r>
            <a:r>
              <a:rPr lang="en-US" dirty="0"/>
              <a:t>asic compute component which computes the intermediate bitvectors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and when we add the flip-flop-based storage logic around Processing Core, we define a </a:t>
            </a:r>
            <a:r>
              <a:rPr lang="en-US" sz="2000" b="1" dirty="0"/>
              <a:t>Processing Element (PE)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Multiple PEs are concatenated to define a </a:t>
            </a:r>
            <a:r>
              <a:rPr lang="en-US" sz="2000" b="1" dirty="0"/>
              <a:t>Processing Block</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We also have DC-SRAM, which stores the reference text, the pattern bitmasks for the query read, and the intermediate data generated from PEs, and we also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 TB-SRAMs, which store the intermediate bitvectors generated by each PE of GenASM-DC for later use by GenASM-TB. </a:t>
            </a:r>
          </a:p>
          <a:p>
            <a:pPr marL="755650" lvl="1" indent="-255588">
              <a:lnSpc>
                <a:spcPct val="100000"/>
              </a:lnSpc>
              <a:spcBef>
                <a:spcPts val="0"/>
              </a:spcBef>
              <a:spcAft>
                <a:spcPts val="0"/>
              </a:spcAft>
              <a:tabLst>
                <a:tab pos="4699000" algn="l"/>
                <a:tab pos="4875213" algn="l"/>
                <a:tab pos="5240338" algn="l"/>
                <a:tab pos="5414963" algn="l"/>
              </a:tabLs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64B0BB-F452-6F45-9C9C-EFED3BFBC4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739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We implement GenASM-TB hardware using very simple logic, which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1) reads the bitvectors from one of the TB-SRAMs using the computed address,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2) performs the required bitwise comparisons to find the traceback output for the current position,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3) computes the next TB-SRAM address to read the new set of bitvectors.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GenASM-TB finds the complete traceback output, [CLICK] it writes this output to main memory and completes its execution.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572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 </a:t>
            </a:r>
            <a:r>
              <a:rPr lang="en-US" dirty="0"/>
              <a:t>We synthesize our DC and TB accelerator datapaths with a typical 28nm low-power process:</a:t>
            </a:r>
          </a:p>
          <a:p>
            <a:r>
              <a:rPr lang="en-US" sz="1200" kern="1200" dirty="0">
                <a:solidFill>
                  <a:schemeClr val="tx1"/>
                </a:solidFill>
                <a:effectLst/>
                <a:latin typeface="+mn-lt"/>
                <a:ea typeface="+mn-ea"/>
                <a:cs typeface="+mn-cs"/>
              </a:rPr>
              <a:t>[CLICK] </a:t>
            </a:r>
            <a:r>
              <a:rPr lang="en-US" dirty="0"/>
              <a:t>Both accelerators operates at 1GHz.</a:t>
            </a:r>
          </a:p>
          <a:p>
            <a:endParaRPr lang="en-US" dirty="0"/>
          </a:p>
          <a:p>
            <a:r>
              <a:rPr lang="en-US" sz="1200" kern="1200" dirty="0">
                <a:solidFill>
                  <a:schemeClr val="tx1"/>
                </a:solidFill>
                <a:effectLst/>
                <a:latin typeface="+mn-lt"/>
                <a:ea typeface="+mn-ea"/>
                <a:cs typeface="+mn-cs"/>
              </a:rPr>
              <a:t>[CLICK] </a:t>
            </a:r>
            <a:r>
              <a:rPr lang="en-US" dirty="0"/>
              <a:t>We find that for 32 GenASM accelerator (one for each HMC vault), total area overhead is ten point sixty nine millimeter square and total power consumption is three point twenty-three watts.</a:t>
            </a:r>
          </a:p>
          <a:p>
            <a:r>
              <a:rPr lang="en-US" dirty="0"/>
              <a:t>We observe that both area and power consumption of GenASM (at 1 vault) is around 1% of the area and power consumption of a single Xeon CPU core.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92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GenASM has low area and power overheads.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407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GenASM is flexible and can be used for a number of use cases.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In this work, we evaluate three of them in detail and two of them are from the read mapping pipeline: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tx1"/>
                </a:solidFill>
                <a:effectLst/>
                <a:latin typeface="+mn-lt"/>
                <a:ea typeface="+mn-ea"/>
                <a:cs typeface="+mn-cs"/>
              </a:rPr>
              <a:t>Pre-alignment filtering and read alignment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288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[CLICK] (1) read alignment</a:t>
            </a:r>
          </a:p>
          <a:p>
            <a:r>
              <a:rPr lang="en-US" sz="1200" kern="1200" dirty="0">
                <a:solidFill>
                  <a:schemeClr val="tx1"/>
                </a:solidFill>
                <a:effectLst/>
                <a:latin typeface="+mn-lt"/>
                <a:ea typeface="+mn-ea"/>
                <a:cs typeface="+mn-cs"/>
              </a:rPr>
              <a:t>is the most time consuming step of read mapping that we align each read to all of its candidate reference regions and then find the optimal alignment.</a:t>
            </a:r>
          </a:p>
          <a:p>
            <a:r>
              <a:rPr lang="en-US" sz="1200" kern="1200" dirty="0">
                <a:solidFill>
                  <a:schemeClr val="tx1"/>
                </a:solidFill>
                <a:effectLst/>
                <a:latin typeface="+mn-lt"/>
                <a:ea typeface="+mn-ea"/>
                <a:cs typeface="+mn-cs"/>
              </a:rPr>
              <a:t>[CLICK] (2) in pre-alignment filtering for short reads, </a:t>
            </a:r>
          </a:p>
          <a:p>
            <a:r>
              <a:rPr lang="en-US" sz="1200" kern="1200" dirty="0">
                <a:solidFill>
                  <a:schemeClr val="tx1"/>
                </a:solidFill>
                <a:effectLst/>
                <a:latin typeface="+mn-lt"/>
                <a:ea typeface="+mn-ea"/>
                <a:cs typeface="+mn-cs"/>
              </a:rPr>
              <a:t>we aim to quickly identify and filter out the unlikely candidate reference regions of each read by approximating the edit distance between them and filter out if it is above a threshold.</a:t>
            </a:r>
          </a:p>
          <a:p>
            <a:r>
              <a:rPr lang="en-US" sz="1200" kern="1200" dirty="0">
                <a:solidFill>
                  <a:schemeClr val="tx1"/>
                </a:solidFill>
                <a:effectLst/>
                <a:latin typeface="+mn-lt"/>
                <a:ea typeface="+mn-ea"/>
                <a:cs typeface="+mn-cs"/>
              </a:rPr>
              <a:t>[CLICK] And our third use case is edit distance calculation </a:t>
            </a:r>
          </a:p>
          <a:p>
            <a:r>
              <a:rPr lang="en-US" sz="1200" b="0" i="0" u="none" strike="noStrike" kern="1200" dirty="0">
                <a:solidFill>
                  <a:schemeClr val="tx1"/>
                </a:solidFill>
                <a:effectLst/>
                <a:latin typeface="+mn-lt"/>
                <a:ea typeface="+mn-ea"/>
                <a:cs typeface="+mn-cs"/>
              </a:rPr>
              <a:t>Which is one of the fundamental operations in genomics that measures the similarity or distance btw two sequences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our paper, we also briefly discuss several other use cases such as generic text search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472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Unlocking the life’s code requires diving into the nucleus of our body cells, where the double-stranded genome resides. Genome is literally the 'code of life' - it is the set of instructions for making everything from you to zebras, strawberries, and even yeast.</a:t>
            </a:r>
          </a:p>
          <a:p>
            <a:br>
              <a:rPr lang="en-US" dirty="0"/>
            </a:br>
            <a:r>
              <a:rPr lang="en-US" b="0" cap="none" dirty="0"/>
              <a:t>since the discovery of </a:t>
            </a:r>
            <a:r>
              <a:rPr lang="en-US" b="0" cap="none" dirty="0" err="1"/>
              <a:t>dna’s</a:t>
            </a:r>
            <a:r>
              <a:rPr lang="en-US" b="0" cap="none" dirty="0"/>
              <a:t> double-helical structure (</a:t>
            </a:r>
            <a:r>
              <a:rPr lang="en-US" b="0" cap="none" dirty="0" err="1"/>
              <a:t>watson</a:t>
            </a:r>
            <a:r>
              <a:rPr lang="en-US" b="0" cap="none" dirty="0"/>
              <a:t> </a:t>
            </a:r>
            <a:r>
              <a:rPr lang="en-US" b="0" i="1" cap="none" dirty="0"/>
              <a:t>et al.</a:t>
            </a:r>
            <a:r>
              <a:rPr lang="en-US" b="0" cap="none" dirty="0"/>
              <a:t> 1953) </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12</a:t>
            </a:fld>
            <a:endParaRPr lang="en-US"/>
          </a:p>
        </p:txBody>
      </p:sp>
    </p:spTree>
    <p:extLst>
      <p:ext uri="{BB962C8B-B14F-4D97-AF65-F5344CB8AC3E}">
        <p14:creationId xmlns:p14="http://schemas.microsoft.com/office/powerpoint/2010/main" val="1012540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We find that, for all the three use cases, GenASM is </a:t>
            </a:r>
            <a:r>
              <a:rPr lang="en-US" dirty="0">
                <a:solidFill>
                  <a:srgbClr val="FE6200"/>
                </a:solidFill>
              </a:rPr>
              <a:t>significantly more efficient </a:t>
            </a:r>
            <a:r>
              <a:rPr lang="en-US" sz="1200" kern="1200" dirty="0">
                <a:solidFill>
                  <a:schemeClr val="tx1"/>
                </a:solidFill>
                <a:effectLst/>
                <a:latin typeface="+mn-lt"/>
                <a:ea typeface="+mn-ea"/>
                <a:cs typeface="+mn-cs"/>
              </a:rPr>
              <a:t>in terms of both speed and power consumption </a:t>
            </a:r>
            <a:r>
              <a:rPr lang="en-US" dirty="0">
                <a:solidFill>
                  <a:schemeClr val="tx1"/>
                </a:solidFill>
              </a:rPr>
              <a:t>than state-of-the-art software and hardware baselines</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91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marR="0" lvl="0" indent="0" algn="l" defTabSz="914400" rtl="0" eaLnBrk="1" fontAlgn="auto" latinLnBrk="0" hangingPunct="1">
              <a:lnSpc>
                <a:spcPct val="100000"/>
              </a:lnSpc>
              <a:spcBef>
                <a:spcPts val="600"/>
              </a:spcBef>
              <a:spcAft>
                <a:spcPts val="0"/>
              </a:spcAft>
              <a:buClr>
                <a:srgbClr val="C00000"/>
              </a:buClr>
              <a:buSzTx/>
              <a:buFont typeface="Wingdings" panose="05000000000000000000" pitchFamily="2" charset="2"/>
              <a:buNone/>
              <a:tabLst/>
              <a:defRPr/>
            </a:pPr>
            <a:r>
              <a:rPr lang="en-US" sz="4800" b="0" i="1" dirty="0">
                <a:solidFill>
                  <a:schemeClr val="tx1"/>
                </a:solidFill>
              </a:rPr>
              <a:t>Read mapping, which is the process of m</a:t>
            </a:r>
            <a:r>
              <a:rPr lang="en-US" sz="4800" b="0" dirty="0">
                <a:solidFill>
                  <a:schemeClr val="tx1"/>
                </a:solidFill>
              </a:rPr>
              <a:t>apping the reads to a reference genome is a c</a:t>
            </a:r>
            <a:r>
              <a:rPr lang="en-US" sz="3200" b="0" i="1" dirty="0">
                <a:solidFill>
                  <a:schemeClr val="tx1"/>
                </a:solidFill>
              </a:rPr>
              <a:t>ritical step</a:t>
            </a:r>
            <a:r>
              <a:rPr lang="en-US" sz="3200" b="0" dirty="0">
                <a:solidFill>
                  <a:schemeClr val="tx1"/>
                </a:solidFill>
              </a:rPr>
              <a:t> in genome sequence analysis</a:t>
            </a:r>
          </a:p>
          <a:p>
            <a:pPr marL="0" marR="0" lvl="0" indent="0" algn="l" defTabSz="914400" rtl="0" eaLnBrk="1" fontAlgn="auto" latinLnBrk="0" hangingPunct="1">
              <a:lnSpc>
                <a:spcPct val="100000"/>
              </a:lnSpc>
              <a:spcBef>
                <a:spcPts val="600"/>
              </a:spcBef>
              <a:spcAft>
                <a:spcPts val="0"/>
              </a:spcAft>
              <a:buClr>
                <a:srgbClr val="C00000"/>
              </a:buClr>
              <a:buSzTx/>
              <a:buFont typeface="Wingdings" panose="05000000000000000000" pitchFamily="2" charset="2"/>
              <a:buNone/>
              <a:tabLst/>
              <a:defRPr/>
            </a:pPr>
            <a:r>
              <a:rPr lang="en-US" sz="3200" b="0" dirty="0">
                <a:solidFill>
                  <a:schemeClr val="tx1"/>
                </a:solidFill>
                <a:latin typeface="+mj-lt"/>
              </a:rPr>
              <a:t>Traditionally, we perform seq2seq mapping, where we</a:t>
            </a:r>
            <a:endParaRPr lang="en-US" sz="3200" b="0" dirty="0">
              <a:latin typeface="+mj-lt"/>
            </a:endParaRPr>
          </a:p>
          <a:p>
            <a:pPr marL="285750" indent="-285750">
              <a:spcBef>
                <a:spcPts val="600"/>
              </a:spcBef>
              <a:buClr>
                <a:srgbClr val="C00000"/>
              </a:buClr>
              <a:buFont typeface="Wingdings" panose="05000000000000000000" pitchFamily="2" charset="2"/>
              <a:buChar char="q"/>
            </a:pPr>
            <a:r>
              <a:rPr lang="en-US" sz="3200" b="0" dirty="0">
                <a:latin typeface="+mj-lt"/>
              </a:rPr>
              <a:t>Map </a:t>
            </a:r>
            <a:r>
              <a:rPr lang="en-US" sz="3200" b="0" i="1" dirty="0">
                <a:latin typeface="+mj-lt"/>
              </a:rPr>
              <a:t>reads</a:t>
            </a:r>
            <a:r>
              <a:rPr lang="en-US" sz="3200" b="0" dirty="0">
                <a:latin typeface="+mj-lt"/>
              </a:rPr>
              <a:t> collected from an individual to a known </a:t>
            </a:r>
            <a:r>
              <a:rPr lang="en-US" sz="3200" b="0" i="1" dirty="0">
                <a:solidFill>
                  <a:srgbClr val="C00000"/>
                </a:solidFill>
                <a:latin typeface="+mj-lt"/>
              </a:rPr>
              <a:t>linear reference genome sequence</a:t>
            </a:r>
          </a:p>
          <a:p>
            <a:pPr marL="285750" indent="-285750">
              <a:spcBef>
                <a:spcPts val="600"/>
              </a:spcBef>
              <a:buClr>
                <a:srgbClr val="C00000"/>
              </a:buClr>
              <a:buFont typeface="Wingdings" panose="05000000000000000000" pitchFamily="2" charset="2"/>
              <a:buChar char="q"/>
            </a:pPr>
            <a:r>
              <a:rPr lang="en-US" sz="3200" b="0" dirty="0">
                <a:latin typeface="+mj-lt"/>
              </a:rPr>
              <a:t>Emphasizes the genetic variations that are </a:t>
            </a:r>
            <a:r>
              <a:rPr lang="en-US" sz="3200" b="0" dirty="0">
                <a:solidFill>
                  <a:srgbClr val="C00000"/>
                </a:solidFill>
                <a:latin typeface="+mj-lt"/>
              </a:rPr>
              <a:t>present</a:t>
            </a:r>
            <a:r>
              <a:rPr lang="en-US" sz="3200" b="0" dirty="0">
                <a:latin typeface="+mj-lt"/>
              </a:rPr>
              <a:t> in the single reference genome</a:t>
            </a:r>
          </a:p>
          <a:p>
            <a:pPr marL="285750" indent="-285750">
              <a:spcBef>
                <a:spcPts val="600"/>
              </a:spcBef>
              <a:buClr>
                <a:srgbClr val="C00000"/>
              </a:buClr>
              <a:buFont typeface="Wingdings" panose="05000000000000000000" pitchFamily="2" charset="2"/>
              <a:buChar char="q"/>
            </a:pPr>
            <a:r>
              <a:rPr lang="en-US" sz="3200" b="0" dirty="0">
                <a:solidFill>
                  <a:srgbClr val="C00000"/>
                </a:solidFill>
                <a:latin typeface="+mj-lt"/>
              </a:rPr>
              <a:t>Ignores other variations </a:t>
            </a:r>
            <a:r>
              <a:rPr lang="en-US" sz="3200" b="0" dirty="0">
                <a:latin typeface="+mj-lt"/>
              </a:rPr>
              <a:t>that are not represented in the single linear reference sequence</a:t>
            </a:r>
          </a:p>
          <a:p>
            <a:pPr marL="285750" indent="-285750">
              <a:spcBef>
                <a:spcPts val="600"/>
              </a:spcBef>
              <a:buClr>
                <a:srgbClr val="C00000"/>
              </a:buClr>
              <a:buFont typeface="Wingdings" panose="05000000000000000000" pitchFamily="2" charset="2"/>
              <a:buChar char="q"/>
            </a:pPr>
            <a:r>
              <a:rPr lang="en-US" sz="3200" b="0" dirty="0">
                <a:latin typeface="+mj-lt"/>
              </a:rPr>
              <a:t>Introduces </a:t>
            </a:r>
            <a:r>
              <a:rPr lang="en-US" sz="3200" b="0" dirty="0">
                <a:solidFill>
                  <a:srgbClr val="C00000"/>
                </a:solidFill>
                <a:latin typeface="+mj-lt"/>
              </a:rPr>
              <a:t>reference bias</a:t>
            </a:r>
          </a:p>
          <a:p>
            <a:pPr marL="285750" indent="-285750">
              <a:spcBef>
                <a:spcPts val="600"/>
              </a:spcBef>
              <a:buClr>
                <a:srgbClr val="C00000"/>
              </a:buClr>
              <a:buFont typeface="Wingdings" panose="05000000000000000000" pitchFamily="2" charset="2"/>
              <a:buChar char="q"/>
            </a:pPr>
            <a:r>
              <a:rPr lang="en-US" sz="3200" b="0" dirty="0">
                <a:solidFill>
                  <a:srgbClr val="C00000"/>
                </a:solidFill>
                <a:latin typeface="+mj-lt"/>
              </a:rPr>
              <a:t>However, s2s mapping is a well studied problem with many available tools and accelerators</a:t>
            </a:r>
          </a:p>
          <a:p>
            <a:pPr marL="0" indent="0">
              <a:spcBef>
                <a:spcPts val="1200"/>
              </a:spcBef>
              <a:buClr>
                <a:srgbClr val="00B050"/>
              </a:buClr>
              <a:buFont typeface="Wingdings" panose="05000000000000000000" pitchFamily="2" charset="2"/>
              <a:buNone/>
            </a:pPr>
            <a:endParaRPr lang="en-US" sz="4400" dirty="0"/>
          </a:p>
          <a:p>
            <a:pPr marL="0" indent="0">
              <a:spcBef>
                <a:spcPts val="1200"/>
              </a:spcBef>
              <a:buClr>
                <a:srgbClr val="00B050"/>
              </a:buClr>
              <a:buFont typeface="Wingdings" panose="05000000000000000000" pitchFamily="2" charset="2"/>
              <a:buNone/>
            </a:pPr>
            <a:r>
              <a:rPr lang="en-US" sz="4400" dirty="0"/>
              <a:t>Recent works replace the linear reference sequence with a </a:t>
            </a:r>
            <a:r>
              <a:rPr lang="en-US" sz="4400" b="1" i="1" dirty="0">
                <a:solidFill>
                  <a:srgbClr val="00B050"/>
                </a:solidFill>
              </a:rPr>
              <a:t>graph-based representation of  the reference genome</a:t>
            </a:r>
            <a:r>
              <a:rPr lang="en-US" sz="4400" b="1" dirty="0">
                <a:solidFill>
                  <a:srgbClr val="00B050"/>
                </a:solidFill>
              </a:rPr>
              <a:t> (</a:t>
            </a:r>
            <a:r>
              <a:rPr lang="en-US" sz="4400" b="1" i="1" dirty="0">
                <a:solidFill>
                  <a:srgbClr val="00B050"/>
                </a:solidFill>
              </a:rPr>
              <a:t>genome graph</a:t>
            </a:r>
            <a:r>
              <a:rPr lang="en-US" sz="4400" b="1" dirty="0">
                <a:solidFill>
                  <a:srgbClr val="00B050"/>
                </a:solidFill>
              </a:rPr>
              <a:t>). Thus, we can perform seq2graph mapping.</a:t>
            </a:r>
          </a:p>
          <a:p>
            <a:pPr marL="285750" indent="-285750">
              <a:spcBef>
                <a:spcPts val="1200"/>
              </a:spcBef>
              <a:buClr>
                <a:srgbClr val="00B050"/>
              </a:buClr>
              <a:buFont typeface="Wingdings" panose="05000000000000000000" pitchFamily="2" charset="2"/>
              <a:buChar char="q"/>
            </a:pPr>
            <a:r>
              <a:rPr lang="en-US" sz="4400" b="1" dirty="0">
                <a:solidFill>
                  <a:srgbClr val="00B050"/>
                </a:solidFill>
              </a:rPr>
              <a:t>Captures the genetic variations and diversity </a:t>
            </a:r>
            <a:r>
              <a:rPr lang="en-US" sz="4400" dirty="0"/>
              <a:t>across many individuals in a population</a:t>
            </a:r>
          </a:p>
          <a:p>
            <a:pPr marL="0" indent="0">
              <a:spcBef>
                <a:spcPts val="1200"/>
              </a:spcBef>
              <a:buClr>
                <a:srgbClr val="00B050"/>
              </a:buClr>
              <a:buFont typeface="Wingdings" panose="05000000000000000000" pitchFamily="2" charset="2"/>
              <a:buNone/>
            </a:pPr>
            <a:r>
              <a:rPr lang="en-US" sz="4400" dirty="0"/>
              <a:t>[CLICK] Results in </a:t>
            </a:r>
            <a:r>
              <a:rPr lang="en-US" sz="4400" b="1" dirty="0">
                <a:solidFill>
                  <a:srgbClr val="00B050"/>
                </a:solidFill>
              </a:rPr>
              <a:t>notable quality improvements </a:t>
            </a:r>
            <a:r>
              <a:rPr lang="en-US" sz="4400" dirty="0"/>
              <a:t>in GSA</a:t>
            </a:r>
          </a:p>
          <a:p>
            <a:pPr marL="0" indent="0">
              <a:spcBef>
                <a:spcPts val="600"/>
              </a:spcBef>
              <a:buClr>
                <a:srgbClr val="C00000"/>
              </a:buClr>
              <a:buFont typeface="Wingdings" panose="05000000000000000000" pitchFamily="2" charset="2"/>
              <a:buNone/>
            </a:pPr>
            <a:endParaRPr lang="en-US" sz="3200" b="0" dirty="0">
              <a:solidFill>
                <a:srgbClr val="C00000"/>
              </a:solidFill>
              <a:latin typeface="+mj-lt"/>
            </a:endParaRPr>
          </a:p>
          <a:p>
            <a:pPr marL="0" indent="0">
              <a:spcBef>
                <a:spcPts val="600"/>
              </a:spcBef>
              <a:buClr>
                <a:srgbClr val="C00000"/>
              </a:buClr>
              <a:buFont typeface="Wingdings" panose="05000000000000000000" pitchFamily="2" charset="2"/>
              <a:buNone/>
            </a:pPr>
            <a:endParaRPr lang="en-US" sz="3200" b="0" dirty="0">
              <a:solidFill>
                <a:srgbClr val="C00000"/>
              </a:solidFill>
              <a:latin typeface="+mj-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292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d121dd48d8_38_114:notes"/>
          <p:cNvSpPr txBox="1">
            <a:spLocks noGrp="1"/>
          </p:cNvSpPr>
          <p:nvPr>
            <p:ph type="body" idx="1"/>
          </p:nvPr>
        </p:nvSpPr>
        <p:spPr>
          <a:xfrm>
            <a:off x="731520" y="4620578"/>
            <a:ext cx="5852160" cy="3780630"/>
          </a:xfrm>
          <a:prstGeom prst="rect">
            <a:avLst/>
          </a:prstGeom>
        </p:spPr>
        <p:txBody>
          <a:bodyPr spcFirstLastPara="1" wrap="square" lIns="96645" tIns="96645" rIns="96645" bIns="96645" anchor="t" anchorCtr="0">
            <a:noAutofit/>
          </a:bodyPr>
          <a:lstStyle/>
          <a:p>
            <a:pPr algn="l"/>
            <a:r>
              <a:rPr lang="en-US" sz="1900" dirty="0">
                <a:latin typeface="LinLibertineT"/>
              </a:rPr>
              <a:t>[CLICK] Thus, our goal is to come up with a specialized, high-performance, scalable, and low-cost algorithm/hardware co-design that alleviates bottlenecks in both the seeding and alignment steps of sequence-to-graph mapping. </a:t>
            </a:r>
          </a:p>
          <a:p>
            <a:pPr algn="l"/>
            <a:r>
              <a:rPr lang="en-US" sz="1900" dirty="0">
                <a:latin typeface="LinLibertineT"/>
              </a:rPr>
              <a:t>[CLICK] To this end, we propose SeGraM, a </a:t>
            </a:r>
            <a:r>
              <a:rPr lang="en-US" sz="1900" dirty="0">
                <a:latin typeface="LinLibertineTI"/>
              </a:rPr>
              <a:t>universal algorithm/hardware co-designed genomic mapping accelerator </a:t>
            </a:r>
            <a:r>
              <a:rPr lang="en-US" sz="1900" dirty="0">
                <a:latin typeface="LinLibertineT"/>
              </a:rPr>
              <a:t>that can effectively and efficiently support both sequence-to-graph mapping and sequence-to-sequence mapping, for both short and long reads. To our knowledge, SeGraM is the first algorithm/hardware co-design for accelerating</a:t>
            </a:r>
          </a:p>
          <a:p>
            <a:pPr algn="l"/>
            <a:r>
              <a:rPr lang="en-US" sz="1900" dirty="0">
                <a:latin typeface="LinLibertineT"/>
              </a:rPr>
              <a:t>sequence-to-graph mapping.</a:t>
            </a:r>
          </a:p>
        </p:txBody>
      </p:sp>
      <p:sp>
        <p:nvSpPr>
          <p:cNvPr id="688" name="Google Shape;688;gd121dd48d8_38_114:notes"/>
          <p:cNvSpPr>
            <a:spLocks noGrp="1" noRot="1" noChangeAspect="1"/>
          </p:cNvSpPr>
          <p:nvPr>
            <p:ph type="sldImg" idx="2"/>
          </p:nvPr>
        </p:nvSpPr>
        <p:spPr>
          <a:xfrm>
            <a:off x="1497013" y="1200150"/>
            <a:ext cx="4321175"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6886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gn="l"/>
            <a:r>
              <a:rPr lang="en-US" sz="1900" dirty="0">
                <a:latin typeface="LinLibertineT"/>
              </a:rPr>
              <a:t>Which brings us to seq2graph mapping. </a:t>
            </a:r>
          </a:p>
          <a:p>
            <a:pPr algn="l"/>
            <a:r>
              <a:rPr lang="en-US" sz="1900" dirty="0">
                <a:latin typeface="LinLibertineT"/>
              </a:rPr>
              <a:t>Sequence-to-graph mapping pipeline has [CLICK] two pre-processing and [CLICK] three main steps.</a:t>
            </a:r>
          </a:p>
          <a:p>
            <a:pPr algn="l"/>
            <a:r>
              <a:rPr lang="en-US" sz="1900" dirty="0">
                <a:solidFill>
                  <a:srgbClr val="000000"/>
                </a:solidFill>
                <a:latin typeface="LinLibertineT"/>
              </a:rPr>
              <a:t>[CLICK] The first pre-processing step constructs the genome graph using a linear reference genome and the associated variations for that genome. </a:t>
            </a:r>
          </a:p>
          <a:p>
            <a:pPr algn="l"/>
            <a:r>
              <a:rPr lang="en-US" sz="1900" dirty="0">
                <a:solidFill>
                  <a:srgbClr val="000000"/>
                </a:solidFill>
                <a:latin typeface="LinLibertineT"/>
              </a:rPr>
              <a:t>[CLICK] The second pre-processing step indexes the nodes of the graph. The resulting index is used in the first main step of the pipeline, [CLICK] </a:t>
            </a:r>
            <a:r>
              <a:rPr lang="en-US" sz="1900" dirty="0">
                <a:solidFill>
                  <a:srgbClr val="000000"/>
                </a:solidFill>
                <a:latin typeface="LinLibertineTI"/>
              </a:rPr>
              <a:t>seeding</a:t>
            </a:r>
            <a:r>
              <a:rPr lang="en-US" sz="1900" dirty="0">
                <a:solidFill>
                  <a:srgbClr val="000000"/>
                </a:solidFill>
                <a:latin typeface="LinLibertineT"/>
              </a:rPr>
              <a:t>, which aims to find seed matches between the query read and a region of the graph. </a:t>
            </a:r>
          </a:p>
          <a:p>
            <a:pPr algn="l"/>
            <a:r>
              <a:rPr lang="en-US" sz="1900" dirty="0">
                <a:solidFill>
                  <a:srgbClr val="000000"/>
                </a:solidFill>
                <a:latin typeface="LinLibertineT"/>
              </a:rPr>
              <a:t>[CLICK] After optionally filtering these seed matches with a </a:t>
            </a:r>
            <a:r>
              <a:rPr lang="en-US" sz="1900" dirty="0">
                <a:solidFill>
                  <a:srgbClr val="000000"/>
                </a:solidFill>
                <a:latin typeface="LinLibertineTI"/>
              </a:rPr>
              <a:t>filtering</a:t>
            </a:r>
            <a:r>
              <a:rPr lang="en-US" sz="1900" dirty="0">
                <a:solidFill>
                  <a:srgbClr val="000000"/>
                </a:solidFill>
                <a:latin typeface="LinLibertineT"/>
              </a:rPr>
              <a:t>, </a:t>
            </a:r>
            <a:r>
              <a:rPr lang="en-US" sz="1900" dirty="0">
                <a:solidFill>
                  <a:srgbClr val="000000"/>
                </a:solidFill>
                <a:latin typeface="LinLibertineTI"/>
              </a:rPr>
              <a:t>chaining</a:t>
            </a:r>
            <a:r>
              <a:rPr lang="en-US" sz="1900" dirty="0">
                <a:solidFill>
                  <a:srgbClr val="000000"/>
                </a:solidFill>
                <a:latin typeface="LinLibertineT"/>
              </a:rPr>
              <a:t>, or </a:t>
            </a:r>
            <a:r>
              <a:rPr lang="en-US" sz="1900" dirty="0">
                <a:solidFill>
                  <a:srgbClr val="000000"/>
                </a:solidFill>
                <a:latin typeface="LinLibertineTI"/>
              </a:rPr>
              <a:t>clustering s</a:t>
            </a:r>
            <a:r>
              <a:rPr lang="en-US" sz="1900" dirty="0">
                <a:solidFill>
                  <a:srgbClr val="000000"/>
                </a:solidFill>
                <a:latin typeface="LinLibertineT"/>
              </a:rPr>
              <a:t>tep, [CLICK] </a:t>
            </a:r>
            <a:r>
              <a:rPr lang="en-US" sz="1900" dirty="0">
                <a:solidFill>
                  <a:srgbClr val="000000"/>
                </a:solidFill>
                <a:latin typeface="LinLibertineTI"/>
              </a:rPr>
              <a:t>alignment </a:t>
            </a:r>
            <a:r>
              <a:rPr lang="en-US" sz="1900" dirty="0">
                <a:solidFill>
                  <a:srgbClr val="000000"/>
                </a:solidFill>
                <a:latin typeface="LinLibertineT"/>
              </a:rPr>
              <a:t>is performed between all of the non-filtered seed locations within the graph and the query read to find the optimal alignment. Alignment is the most expensive step of the pipeline, so let’s look at it in detail.</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436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d121dd48d8_38_218:notes"/>
          <p:cNvSpPr>
            <a:spLocks noGrp="1" noRot="1" noChangeAspect="1"/>
          </p:cNvSpPr>
          <p:nvPr>
            <p:ph type="sldImg" idx="2"/>
          </p:nvPr>
        </p:nvSpPr>
        <p:spPr>
          <a:xfrm>
            <a:off x="1257300" y="720725"/>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d121dd48d8_38_21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algn="l"/>
            <a:r>
              <a:rPr lang="en-US" sz="1900" dirty="0">
                <a:latin typeface="LinLibertineT"/>
              </a:rPr>
              <a:t>Let’s look at the overview of our hardware design.</a:t>
            </a:r>
          </a:p>
          <a:p>
            <a:pPr algn="l"/>
            <a:r>
              <a:rPr lang="en-US" sz="1900" dirty="0">
                <a:latin typeface="LinLibertineT"/>
              </a:rPr>
              <a:t>[CLICK] Before SeGraM execution starts, as pre-processing steps, we (1) generate each chromosome’s graph structure, (2) index each graph’s nodes, and (3) pre-load both the resulting graph and hash table index into the main memory. Both the graph and its index are static data structures that can be generated </a:t>
            </a:r>
            <a:r>
              <a:rPr lang="en-US" sz="1900" dirty="0">
                <a:latin typeface="LinLibertineTI"/>
              </a:rPr>
              <a:t>only once </a:t>
            </a:r>
            <a:r>
              <a:rPr lang="en-US" sz="1900" dirty="0">
                <a:latin typeface="LinLibertineT"/>
              </a:rPr>
              <a:t>and reused for multiple mapping executions.</a:t>
            </a:r>
          </a:p>
          <a:p>
            <a:pPr algn="l"/>
            <a:r>
              <a:rPr lang="en-US" sz="1900" dirty="0">
                <a:solidFill>
                  <a:srgbClr val="000000"/>
                </a:solidFill>
                <a:latin typeface="LinLibertineT"/>
              </a:rPr>
              <a:t>[CLICK] SeGraM execution starts when the query read is streamed from the host and MinSeed writes it to the </a:t>
            </a:r>
            <a:r>
              <a:rPr lang="en-US" sz="1900" dirty="0">
                <a:solidFill>
                  <a:srgbClr val="000000"/>
                </a:solidFill>
                <a:latin typeface="LinLibertineTI"/>
              </a:rPr>
              <a:t>read scratchpad </a:t>
            </a:r>
            <a:r>
              <a:rPr lang="en-US" sz="1900" dirty="0">
                <a:solidFill>
                  <a:srgbClr val="000000"/>
                </a:solidFill>
                <a:latin typeface="LinLibertineT"/>
              </a:rPr>
              <a:t>( </a:t>
            </a:r>
            <a:r>
              <a:rPr lang="en-US" sz="1900" dirty="0">
                <a:solidFill>
                  <a:srgbClr val="FFFFFF"/>
                </a:solidFill>
                <a:latin typeface="LinLibertineT"/>
              </a:rPr>
              <a:t>1 </a:t>
            </a:r>
            <a:r>
              <a:rPr lang="en-US" sz="1900" dirty="0">
                <a:solidFill>
                  <a:srgbClr val="000000"/>
                </a:solidFill>
                <a:latin typeface="LinLibertineT"/>
              </a:rPr>
              <a:t>). </a:t>
            </a:r>
          </a:p>
          <a:p>
            <a:pPr algn="l"/>
            <a:r>
              <a:rPr lang="en-US" sz="1900" dirty="0">
                <a:solidFill>
                  <a:srgbClr val="000000"/>
                </a:solidFill>
                <a:latin typeface="LinLibertineT"/>
              </a:rPr>
              <a:t>[CLICK] Using all of the </a:t>
            </a:r>
            <a:r>
              <a:rPr lang="en-US" sz="1900" dirty="0">
                <a:solidFill>
                  <a:srgbClr val="000000"/>
                </a:solidFill>
                <a:latin typeface="LinLibertineTI"/>
              </a:rPr>
              <a:t>k</a:t>
            </a:r>
            <a:r>
              <a:rPr lang="en-US" sz="1900" dirty="0">
                <a:solidFill>
                  <a:srgbClr val="000000"/>
                </a:solidFill>
                <a:latin typeface="LinLibertineT"/>
              </a:rPr>
              <a:t>-length subsequences (i.e., </a:t>
            </a:r>
            <a:r>
              <a:rPr lang="en-US" sz="1900" dirty="0">
                <a:solidFill>
                  <a:srgbClr val="000000"/>
                </a:solidFill>
                <a:latin typeface="LinLibertineTI"/>
              </a:rPr>
              <a:t>k-</a:t>
            </a:r>
            <a:r>
              <a:rPr lang="en-US" sz="1900" dirty="0" err="1">
                <a:solidFill>
                  <a:srgbClr val="000000"/>
                </a:solidFill>
                <a:latin typeface="LinLibertineTI"/>
              </a:rPr>
              <a:t>mers</a:t>
            </a:r>
            <a:r>
              <a:rPr lang="en-US" sz="1900" dirty="0">
                <a:solidFill>
                  <a:srgbClr val="000000"/>
                </a:solidFill>
                <a:latin typeface="LinLibertineT"/>
              </a:rPr>
              <a:t>) of the query read, [CLICK] MinSeed finds the minimum representative set of these k-</a:t>
            </a:r>
            <a:r>
              <a:rPr lang="en-US" sz="1900" dirty="0" err="1">
                <a:solidFill>
                  <a:srgbClr val="000000"/>
                </a:solidFill>
                <a:latin typeface="LinLibertineT"/>
              </a:rPr>
              <a:t>mers</a:t>
            </a:r>
            <a:r>
              <a:rPr lang="en-US" sz="1900" dirty="0">
                <a:solidFill>
                  <a:srgbClr val="000000"/>
                </a:solidFill>
                <a:latin typeface="LinLibertineT"/>
              </a:rPr>
              <a:t> (i.e., </a:t>
            </a:r>
            <a:r>
              <a:rPr lang="en-US" sz="1900" dirty="0">
                <a:solidFill>
                  <a:srgbClr val="000000"/>
                </a:solidFill>
                <a:latin typeface="LinLibertineTI"/>
              </a:rPr>
              <a:t>minimizers</a:t>
            </a:r>
            <a:r>
              <a:rPr lang="en-US" sz="1900" dirty="0">
                <a:solidFill>
                  <a:srgbClr val="000000"/>
                </a:solidFill>
                <a:latin typeface="LinLibertineT"/>
              </a:rPr>
              <a:t>) according to a scoring mechanism and [CLICK] writes them to the </a:t>
            </a:r>
            <a:r>
              <a:rPr lang="en-US" sz="1900" dirty="0">
                <a:solidFill>
                  <a:srgbClr val="000000"/>
                </a:solidFill>
                <a:latin typeface="LinLibertineTI"/>
              </a:rPr>
              <a:t>minimizer scratchpad </a:t>
            </a:r>
            <a:r>
              <a:rPr lang="en-US" sz="1900" dirty="0">
                <a:solidFill>
                  <a:srgbClr val="000000"/>
                </a:solidFill>
                <a:latin typeface="LinLibertineT"/>
              </a:rPr>
              <a:t>( </a:t>
            </a:r>
            <a:r>
              <a:rPr lang="en-US" sz="1900" dirty="0">
                <a:solidFill>
                  <a:srgbClr val="FFFFFF"/>
                </a:solidFill>
                <a:latin typeface="LinLibertineT"/>
              </a:rPr>
              <a:t>2 </a:t>
            </a:r>
            <a:r>
              <a:rPr lang="en-US" sz="1900" dirty="0">
                <a:solidFill>
                  <a:srgbClr val="000000"/>
                </a:solidFill>
                <a:latin typeface="LinLibertineT"/>
              </a:rPr>
              <a:t>). </a:t>
            </a:r>
          </a:p>
          <a:p>
            <a:pPr algn="l"/>
            <a:r>
              <a:rPr lang="en-US" sz="1900" dirty="0">
                <a:solidFill>
                  <a:srgbClr val="000000"/>
                </a:solidFill>
                <a:latin typeface="LinLibertineT"/>
              </a:rPr>
              <a:t>[CLICK] For each minimizer, MinSeed fetches its occurrence frequency from the hash table in main memory ( </a:t>
            </a:r>
            <a:r>
              <a:rPr lang="en-US" sz="1900" dirty="0">
                <a:solidFill>
                  <a:srgbClr val="FFFFFF"/>
                </a:solidFill>
                <a:latin typeface="LinLibertineT"/>
              </a:rPr>
              <a:t>3 </a:t>
            </a:r>
            <a:r>
              <a:rPr lang="en-US" sz="1900" dirty="0">
                <a:solidFill>
                  <a:srgbClr val="000000"/>
                </a:solidFill>
                <a:latin typeface="LinLibertineT"/>
              </a:rPr>
              <a:t>) and [CLICK] filters out each minimizer whose occurrence frequency is above a user-defined threshold ( </a:t>
            </a:r>
            <a:r>
              <a:rPr lang="en-US" sz="1900" dirty="0">
                <a:solidFill>
                  <a:srgbClr val="FFFFFF"/>
                </a:solidFill>
                <a:latin typeface="LinLibertineT"/>
              </a:rPr>
              <a:t>4 </a:t>
            </a:r>
            <a:r>
              <a:rPr lang="en-US" sz="1900" dirty="0">
                <a:solidFill>
                  <a:srgbClr val="000000"/>
                </a:solidFill>
                <a:latin typeface="LinLibertineT"/>
              </a:rPr>
              <a:t>). We aim to select the least frequent minimizers and filter out the most frequent minimizers such that we minimize the number of seed locations to be considered for the expensive alignment step. </a:t>
            </a:r>
          </a:p>
          <a:p>
            <a:pPr algn="l"/>
            <a:r>
              <a:rPr lang="en-US" sz="1900" dirty="0">
                <a:solidFill>
                  <a:srgbClr val="000000"/>
                </a:solidFill>
                <a:latin typeface="LinLibertineT"/>
              </a:rPr>
              <a:t>[CLICK] Next, MinSeed fetches the seed locations of the remaining minimizers from main memory, and writes them to the </a:t>
            </a:r>
            <a:r>
              <a:rPr lang="en-US" sz="1900" dirty="0">
                <a:solidFill>
                  <a:srgbClr val="000000"/>
                </a:solidFill>
                <a:latin typeface="LinLibertineTI"/>
              </a:rPr>
              <a:t>seed scratchpad </a:t>
            </a:r>
            <a:r>
              <a:rPr lang="en-US" sz="1900" dirty="0">
                <a:solidFill>
                  <a:srgbClr val="000000"/>
                </a:solidFill>
                <a:latin typeface="LinLibertineT"/>
              </a:rPr>
              <a:t>( </a:t>
            </a:r>
            <a:r>
              <a:rPr lang="en-US" sz="1900" dirty="0">
                <a:solidFill>
                  <a:srgbClr val="FFFFFF"/>
                </a:solidFill>
                <a:latin typeface="LinLibertineT"/>
              </a:rPr>
              <a:t>5 </a:t>
            </a:r>
            <a:r>
              <a:rPr lang="en-US" sz="1900" dirty="0">
                <a:solidFill>
                  <a:srgbClr val="000000"/>
                </a:solidFill>
                <a:latin typeface="LinLibertineT"/>
              </a:rPr>
              <a:t>). </a:t>
            </a:r>
          </a:p>
          <a:p>
            <a:pPr algn="l"/>
            <a:r>
              <a:rPr lang="en-US" sz="1900" dirty="0">
                <a:solidFill>
                  <a:srgbClr val="000000"/>
                </a:solidFill>
                <a:latin typeface="LinLibertineT"/>
              </a:rPr>
              <a:t>[CLICK] Finally, MinSeed calculates the candidate reference region (i.e., subgraph surrounding the seed) for each seed ( </a:t>
            </a:r>
            <a:r>
              <a:rPr lang="en-US" sz="1900" dirty="0">
                <a:solidFill>
                  <a:srgbClr val="FFFFFF"/>
                </a:solidFill>
                <a:latin typeface="LinLibertineT"/>
              </a:rPr>
              <a:t>6 </a:t>
            </a:r>
            <a:r>
              <a:rPr lang="en-US" sz="1900" dirty="0">
                <a:solidFill>
                  <a:srgbClr val="000000"/>
                </a:solidFill>
                <a:latin typeface="LinLibertineT"/>
              </a:rPr>
              <a:t>), [CLICK] fetches the graph nodes from memory for each candidate region in the reference and writes the nodes to the </a:t>
            </a:r>
            <a:r>
              <a:rPr lang="en-US" sz="1900" dirty="0">
                <a:solidFill>
                  <a:srgbClr val="000000"/>
                </a:solidFill>
                <a:latin typeface="LinLibertineTI"/>
              </a:rPr>
              <a:t>input scratchpad </a:t>
            </a:r>
            <a:r>
              <a:rPr lang="en-US" sz="1900" dirty="0">
                <a:solidFill>
                  <a:srgbClr val="000000"/>
                </a:solidFill>
                <a:latin typeface="LinLibertineT"/>
              </a:rPr>
              <a:t>of BitAlign. ( </a:t>
            </a:r>
            <a:r>
              <a:rPr lang="en-US" sz="1900" dirty="0">
                <a:solidFill>
                  <a:srgbClr val="FFFFFF"/>
                </a:solidFill>
                <a:latin typeface="LinLibertineT"/>
              </a:rPr>
              <a:t>7 </a:t>
            </a:r>
            <a:r>
              <a:rPr lang="en-US" sz="1900" dirty="0">
                <a:solidFill>
                  <a:srgbClr val="000000"/>
                </a:solidFill>
                <a:latin typeface="LinLibertineT"/>
              </a:rPr>
              <a:t>). </a:t>
            </a:r>
          </a:p>
          <a:p>
            <a:pPr algn="l"/>
            <a:r>
              <a:rPr lang="en-US" sz="1900" dirty="0">
                <a:solidFill>
                  <a:srgbClr val="000000"/>
                </a:solidFill>
                <a:latin typeface="LinLibertineT"/>
              </a:rPr>
              <a:t>[CLICK] BitAlign starts by reading the subgraph and the query read from the </a:t>
            </a:r>
            <a:r>
              <a:rPr lang="en-US" sz="1900" dirty="0">
                <a:solidFill>
                  <a:srgbClr val="000000"/>
                </a:solidFill>
                <a:latin typeface="LinLibertineTI"/>
              </a:rPr>
              <a:t>input scratchpad</a:t>
            </a:r>
            <a:r>
              <a:rPr lang="en-US" sz="1900" dirty="0">
                <a:solidFill>
                  <a:srgbClr val="000000"/>
                </a:solidFill>
                <a:latin typeface="LinLibertineT"/>
              </a:rPr>
              <a:t>, and generates the bitvectors ( </a:t>
            </a:r>
            <a:r>
              <a:rPr lang="en-US" sz="1900" dirty="0">
                <a:solidFill>
                  <a:srgbClr val="FFFFFF"/>
                </a:solidFill>
                <a:latin typeface="LinLibertineT"/>
              </a:rPr>
              <a:t>8 </a:t>
            </a:r>
            <a:r>
              <a:rPr lang="en-US" sz="1900" dirty="0">
                <a:solidFill>
                  <a:srgbClr val="000000"/>
                </a:solidFill>
                <a:latin typeface="LinLibertineT"/>
              </a:rPr>
              <a:t>) required for performing approximate string matching and edit distance calculation. </a:t>
            </a:r>
          </a:p>
          <a:p>
            <a:pPr algn="l"/>
            <a:r>
              <a:rPr lang="en-US" sz="1900" dirty="0">
                <a:solidFill>
                  <a:srgbClr val="000000"/>
                </a:solidFill>
                <a:latin typeface="LinLibertineT"/>
              </a:rPr>
              <a:t>While generating these bitvectors, [CLICK] BitAlign writes them to the </a:t>
            </a:r>
            <a:r>
              <a:rPr lang="en-US" sz="1900" dirty="0">
                <a:solidFill>
                  <a:srgbClr val="000000"/>
                </a:solidFill>
                <a:latin typeface="LinLibertineTI"/>
              </a:rPr>
              <a:t>hop queues </a:t>
            </a:r>
            <a:r>
              <a:rPr lang="en-US" sz="1900" dirty="0">
                <a:solidFill>
                  <a:srgbClr val="000000"/>
                </a:solidFill>
                <a:latin typeface="LinLibertineT"/>
              </a:rPr>
              <a:t>( </a:t>
            </a:r>
            <a:r>
              <a:rPr lang="en-US" sz="1900" dirty="0">
                <a:solidFill>
                  <a:srgbClr val="FFFFFF"/>
                </a:solidFill>
                <a:latin typeface="LinLibertineT"/>
              </a:rPr>
              <a:t>9 </a:t>
            </a:r>
            <a:r>
              <a:rPr lang="en-US" sz="1900" dirty="0">
                <a:solidFill>
                  <a:srgbClr val="000000"/>
                </a:solidFill>
                <a:latin typeface="LinLibertineT"/>
              </a:rPr>
              <a:t>) in order to handle the hops required for graph-based alignment, and also, [CLICK] to the </a:t>
            </a:r>
            <a:r>
              <a:rPr lang="en-US" sz="1900" dirty="0">
                <a:solidFill>
                  <a:srgbClr val="000000"/>
                </a:solidFill>
                <a:latin typeface="LinLibertineTI"/>
              </a:rPr>
              <a:t>bitvector scratchpad </a:t>
            </a:r>
            <a:r>
              <a:rPr lang="en-US" sz="1900" dirty="0">
                <a:solidFill>
                  <a:srgbClr val="000000"/>
                </a:solidFill>
                <a:latin typeface="LinLibertineT"/>
              </a:rPr>
              <a:t>( </a:t>
            </a:r>
            <a:r>
              <a:rPr lang="en-US" sz="1900" dirty="0">
                <a:solidFill>
                  <a:srgbClr val="FFFFFF"/>
                </a:solidFill>
                <a:latin typeface="LinLibertineT"/>
              </a:rPr>
              <a:t>10 </a:t>
            </a:r>
            <a:r>
              <a:rPr lang="en-US" sz="1900" dirty="0">
                <a:solidFill>
                  <a:srgbClr val="000000"/>
                </a:solidFill>
                <a:latin typeface="LinLibertineT"/>
              </a:rPr>
              <a:t>) to be later used as part of the traceback operation.</a:t>
            </a:r>
          </a:p>
          <a:p>
            <a:pPr algn="l"/>
            <a:r>
              <a:rPr lang="en-US" sz="1900" dirty="0">
                <a:solidFill>
                  <a:srgbClr val="000000"/>
                </a:solidFill>
                <a:latin typeface="LinLibertineT"/>
              </a:rPr>
              <a:t>Once BitAlign finishes generating and writing all the bitvectors, [CLICK] it starts reading them back from the </a:t>
            </a:r>
            <a:r>
              <a:rPr lang="en-US" sz="1900" dirty="0">
                <a:solidFill>
                  <a:srgbClr val="000000"/>
                </a:solidFill>
                <a:latin typeface="LinLibertineTI"/>
              </a:rPr>
              <a:t>bitvector scratchpad</a:t>
            </a:r>
            <a:r>
              <a:rPr lang="en-US" sz="1900" dirty="0">
                <a:solidFill>
                  <a:srgbClr val="000000"/>
                </a:solidFill>
                <a:latin typeface="LinLibertineT"/>
              </a:rPr>
              <a:t>, performs the traceback operation ( </a:t>
            </a:r>
            <a:r>
              <a:rPr lang="en-US" sz="1900" dirty="0">
                <a:solidFill>
                  <a:srgbClr val="FFFFFF"/>
                </a:solidFill>
                <a:latin typeface="LinLibertineT"/>
              </a:rPr>
              <a:t>11 </a:t>
            </a:r>
            <a:r>
              <a:rPr lang="en-US" sz="1900" dirty="0">
                <a:solidFill>
                  <a:srgbClr val="000000"/>
                </a:solidFill>
                <a:latin typeface="LinLibertineT"/>
              </a:rPr>
              <a:t>), finds the optimal alignment between the subgraph and the query read, and [CLICK] streams the optimal alignment information back to the host ( </a:t>
            </a:r>
            <a:r>
              <a:rPr lang="en-US" sz="1900" dirty="0">
                <a:solidFill>
                  <a:srgbClr val="FFFFFF"/>
                </a:solidFill>
                <a:latin typeface="LinLibertineT"/>
              </a:rPr>
              <a:t>12 </a:t>
            </a:r>
            <a:r>
              <a:rPr lang="en-US" sz="1900" dirty="0">
                <a:solidFill>
                  <a:srgbClr val="000000"/>
                </a:solidFill>
                <a:latin typeface="LinLibertineT"/>
              </a:rPr>
              <a:t>).</a:t>
            </a:r>
            <a:endParaRPr dirty="0"/>
          </a:p>
        </p:txBody>
      </p:sp>
    </p:spTree>
    <p:extLst>
      <p:ext uri="{BB962C8B-B14F-4D97-AF65-F5344CB8AC3E}">
        <p14:creationId xmlns:p14="http://schemas.microsoft.com/office/powerpoint/2010/main" val="2145498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l"/>
            <a:r>
              <a:rPr lang="en-US" sz="1900" dirty="0">
                <a:latin typeface="LinLibertineT"/>
              </a:rPr>
              <a:t>[CLICK] [CLICK] [CLICK] We demonstrate that SeGraM provides significant improvements for multiple steps of the sequence-to-graph (i.e., S2G) and sequence-to-sequence (i.e., S2S) mapping pipelines.</a:t>
            </a:r>
          </a:p>
          <a:p>
            <a:pPr algn="l"/>
            <a:r>
              <a:rPr lang="en-US" sz="1900" dirty="0">
                <a:latin typeface="LinLibertineT"/>
              </a:rPr>
              <a:t>==================================================================================================================</a:t>
            </a:r>
          </a:p>
          <a:p>
            <a:pPr algn="l"/>
            <a:r>
              <a:rPr lang="en-US" sz="1900" dirty="0">
                <a:latin typeface="LinLibertineT"/>
              </a:rPr>
              <a:t>[CLICK] We show that (1) SeGraM provides greatly higher throughput and lower power consumption on both short and long reads compared to state-of-the-art software tools for sequence-to-graph mapping, and</a:t>
            </a:r>
          </a:p>
          <a:p>
            <a:pPr algn="l"/>
            <a:r>
              <a:rPr lang="en-US" sz="1900" dirty="0">
                <a:latin typeface="LinLibertineT"/>
              </a:rPr>
              <a:t>[CLICK] (2) BitAlign significantly outperforms a state-of-the-art sequence-to-graph alignment tool and [CLICK] three state-of-the-art hardware solutions that are specifically designed for sequence-to-sequence alignment.</a:t>
            </a:r>
          </a:p>
          <a:p>
            <a:pPr algn="l"/>
            <a:r>
              <a:rPr lang="en-US" sz="1900" dirty="0">
                <a:latin typeface="LinLibertineT"/>
              </a:rPr>
              <a:t>===========================================================================================================</a:t>
            </a:r>
          </a:p>
          <a:p>
            <a:pPr algn="l"/>
            <a:r>
              <a:rPr lang="en-US" sz="1900" dirty="0">
                <a:latin typeface="LinLibertineT"/>
              </a:rPr>
              <a:t>We also show that MinSeed can be employed for the seeding step of both sequence-to-graph and sequence-to-sequence mapping pipelines.</a:t>
            </a:r>
            <a:endParaRPr lang="en-US" sz="13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139A41-7A76-1D40-B3BE-29B670EC38F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8637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To this end we build a  </a:t>
            </a:r>
            <a:r>
              <a:rPr lang="en-US" baseline="0" dirty="0"/>
              <a:t>[CLICK] </a:t>
            </a:r>
            <a:r>
              <a:rPr lang="en-US" b="1" baseline="0" dirty="0"/>
              <a:t>near-HBM FPGA based accelerator which is connected to a server-grade IBM POWER9-based CPU system</a:t>
            </a:r>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71F7F3-9543-40DF-A656-8B6347E0E9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44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770546-422D-4312-AAED-8754555E20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323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Read mapping performs alignment on large genomic datasets, containing millions of reads. [CLICK]</a:t>
            </a:r>
          </a:p>
          <a:p>
            <a:r>
              <a:rPr lang="en-CH" dirty="0"/>
              <a:t>Therefore, read mapping is both computationally expensive [CLICK]</a:t>
            </a:r>
          </a:p>
          <a:p>
            <a:r>
              <a:rPr lang="en-CH" dirty="0"/>
              <a:t>And incurs high data movement overhead [CLICK]</a:t>
            </a:r>
          </a:p>
          <a:p>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590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has been significant effort into improving read mapping performance [CLICK]</a:t>
            </a:r>
          </a:p>
          <a:p>
            <a:r>
              <a:rPr lang="en-GB" sz="1200" kern="1200" dirty="0">
                <a:solidFill>
                  <a:schemeClr val="tx1"/>
                </a:solidFill>
                <a:effectLst/>
                <a:latin typeface="+mn-lt"/>
                <a:ea typeface="+mn-ea"/>
                <a:cs typeface="+mn-cs"/>
              </a:rPr>
              <a:t>Through efficient heuristics [CLICK]</a:t>
            </a:r>
          </a:p>
          <a:p>
            <a:r>
              <a:rPr lang="en-GB" sz="1200" kern="1200" dirty="0">
                <a:solidFill>
                  <a:schemeClr val="tx1"/>
                </a:solidFill>
                <a:effectLst/>
                <a:latin typeface="+mn-lt"/>
                <a:ea typeface="+mn-ea"/>
                <a:cs typeface="+mn-cs"/>
              </a:rPr>
              <a:t>hardware accelerators [CLICK]</a:t>
            </a:r>
          </a:p>
          <a:p>
            <a:r>
              <a:rPr lang="en-GB" sz="1200" kern="1200" dirty="0">
                <a:solidFill>
                  <a:schemeClr val="tx1"/>
                </a:solidFill>
                <a:effectLst/>
                <a:latin typeface="+mn-lt"/>
                <a:ea typeface="+mn-ea"/>
                <a:cs typeface="+mn-cs"/>
              </a:rPr>
              <a:t> and various filters that prune reads that do not require expensive computation [CLICK]. </a:t>
            </a:r>
          </a:p>
          <a:p>
            <a:r>
              <a:rPr lang="en-GB" sz="1200" kern="1200" dirty="0">
                <a:solidFill>
                  <a:schemeClr val="tx1"/>
                </a:solidFill>
                <a:effectLst/>
                <a:latin typeface="+mn-lt"/>
                <a:ea typeface="+mn-ea"/>
                <a:cs typeface="+mn-cs"/>
              </a:rPr>
              <a:t>While these approaches address the computation overhead in read mapping [CLICK]</a:t>
            </a:r>
          </a:p>
          <a:p>
            <a:r>
              <a:rPr lang="en-GB" sz="1200" b="1" kern="1200" dirty="0">
                <a:solidFill>
                  <a:schemeClr val="tx1"/>
                </a:solidFill>
                <a:effectLst/>
                <a:latin typeface="+mn-lt"/>
                <a:ea typeface="+mn-ea"/>
                <a:cs typeface="+mn-cs"/>
              </a:rPr>
              <a:t>[While Reads Move] </a:t>
            </a:r>
            <a:r>
              <a:rPr lang="en-GB" sz="1200" kern="1200" dirty="0">
                <a:solidFill>
                  <a:schemeClr val="tx1"/>
                </a:solidFill>
                <a:effectLst/>
                <a:latin typeface="+mn-lt"/>
                <a:ea typeface="+mn-ea"/>
                <a:cs typeface="+mn-cs"/>
              </a:rPr>
              <a:t>None of them alleviate the data movement overhead from storage, whose impact becomes even larger when the computation overhead gets alleviated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683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Our DNA is literally a cookbook that contains the information needed to make all of our phenotypes and traits. Our genes are the recipes for making us what we are physically.</a:t>
            </a:r>
            <a:br>
              <a:rPr lang="en-US" dirty="0"/>
            </a:b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13</a:t>
            </a:fld>
            <a:endParaRPr lang="en-US"/>
          </a:p>
        </p:txBody>
      </p:sp>
    </p:spTree>
    <p:extLst>
      <p:ext uri="{BB962C8B-B14F-4D97-AF65-F5344CB8AC3E}">
        <p14:creationId xmlns:p14="http://schemas.microsoft.com/office/powerpoint/2010/main" val="30982238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Our key idea is to filter reads that do not require the expensive alignment computation in the storage system [CLICK] …</a:t>
            </a:r>
          </a:p>
          <a:p>
            <a:r>
              <a:rPr lang="en-GB" b="1" dirty="0"/>
              <a:t>[While Reads Move] T</a:t>
            </a:r>
            <a:r>
              <a:rPr lang="en-CH" b="1" dirty="0"/>
              <a:t>o fundamentally reduce </a:t>
            </a:r>
            <a:r>
              <a:rPr lang="en-CH" dirty="0"/>
              <a:t>the data movement overhead of read mapping</a:t>
            </a:r>
          </a:p>
          <a:p>
            <a:endParaRPr lang="en-GB" b="1" dirty="0"/>
          </a:p>
          <a:p>
            <a:r>
              <a:rPr lang="en-GB" dirty="0"/>
              <a:t>E</a:t>
            </a:r>
            <a:r>
              <a:rPr lang="en-CH" dirty="0"/>
              <a:t>xamples of the reads that not require the costlt alignment step</a:t>
            </a:r>
          </a:p>
          <a:p>
            <a:endParaRPr lang="en-CH" dirty="0"/>
          </a:p>
          <a:p>
            <a:r>
              <a:rPr lang="en-GB" dirty="0"/>
              <a:t>Exactly-matching reads to the reference genome that do not need approximate string matching performed during alignment</a:t>
            </a:r>
          </a:p>
          <a:p>
            <a:endParaRPr lang="en-GB" dirty="0"/>
          </a:p>
          <a:p>
            <a:r>
              <a:rPr lang="en-GB" dirty="0"/>
              <a:t>Non-matching reads that have no potential matching locations in the reference genome hence skip the </a:t>
            </a:r>
            <a:r>
              <a:rPr lang="en-GB" dirty="0" err="1"/>
              <a:t>alignemt</a:t>
            </a:r>
            <a:r>
              <a:rPr lang="en-GB" dirty="0"/>
              <a:t> step</a:t>
            </a:r>
          </a:p>
          <a:p>
            <a:endParaRPr lang="en-GB" dirty="0"/>
          </a:p>
          <a:p>
            <a:endParaRPr lang="en-GB" dirty="0"/>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0217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H" dirty="0"/>
              <a:t>Let’s take a look at filtering opportunities based on the input reads.</a:t>
            </a:r>
          </a:p>
          <a:p>
            <a:pPr>
              <a:spcAft>
                <a:spcPts val="800"/>
              </a:spcAft>
            </a:pPr>
            <a:r>
              <a:rPr lang="en-GB" dirty="0"/>
              <a:t>Sequencing machines produce one of two kinds of reads </a:t>
            </a:r>
          </a:p>
          <a:p>
            <a:pPr lvl="1">
              <a:spcAft>
                <a:spcPts val="800"/>
              </a:spcAft>
            </a:pPr>
            <a:r>
              <a:rPr lang="en-GB" sz="2200" b="1" dirty="0"/>
              <a:t>Short reads: </a:t>
            </a:r>
            <a:r>
              <a:rPr lang="en-GB" sz="2200" dirty="0">
                <a:solidFill>
                  <a:srgbClr val="629B3C"/>
                </a:solidFill>
              </a:rPr>
              <a:t>highly accurate </a:t>
            </a:r>
            <a:r>
              <a:rPr lang="en-GB" sz="2200" dirty="0"/>
              <a:t>(99.9%)  and </a:t>
            </a:r>
            <a:r>
              <a:rPr lang="en-GB" sz="2200" dirty="0">
                <a:solidFill>
                  <a:srgbClr val="C00000"/>
                </a:solidFill>
              </a:rPr>
              <a:t>short </a:t>
            </a:r>
            <a:r>
              <a:rPr lang="en-GB" sz="2200" dirty="0"/>
              <a:t>(e.g., up to a few hundreds of DNA characters)</a:t>
            </a:r>
          </a:p>
          <a:p>
            <a:pPr lvl="1">
              <a:spcAft>
                <a:spcPts val="800"/>
              </a:spcAft>
            </a:pPr>
            <a:r>
              <a:rPr lang="en-GB" sz="2200" b="1" dirty="0"/>
              <a:t>Long reads: </a:t>
            </a:r>
            <a:r>
              <a:rPr lang="en-GB" sz="2200" dirty="0">
                <a:solidFill>
                  <a:srgbClr val="C00000"/>
                </a:solidFill>
              </a:rPr>
              <a:t>less accurate </a:t>
            </a:r>
            <a:r>
              <a:rPr lang="en-GB" sz="2200" dirty="0"/>
              <a:t>(85-90%)  and </a:t>
            </a:r>
            <a:r>
              <a:rPr lang="en-GB" sz="2200" dirty="0">
                <a:solidFill>
                  <a:srgbClr val="629B3C"/>
                </a:solidFill>
              </a:rPr>
              <a:t>long</a:t>
            </a:r>
            <a:r>
              <a:rPr lang="en-GB" sz="2200" dirty="0">
                <a:solidFill>
                  <a:srgbClr val="22AE9B"/>
                </a:solidFill>
              </a:rPr>
              <a:t> </a:t>
            </a:r>
            <a:r>
              <a:rPr lang="en-GB" sz="2200" dirty="0"/>
              <a:t>(e.g., from hundreds to millions of DNA characters)</a:t>
            </a:r>
          </a:p>
          <a:p>
            <a:endParaRPr lang="en-CH" dirty="0"/>
          </a:p>
          <a:p>
            <a:r>
              <a:rPr lang="en-CH" dirty="0"/>
              <a:t>Based on these, We leverage two filtering opportunities</a:t>
            </a:r>
          </a:p>
          <a:p>
            <a:endParaRPr lang="en-CH" dirty="0"/>
          </a:p>
          <a:p>
            <a:r>
              <a:rPr lang="en-CH" dirty="0"/>
              <a:t>First, we can filter exactly matching reads, which are reads that match exactly to one or more subsequences of the reference genome and do not require </a:t>
            </a:r>
            <a:r>
              <a:rPr lang="en-US" sz="1200" dirty="0">
                <a:solidFill>
                  <a:srgbClr val="1982C3"/>
                </a:solidFill>
                <a:latin typeface="Corbel" panose="020B0503020204020204" pitchFamily="34" charset="0"/>
              </a:rPr>
              <a:t>approximate string matching during alignment</a:t>
            </a:r>
            <a:r>
              <a:rPr lang="en-CH" dirty="0"/>
              <a:t>. Exact matches can frequently occur in short read sets with low sequencing errors and low genetic variations</a:t>
            </a:r>
          </a:p>
          <a:p>
            <a:endParaRPr lang="en-CH" dirty="0"/>
          </a:p>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Second, we can filter non-matching reads. Such reads do not have any </a:t>
            </a:r>
            <a:r>
              <a:rPr lang="en-GB" dirty="0"/>
              <a:t>potential matching locations in the reference genome</a:t>
            </a:r>
            <a:r>
              <a:rPr lang="en-CH" dirty="0"/>
              <a:t> can skip the expensive alignment step. Non-matching reads can frequently occur in long read sets with high sequencing errors and short or long read sets with high genetic variations</a:t>
            </a: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017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However, filtering reads in a modern SSD can be challenging [CLICK]</a:t>
            </a:r>
          </a:p>
          <a:p>
            <a:r>
              <a:rPr lang="en-GB" dirty="0"/>
              <a:t>Due to different </a:t>
            </a:r>
            <a:r>
              <a:rPr lang="en-GB" dirty="0" err="1"/>
              <a:t>behavior</a:t>
            </a:r>
            <a:r>
              <a:rPr lang="en-GB" dirty="0"/>
              <a:t> across read mapping workloads. [CLICK]</a:t>
            </a:r>
          </a:p>
          <a:p>
            <a:r>
              <a:rPr lang="en-GB" dirty="0"/>
              <a:t>And the limited hardware resources in the SSD. </a:t>
            </a:r>
            <a:r>
              <a:rPr lang="en-GB" b="1" dirty="0"/>
              <a:t>By addressing these challenges [CLICK]</a:t>
            </a:r>
          </a:p>
          <a:p>
            <a:endParaRPr lang="en-GB" b="1"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3729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propose </a:t>
            </a:r>
            <a:r>
              <a:rPr lang="en-GB" dirty="0" err="1"/>
              <a:t>GenStore</a:t>
            </a:r>
            <a:r>
              <a:rPr lang="en-GB" dirty="0"/>
              <a:t>, the first in-storage processing system designed for genome sequence analysis. [CLICK]</a:t>
            </a:r>
          </a:p>
          <a:p>
            <a:r>
              <a:rPr lang="en-GB" dirty="0"/>
              <a:t>To reduce both the computation [CLICK]</a:t>
            </a:r>
          </a:p>
          <a:p>
            <a:r>
              <a:rPr lang="en-GB" dirty="0"/>
              <a:t>And the data movement overhead [CLICK]</a:t>
            </a:r>
          </a:p>
          <a:p>
            <a:r>
              <a:rPr lang="en-GB" sz="1200" b="0" i="0" u="none" strike="noStrike" kern="1200" dirty="0" err="1">
                <a:solidFill>
                  <a:schemeClr val="tx1"/>
                </a:solidFill>
                <a:effectLst/>
                <a:latin typeface="+mn-lt"/>
                <a:ea typeface="+mn-ea"/>
                <a:cs typeface="+mn-cs"/>
              </a:rPr>
              <a:t>GenStore</a:t>
            </a:r>
            <a:r>
              <a:rPr lang="en-GB" sz="1200" b="0" i="0" u="none" strike="noStrike" kern="1200" dirty="0">
                <a:solidFill>
                  <a:schemeClr val="tx1"/>
                </a:solidFill>
                <a:effectLst/>
                <a:latin typeface="+mn-lt"/>
                <a:ea typeface="+mn-ea"/>
                <a:cs typeface="+mn-cs"/>
              </a:rPr>
              <a:t> provides high-performance and energy benefits compared to state-of-the-art HW and SW baselines </a:t>
            </a:r>
            <a:r>
              <a:rPr lang="en-GB" dirty="0"/>
              <a:t>[CLICK]</a:t>
            </a:r>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3435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949107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049896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38849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26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Partnership</a:t>
            </a:r>
          </a:p>
          <a:p>
            <a:endParaRPr lang="en-US"/>
          </a:p>
          <a:p>
            <a:r>
              <a:rPr lang="en-US"/>
              <a:t>Designed to scale from small labs that do not have datacenters to datacenters and cloud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6C6C65-0BC5-4E2E-BB86-9D3A9F331A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457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3400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Henrietta Lacks,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8804683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976157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8602988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2374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12305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38849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26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05642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lumMod val="50000"/>
                  </a:schemeClr>
                </a:solidFill>
              </a:rPr>
              <a:t>Phi x174 is a virus that Infects E. Coli bacteria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222222"/>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You may be exposed to E. coli from contaminated water or food — especially raw vegetables and undercooked ground beef.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222222"/>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222222"/>
                </a:solidFill>
                <a:latin typeface="arial" panose="020B0604020202020204" pitchFamily="34" charset="0"/>
              </a:rPr>
              <a:t>Paris Japonica</a:t>
            </a:r>
            <a:r>
              <a:rPr lang="en-US">
                <a:solidFill>
                  <a:srgbClr val="222222"/>
                </a:solidFill>
                <a:latin typeface="arial" panose="020B0604020202020204" pitchFamily="34" charset="0"/>
              </a:rPr>
              <a:t> : A rare Japanese flower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222222"/>
                </a:solidFill>
                <a:latin typeface="arial" panose="020B0604020202020204" pitchFamily="34" charset="0"/>
              </a:rPr>
              <a:t>============================</a:t>
            </a:r>
          </a:p>
          <a:p>
            <a:r>
              <a:rPr lang="en-US" sz="1200" b="0" i="0" u="none" strike="noStrike" kern="1200" baseline="0">
                <a:solidFill>
                  <a:schemeClr val="tx1"/>
                </a:solidFill>
                <a:latin typeface="+mn-lt"/>
                <a:ea typeface="+mn-ea"/>
                <a:cs typeface="+mn-cs"/>
              </a:rPr>
              <a:t>Phi is 600K time smaller than the genome of human	</a:t>
            </a:r>
          </a:p>
          <a:p>
            <a:r>
              <a:rPr lang="en-US" sz="1200" b="0" i="0" u="none" strike="noStrike" kern="1200" baseline="0">
                <a:solidFill>
                  <a:schemeClr val="tx1"/>
                </a:solidFill>
                <a:latin typeface="+mn-lt"/>
                <a:ea typeface="+mn-ea"/>
                <a:cs typeface="+mn-cs"/>
              </a:rPr>
              <a:t>E coli is ~600 time smaller than the human genome</a:t>
            </a:r>
          </a:p>
          <a:p>
            <a:r>
              <a:rPr lang="en-US" sz="1200" b="0" i="0" u="none" strike="noStrike" kern="1200" baseline="0">
                <a:solidFill>
                  <a:schemeClr val="tx1"/>
                </a:solidFill>
                <a:latin typeface="+mn-lt"/>
                <a:ea typeface="+mn-ea"/>
                <a:cs typeface="+mn-cs"/>
              </a:rPr>
              <a:t>Onion has a genome that is 5x larger than that of human</a:t>
            </a:r>
          </a:p>
          <a:p>
            <a:r>
              <a:rPr lang="en-US" sz="1200" b="0" i="0" u="none" strike="noStrike" kern="1200" baseline="0">
                <a:solidFill>
                  <a:schemeClr val="tx1"/>
                </a:solidFill>
                <a:latin typeface="+mn-lt"/>
                <a:ea typeface="+mn-ea"/>
                <a:cs typeface="+mn-cs"/>
              </a:rPr>
              <a:t>Paris japonica’s genome is 46x larger than the human genome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0713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the whole genome of most organisms cannot be sequenced all at once, the genome is broken into smaller fragments. </a:t>
            </a:r>
          </a:p>
          <a:p>
            <a:r>
              <a:rPr lang="en-US" sz="1200" kern="1200" dirty="0">
                <a:solidFill>
                  <a:schemeClr val="tx1"/>
                </a:solidFill>
                <a:effectLst/>
                <a:latin typeface="+mn-lt"/>
                <a:ea typeface="+mn-ea"/>
                <a:cs typeface="+mn-cs"/>
              </a:rPr>
              <a:t>After each fragment is sequenced, small pieces of DNA sequences (i.e. reads) are generated.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A29B5B4-DF53-9241-A035-39249688D7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869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untangling yarn ball</a:t>
            </a:r>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070459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9"/>
          <p:cNvSpPr>
            <a:spLocks noGrp="1" noChangeArrowheads="1"/>
          </p:cNvSpPr>
          <p:nvPr>
            <p:ph type="sldNum" sz="quarter"/>
          </p:nvPr>
        </p:nvSpPr>
        <p:spPr>
          <a:noFill/>
        </p:spPr>
        <p:txBody>
          <a:bodyPr/>
          <a:lstStyle/>
          <a:p>
            <a:fld id="{B685DBD6-D95A-41EC-889F-21CF45C92CC4}" type="slidenum">
              <a:rPr lang="en-US" smtClean="0"/>
              <a:pPr/>
              <a:t>21</a:t>
            </a:fld>
            <a:endParaRPr lang="en-US"/>
          </a:p>
        </p:txBody>
      </p:sp>
      <p:sp>
        <p:nvSpPr>
          <p:cNvPr id="10243" name="Rectangle 1"/>
          <p:cNvSpPr>
            <a:spLocks noGrp="1" noRot="1" noChangeAspect="1" noChangeArrowheads="1" noTextEdit="1"/>
          </p:cNvSpPr>
          <p:nvPr>
            <p:ph type="sldImg"/>
          </p:nvPr>
        </p:nvSpPr>
        <p:spPr>
          <a:xfrm>
            <a:off x="1144588" y="693738"/>
            <a:ext cx="4567237" cy="3427412"/>
          </a:xfrm>
          <a:solidFill>
            <a:srgbClr val="FFFFFF"/>
          </a:solidFill>
          <a:ln>
            <a:solidFill>
              <a:srgbClr val="000000"/>
            </a:solidFill>
            <a:miter lim="800000"/>
          </a:ln>
        </p:spPr>
      </p:sp>
      <p:sp>
        <p:nvSpPr>
          <p:cNvPr id="10244" name="Rectangle 2"/>
          <p:cNvSpPr>
            <a:spLocks noGrp="1" noChangeArrowheads="1"/>
          </p:cNvSpPr>
          <p:nvPr>
            <p:ph type="body" idx="1"/>
          </p:nvPr>
        </p:nvSpPr>
        <p:spPr>
          <a:xfrm>
            <a:off x="686361" y="4342535"/>
            <a:ext cx="5485279" cy="4114511"/>
          </a:xfrm>
          <a:noFill/>
          <a:ln/>
        </p:spPr>
        <p:txBody>
          <a:bodyPr wrap="none" anchor="ctr"/>
          <a:lstStyle/>
          <a:p>
            <a:endParaRPr lang="en-US"/>
          </a:p>
        </p:txBody>
      </p:sp>
    </p:spTree>
    <p:extLst>
      <p:ext uri="{BB962C8B-B14F-4D97-AF65-F5344CB8AC3E}">
        <p14:creationId xmlns:p14="http://schemas.microsoft.com/office/powerpoint/2010/main" val="1330325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56.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9.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0.xml"/></Relationships>
</file>

<file path=ppt/slideLayouts/_rels/slideLayout6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0.xml"/></Relationships>
</file>

<file path=ppt/slideLayouts/_rels/slideLayout6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0.xml"/></Relationships>
</file>

<file path=ppt/slideLayouts/_rels/slideLayout63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0.xml"/></Relationships>
</file>

<file path=ppt/slideLayouts/_rels/slideLayout6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0.xml"/></Relationships>
</file>

<file path=ppt/slideLayouts/_rels/slideLayout6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0.xml"/></Relationships>
</file>

<file path=ppt/slideLayouts/_rels/slideLayout6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0.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4/13/23</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2023. 4. 13.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2023. 4. 13.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2023. 4. 13.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2023. 4. 13.</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2023. 4. 13.</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2023. 4. 13.</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2023. 4. 13.</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4/13/23</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40316079"/>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95505513"/>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5004907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09667803"/>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850335604"/>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8686131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65847800"/>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8108389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37543223"/>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44814988"/>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272918736"/>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252831330"/>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3884408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4281490560"/>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733195777"/>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76073687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9764956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931982028"/>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65693779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704035137"/>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66669"/>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892932499"/>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t>‹#›</a:t>
            </a:fld>
            <a:endParaRPr lang="en-US"/>
          </a:p>
        </p:txBody>
      </p:sp>
    </p:spTree>
    <p:extLst>
      <p:ext uri="{BB962C8B-B14F-4D97-AF65-F5344CB8AC3E}">
        <p14:creationId xmlns:p14="http://schemas.microsoft.com/office/powerpoint/2010/main" val="1320418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obj" preserve="1">
  <p:cSld name="標題及物件">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pic>
        <p:nvPicPr>
          <p:cNvPr id="7" name="Picture 6"/>
          <p:cNvPicPr>
            <a:picLocks noChangeAspect="1"/>
          </p:cNvPicPr>
          <p:nvPr userDrawn="1"/>
        </p:nvPicPr>
        <p:blipFill>
          <a:blip r:embed="rId2"/>
          <a:stretch>
            <a:fillRect/>
          </a:stretch>
        </p:blipFill>
        <p:spPr>
          <a:xfrm>
            <a:off x="157619" y="6491171"/>
            <a:ext cx="1090808" cy="245591"/>
          </a:xfrm>
          <a:prstGeom prst="rect">
            <a:avLst/>
          </a:prstGeom>
        </p:spPr>
      </p:pic>
    </p:spTree>
    <p:extLst>
      <p:ext uri="{BB962C8B-B14F-4D97-AF65-F5344CB8AC3E}">
        <p14:creationId xmlns:p14="http://schemas.microsoft.com/office/powerpoint/2010/main" val="2960882561"/>
      </p:ext>
    </p:extLst>
  </p:cSld>
  <p:clrMapOvr>
    <a:overrideClrMapping bg1="lt1" tx1="dk1" bg2="lt2" tx2="dk2" accent1="accent1" accent2="accent2" accent3="accent3" accent4="accent4" accent5="accent5" accent6="accent6" hlink="hlink" folHlink="folHlink"/>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10689164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6624590"/>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55453510"/>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060270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411528565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732395157"/>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92338345"/>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39937160"/>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877540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74"/>
            <a:ext cx="7772400" cy="1470025"/>
          </a:xfrm>
        </p:spPr>
        <p:txBody>
          <a:bodyPr/>
          <a:lstStyle>
            <a:lvl1pPr>
              <a:defRPr>
                <a:solidFill>
                  <a:srgbClr val="006633"/>
                </a:solidFill>
              </a:defRPr>
            </a:lvl1pPr>
          </a:lstStyle>
          <a:p>
            <a:r>
              <a:rPr lang="tr-TR" altLang="zh-TW"/>
              <a:t>Click to edit Master title style</a:t>
            </a:r>
            <a:endParaRPr lang="en-US" dirty="0"/>
          </a:p>
        </p:txBody>
      </p:sp>
      <p:sp>
        <p:nvSpPr>
          <p:cNvPr id="3" name="Subtitle 2"/>
          <p:cNvSpPr>
            <a:spLocks noGrp="1"/>
          </p:cNvSpPr>
          <p:nvPr>
            <p:ph type="subTitle" idx="1"/>
          </p:nvPr>
        </p:nvSpPr>
        <p:spPr>
          <a:xfrm>
            <a:off x="1371600" y="3733800"/>
            <a:ext cx="6400800" cy="1752600"/>
          </a:xfrm>
        </p:spPr>
        <p:txBody>
          <a:bodyPr/>
          <a:lstStyle>
            <a:lvl1pPr marL="0" indent="0" algn="ctr">
              <a:buNone/>
              <a:defRPr b="0">
                <a:solidFill>
                  <a:schemeClr val="tx1"/>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11" name="Freeform 10"/>
          <p:cNvSpPr>
            <a:spLocks noChangeArrowheads="1"/>
          </p:cNvSpPr>
          <p:nvPr userDrawn="1"/>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p:spPr>
        <p:txBody>
          <a:bodyPr lIns="91425" tIns="45713" rIns="91425" bIns="45713"/>
          <a:lstStyle/>
          <a:p>
            <a:pPr defTabSz="914259">
              <a:defRPr/>
            </a:pPr>
            <a:endParaRPr lang="en-US" sz="1800" kern="0">
              <a:solidFill>
                <a:sysClr val="windowText" lastClr="000000"/>
              </a:solidFill>
              <a:latin typeface="Calibri"/>
            </a:endParaRPr>
          </a:p>
        </p:txBody>
      </p:sp>
      <p:sp>
        <p:nvSpPr>
          <p:cNvPr id="12" name="Line 8"/>
          <p:cNvSpPr>
            <a:spLocks noChangeShapeType="1"/>
          </p:cNvSpPr>
          <p:nvPr userDrawn="1"/>
        </p:nvSpPr>
        <p:spPr bwMode="auto">
          <a:xfrm>
            <a:off x="457200" y="3371850"/>
            <a:ext cx="8229600" cy="0"/>
          </a:xfrm>
          <a:prstGeom prst="line">
            <a:avLst/>
          </a:prstGeom>
          <a:noFill/>
          <a:ln w="19050">
            <a:solidFill>
              <a:srgbClr val="CC9900"/>
            </a:solidFill>
            <a:round/>
            <a:headEnd/>
            <a:tailEnd/>
          </a:ln>
          <a:effectLst/>
        </p:spPr>
        <p:txBody>
          <a:bodyPr lIns="91425" tIns="45713" rIns="91425" bIns="45713"/>
          <a:lstStyle/>
          <a:p>
            <a:pPr defTabSz="914259">
              <a:defRPr/>
            </a:pPr>
            <a:endParaRPr lang="en-US" sz="1800" kern="0">
              <a:solidFill>
                <a:sysClr val="windowText" lastClr="000000"/>
              </a:solidFill>
              <a:latin typeface="Calibri"/>
            </a:endParaRPr>
          </a:p>
        </p:txBody>
      </p:sp>
    </p:spTree>
    <p:extLst>
      <p:ext uri="{BB962C8B-B14F-4D97-AF65-F5344CB8AC3E}">
        <p14:creationId xmlns:p14="http://schemas.microsoft.com/office/powerpoint/2010/main" val="163749796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6633"/>
                </a:solidFill>
              </a:defRPr>
            </a:lvl1pPr>
          </a:lstStyle>
          <a:p>
            <a:r>
              <a:rPr lang="tr-TR" altLang="zh-TW"/>
              <a:t>Click to edit Master title style</a:t>
            </a:r>
            <a:endParaRPr lang="en-US" dirty="0"/>
          </a:p>
        </p:txBody>
      </p:sp>
      <p:sp>
        <p:nvSpPr>
          <p:cNvPr id="3" name="Content Placeholder 2"/>
          <p:cNvSpPr>
            <a:spLocks noGrp="1"/>
          </p:cNvSpPr>
          <p:nvPr>
            <p:ph idx="1"/>
          </p:nvPr>
        </p:nvSpPr>
        <p:spPr>
          <a:xfrm>
            <a:off x="457200" y="1295400"/>
            <a:ext cx="8229600" cy="5029200"/>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a:xfrm>
            <a:off x="6705601" y="6416752"/>
            <a:ext cx="2133600" cy="365125"/>
          </a:xfrm>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cxnSp>
        <p:nvCxnSpPr>
          <p:cNvPr id="7" name="Straight Connector 6"/>
          <p:cNvCxnSpPr/>
          <p:nvPr userDrawn="1"/>
        </p:nvCxnSpPr>
        <p:spPr>
          <a:xfrm>
            <a:off x="457200" y="1065212"/>
            <a:ext cx="8229600" cy="1588"/>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02213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7"/>
            <a:ext cx="7772400" cy="1362075"/>
          </a:xfrm>
        </p:spPr>
        <p:txBody>
          <a:bodyPr anchor="t"/>
          <a:lstStyle>
            <a:lvl1pPr algn="l">
              <a:defRPr sz="4000" b="1" cap="all"/>
            </a:lvl1pPr>
          </a:lstStyle>
          <a:p>
            <a:r>
              <a:rPr lang="tr-TR" altLang="zh-TW"/>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575064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9873483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5612806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1715875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0788708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tr-TR" altLang="zh-TW"/>
              <a:t>Click to edit Master title style</a:t>
            </a:r>
            <a:endParaRPr lang="en-US"/>
          </a:p>
        </p:txBody>
      </p:sp>
      <p:sp>
        <p:nvSpPr>
          <p:cNvPr id="3" name="Content Placeholder 2"/>
          <p:cNvSpPr>
            <a:spLocks noGrp="1"/>
          </p:cNvSpPr>
          <p:nvPr>
            <p:ph idx="1"/>
          </p:nvPr>
        </p:nvSpPr>
        <p:spPr>
          <a:xfrm>
            <a:off x="3575050" y="27312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6297593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r>
              <a:rPr lang="tr-TR" altLang="zh-TW"/>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5362982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08310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5"/>
            <a:ext cx="2057400" cy="5851525"/>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457200" y="274715"/>
            <a:ext cx="6019800" cy="5851525"/>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8813860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1186036456"/>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2918041016"/>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068020991"/>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3890640182"/>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4201418456"/>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311487286"/>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209798641"/>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965129965"/>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47023993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204139769"/>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2727536009"/>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220611247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BFE31D43-EC5B-6D46-A530-1916B594C627}"/>
              </a:ext>
            </a:extLst>
          </p:cNvPr>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304EBC71-D16D-724D-8FF7-5920CE91FB92}"/>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431F904C-B97A-1B40-97B6-244339C6A54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556A2509-CE15-344E-9C31-67809FF8451F}"/>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latin typeface="Garamond" pitchFamily="18" charset="0"/>
              </a:defRPr>
            </a:lvl1pPr>
          </a:lstStyle>
          <a:p>
            <a:pPr>
              <a:defRPr/>
            </a:pPr>
            <a:endParaRPr lang="en-US" altLang="en-US"/>
          </a:p>
        </p:txBody>
      </p:sp>
      <p:sp>
        <p:nvSpPr>
          <p:cNvPr id="8" name="Rectangle 5">
            <a:extLst>
              <a:ext uri="{FF2B5EF4-FFF2-40B4-BE49-F238E27FC236}">
                <a16:creationId xmlns:a16="http://schemas.microsoft.com/office/drawing/2014/main" id="{12F90F15-1656-CF4B-B08C-66AC690C172D}"/>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593B4E89-D562-7E4F-BB45-A01C7EC4AB04}"/>
              </a:ext>
            </a:extLst>
          </p:cNvPr>
          <p:cNvSpPr>
            <a:spLocks noGrp="1" noChangeArrowheads="1"/>
          </p:cNvSpPr>
          <p:nvPr>
            <p:ph type="sldNum" sz="quarter" idx="12"/>
          </p:nvPr>
        </p:nvSpPr>
        <p:spPr/>
        <p:txBody>
          <a:bodyPr/>
          <a:lstStyle>
            <a:lvl1pPr>
              <a:defRPr sz="1200"/>
            </a:lvl1pPr>
          </a:lstStyle>
          <a:p>
            <a:pPr>
              <a:defRPr/>
            </a:pPr>
            <a:fld id="{C34B0B5A-1369-1B4C-A177-0670EE0E6C07}" type="slidenum">
              <a:rPr lang="en-US" altLang="en-US"/>
              <a:pPr>
                <a:defRPr/>
              </a:pPr>
              <a:t>‹#›</a:t>
            </a:fld>
            <a:endParaRPr lang="en-US" altLang="en-US"/>
          </a:p>
        </p:txBody>
      </p:sp>
    </p:spTree>
    <p:extLst>
      <p:ext uri="{BB962C8B-B14F-4D97-AF65-F5344CB8AC3E}">
        <p14:creationId xmlns:p14="http://schemas.microsoft.com/office/powerpoint/2010/main" val="4136866501"/>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1B42054-1F18-0A4A-82EF-3E762143C83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458C081-6DD2-3045-A7E4-50E3512BAA62}"/>
              </a:ext>
            </a:extLst>
          </p:cNvPr>
          <p:cNvSpPr>
            <a:spLocks noGrp="1" noChangeArrowheads="1"/>
          </p:cNvSpPr>
          <p:nvPr>
            <p:ph type="sldNum" sz="quarter" idx="11"/>
          </p:nvPr>
        </p:nvSpPr>
        <p:spPr>
          <a:ln/>
        </p:spPr>
        <p:txBody>
          <a:bodyPr/>
          <a:lstStyle>
            <a:lvl1pPr>
              <a:defRPr/>
            </a:lvl1pPr>
          </a:lstStyle>
          <a:p>
            <a:pPr>
              <a:defRPr/>
            </a:pPr>
            <a:fld id="{7A1B7751-9870-6541-9957-819C77D79013}" type="slidenum">
              <a:rPr lang="en-US" altLang="en-US"/>
              <a:pPr>
                <a:defRPr/>
              </a:pPr>
              <a:t>‹#›</a:t>
            </a:fld>
            <a:endParaRPr lang="en-US" altLang="en-US"/>
          </a:p>
        </p:txBody>
      </p:sp>
    </p:spTree>
    <p:extLst>
      <p:ext uri="{BB962C8B-B14F-4D97-AF65-F5344CB8AC3E}">
        <p14:creationId xmlns:p14="http://schemas.microsoft.com/office/powerpoint/2010/main" val="4079335801"/>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DE0E3C2E-96A6-FB43-B805-C61B23E80B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3DFB309-12FC-2F47-BBD2-4E0C7376A6F9}"/>
              </a:ext>
            </a:extLst>
          </p:cNvPr>
          <p:cNvSpPr>
            <a:spLocks noGrp="1" noChangeArrowheads="1"/>
          </p:cNvSpPr>
          <p:nvPr>
            <p:ph type="sldNum" sz="quarter" idx="11"/>
          </p:nvPr>
        </p:nvSpPr>
        <p:spPr>
          <a:ln/>
        </p:spPr>
        <p:txBody>
          <a:bodyPr/>
          <a:lstStyle>
            <a:lvl1pPr>
              <a:defRPr/>
            </a:lvl1pPr>
          </a:lstStyle>
          <a:p>
            <a:pPr>
              <a:defRPr/>
            </a:pPr>
            <a:fld id="{01232ED1-E350-194C-A5F8-DA2CB935CEB5}" type="slidenum">
              <a:rPr lang="en-US" altLang="en-US"/>
              <a:pPr>
                <a:defRPr/>
              </a:pPr>
              <a:t>‹#›</a:t>
            </a:fld>
            <a:endParaRPr lang="en-US" altLang="en-US"/>
          </a:p>
        </p:txBody>
      </p:sp>
    </p:spTree>
    <p:extLst>
      <p:ext uri="{BB962C8B-B14F-4D97-AF65-F5344CB8AC3E}">
        <p14:creationId xmlns:p14="http://schemas.microsoft.com/office/powerpoint/2010/main" val="157116914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3385DE8B-6034-3746-9197-6658D810BE0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FC526EA-9A29-A34A-B0B2-82EA117C70F9}"/>
              </a:ext>
            </a:extLst>
          </p:cNvPr>
          <p:cNvSpPr>
            <a:spLocks noGrp="1" noChangeArrowheads="1"/>
          </p:cNvSpPr>
          <p:nvPr>
            <p:ph type="sldNum" sz="quarter" idx="11"/>
          </p:nvPr>
        </p:nvSpPr>
        <p:spPr>
          <a:ln/>
        </p:spPr>
        <p:txBody>
          <a:bodyPr/>
          <a:lstStyle>
            <a:lvl1pPr>
              <a:defRPr/>
            </a:lvl1pPr>
          </a:lstStyle>
          <a:p>
            <a:pPr>
              <a:defRPr/>
            </a:pPr>
            <a:fld id="{19AC7EB3-2E17-8845-AA6D-9C7858451E8F}" type="slidenum">
              <a:rPr lang="en-US" altLang="en-US"/>
              <a:pPr>
                <a:defRPr/>
              </a:pPr>
              <a:t>‹#›</a:t>
            </a:fld>
            <a:endParaRPr lang="en-US" altLang="en-US"/>
          </a:p>
        </p:txBody>
      </p:sp>
    </p:spTree>
    <p:extLst>
      <p:ext uri="{BB962C8B-B14F-4D97-AF65-F5344CB8AC3E}">
        <p14:creationId xmlns:p14="http://schemas.microsoft.com/office/powerpoint/2010/main" val="1859551979"/>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ACDC270-D2B4-6A4B-AD98-0613A7B55F6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DAA2111-1F33-2644-BF78-4784F3B96198}"/>
              </a:ext>
            </a:extLst>
          </p:cNvPr>
          <p:cNvSpPr>
            <a:spLocks noGrp="1" noChangeArrowheads="1"/>
          </p:cNvSpPr>
          <p:nvPr>
            <p:ph type="sldNum" sz="quarter" idx="11"/>
          </p:nvPr>
        </p:nvSpPr>
        <p:spPr>
          <a:ln/>
        </p:spPr>
        <p:txBody>
          <a:bodyPr/>
          <a:lstStyle>
            <a:lvl1pPr>
              <a:defRPr/>
            </a:lvl1pPr>
          </a:lstStyle>
          <a:p>
            <a:pPr>
              <a:defRPr/>
            </a:pPr>
            <a:fld id="{6DFD554C-E1DE-8C47-A68D-183AFE8B58EF}" type="slidenum">
              <a:rPr lang="en-US" altLang="en-US"/>
              <a:pPr>
                <a:defRPr/>
              </a:pPr>
              <a:t>‹#›</a:t>
            </a:fld>
            <a:endParaRPr lang="en-US" altLang="en-US"/>
          </a:p>
        </p:txBody>
      </p:sp>
    </p:spTree>
    <p:extLst>
      <p:ext uri="{BB962C8B-B14F-4D97-AF65-F5344CB8AC3E}">
        <p14:creationId xmlns:p14="http://schemas.microsoft.com/office/powerpoint/2010/main" val="2521568663"/>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1F9908E9-A2C6-B34C-8842-33CF846DFFD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0718952-370A-A047-8291-0486A2990A1A}"/>
              </a:ext>
            </a:extLst>
          </p:cNvPr>
          <p:cNvSpPr>
            <a:spLocks noGrp="1" noChangeArrowheads="1"/>
          </p:cNvSpPr>
          <p:nvPr>
            <p:ph type="sldNum" sz="quarter" idx="11"/>
          </p:nvPr>
        </p:nvSpPr>
        <p:spPr>
          <a:ln/>
        </p:spPr>
        <p:txBody>
          <a:bodyPr/>
          <a:lstStyle>
            <a:lvl1pPr>
              <a:defRPr/>
            </a:lvl1pPr>
          </a:lstStyle>
          <a:p>
            <a:pPr>
              <a:defRPr/>
            </a:pPr>
            <a:fld id="{D8145946-A8EE-1A41-9869-62BE7D0E15A7}" type="slidenum">
              <a:rPr lang="en-US" altLang="en-US"/>
              <a:pPr>
                <a:defRPr/>
              </a:pPr>
              <a:t>‹#›</a:t>
            </a:fld>
            <a:endParaRPr lang="en-US" altLang="en-US"/>
          </a:p>
        </p:txBody>
      </p:sp>
    </p:spTree>
    <p:extLst>
      <p:ext uri="{BB962C8B-B14F-4D97-AF65-F5344CB8AC3E}">
        <p14:creationId xmlns:p14="http://schemas.microsoft.com/office/powerpoint/2010/main" val="378503593"/>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9FEDB721-8859-1649-86FB-2767DD6B038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B290A787-BD8B-BD42-8B60-D4F3E73EA9E3}"/>
              </a:ext>
            </a:extLst>
          </p:cNvPr>
          <p:cNvSpPr>
            <a:spLocks noGrp="1" noChangeArrowheads="1"/>
          </p:cNvSpPr>
          <p:nvPr>
            <p:ph type="sldNum" sz="quarter" idx="11"/>
          </p:nvPr>
        </p:nvSpPr>
        <p:spPr>
          <a:ln/>
        </p:spPr>
        <p:txBody>
          <a:bodyPr/>
          <a:lstStyle>
            <a:lvl1pPr>
              <a:defRPr/>
            </a:lvl1pPr>
          </a:lstStyle>
          <a:p>
            <a:pPr>
              <a:defRPr/>
            </a:pPr>
            <a:fld id="{BEAA283E-B809-0342-9EFE-028DE854B66C}" type="slidenum">
              <a:rPr lang="en-US" altLang="en-US"/>
              <a:pPr>
                <a:defRPr/>
              </a:pPr>
              <a:t>‹#›</a:t>
            </a:fld>
            <a:endParaRPr lang="en-US" altLang="en-US"/>
          </a:p>
        </p:txBody>
      </p:sp>
    </p:spTree>
    <p:extLst>
      <p:ext uri="{BB962C8B-B14F-4D97-AF65-F5344CB8AC3E}">
        <p14:creationId xmlns:p14="http://schemas.microsoft.com/office/powerpoint/2010/main" val="375840445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B3021525-85F5-B24E-AF3E-0169838E83C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D1A8B58-5C95-AF42-8BD5-0FDDD0EDC291}"/>
              </a:ext>
            </a:extLst>
          </p:cNvPr>
          <p:cNvSpPr>
            <a:spLocks noGrp="1" noChangeArrowheads="1"/>
          </p:cNvSpPr>
          <p:nvPr>
            <p:ph type="sldNum" sz="quarter" idx="11"/>
          </p:nvPr>
        </p:nvSpPr>
        <p:spPr>
          <a:ln/>
        </p:spPr>
        <p:txBody>
          <a:bodyPr/>
          <a:lstStyle>
            <a:lvl1pPr>
              <a:defRPr/>
            </a:lvl1pPr>
          </a:lstStyle>
          <a:p>
            <a:pPr>
              <a:defRPr/>
            </a:pPr>
            <a:fld id="{22EF1834-4868-1043-849C-11CD7DE4AFD5}" type="slidenum">
              <a:rPr lang="en-US" altLang="en-US"/>
              <a:pPr>
                <a:defRPr/>
              </a:pPr>
              <a:t>‹#›</a:t>
            </a:fld>
            <a:endParaRPr lang="en-US" altLang="en-US"/>
          </a:p>
        </p:txBody>
      </p:sp>
    </p:spTree>
    <p:extLst>
      <p:ext uri="{BB962C8B-B14F-4D97-AF65-F5344CB8AC3E}">
        <p14:creationId xmlns:p14="http://schemas.microsoft.com/office/powerpoint/2010/main" val="1478498665"/>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4D4FE086-EE0E-7B43-9DFC-0BEE36476FF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88F36788-68DC-164B-AE50-3C2B39BD2BCC}"/>
              </a:ext>
            </a:extLst>
          </p:cNvPr>
          <p:cNvSpPr>
            <a:spLocks noGrp="1" noChangeArrowheads="1"/>
          </p:cNvSpPr>
          <p:nvPr>
            <p:ph type="sldNum" sz="quarter" idx="11"/>
          </p:nvPr>
        </p:nvSpPr>
        <p:spPr>
          <a:ln/>
        </p:spPr>
        <p:txBody>
          <a:bodyPr/>
          <a:lstStyle>
            <a:lvl1pPr>
              <a:defRPr/>
            </a:lvl1pPr>
          </a:lstStyle>
          <a:p>
            <a:pPr>
              <a:defRPr/>
            </a:pPr>
            <a:fld id="{D3BBDB7A-3F9F-B341-87C1-54F26857E4CC}" type="slidenum">
              <a:rPr lang="en-US" altLang="en-US"/>
              <a:pPr>
                <a:defRPr/>
              </a:pPr>
              <a:t>‹#›</a:t>
            </a:fld>
            <a:endParaRPr lang="en-US" altLang="en-US"/>
          </a:p>
        </p:txBody>
      </p:sp>
    </p:spTree>
    <p:extLst>
      <p:ext uri="{BB962C8B-B14F-4D97-AF65-F5344CB8AC3E}">
        <p14:creationId xmlns:p14="http://schemas.microsoft.com/office/powerpoint/2010/main" val="2431637017"/>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033BC8EB-C4E9-B141-BF61-08194D340BD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395A34B-8708-3644-A2A2-C3E8EEF0BD33}"/>
              </a:ext>
            </a:extLst>
          </p:cNvPr>
          <p:cNvSpPr>
            <a:spLocks noGrp="1" noChangeArrowheads="1"/>
          </p:cNvSpPr>
          <p:nvPr>
            <p:ph type="sldNum" sz="quarter" idx="11"/>
          </p:nvPr>
        </p:nvSpPr>
        <p:spPr>
          <a:ln/>
        </p:spPr>
        <p:txBody>
          <a:bodyPr/>
          <a:lstStyle>
            <a:lvl1pPr>
              <a:defRPr/>
            </a:lvl1pPr>
          </a:lstStyle>
          <a:p>
            <a:pPr>
              <a:defRPr/>
            </a:pPr>
            <a:fld id="{73C1673D-4614-9447-AEB8-918A4FBDE1D6}" type="slidenum">
              <a:rPr lang="en-US" altLang="en-US"/>
              <a:pPr>
                <a:defRPr/>
              </a:pPr>
              <a:t>‹#›</a:t>
            </a:fld>
            <a:endParaRPr lang="en-US" altLang="en-US"/>
          </a:p>
        </p:txBody>
      </p:sp>
    </p:spTree>
    <p:extLst>
      <p:ext uri="{BB962C8B-B14F-4D97-AF65-F5344CB8AC3E}">
        <p14:creationId xmlns:p14="http://schemas.microsoft.com/office/powerpoint/2010/main" val="3686278205"/>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936AEB2-51F1-B24D-B1B9-C2A61C7E51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964A55A6-B73F-C84D-8DCE-4D96A89EBE26}"/>
              </a:ext>
            </a:extLst>
          </p:cNvPr>
          <p:cNvSpPr>
            <a:spLocks noGrp="1" noChangeArrowheads="1"/>
          </p:cNvSpPr>
          <p:nvPr>
            <p:ph type="sldNum" sz="quarter" idx="11"/>
          </p:nvPr>
        </p:nvSpPr>
        <p:spPr>
          <a:ln/>
        </p:spPr>
        <p:txBody>
          <a:bodyPr/>
          <a:lstStyle>
            <a:lvl1pPr>
              <a:defRPr/>
            </a:lvl1pPr>
          </a:lstStyle>
          <a:p>
            <a:pPr>
              <a:defRPr/>
            </a:pPr>
            <a:fld id="{31AAD42C-D65E-7341-AB0E-6CCDEBF2AAD8}" type="slidenum">
              <a:rPr lang="en-US" altLang="en-US"/>
              <a:pPr>
                <a:defRPr/>
              </a:pPr>
              <a:t>‹#›</a:t>
            </a:fld>
            <a:endParaRPr lang="en-US" altLang="en-US"/>
          </a:p>
        </p:txBody>
      </p:sp>
    </p:spTree>
    <p:extLst>
      <p:ext uri="{BB962C8B-B14F-4D97-AF65-F5344CB8AC3E}">
        <p14:creationId xmlns:p14="http://schemas.microsoft.com/office/powerpoint/2010/main" val="158866480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latin typeface="Corbel" panose="020B0503020204020204" pitchFamily="34" charset="0"/>
              </a:defRPr>
            </a:lvl1pPr>
          </a:lstStyle>
          <a:p>
            <a:r>
              <a:rPr lang="en-US" dirty="0"/>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lang="en-US" dirty="0">
                <a:latin typeface="Corbel" panose="020B0503020204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822961" y="6459786"/>
            <a:ext cx="1854203" cy="365125"/>
          </a:xfrm>
          <a:prstGeom prst="rect">
            <a:avLst/>
          </a:prstGeom>
        </p:spPr>
        <p:txBody>
          <a:bodyPr/>
          <a:lstStyle>
            <a:lvl1pPr>
              <a:defRPr>
                <a:latin typeface="Corbel" panose="020B0503020204020204" pitchFamily="34" charset="0"/>
              </a:defRPr>
            </a:lvl1p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lvl1pPr>
              <a:defRPr>
                <a:latin typeface="Corbel" panose="020B0503020204020204" pitchFamily="34" charset="0"/>
              </a:defRPr>
            </a:lvl1p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lvl1pPr>
              <a:defRPr>
                <a:latin typeface="Corbel" panose="020B0503020204020204" pitchFamily="34" charset="0"/>
              </a:defRPr>
            </a:lvl1pPr>
          </a:lstStyle>
          <a:p>
            <a:fld id="{CD91F3D4-A4DB-CE42-BA95-FABA56D31263}" type="slidenum">
              <a:rPr lang="en-US" smtClean="0"/>
              <a:pPr/>
              <a:t>‹#›</a:t>
            </a:fld>
            <a:endParaRPr lang="en-US"/>
          </a:p>
        </p:txBody>
      </p:sp>
    </p:spTree>
    <p:extLst>
      <p:ext uri="{BB962C8B-B14F-4D97-AF65-F5344CB8AC3E}">
        <p14:creationId xmlns:p14="http://schemas.microsoft.com/office/powerpoint/2010/main" val="282492792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defRPr>
                <a:latin typeface="Corbel" panose="020B0503020204020204" pitchFamily="34" charset="0"/>
              </a:defRPr>
            </a:lvl1pPr>
          </a:lstStyle>
          <a:p>
            <a:r>
              <a:rPr lang="en-US"/>
              <a:t>Click to edit Master title style</a:t>
            </a:r>
          </a:p>
        </p:txBody>
      </p:sp>
      <p:sp>
        <p:nvSpPr>
          <p:cNvPr id="15" name="Text Placeholder 2"/>
          <p:cNvSpPr>
            <a:spLocks noGrp="1"/>
          </p:cNvSpPr>
          <p:nvPr>
            <p:ph idx="1"/>
          </p:nvPr>
        </p:nvSpPr>
        <p:spPr>
          <a:xfrm>
            <a:off x="366963" y="1153551"/>
            <a:ext cx="8410073" cy="5275384"/>
          </a:xfrm>
          <a:prstGeom prst="rect">
            <a:avLst/>
          </a:prstGeom>
        </p:spPr>
        <p:txBody>
          <a:bodyPr vert="horz" lIns="0" tIns="45720" rIns="0" bIns="45720" rtlCol="0">
            <a:normAutofit/>
          </a:bodyPr>
          <a:lstStyle>
            <a:lvl1pPr marL="454025" indent="-274638">
              <a:buSzPct val="90000"/>
              <a:buFont typeface="Wingdings" pitchFamily="2" charset="2"/>
              <a:buChar char="q"/>
              <a:tabLst/>
              <a:defRPr>
                <a:latin typeface="Corbel" panose="020B0503020204020204" pitchFamily="34" charset="0"/>
              </a:defRPr>
            </a:lvl1pPr>
            <a:lvl2pPr marL="717550" indent="-263525">
              <a:buSzPct val="90000"/>
              <a:buFont typeface="Courier New" panose="02070309020205020404" pitchFamily="49" charset="0"/>
              <a:buChar char="o"/>
              <a:tabLst/>
              <a:defRPr>
                <a:latin typeface="Corbel" panose="020B0503020204020204" pitchFamily="34" charset="0"/>
              </a:defRPr>
            </a:lvl2pPr>
            <a:lvl3pPr marL="896938" indent="-179388">
              <a:buSzPct val="90000"/>
              <a:buFont typeface="Wingdings" pitchFamily="2" charset="2"/>
              <a:buChar char="§"/>
              <a:tabLst/>
              <a:defRPr>
                <a:latin typeface="Corbel" panose="020B0503020204020204" pitchFamily="34" charset="0"/>
              </a:defRPr>
            </a:lvl3pPr>
            <a:lvl4pPr marL="454025" indent="-274638">
              <a:buFont typeface="Courier New" panose="02070309020205020404" pitchFamily="49" charset="0"/>
              <a:buChar char="o"/>
              <a:tabLst/>
              <a:defRPr>
                <a:latin typeface="Corbel" panose="020B0503020204020204" pitchFamily="34" charset="0"/>
              </a:defRPr>
            </a:lvl4pPr>
            <a:lvl5pPr marL="454025" indent="-274638">
              <a:buFont typeface="Courier New" panose="02070309020205020404" pitchFamily="49" charset="0"/>
              <a:buChar char="o"/>
              <a:tabLst/>
              <a:defRPr>
                <a:latin typeface="Corbel" panose="020B05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7877DCE4-59DE-6842-9025-850FA35F2989}"/>
              </a:ext>
            </a:extLst>
          </p:cNvPr>
          <p:cNvSpPr txBox="1"/>
          <p:nvPr userDrawn="1"/>
        </p:nvSpPr>
        <p:spPr>
          <a:xfrm>
            <a:off x="8110845" y="6838002"/>
            <a:ext cx="184731" cy="369332"/>
          </a:xfrm>
          <a:prstGeom prst="rect">
            <a:avLst/>
          </a:prstGeom>
          <a:noFill/>
        </p:spPr>
        <p:txBody>
          <a:bodyPr wrap="none" rtlCol="0">
            <a:spAutoFit/>
          </a:bodyPr>
          <a:lstStyle/>
          <a:p>
            <a:endParaRPr lang="en-US" dirty="0">
              <a:latin typeface="Corbel" panose="020B0503020204020204" pitchFamily="34" charset="0"/>
            </a:endParaRPr>
          </a:p>
        </p:txBody>
      </p:sp>
      <p:sp>
        <p:nvSpPr>
          <p:cNvPr id="12" name="Slide Number Placeholder 11">
            <a:extLst>
              <a:ext uri="{FF2B5EF4-FFF2-40B4-BE49-F238E27FC236}">
                <a16:creationId xmlns:a16="http://schemas.microsoft.com/office/drawing/2014/main" id="{ACB0FC8C-43DD-9D48-AFAC-3990C93373E6}"/>
              </a:ext>
            </a:extLst>
          </p:cNvPr>
          <p:cNvSpPr>
            <a:spLocks noGrp="1"/>
          </p:cNvSpPr>
          <p:nvPr>
            <p:ph type="sldNum" sz="quarter" idx="10"/>
          </p:nvPr>
        </p:nvSpPr>
        <p:spPr>
          <a:xfrm>
            <a:off x="7516375" y="6567235"/>
            <a:ext cx="1260661" cy="270767"/>
          </a:xfrm>
          <a:prstGeom prst="rect">
            <a:avLst/>
          </a:prstGeom>
        </p:spPr>
        <p:txBody>
          <a:bodyPr anchor="ctr" anchorCtr="0"/>
          <a:lstStyle>
            <a:lvl1pPr algn="r">
              <a:defRPr sz="1600" b="1">
                <a:solidFill>
                  <a:schemeClr val="bg1"/>
                </a:solidFill>
                <a:latin typeface="Corbel" panose="020B0503020204020204" pitchFamily="34" charset="0"/>
                <a:cs typeface="Calibri" panose="020F0502020204030204" pitchFamily="34" charset="0"/>
              </a:defRPr>
            </a:lvl1pPr>
          </a:lstStyle>
          <a:p>
            <a:fld id="{BE67019E-6B59-9444-A8F8-0CFAB6B6981D}" type="slidenum">
              <a:rPr lang="en-US" smtClean="0"/>
              <a:pPr/>
              <a:t>‹#›</a:t>
            </a:fld>
            <a:endParaRPr lang="en-US" dirty="0"/>
          </a:p>
        </p:txBody>
      </p:sp>
      <p:sp>
        <p:nvSpPr>
          <p:cNvPr id="2" name="TextBox 1">
            <a:extLst>
              <a:ext uri="{FF2B5EF4-FFF2-40B4-BE49-F238E27FC236}">
                <a16:creationId xmlns:a16="http://schemas.microsoft.com/office/drawing/2014/main" id="{DFF6FA9D-EFD2-1C4F-A541-91C2470A455F}"/>
              </a:ext>
            </a:extLst>
          </p:cNvPr>
          <p:cNvSpPr txBox="1"/>
          <p:nvPr userDrawn="1"/>
        </p:nvSpPr>
        <p:spPr>
          <a:xfrm>
            <a:off x="289800" y="6557854"/>
            <a:ext cx="2286000" cy="307777"/>
          </a:xfrm>
          <a:prstGeom prst="rect">
            <a:avLst/>
          </a:prstGeom>
          <a:noFill/>
        </p:spPr>
        <p:txBody>
          <a:bodyPr wrap="square" rtlCol="0">
            <a:spAutoFit/>
          </a:bodyPr>
          <a:lstStyle/>
          <a:p>
            <a:r>
              <a:rPr lang="en-US" sz="1400" b="1" dirty="0">
                <a:solidFill>
                  <a:schemeClr val="bg1"/>
                </a:solidFill>
                <a:latin typeface="Corbel" panose="020B0503020204020204" pitchFamily="34" charset="0"/>
              </a:rPr>
              <a:t>Damla Senol Cali</a:t>
            </a:r>
          </a:p>
        </p:txBody>
      </p:sp>
      <p:pic>
        <p:nvPicPr>
          <p:cNvPr id="3" name="Picture 2">
            <a:extLst>
              <a:ext uri="{FF2B5EF4-FFF2-40B4-BE49-F238E27FC236}">
                <a16:creationId xmlns:a16="http://schemas.microsoft.com/office/drawing/2014/main" id="{4052A465-8F4F-ED47-B31D-D47AD03CD431}"/>
              </a:ext>
            </a:extLst>
          </p:cNvPr>
          <p:cNvPicPr>
            <a:picLocks noChangeAspect="1"/>
          </p:cNvPicPr>
          <p:nvPr userDrawn="1"/>
        </p:nvPicPr>
        <p:blipFill>
          <a:blip r:embed="rId2"/>
          <a:stretch>
            <a:fillRect/>
          </a:stretch>
        </p:blipFill>
        <p:spPr>
          <a:xfrm>
            <a:off x="4113778" y="6573165"/>
            <a:ext cx="916442" cy="270767"/>
          </a:xfrm>
          <a:prstGeom prst="rect">
            <a:avLst/>
          </a:prstGeom>
        </p:spPr>
      </p:pic>
    </p:spTree>
    <p:extLst>
      <p:ext uri="{BB962C8B-B14F-4D97-AF65-F5344CB8AC3E}">
        <p14:creationId xmlns:p14="http://schemas.microsoft.com/office/powerpoint/2010/main" val="41850217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3A3EF56B-2326-4E43-9A56-37F643A747BE}"/>
              </a:ext>
            </a:extLst>
          </p:cNvPr>
          <p:cNvSpPr/>
          <p:nvPr userDrawn="1"/>
        </p:nvSpPr>
        <p:spPr>
          <a:xfrm flipV="1">
            <a:off x="462012" y="4366260"/>
            <a:ext cx="8265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81548F38-4271-374F-8F2F-F4933C041C58}"/>
              </a:ext>
            </a:extLst>
          </p:cNvPr>
          <p:cNvSpPr/>
          <p:nvPr userDrawn="1"/>
        </p:nvSpPr>
        <p:spPr>
          <a:xfrm>
            <a:off x="0" y="6403574"/>
            <a:ext cx="9144001" cy="480184"/>
          </a:xfrm>
          <a:prstGeom prst="rect">
            <a:avLst/>
          </a:prstGeom>
          <a:solidFill>
            <a:srgbClr val="75ABD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Tree>
    <p:extLst>
      <p:ext uri="{BB962C8B-B14F-4D97-AF65-F5344CB8AC3E}">
        <p14:creationId xmlns:p14="http://schemas.microsoft.com/office/powerpoint/2010/main" val="238206451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71640515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03993063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0144" y="6388833"/>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771437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05866741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lvl1pPr>
              <a:defRPr>
                <a:solidFill>
                  <a:schemeClr val="tx2"/>
                </a:solidFill>
              </a:defRPr>
            </a:lvl1pPr>
          </a:lstStyle>
          <a:p>
            <a:fld id="{CD91F3D4-A4DB-CE42-BA95-FABA56D31263}" type="slidenum">
              <a:rPr lang="en-US" smtClean="0"/>
              <a:t>‹#›</a:t>
            </a:fld>
            <a:endParaRPr lang="en-US"/>
          </a:p>
        </p:txBody>
      </p:sp>
    </p:spTree>
    <p:extLst>
      <p:ext uri="{BB962C8B-B14F-4D97-AF65-F5344CB8AC3E}">
        <p14:creationId xmlns:p14="http://schemas.microsoft.com/office/powerpoint/2010/main" val="7608971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68865374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82956437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21760"/>
          </a:xfrm>
        </p:spPr>
        <p:txBody>
          <a:bodyPr/>
          <a:lstStyle/>
          <a:p>
            <a:r>
              <a:rPr lang="en-US"/>
              <a:t>Click to edit Master title style</a:t>
            </a:r>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40323776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71576545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50452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5"/>
            <a:ext cx="8987623"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5"/>
            <a:ext cx="8987623" cy="5318753"/>
          </a:xfrm>
          <a:prstGeom prst="rect">
            <a:avLst/>
          </a:prstGeom>
        </p:spPr>
        <p:txBody>
          <a:bodyPr/>
          <a:lstStyle>
            <a:lvl1pPr>
              <a:defRPr sz="3600">
                <a:latin typeface="Cambria" panose="02040503050406030204" pitchFamily="18" charset="0"/>
              </a:defRPr>
            </a:lvl1pPr>
            <a:lvl2pPr marL="685783" indent="-228594">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3"/>
          </a:xfrm>
          <a:prstGeom prst="rect">
            <a:avLst/>
          </a:prstGeom>
        </p:spPr>
      </p:pic>
    </p:spTree>
    <p:extLst>
      <p:ext uri="{BB962C8B-B14F-4D97-AF65-F5344CB8AC3E}">
        <p14:creationId xmlns:p14="http://schemas.microsoft.com/office/powerpoint/2010/main" val="132728327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5241791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189" lvl="0" indent="-342891">
              <a:spcBef>
                <a:spcPts val="0"/>
              </a:spcBef>
              <a:spcAft>
                <a:spcPts val="0"/>
              </a:spcAft>
              <a:buSzPts val="1800"/>
              <a:buChar char="●"/>
              <a:defRPr/>
            </a:lvl1pPr>
            <a:lvl2pPr marL="914377"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1"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9"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685352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1627277507"/>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433711968"/>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018602851"/>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3155699080"/>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10148669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2583846944"/>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238073287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417271907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1419820670"/>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114255109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758230398"/>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3403393665"/>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0476204"/>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7370963"/>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4837191"/>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8553264"/>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2528868"/>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3636926"/>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8205202"/>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026357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700840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93542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897897"/>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758952"/>
            <a:ext cx="7543800" cy="3566160"/>
          </a:xfrm>
          <a:prstGeom prst="rect">
            <a:avLst/>
          </a:prstGeom>
        </p:spPr>
        <p:txBody>
          <a:bodyPr anchor="b">
            <a:normAutofit/>
          </a:bodyPr>
          <a:lstStyle>
            <a:lvl1pPr algn="l">
              <a:lnSpc>
                <a:spcPct val="85000"/>
              </a:lnSpc>
              <a:defRPr sz="8000" spc="-50" baseline="0">
                <a:solidFill>
                  <a:schemeClr val="tx1">
                    <a:lumMod val="85000"/>
                    <a:lumOff val="15000"/>
                  </a:schemeClr>
                </a:solidFill>
                <a:latin typeface="Corbel" panose="020B0503020204020204" pitchFamily="34" charset="0"/>
              </a:defRPr>
            </a:lvl1pPr>
          </a:lstStyle>
          <a:p>
            <a:r>
              <a:rPr lang="en-US" dirty="0"/>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lang="en-US" dirty="0">
                <a:latin typeface="Corbel" panose="020B0503020204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822961" y="6459786"/>
            <a:ext cx="1854203" cy="365125"/>
          </a:xfrm>
          <a:prstGeom prst="rect">
            <a:avLst/>
          </a:prstGeom>
        </p:spPr>
        <p:txBody>
          <a:bodyPr/>
          <a:lstStyle>
            <a:lvl1pPr>
              <a:defRPr>
                <a:latin typeface="Corbel" panose="020B0503020204020204" pitchFamily="34" charset="0"/>
              </a:defRPr>
            </a:lvl1p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lvl1pPr>
              <a:defRPr>
                <a:latin typeface="Corbel" panose="020B0503020204020204" pitchFamily="34" charset="0"/>
              </a:defRPr>
            </a:lvl1p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lvl1pPr>
              <a:defRPr>
                <a:latin typeface="Corbel" panose="020B0503020204020204" pitchFamily="34" charset="0"/>
              </a:defRPr>
            </a:lvl1pPr>
          </a:lstStyle>
          <a:p>
            <a:fld id="{CD91F3D4-A4DB-CE42-BA95-FABA56D31263}" type="slidenum">
              <a:rPr lang="en-US" smtClean="0"/>
              <a:pPr/>
              <a:t>‹#›</a:t>
            </a:fld>
            <a:endParaRPr lang="en-US"/>
          </a:p>
        </p:txBody>
      </p:sp>
    </p:spTree>
    <p:extLst>
      <p:ext uri="{BB962C8B-B14F-4D97-AF65-F5344CB8AC3E}">
        <p14:creationId xmlns:p14="http://schemas.microsoft.com/office/powerpoint/2010/main" val="297320205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366963" y="257434"/>
            <a:ext cx="8410073" cy="753467"/>
          </a:xfrm>
          <a:prstGeom prst="rect">
            <a:avLst/>
          </a:prstGeom>
        </p:spPr>
        <p:txBody>
          <a:bodyPr/>
          <a:lstStyle>
            <a:lvl1pPr>
              <a:defRPr>
                <a:solidFill>
                  <a:srgbClr val="0070C0"/>
                </a:solidFill>
                <a:latin typeface="Corbel" panose="020B0503020204020204" pitchFamily="34" charset="0"/>
              </a:defRPr>
            </a:lvl1pPr>
          </a:lstStyle>
          <a:p>
            <a:r>
              <a:rPr lang="en-US"/>
              <a:t>Click to edit Master title style</a:t>
            </a:r>
          </a:p>
        </p:txBody>
      </p:sp>
      <p:sp>
        <p:nvSpPr>
          <p:cNvPr id="15" name="Text Placeholder 2"/>
          <p:cNvSpPr>
            <a:spLocks noGrp="1"/>
          </p:cNvSpPr>
          <p:nvPr>
            <p:ph idx="1"/>
          </p:nvPr>
        </p:nvSpPr>
        <p:spPr>
          <a:xfrm>
            <a:off x="366963" y="1153551"/>
            <a:ext cx="8410073" cy="5275384"/>
          </a:xfrm>
          <a:prstGeom prst="rect">
            <a:avLst/>
          </a:prstGeom>
        </p:spPr>
        <p:txBody>
          <a:bodyPr vert="horz" lIns="0" tIns="45720" rIns="0" bIns="45720" rtlCol="0">
            <a:normAutofit/>
          </a:bodyPr>
          <a:lstStyle>
            <a:lvl1pPr marL="454025" indent="-274638">
              <a:buSzPct val="90000"/>
              <a:buFont typeface="Wingdings" pitchFamily="2" charset="2"/>
              <a:buChar char="q"/>
              <a:tabLst/>
              <a:defRPr>
                <a:latin typeface="Corbel" panose="020B0503020204020204" pitchFamily="34" charset="0"/>
              </a:defRPr>
            </a:lvl1pPr>
            <a:lvl2pPr marL="717550" indent="-263525">
              <a:buSzPct val="90000"/>
              <a:buFont typeface="Courier New" panose="02070309020205020404" pitchFamily="49" charset="0"/>
              <a:buChar char="o"/>
              <a:tabLst/>
              <a:defRPr>
                <a:latin typeface="Corbel" panose="020B0503020204020204" pitchFamily="34" charset="0"/>
              </a:defRPr>
            </a:lvl2pPr>
            <a:lvl3pPr marL="896938" indent="-179388">
              <a:buSzPct val="90000"/>
              <a:buFont typeface="Wingdings" pitchFamily="2" charset="2"/>
              <a:buChar char="§"/>
              <a:tabLst/>
              <a:defRPr>
                <a:latin typeface="Corbel" panose="020B0503020204020204" pitchFamily="34" charset="0"/>
              </a:defRPr>
            </a:lvl3pPr>
            <a:lvl4pPr marL="454025" indent="-274638">
              <a:buFont typeface="Courier New" panose="02070309020205020404" pitchFamily="49" charset="0"/>
              <a:buChar char="o"/>
              <a:tabLst/>
              <a:defRPr>
                <a:latin typeface="Corbel" panose="020B0503020204020204" pitchFamily="34" charset="0"/>
              </a:defRPr>
            </a:lvl4pPr>
            <a:lvl5pPr marL="454025" indent="-274638">
              <a:buFont typeface="Courier New" panose="02070309020205020404" pitchFamily="49" charset="0"/>
              <a:buChar char="o"/>
              <a:tabLst/>
              <a:defRPr>
                <a:latin typeface="Corbel" panose="020B0503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a:extLst>
              <a:ext uri="{FF2B5EF4-FFF2-40B4-BE49-F238E27FC236}">
                <a16:creationId xmlns:a16="http://schemas.microsoft.com/office/drawing/2014/main" id="{ACB0FC8C-43DD-9D48-AFAC-3990C93373E6}"/>
              </a:ext>
            </a:extLst>
          </p:cNvPr>
          <p:cNvSpPr>
            <a:spLocks noGrp="1"/>
          </p:cNvSpPr>
          <p:nvPr>
            <p:ph type="sldNum" sz="quarter" idx="10"/>
          </p:nvPr>
        </p:nvSpPr>
        <p:spPr>
          <a:xfrm>
            <a:off x="7516375" y="6571538"/>
            <a:ext cx="1260661" cy="270767"/>
          </a:xfrm>
          <a:prstGeom prst="rect">
            <a:avLst/>
          </a:prstGeom>
        </p:spPr>
        <p:txBody>
          <a:bodyPr anchor="ctr" anchorCtr="0"/>
          <a:lstStyle>
            <a:lvl1pPr algn="r">
              <a:defRPr sz="1600" b="1" i="0">
                <a:solidFill>
                  <a:srgbClr val="0070C0"/>
                </a:solidFill>
                <a:latin typeface="Calibri" panose="020F0502020204030204" pitchFamily="34" charset="0"/>
                <a:ea typeface="Linux Libertine O Semibold" panose="02000503000000000000" pitchFamily="2" charset="0"/>
                <a:cs typeface="Calibri" panose="020F0502020204030204" pitchFamily="34" charset="0"/>
              </a:defRPr>
            </a:lvl1pPr>
          </a:lstStyle>
          <a:p>
            <a:fld id="{BE67019E-6B59-9444-A8F8-0CFAB6B6981D}" type="slidenum">
              <a:rPr lang="en-US" smtClean="0"/>
              <a:pPr/>
              <a:t>‹#›</a:t>
            </a:fld>
            <a:endParaRPr lang="en-US" dirty="0"/>
          </a:p>
        </p:txBody>
      </p:sp>
      <p:sp>
        <p:nvSpPr>
          <p:cNvPr id="2" name="TextBox 1">
            <a:extLst>
              <a:ext uri="{FF2B5EF4-FFF2-40B4-BE49-F238E27FC236}">
                <a16:creationId xmlns:a16="http://schemas.microsoft.com/office/drawing/2014/main" id="{DFF6FA9D-EFD2-1C4F-A541-91C2470A455F}"/>
              </a:ext>
            </a:extLst>
          </p:cNvPr>
          <p:cNvSpPr txBox="1"/>
          <p:nvPr userDrawn="1"/>
        </p:nvSpPr>
        <p:spPr>
          <a:xfrm>
            <a:off x="366963" y="6535300"/>
            <a:ext cx="2286000" cy="338554"/>
          </a:xfrm>
          <a:prstGeom prst="rect">
            <a:avLst/>
          </a:prstGeom>
          <a:noFill/>
        </p:spPr>
        <p:txBody>
          <a:bodyPr wrap="square" rtlCol="0">
            <a:spAutoFit/>
          </a:bodyPr>
          <a:lstStyle/>
          <a:p>
            <a:pPr algn="l"/>
            <a:r>
              <a:rPr lang="en-US" sz="1600" b="1" i="0" dirty="0">
                <a:solidFill>
                  <a:srgbClr val="0070C0"/>
                </a:solidFill>
                <a:latin typeface="Corbel" panose="020B0503020204020204" pitchFamily="34" charset="0"/>
                <a:ea typeface="Linux Libertine O Semibold" panose="02000503000000000000" pitchFamily="2" charset="0"/>
                <a:cs typeface="Calibri" panose="020F0502020204030204" pitchFamily="34" charset="0"/>
              </a:rPr>
              <a:t>Damla Senol Cali</a:t>
            </a:r>
          </a:p>
        </p:txBody>
      </p:sp>
      <p:pic>
        <p:nvPicPr>
          <p:cNvPr id="8" name="Picture 7">
            <a:extLst>
              <a:ext uri="{FF2B5EF4-FFF2-40B4-BE49-F238E27FC236}">
                <a16:creationId xmlns:a16="http://schemas.microsoft.com/office/drawing/2014/main" id="{E79E2B53-383E-8940-BBFE-5EBE570A07C9}"/>
              </a:ext>
            </a:extLst>
          </p:cNvPr>
          <p:cNvPicPr>
            <a:picLocks noChangeAspect="1"/>
          </p:cNvPicPr>
          <p:nvPr userDrawn="1"/>
        </p:nvPicPr>
        <p:blipFill>
          <a:blip r:embed="rId2"/>
          <a:stretch>
            <a:fillRect/>
          </a:stretch>
        </p:blipFill>
        <p:spPr>
          <a:xfrm>
            <a:off x="4045346" y="6554274"/>
            <a:ext cx="1053308" cy="311205"/>
          </a:xfrm>
          <a:prstGeom prst="rect">
            <a:avLst/>
          </a:prstGeom>
        </p:spPr>
      </p:pic>
    </p:spTree>
    <p:extLst>
      <p:ext uri="{BB962C8B-B14F-4D97-AF65-F5344CB8AC3E}">
        <p14:creationId xmlns:p14="http://schemas.microsoft.com/office/powerpoint/2010/main" val="382796484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758952"/>
            <a:ext cx="75438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3A3EF56B-2326-4E43-9A56-37F643A747BE}"/>
              </a:ext>
            </a:extLst>
          </p:cNvPr>
          <p:cNvSpPr/>
          <p:nvPr userDrawn="1"/>
        </p:nvSpPr>
        <p:spPr>
          <a:xfrm flipV="1">
            <a:off x="462012" y="4366260"/>
            <a:ext cx="8265695"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81548F38-4271-374F-8F2F-F4933C041C58}"/>
              </a:ext>
            </a:extLst>
          </p:cNvPr>
          <p:cNvSpPr/>
          <p:nvPr userDrawn="1"/>
        </p:nvSpPr>
        <p:spPr>
          <a:xfrm>
            <a:off x="0" y="6403574"/>
            <a:ext cx="9144001" cy="480184"/>
          </a:xfrm>
          <a:prstGeom prst="rect">
            <a:avLst/>
          </a:prstGeom>
          <a:solidFill>
            <a:srgbClr val="75ABD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Tree>
    <p:extLst>
      <p:ext uri="{BB962C8B-B14F-4D97-AF65-F5344CB8AC3E}">
        <p14:creationId xmlns:p14="http://schemas.microsoft.com/office/powerpoint/2010/main" val="308019264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05920635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49033450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22961" y="6459786"/>
            <a:ext cx="1854203" cy="365125"/>
          </a:xfrm>
          <a:prstGeom prst="rect">
            <a:avLst/>
          </a:prstGeom>
        </p:spPr>
        <p:txBody>
          <a:bodyPr/>
          <a:lstStyle/>
          <a:p>
            <a:endParaRPr lang="en-US"/>
          </a:p>
        </p:txBody>
      </p:sp>
      <p:sp>
        <p:nvSpPr>
          <p:cNvPr id="4" name="Footer Placeholder 3"/>
          <p:cNvSpPr>
            <a:spLocks noGrp="1"/>
          </p:cNvSpPr>
          <p:nvPr>
            <p:ph type="ftr" sz="quarter" idx="11"/>
          </p:nvPr>
        </p:nvSpPr>
        <p:spPr>
          <a:xfrm>
            <a:off x="2764639" y="6459786"/>
            <a:ext cx="3617103"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10144" y="6388833"/>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47564180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37291002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a:prstGeom prst="rect">
            <a:avLst/>
          </a:prstGeo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a:prstGeom prst="rect">
            <a:avLst/>
          </a:prstGeo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lvl1pPr>
              <a:defRPr>
                <a:solidFill>
                  <a:schemeClr val="tx2"/>
                </a:solidFill>
              </a:defRPr>
            </a:lvl1pPr>
          </a:lstStyle>
          <a:p>
            <a:fld id="{CD91F3D4-A4DB-CE42-BA95-FABA56D31263}" type="slidenum">
              <a:rPr lang="en-US" smtClean="0"/>
              <a:t>‹#›</a:t>
            </a:fld>
            <a:endParaRPr lang="en-US"/>
          </a:p>
        </p:txBody>
      </p:sp>
    </p:spTree>
    <p:extLst>
      <p:ext uri="{BB962C8B-B14F-4D97-AF65-F5344CB8AC3E}">
        <p14:creationId xmlns:p14="http://schemas.microsoft.com/office/powerpoint/2010/main" val="304919945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a:prstGeom prst="rect">
            <a:avLst/>
          </a:prstGeo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2961" y="6459786"/>
            <a:ext cx="1854203" cy="365125"/>
          </a:xfrm>
          <a:prstGeom prst="rect">
            <a:avLst/>
          </a:prstGeom>
        </p:spPr>
        <p:txBody>
          <a:bodyPr/>
          <a:lstStyle/>
          <a:p>
            <a:endParaRPr lang="en-US"/>
          </a:p>
        </p:txBody>
      </p:sp>
      <p:sp>
        <p:nvSpPr>
          <p:cNvPr id="6" name="Footer Placeholder 5"/>
          <p:cNvSpPr>
            <a:spLocks noGrp="1"/>
          </p:cNvSpPr>
          <p:nvPr>
            <p:ph type="ftr" sz="quarter" idx="11"/>
          </p:nvPr>
        </p:nvSpPr>
        <p:spPr>
          <a:xfrm>
            <a:off x="2764639" y="6459786"/>
            <a:ext cx="3617103"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17252375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148166994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21760"/>
          </a:xfrm>
          <a:prstGeom prst="rect">
            <a:avLst/>
          </a:prstGeom>
        </p:spPr>
        <p:txBody>
          <a:bodyPr/>
          <a:lstStyle/>
          <a:p>
            <a:r>
              <a:rPr lang="en-US"/>
              <a:t>Click to edit Master title style</a:t>
            </a:r>
          </a:p>
        </p:txBody>
      </p:sp>
      <p:sp>
        <p:nvSpPr>
          <p:cNvPr id="7" name="Date Placeholder 6"/>
          <p:cNvSpPr>
            <a:spLocks noGrp="1"/>
          </p:cNvSpPr>
          <p:nvPr>
            <p:ph type="dt" sz="half" idx="10"/>
          </p:nvPr>
        </p:nvSpPr>
        <p:spPr>
          <a:xfrm>
            <a:off x="822961" y="6459786"/>
            <a:ext cx="1854203" cy="365125"/>
          </a:xfrm>
          <a:prstGeom prst="rect">
            <a:avLst/>
          </a:prstGeom>
        </p:spPr>
        <p:txBody>
          <a:bodyPr/>
          <a:lstStyle/>
          <a:p>
            <a:endParaRPr lang="en-US"/>
          </a:p>
        </p:txBody>
      </p:sp>
      <p:sp>
        <p:nvSpPr>
          <p:cNvPr id="8" name="Footer Placeholder 7"/>
          <p:cNvSpPr>
            <a:spLocks noGrp="1"/>
          </p:cNvSpPr>
          <p:nvPr>
            <p:ph type="ftr" sz="quarter" idx="11"/>
          </p:nvPr>
        </p:nvSpPr>
        <p:spPr>
          <a:xfrm>
            <a:off x="2764639" y="6459786"/>
            <a:ext cx="3617103"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227943756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22961" y="6459786"/>
            <a:ext cx="1854203" cy="365125"/>
          </a:xfrm>
          <a:prstGeom prst="rect">
            <a:avLst/>
          </a:prstGeom>
        </p:spPr>
        <p:txBody>
          <a:bodyPr/>
          <a:lstStyle/>
          <a:p>
            <a:endParaRPr lang="en-US"/>
          </a:p>
        </p:txBody>
      </p:sp>
      <p:sp>
        <p:nvSpPr>
          <p:cNvPr id="5" name="Footer Placeholder 4"/>
          <p:cNvSpPr>
            <a:spLocks noGrp="1"/>
          </p:cNvSpPr>
          <p:nvPr>
            <p:ph type="ftr" sz="quarter" idx="11"/>
          </p:nvPr>
        </p:nvSpPr>
        <p:spPr>
          <a:xfrm>
            <a:off x="2764639" y="6459786"/>
            <a:ext cx="3617103"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425344" y="6459786"/>
            <a:ext cx="984019" cy="365125"/>
          </a:xfrm>
          <a:prstGeom prst="rect">
            <a:avLst/>
          </a:prstGeom>
        </p:spPr>
        <p:txBody>
          <a:bodyPr/>
          <a:lstStyle/>
          <a:p>
            <a:fld id="{CD91F3D4-A4DB-CE42-BA95-FABA56D31263}" type="slidenum">
              <a:rPr lang="en-US" smtClean="0"/>
              <a:t>‹#›</a:t>
            </a:fld>
            <a:endParaRPr lang="en-US"/>
          </a:p>
        </p:txBody>
      </p:sp>
    </p:spTree>
    <p:extLst>
      <p:ext uri="{BB962C8B-B14F-4D97-AF65-F5344CB8AC3E}">
        <p14:creationId xmlns:p14="http://schemas.microsoft.com/office/powerpoint/2010/main" val="96850110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68341328"/>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759077872"/>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720901774"/>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3338973600"/>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01500705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448011139"/>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928080889"/>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4156852600"/>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1233069757"/>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3829858875"/>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2052489630"/>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3410679727"/>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291417282"/>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950962108"/>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67337242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02372098"/>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62304770"/>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499349254"/>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149157026"/>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336896659"/>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367592964"/>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3998088648"/>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407167610"/>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0968397"/>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167132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9832932"/>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5835008"/>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605249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6174579"/>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3278292"/>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2747650"/>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6410069"/>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2723532"/>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000148"/>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191654704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03767597"/>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774010717"/>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15139449"/>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748046247"/>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738341173"/>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962729066"/>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549255152"/>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284880897"/>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935805863"/>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81811146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8326752"/>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5212282"/>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4719431"/>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9083869"/>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2201667"/>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8028813"/>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0974540"/>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537933"/>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6811364"/>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09245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9452853"/>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8664683"/>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274764478"/>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750429080"/>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067112857"/>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356007129"/>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49497263"/>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618933903"/>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862140226"/>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5589726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925054529"/>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32279079"/>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212068084"/>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998391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35394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798061" cy="770467"/>
          </a:xfrm>
          <a:prstGeom prst="rect">
            <a:avLst/>
          </a:prstGeom>
        </p:spPr>
        <p:txBody>
          <a:bodyPr anchor="ctr"/>
          <a:lstStyle>
            <a:lvl1pPr>
              <a:lnSpc>
                <a:spcPct val="100000"/>
              </a:lnSpc>
              <a:spcAft>
                <a:spcPts val="600"/>
              </a:spcAft>
              <a:defRPr sz="3600" b="1">
                <a:solidFill>
                  <a:srgbClr val="0062A0"/>
                </a:solidFill>
                <a:latin typeface="Corbel" panose="020B0503020204020204" pitchFamily="34" charset="0"/>
              </a:defRPr>
            </a:lvl1pPr>
          </a:lstStyle>
          <a:p>
            <a:r>
              <a:rPr lang="en-US" dirty="0"/>
              <a:t>Click to edit Master title style</a:t>
            </a:r>
          </a:p>
        </p:txBody>
      </p:sp>
      <p:sp>
        <p:nvSpPr>
          <p:cNvPr id="3" name="Content Placeholder 2"/>
          <p:cNvSpPr>
            <a:spLocks noGrp="1"/>
          </p:cNvSpPr>
          <p:nvPr>
            <p:ph idx="1"/>
          </p:nvPr>
        </p:nvSpPr>
        <p:spPr>
          <a:xfrm>
            <a:off x="189560" y="978194"/>
            <a:ext cx="8798061" cy="5377521"/>
          </a:xfrm>
          <a:prstGeom prst="rect">
            <a:avLst/>
          </a:prstGeom>
        </p:spPr>
        <p:txBody>
          <a:bodyPr/>
          <a:lstStyle>
            <a:lvl1pPr marL="187200" indent="-187200">
              <a:buClr>
                <a:schemeClr val="tx1"/>
              </a:buClr>
              <a:tabLst/>
              <a:defRPr sz="2800">
                <a:latin typeface="Corbel" panose="020B0503020204020204" pitchFamily="34" charset="0"/>
              </a:defRPr>
            </a:lvl1pPr>
            <a:lvl2pPr marL="311150" indent="-187200">
              <a:buFont typeface="Cambria" panose="02040503050406030204" pitchFamily="18" charset="0"/>
              <a:buChar char="-"/>
              <a:tabLst/>
              <a:defRPr sz="2400">
                <a:latin typeface="Corbel" panose="020B0503020204020204" pitchFamily="34" charset="0"/>
              </a:defRPr>
            </a:lvl2pPr>
            <a:lvl3pPr marL="533400" indent="-187200">
              <a:buClr>
                <a:schemeClr val="tx1"/>
              </a:buClr>
              <a:tabLst/>
              <a:defRPr sz="2400">
                <a:latin typeface="Corbel" panose="020B0503020204020204" pitchFamily="34" charset="0"/>
              </a:defRPr>
            </a:lvl3pPr>
            <a:lvl4pPr indent="-187200">
              <a:defRPr sz="2400">
                <a:latin typeface="Corbel" panose="020B0503020204020204" pitchFamily="34" charset="0"/>
              </a:defRPr>
            </a:lvl4pPr>
            <a:lvl5pPr indent="-187200">
              <a:defRPr sz="2400">
                <a:latin typeface="Corbel" panose="020B05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mn-lt"/>
              </a:rPr>
              <a:pPr/>
              <a:t>‹#›</a:t>
            </a:fld>
            <a:endParaRPr lang="en-US" dirty="0">
              <a:latin typeface="+mn-lt"/>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2771345413"/>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0C8C929E-28D9-A841-B8CA-FC3027FDB36A}"/>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6564B97F-161A-D54C-808B-F3F916EFED6B}"/>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AAC5913C-196A-0247-8DD1-1FA6DB92536B}"/>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7A83FE5-DCB7-644D-A455-D19C7BEC10F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B2A417AE-95FE-8F4C-8E63-6FDC3E78F068}"/>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08D3888-D486-C848-B450-BD582C72A73A}"/>
              </a:ext>
            </a:extLst>
          </p:cNvPr>
          <p:cNvSpPr>
            <a:spLocks noGrp="1" noChangeArrowheads="1"/>
          </p:cNvSpPr>
          <p:nvPr>
            <p:ph type="sldNum" sz="quarter" idx="12"/>
          </p:nvPr>
        </p:nvSpPr>
        <p:spPr/>
        <p:txBody>
          <a:bodyPr/>
          <a:lstStyle>
            <a:lvl1pPr>
              <a:defRPr sz="1200"/>
            </a:lvl1pPr>
          </a:lstStyle>
          <a:p>
            <a:pPr>
              <a:defRPr/>
            </a:pPr>
            <a:fld id="{871A1AF6-C29A-3A49-AA01-42F32EB73108}" type="slidenum">
              <a:rPr lang="en-US" altLang="en-US"/>
              <a:pPr>
                <a:defRPr/>
              </a:pPr>
              <a:t>‹#›</a:t>
            </a:fld>
            <a:endParaRPr lang="en-US" altLang="en-US"/>
          </a:p>
        </p:txBody>
      </p:sp>
    </p:spTree>
    <p:extLst>
      <p:ext uri="{BB962C8B-B14F-4D97-AF65-F5344CB8AC3E}">
        <p14:creationId xmlns:p14="http://schemas.microsoft.com/office/powerpoint/2010/main" val="34686462"/>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4B96156-E2A2-7147-AB6D-65FBC4DBD0A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507F09E6-2AF5-2A4F-ABE8-548BBCAFDE2E}"/>
              </a:ext>
            </a:extLst>
          </p:cNvPr>
          <p:cNvSpPr>
            <a:spLocks noGrp="1" noChangeArrowheads="1"/>
          </p:cNvSpPr>
          <p:nvPr>
            <p:ph type="sldNum" sz="quarter" idx="11"/>
          </p:nvPr>
        </p:nvSpPr>
        <p:spPr>
          <a:ln/>
        </p:spPr>
        <p:txBody>
          <a:bodyPr/>
          <a:lstStyle>
            <a:lvl1pPr>
              <a:defRPr/>
            </a:lvl1pPr>
          </a:lstStyle>
          <a:p>
            <a:pPr>
              <a:defRPr/>
            </a:pPr>
            <a:fld id="{5AE8A6BA-C088-9441-9826-2C0854D7F910}" type="slidenum">
              <a:rPr lang="en-US" altLang="en-US"/>
              <a:pPr>
                <a:defRPr/>
              </a:pPr>
              <a:t>‹#›</a:t>
            </a:fld>
            <a:endParaRPr lang="en-US" altLang="en-US"/>
          </a:p>
        </p:txBody>
      </p:sp>
    </p:spTree>
    <p:extLst>
      <p:ext uri="{BB962C8B-B14F-4D97-AF65-F5344CB8AC3E}">
        <p14:creationId xmlns:p14="http://schemas.microsoft.com/office/powerpoint/2010/main" val="3060465146"/>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6C681852-FB9F-314D-A270-CA1A64B63AE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B203247E-42B6-794D-826B-9C94F89AB759}"/>
              </a:ext>
            </a:extLst>
          </p:cNvPr>
          <p:cNvSpPr>
            <a:spLocks noGrp="1" noChangeArrowheads="1"/>
          </p:cNvSpPr>
          <p:nvPr>
            <p:ph type="sldNum" sz="quarter" idx="11"/>
          </p:nvPr>
        </p:nvSpPr>
        <p:spPr>
          <a:ln/>
        </p:spPr>
        <p:txBody>
          <a:bodyPr/>
          <a:lstStyle>
            <a:lvl1pPr>
              <a:defRPr/>
            </a:lvl1pPr>
          </a:lstStyle>
          <a:p>
            <a:pPr>
              <a:defRPr/>
            </a:pPr>
            <a:fld id="{5F9CE593-9420-3945-9878-BC99587A47DD}" type="slidenum">
              <a:rPr lang="en-US" altLang="en-US"/>
              <a:pPr>
                <a:defRPr/>
              </a:pPr>
              <a:t>‹#›</a:t>
            </a:fld>
            <a:endParaRPr lang="en-US" altLang="en-US"/>
          </a:p>
        </p:txBody>
      </p:sp>
    </p:spTree>
    <p:extLst>
      <p:ext uri="{BB962C8B-B14F-4D97-AF65-F5344CB8AC3E}">
        <p14:creationId xmlns:p14="http://schemas.microsoft.com/office/powerpoint/2010/main" val="197320993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F312C2C-ABBC-3549-B0D7-D9DA757D28A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68A422CE-8B8B-C247-973A-2CC423A82E76}"/>
              </a:ext>
            </a:extLst>
          </p:cNvPr>
          <p:cNvSpPr>
            <a:spLocks noGrp="1" noChangeArrowheads="1"/>
          </p:cNvSpPr>
          <p:nvPr>
            <p:ph type="sldNum" sz="quarter" idx="11"/>
          </p:nvPr>
        </p:nvSpPr>
        <p:spPr>
          <a:ln/>
        </p:spPr>
        <p:txBody>
          <a:bodyPr/>
          <a:lstStyle>
            <a:lvl1pPr>
              <a:defRPr/>
            </a:lvl1pPr>
          </a:lstStyle>
          <a:p>
            <a:pPr>
              <a:defRPr/>
            </a:pPr>
            <a:fld id="{96B8EAE1-AABF-8048-B71C-71DBD38CCF0A}" type="slidenum">
              <a:rPr lang="en-US" altLang="en-US"/>
              <a:pPr>
                <a:defRPr/>
              </a:pPr>
              <a:t>‹#›</a:t>
            </a:fld>
            <a:endParaRPr lang="en-US" altLang="en-US"/>
          </a:p>
        </p:txBody>
      </p:sp>
    </p:spTree>
    <p:extLst>
      <p:ext uri="{BB962C8B-B14F-4D97-AF65-F5344CB8AC3E}">
        <p14:creationId xmlns:p14="http://schemas.microsoft.com/office/powerpoint/2010/main" val="105531843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F2BACE98-82C2-DA4F-BAFE-79DACFB31A2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1C3C3AFB-1D2D-1642-8A0D-BC56BC6AC915}"/>
              </a:ext>
            </a:extLst>
          </p:cNvPr>
          <p:cNvSpPr>
            <a:spLocks noGrp="1" noChangeArrowheads="1"/>
          </p:cNvSpPr>
          <p:nvPr>
            <p:ph type="sldNum" sz="quarter" idx="11"/>
          </p:nvPr>
        </p:nvSpPr>
        <p:spPr>
          <a:ln/>
        </p:spPr>
        <p:txBody>
          <a:bodyPr/>
          <a:lstStyle>
            <a:lvl1pPr>
              <a:defRPr/>
            </a:lvl1pPr>
          </a:lstStyle>
          <a:p>
            <a:pPr>
              <a:defRPr/>
            </a:pPr>
            <a:fld id="{2E73ED02-06CD-7448-B59F-41E374859A4A}" type="slidenum">
              <a:rPr lang="en-US" altLang="en-US"/>
              <a:pPr>
                <a:defRPr/>
              </a:pPr>
              <a:t>‹#›</a:t>
            </a:fld>
            <a:endParaRPr lang="en-US" altLang="en-US"/>
          </a:p>
        </p:txBody>
      </p:sp>
    </p:spTree>
    <p:extLst>
      <p:ext uri="{BB962C8B-B14F-4D97-AF65-F5344CB8AC3E}">
        <p14:creationId xmlns:p14="http://schemas.microsoft.com/office/powerpoint/2010/main" val="3677330225"/>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574218F4-92E0-D04C-BB27-25849AB017E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3ADA5DEB-2219-E04E-B3F6-9CEF3E38799B}"/>
              </a:ext>
            </a:extLst>
          </p:cNvPr>
          <p:cNvSpPr>
            <a:spLocks noGrp="1" noChangeArrowheads="1"/>
          </p:cNvSpPr>
          <p:nvPr>
            <p:ph type="sldNum" sz="quarter" idx="11"/>
          </p:nvPr>
        </p:nvSpPr>
        <p:spPr>
          <a:ln/>
        </p:spPr>
        <p:txBody>
          <a:bodyPr/>
          <a:lstStyle>
            <a:lvl1pPr>
              <a:defRPr/>
            </a:lvl1pPr>
          </a:lstStyle>
          <a:p>
            <a:pPr>
              <a:defRPr/>
            </a:pPr>
            <a:fld id="{A7275B1E-1F0C-8347-8A2D-F7FF8FA3E1F1}" type="slidenum">
              <a:rPr lang="en-US" altLang="en-US"/>
              <a:pPr>
                <a:defRPr/>
              </a:pPr>
              <a:t>‹#›</a:t>
            </a:fld>
            <a:endParaRPr lang="en-US" altLang="en-US"/>
          </a:p>
        </p:txBody>
      </p:sp>
    </p:spTree>
    <p:extLst>
      <p:ext uri="{BB962C8B-B14F-4D97-AF65-F5344CB8AC3E}">
        <p14:creationId xmlns:p14="http://schemas.microsoft.com/office/powerpoint/2010/main" val="3892333055"/>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77076116-9A8E-DD43-BB96-FF74C521A57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C6453045-3278-114F-9B94-E3CCF6BA765D}"/>
              </a:ext>
            </a:extLst>
          </p:cNvPr>
          <p:cNvSpPr>
            <a:spLocks noGrp="1" noChangeArrowheads="1"/>
          </p:cNvSpPr>
          <p:nvPr>
            <p:ph type="sldNum" sz="quarter" idx="11"/>
          </p:nvPr>
        </p:nvSpPr>
        <p:spPr>
          <a:ln/>
        </p:spPr>
        <p:txBody>
          <a:bodyPr/>
          <a:lstStyle>
            <a:lvl1pPr>
              <a:defRPr/>
            </a:lvl1pPr>
          </a:lstStyle>
          <a:p>
            <a:pPr>
              <a:defRPr/>
            </a:pPr>
            <a:fld id="{B0A63811-0C88-424D-807E-72BFC158FD04}" type="slidenum">
              <a:rPr lang="en-US" altLang="en-US"/>
              <a:pPr>
                <a:defRPr/>
              </a:pPr>
              <a:t>‹#›</a:t>
            </a:fld>
            <a:endParaRPr lang="en-US" altLang="en-US"/>
          </a:p>
        </p:txBody>
      </p:sp>
    </p:spTree>
    <p:extLst>
      <p:ext uri="{BB962C8B-B14F-4D97-AF65-F5344CB8AC3E}">
        <p14:creationId xmlns:p14="http://schemas.microsoft.com/office/powerpoint/2010/main" val="99475536"/>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CFCCB6FE-6843-6C43-9199-F29F5DA9153B}"/>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CD7F3DB-ED82-EF49-AE0E-16C445D66EBA}"/>
              </a:ext>
            </a:extLst>
          </p:cNvPr>
          <p:cNvSpPr>
            <a:spLocks noGrp="1" noChangeArrowheads="1"/>
          </p:cNvSpPr>
          <p:nvPr>
            <p:ph type="sldNum" sz="quarter" idx="11"/>
          </p:nvPr>
        </p:nvSpPr>
        <p:spPr>
          <a:ln/>
        </p:spPr>
        <p:txBody>
          <a:bodyPr/>
          <a:lstStyle>
            <a:lvl1pPr>
              <a:defRPr/>
            </a:lvl1pPr>
          </a:lstStyle>
          <a:p>
            <a:pPr>
              <a:defRPr/>
            </a:pPr>
            <a:fld id="{3727BDC7-4286-0348-B3E3-35EBC125A67C}" type="slidenum">
              <a:rPr lang="en-US" altLang="en-US"/>
              <a:pPr>
                <a:defRPr/>
              </a:pPr>
              <a:t>‹#›</a:t>
            </a:fld>
            <a:endParaRPr lang="en-US" altLang="en-US"/>
          </a:p>
        </p:txBody>
      </p:sp>
    </p:spTree>
    <p:extLst>
      <p:ext uri="{BB962C8B-B14F-4D97-AF65-F5344CB8AC3E}">
        <p14:creationId xmlns:p14="http://schemas.microsoft.com/office/powerpoint/2010/main" val="144256020"/>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6C501A7E-E808-2A4D-A294-3FE38ED883D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A55CA164-8BFD-454B-98A1-8883538D6EA8}"/>
              </a:ext>
            </a:extLst>
          </p:cNvPr>
          <p:cNvSpPr>
            <a:spLocks noGrp="1" noChangeArrowheads="1"/>
          </p:cNvSpPr>
          <p:nvPr>
            <p:ph type="sldNum" sz="quarter" idx="11"/>
          </p:nvPr>
        </p:nvSpPr>
        <p:spPr>
          <a:ln/>
        </p:spPr>
        <p:txBody>
          <a:bodyPr/>
          <a:lstStyle>
            <a:lvl1pPr>
              <a:defRPr/>
            </a:lvl1pPr>
          </a:lstStyle>
          <a:p>
            <a:pPr>
              <a:defRPr/>
            </a:pPr>
            <a:fld id="{203E3525-7C23-FA4A-84E9-CD20986B9C3D}" type="slidenum">
              <a:rPr lang="en-US" altLang="en-US"/>
              <a:pPr>
                <a:defRPr/>
              </a:pPr>
              <a:t>‹#›</a:t>
            </a:fld>
            <a:endParaRPr lang="en-US" altLang="en-US"/>
          </a:p>
        </p:txBody>
      </p:sp>
    </p:spTree>
    <p:extLst>
      <p:ext uri="{BB962C8B-B14F-4D97-AF65-F5344CB8AC3E}">
        <p14:creationId xmlns:p14="http://schemas.microsoft.com/office/powerpoint/2010/main" val="3584369426"/>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4C5C39E-8AAC-984A-99D0-C96378C34CC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2EAD916-AFF0-5040-8789-7A5150BE3DA5}"/>
              </a:ext>
            </a:extLst>
          </p:cNvPr>
          <p:cNvSpPr>
            <a:spLocks noGrp="1" noChangeArrowheads="1"/>
          </p:cNvSpPr>
          <p:nvPr>
            <p:ph type="sldNum" sz="quarter" idx="11"/>
          </p:nvPr>
        </p:nvSpPr>
        <p:spPr>
          <a:ln/>
        </p:spPr>
        <p:txBody>
          <a:bodyPr/>
          <a:lstStyle>
            <a:lvl1pPr>
              <a:defRPr/>
            </a:lvl1pPr>
          </a:lstStyle>
          <a:p>
            <a:pPr>
              <a:defRPr/>
            </a:pPr>
            <a:fld id="{C9F34B8E-6385-4148-B32C-E4FF21BA5340}" type="slidenum">
              <a:rPr lang="en-US" altLang="en-US"/>
              <a:pPr>
                <a:defRPr/>
              </a:pPr>
              <a:t>‹#›</a:t>
            </a:fld>
            <a:endParaRPr lang="en-US" altLang="en-US"/>
          </a:p>
        </p:txBody>
      </p:sp>
    </p:spTree>
    <p:extLst>
      <p:ext uri="{BB962C8B-B14F-4D97-AF65-F5344CB8AC3E}">
        <p14:creationId xmlns:p14="http://schemas.microsoft.com/office/powerpoint/2010/main" val="2086559206"/>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38DED25-2CDF-1945-8893-6959FB69CF0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3DC90B0-FB99-1C4D-A9D6-A99F30E87A88}"/>
              </a:ext>
            </a:extLst>
          </p:cNvPr>
          <p:cNvSpPr>
            <a:spLocks noGrp="1" noChangeArrowheads="1"/>
          </p:cNvSpPr>
          <p:nvPr>
            <p:ph type="sldNum" sz="quarter" idx="11"/>
          </p:nvPr>
        </p:nvSpPr>
        <p:spPr>
          <a:ln/>
        </p:spPr>
        <p:txBody>
          <a:bodyPr/>
          <a:lstStyle>
            <a:lvl1pPr>
              <a:defRPr/>
            </a:lvl1pPr>
          </a:lstStyle>
          <a:p>
            <a:pPr>
              <a:defRPr/>
            </a:pPr>
            <a:fld id="{7C58E949-C242-A64E-A739-C1B5ADFC6D10}" type="slidenum">
              <a:rPr lang="en-US" altLang="en-US"/>
              <a:pPr>
                <a:defRPr/>
              </a:pPr>
              <a:t>‹#›</a:t>
            </a:fld>
            <a:endParaRPr lang="en-US" altLang="en-US"/>
          </a:p>
        </p:txBody>
      </p:sp>
    </p:spTree>
    <p:extLst>
      <p:ext uri="{BB962C8B-B14F-4D97-AF65-F5344CB8AC3E}">
        <p14:creationId xmlns:p14="http://schemas.microsoft.com/office/powerpoint/2010/main" val="2246721928"/>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EE55F241-12A6-A04E-BE21-E2FB81C9E0B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197070D8-8DAD-7241-9957-9EFC528BD426}"/>
              </a:ext>
            </a:extLst>
          </p:cNvPr>
          <p:cNvSpPr>
            <a:spLocks noGrp="1" noChangeArrowheads="1"/>
          </p:cNvSpPr>
          <p:nvPr>
            <p:ph type="sldNum" sz="quarter" idx="11"/>
          </p:nvPr>
        </p:nvSpPr>
        <p:spPr>
          <a:ln/>
        </p:spPr>
        <p:txBody>
          <a:bodyPr/>
          <a:lstStyle>
            <a:lvl1pPr>
              <a:defRPr/>
            </a:lvl1pPr>
          </a:lstStyle>
          <a:p>
            <a:pPr>
              <a:defRPr/>
            </a:pPr>
            <a:fld id="{C963C093-3ACA-694F-A135-17D0BEB3F4A5}" type="slidenum">
              <a:rPr lang="en-US" altLang="en-US"/>
              <a:pPr>
                <a:defRPr/>
              </a:pPr>
              <a:t>‹#›</a:t>
            </a:fld>
            <a:endParaRPr lang="en-US" altLang="en-US"/>
          </a:p>
        </p:txBody>
      </p:sp>
    </p:spTree>
    <p:extLst>
      <p:ext uri="{BB962C8B-B14F-4D97-AF65-F5344CB8AC3E}">
        <p14:creationId xmlns:p14="http://schemas.microsoft.com/office/powerpoint/2010/main" val="2899848938"/>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2711871211"/>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308936357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618058983"/>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483927937"/>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328531967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1032270016"/>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2212048395"/>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782460148"/>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954216890"/>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387855536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1732393971"/>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98475452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2456906122"/>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Segoe UI" panose="020B0502040204020203" pitchFamily="34" charset="0"/>
                <a:cs typeface="Segoe UI" panose="020B0502040204020203"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Segoe UI" panose="020B0502040204020203" pitchFamily="34" charset="0"/>
                <a:cs typeface="Segoe UI" panose="020B0502040204020203" pitchFamily="34" charset="0"/>
              </a:defRPr>
            </a:lvl1pPr>
            <a:lvl2pPr marL="685766" indent="-228589">
              <a:buFont typeface="Cambria" panose="02040503050406030204" pitchFamily="18" charset="0"/>
              <a:buChar char="-"/>
              <a:defRPr sz="2400">
                <a:latin typeface="Segoe UI" panose="020B0502040204020203" pitchFamily="34" charset="0"/>
                <a:cs typeface="Segoe UI" panose="020B0502040204020203" pitchFamily="34" charset="0"/>
              </a:defRPr>
            </a:lvl2pPr>
            <a:lvl3pPr>
              <a:defRPr sz="2000">
                <a:latin typeface="Segoe UI" panose="020B0502040204020203" pitchFamily="34" charset="0"/>
                <a:cs typeface="Segoe UI" panose="020B0502040204020203" pitchFamily="34" charset="0"/>
              </a:defRPr>
            </a:lvl3pPr>
            <a:lvl4pPr>
              <a:defRPr sz="2000">
                <a:latin typeface="Segoe UI" panose="020B0502040204020203" pitchFamily="34" charset="0"/>
                <a:cs typeface="Segoe UI" panose="020B0502040204020203" pitchFamily="34" charset="0"/>
              </a:defRPr>
            </a:lvl4pPr>
            <a:lvl5pPr>
              <a:defRPr sz="2000">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355716"/>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13145"/>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546987"/>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B22F3D8-372A-7E4F-BAF0-2B62E16D72F9}"/>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2538D10A-B20C-1F4A-A69F-0F0B507B6CBC}"/>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323C0A52-D6B6-4A4D-BD73-5955293DBD0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203D96CF-D2B5-284A-8A3B-88E2B14F16C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ECE92EBB-E8F1-BB42-9972-9FC2F1E39DD3}"/>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15D7EE-6875-8949-837F-2AE3A4F79FD4}"/>
              </a:ext>
            </a:extLst>
          </p:cNvPr>
          <p:cNvSpPr>
            <a:spLocks noGrp="1" noChangeArrowheads="1"/>
          </p:cNvSpPr>
          <p:nvPr>
            <p:ph type="sldNum" sz="quarter" idx="12"/>
          </p:nvPr>
        </p:nvSpPr>
        <p:spPr/>
        <p:txBody>
          <a:bodyPr/>
          <a:lstStyle>
            <a:lvl1pPr>
              <a:defRPr sz="1200"/>
            </a:lvl1pPr>
          </a:lstStyle>
          <a:p>
            <a:pPr>
              <a:defRPr/>
            </a:pPr>
            <a:fld id="{800691C5-9FA5-3F46-90A7-ED5D0D102BB3}" type="slidenum">
              <a:rPr lang="en-US" altLang="en-US"/>
              <a:pPr>
                <a:defRPr/>
              </a:pPr>
              <a:t>‹#›</a:t>
            </a:fld>
            <a:endParaRPr lang="en-US" altLang="en-US"/>
          </a:p>
        </p:txBody>
      </p:sp>
    </p:spTree>
    <p:extLst>
      <p:ext uri="{BB962C8B-B14F-4D97-AF65-F5344CB8AC3E}">
        <p14:creationId xmlns:p14="http://schemas.microsoft.com/office/powerpoint/2010/main" val="4193616655"/>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0D4116A-1656-924F-8339-968CDC00B50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92E4BB7-CF8F-934D-88CB-2C51D02F6495}"/>
              </a:ext>
            </a:extLst>
          </p:cNvPr>
          <p:cNvSpPr>
            <a:spLocks noGrp="1" noChangeArrowheads="1"/>
          </p:cNvSpPr>
          <p:nvPr>
            <p:ph type="sldNum" sz="quarter" idx="11"/>
          </p:nvPr>
        </p:nvSpPr>
        <p:spPr>
          <a:ln/>
        </p:spPr>
        <p:txBody>
          <a:bodyPr/>
          <a:lstStyle>
            <a:lvl1pPr>
              <a:defRPr/>
            </a:lvl1pPr>
          </a:lstStyle>
          <a:p>
            <a:pPr>
              <a:defRPr/>
            </a:pPr>
            <a:fld id="{8DE33320-76E4-0249-8CA9-3902D97168FA}" type="slidenum">
              <a:rPr lang="en-US" altLang="en-US"/>
              <a:pPr>
                <a:defRPr/>
              </a:pPr>
              <a:t>‹#›</a:t>
            </a:fld>
            <a:endParaRPr lang="en-US" altLang="en-US"/>
          </a:p>
        </p:txBody>
      </p:sp>
    </p:spTree>
    <p:extLst>
      <p:ext uri="{BB962C8B-B14F-4D97-AF65-F5344CB8AC3E}">
        <p14:creationId xmlns:p14="http://schemas.microsoft.com/office/powerpoint/2010/main" val="2609098900"/>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2D009077-10AD-0947-8806-7D3C25918E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A347429-32EA-F843-AE5C-FC1A699EBC2F}"/>
              </a:ext>
            </a:extLst>
          </p:cNvPr>
          <p:cNvSpPr>
            <a:spLocks noGrp="1" noChangeArrowheads="1"/>
          </p:cNvSpPr>
          <p:nvPr>
            <p:ph type="sldNum" sz="quarter" idx="11"/>
          </p:nvPr>
        </p:nvSpPr>
        <p:spPr>
          <a:ln/>
        </p:spPr>
        <p:txBody>
          <a:bodyPr/>
          <a:lstStyle>
            <a:lvl1pPr>
              <a:defRPr/>
            </a:lvl1pPr>
          </a:lstStyle>
          <a:p>
            <a:pPr>
              <a:defRPr/>
            </a:pPr>
            <a:fld id="{06FAB052-3664-BF4F-993F-29369860E1D8}" type="slidenum">
              <a:rPr lang="en-US" altLang="en-US"/>
              <a:pPr>
                <a:defRPr/>
              </a:pPr>
              <a:t>‹#›</a:t>
            </a:fld>
            <a:endParaRPr lang="en-US" altLang="en-US"/>
          </a:p>
        </p:txBody>
      </p:sp>
    </p:spTree>
    <p:extLst>
      <p:ext uri="{BB962C8B-B14F-4D97-AF65-F5344CB8AC3E}">
        <p14:creationId xmlns:p14="http://schemas.microsoft.com/office/powerpoint/2010/main" val="3795870866"/>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4642810-0270-CB48-A1CA-24DCF4455E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31DA97B-4E00-DC4F-B7DB-18E15C434422}"/>
              </a:ext>
            </a:extLst>
          </p:cNvPr>
          <p:cNvSpPr>
            <a:spLocks noGrp="1" noChangeArrowheads="1"/>
          </p:cNvSpPr>
          <p:nvPr>
            <p:ph type="sldNum" sz="quarter" idx="11"/>
          </p:nvPr>
        </p:nvSpPr>
        <p:spPr>
          <a:ln/>
        </p:spPr>
        <p:txBody>
          <a:bodyPr/>
          <a:lstStyle>
            <a:lvl1pPr>
              <a:defRPr/>
            </a:lvl1pPr>
          </a:lstStyle>
          <a:p>
            <a:pPr>
              <a:defRPr/>
            </a:pPr>
            <a:fld id="{6C6EB4A5-7404-294B-999D-175F606D6201}" type="slidenum">
              <a:rPr lang="en-US" altLang="en-US"/>
              <a:pPr>
                <a:defRPr/>
              </a:pPr>
              <a:t>‹#›</a:t>
            </a:fld>
            <a:endParaRPr lang="en-US" altLang="en-US"/>
          </a:p>
        </p:txBody>
      </p:sp>
    </p:spTree>
    <p:extLst>
      <p:ext uri="{BB962C8B-B14F-4D97-AF65-F5344CB8AC3E}">
        <p14:creationId xmlns:p14="http://schemas.microsoft.com/office/powerpoint/2010/main" val="3787621125"/>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24BD8FCD-1BEB-6A42-B8B1-C39ED5BE27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1A21973-5A9E-154E-A49A-033DD08EB7E1}"/>
              </a:ext>
            </a:extLst>
          </p:cNvPr>
          <p:cNvSpPr>
            <a:spLocks noGrp="1" noChangeArrowheads="1"/>
          </p:cNvSpPr>
          <p:nvPr>
            <p:ph type="sldNum" sz="quarter" idx="11"/>
          </p:nvPr>
        </p:nvSpPr>
        <p:spPr>
          <a:ln/>
        </p:spPr>
        <p:txBody>
          <a:bodyPr/>
          <a:lstStyle>
            <a:lvl1pPr>
              <a:defRPr/>
            </a:lvl1pPr>
          </a:lstStyle>
          <a:p>
            <a:pPr>
              <a:defRPr/>
            </a:pPr>
            <a:fld id="{08A13A1E-7D24-2943-AA19-843CF9E69946}" type="slidenum">
              <a:rPr lang="en-US" altLang="en-US"/>
              <a:pPr>
                <a:defRPr/>
              </a:pPr>
              <a:t>‹#›</a:t>
            </a:fld>
            <a:endParaRPr lang="en-US" altLang="en-US"/>
          </a:p>
        </p:txBody>
      </p:sp>
    </p:spTree>
    <p:extLst>
      <p:ext uri="{BB962C8B-B14F-4D97-AF65-F5344CB8AC3E}">
        <p14:creationId xmlns:p14="http://schemas.microsoft.com/office/powerpoint/2010/main" val="4077449246"/>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B659D62-F008-694B-A107-310AB43E4C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66F093A-DC6C-3444-8F25-CDFB50F79EDF}"/>
              </a:ext>
            </a:extLst>
          </p:cNvPr>
          <p:cNvSpPr>
            <a:spLocks noGrp="1" noChangeArrowheads="1"/>
          </p:cNvSpPr>
          <p:nvPr>
            <p:ph type="sldNum" sz="quarter" idx="11"/>
          </p:nvPr>
        </p:nvSpPr>
        <p:spPr>
          <a:ln/>
        </p:spPr>
        <p:txBody>
          <a:bodyPr/>
          <a:lstStyle>
            <a:lvl1pPr>
              <a:defRPr/>
            </a:lvl1pPr>
          </a:lstStyle>
          <a:p>
            <a:pPr>
              <a:defRPr/>
            </a:pPr>
            <a:fld id="{3BD812E9-CA0A-8244-A046-0571FC545305}" type="slidenum">
              <a:rPr lang="en-US" altLang="en-US"/>
              <a:pPr>
                <a:defRPr/>
              </a:pPr>
              <a:t>‹#›</a:t>
            </a:fld>
            <a:endParaRPr lang="en-US" altLang="en-US"/>
          </a:p>
        </p:txBody>
      </p:sp>
    </p:spTree>
    <p:extLst>
      <p:ext uri="{BB962C8B-B14F-4D97-AF65-F5344CB8AC3E}">
        <p14:creationId xmlns:p14="http://schemas.microsoft.com/office/powerpoint/2010/main" val="2604466658"/>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F96B94DE-149A-A84D-858F-4D5B428FA7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4B1C692-591D-3346-8E1A-A19CC1BBF043}"/>
              </a:ext>
            </a:extLst>
          </p:cNvPr>
          <p:cNvSpPr>
            <a:spLocks noGrp="1" noChangeArrowheads="1"/>
          </p:cNvSpPr>
          <p:nvPr>
            <p:ph type="sldNum" sz="quarter" idx="11"/>
          </p:nvPr>
        </p:nvSpPr>
        <p:spPr>
          <a:ln/>
        </p:spPr>
        <p:txBody>
          <a:bodyPr/>
          <a:lstStyle>
            <a:lvl1pPr>
              <a:defRPr/>
            </a:lvl1pPr>
          </a:lstStyle>
          <a:p>
            <a:pPr>
              <a:defRPr/>
            </a:pPr>
            <a:fld id="{1D4001C4-BF5C-F640-BD99-70162C2025EC}" type="slidenum">
              <a:rPr lang="en-US" altLang="en-US"/>
              <a:pPr>
                <a:defRPr/>
              </a:pPr>
              <a:t>‹#›</a:t>
            </a:fld>
            <a:endParaRPr lang="en-US" altLang="en-US"/>
          </a:p>
        </p:txBody>
      </p:sp>
    </p:spTree>
    <p:extLst>
      <p:ext uri="{BB962C8B-B14F-4D97-AF65-F5344CB8AC3E}">
        <p14:creationId xmlns:p14="http://schemas.microsoft.com/office/powerpoint/2010/main" val="1844030434"/>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690CA2F-7EF4-4D4B-B05E-9CD06D97C0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EF9E563-85B6-884B-A069-BAB01B87B7D8}"/>
              </a:ext>
            </a:extLst>
          </p:cNvPr>
          <p:cNvSpPr>
            <a:spLocks noGrp="1" noChangeArrowheads="1"/>
          </p:cNvSpPr>
          <p:nvPr>
            <p:ph type="sldNum" sz="quarter" idx="11"/>
          </p:nvPr>
        </p:nvSpPr>
        <p:spPr>
          <a:ln/>
        </p:spPr>
        <p:txBody>
          <a:bodyPr/>
          <a:lstStyle>
            <a:lvl1pPr>
              <a:defRPr/>
            </a:lvl1pPr>
          </a:lstStyle>
          <a:p>
            <a:pPr>
              <a:defRPr/>
            </a:pPr>
            <a:fld id="{7D3D0717-7499-9E44-845B-E851FCB16976}" type="slidenum">
              <a:rPr lang="en-US" altLang="en-US"/>
              <a:pPr>
                <a:defRPr/>
              </a:pPr>
              <a:t>‹#›</a:t>
            </a:fld>
            <a:endParaRPr lang="en-US" altLang="en-US"/>
          </a:p>
        </p:txBody>
      </p:sp>
    </p:spTree>
    <p:extLst>
      <p:ext uri="{BB962C8B-B14F-4D97-AF65-F5344CB8AC3E}">
        <p14:creationId xmlns:p14="http://schemas.microsoft.com/office/powerpoint/2010/main" val="17694960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9562426B-A5A0-F944-991E-0F589442A93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EBECD59-3F6D-0145-A9B5-5EE2DF859F8B}"/>
              </a:ext>
            </a:extLst>
          </p:cNvPr>
          <p:cNvSpPr>
            <a:spLocks noGrp="1" noChangeArrowheads="1"/>
          </p:cNvSpPr>
          <p:nvPr>
            <p:ph type="sldNum" sz="quarter" idx="11"/>
          </p:nvPr>
        </p:nvSpPr>
        <p:spPr>
          <a:ln/>
        </p:spPr>
        <p:txBody>
          <a:bodyPr/>
          <a:lstStyle>
            <a:lvl1pPr>
              <a:defRPr/>
            </a:lvl1pPr>
          </a:lstStyle>
          <a:p>
            <a:pPr>
              <a:defRPr/>
            </a:pPr>
            <a:fld id="{25E9139E-1132-E74D-AAEB-A81F8150B18F}" type="slidenum">
              <a:rPr lang="en-US" altLang="en-US"/>
              <a:pPr>
                <a:defRPr/>
              </a:pPr>
              <a:t>‹#›</a:t>
            </a:fld>
            <a:endParaRPr lang="en-US" altLang="en-US"/>
          </a:p>
        </p:txBody>
      </p:sp>
    </p:spTree>
    <p:extLst>
      <p:ext uri="{BB962C8B-B14F-4D97-AF65-F5344CB8AC3E}">
        <p14:creationId xmlns:p14="http://schemas.microsoft.com/office/powerpoint/2010/main" val="2345970584"/>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B00FC4D-28B2-774A-BDF5-CB3A5D1E70E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BDB0E60-2A7B-1B44-BB6D-97BF3A139C97}"/>
              </a:ext>
            </a:extLst>
          </p:cNvPr>
          <p:cNvSpPr>
            <a:spLocks noGrp="1" noChangeArrowheads="1"/>
          </p:cNvSpPr>
          <p:nvPr>
            <p:ph type="sldNum" sz="quarter" idx="11"/>
          </p:nvPr>
        </p:nvSpPr>
        <p:spPr>
          <a:ln/>
        </p:spPr>
        <p:txBody>
          <a:bodyPr/>
          <a:lstStyle>
            <a:lvl1pPr>
              <a:defRPr/>
            </a:lvl1pPr>
          </a:lstStyle>
          <a:p>
            <a:pPr>
              <a:defRPr/>
            </a:pPr>
            <a:fld id="{FC5C9412-F662-064D-BEDC-D33A60B08A72}" type="slidenum">
              <a:rPr lang="en-US" altLang="en-US"/>
              <a:pPr>
                <a:defRPr/>
              </a:pPr>
              <a:t>‹#›</a:t>
            </a:fld>
            <a:endParaRPr lang="en-US" altLang="en-US"/>
          </a:p>
        </p:txBody>
      </p:sp>
    </p:spTree>
    <p:extLst>
      <p:ext uri="{BB962C8B-B14F-4D97-AF65-F5344CB8AC3E}">
        <p14:creationId xmlns:p14="http://schemas.microsoft.com/office/powerpoint/2010/main" val="3006665815"/>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0E3EA30-DFF3-9C4B-9691-5C9AAB88EB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B2EE262-3A13-4443-80B8-614C7A4B25F7}"/>
              </a:ext>
            </a:extLst>
          </p:cNvPr>
          <p:cNvSpPr>
            <a:spLocks noGrp="1" noChangeArrowheads="1"/>
          </p:cNvSpPr>
          <p:nvPr>
            <p:ph type="sldNum" sz="quarter" idx="11"/>
          </p:nvPr>
        </p:nvSpPr>
        <p:spPr>
          <a:ln/>
        </p:spPr>
        <p:txBody>
          <a:bodyPr/>
          <a:lstStyle>
            <a:lvl1pPr>
              <a:defRPr/>
            </a:lvl1pPr>
          </a:lstStyle>
          <a:p>
            <a:pPr>
              <a:defRPr/>
            </a:pPr>
            <a:fld id="{C5970A1F-36EE-AC4A-B790-1CFE7EECDED3}" type="slidenum">
              <a:rPr lang="en-US" altLang="en-US"/>
              <a:pPr>
                <a:defRPr/>
              </a:pPr>
              <a:t>‹#›</a:t>
            </a:fld>
            <a:endParaRPr lang="en-US" altLang="en-US"/>
          </a:p>
        </p:txBody>
      </p:sp>
    </p:spTree>
    <p:extLst>
      <p:ext uri="{BB962C8B-B14F-4D97-AF65-F5344CB8AC3E}">
        <p14:creationId xmlns:p14="http://schemas.microsoft.com/office/powerpoint/2010/main" val="1450124161"/>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A476F68-C964-6F4C-B323-CADD64DDE3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F4A41114-0EC5-4244-A8AE-388F27C49018}"/>
              </a:ext>
            </a:extLst>
          </p:cNvPr>
          <p:cNvSpPr>
            <a:spLocks noGrp="1" noChangeArrowheads="1"/>
          </p:cNvSpPr>
          <p:nvPr>
            <p:ph type="sldNum" sz="quarter" idx="11"/>
          </p:nvPr>
        </p:nvSpPr>
        <p:spPr>
          <a:ln/>
        </p:spPr>
        <p:txBody>
          <a:bodyPr/>
          <a:lstStyle>
            <a:lvl1pPr>
              <a:defRPr/>
            </a:lvl1pPr>
          </a:lstStyle>
          <a:p>
            <a:pPr>
              <a:defRPr/>
            </a:pPr>
            <a:fld id="{C811C9BF-9555-1749-A87B-CA7C52D013D0}" type="slidenum">
              <a:rPr lang="en-US" altLang="en-US"/>
              <a:pPr>
                <a:defRPr/>
              </a:pPr>
              <a:t>‹#›</a:t>
            </a:fld>
            <a:endParaRPr lang="en-US" altLang="en-US"/>
          </a:p>
        </p:txBody>
      </p:sp>
    </p:spTree>
    <p:extLst>
      <p:ext uri="{BB962C8B-B14F-4D97-AF65-F5344CB8AC3E}">
        <p14:creationId xmlns:p14="http://schemas.microsoft.com/office/powerpoint/2010/main" val="219745067"/>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914618684"/>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41957072"/>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627970822"/>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31691289"/>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391005769"/>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5260644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03456362"/>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266372512"/>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117443375"/>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393832082"/>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608700599"/>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789451720"/>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3255479241"/>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307680554"/>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1825859578"/>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92835286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12276903"/>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3870450276"/>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1516159895"/>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974886702"/>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2413690982"/>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3682796537"/>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1802399053"/>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1" name="Chord 10">
            <a:extLst>
              <a:ext uri="{FF2B5EF4-FFF2-40B4-BE49-F238E27FC236}">
                <a16:creationId xmlns:a16="http://schemas.microsoft.com/office/drawing/2014/main" id="{CDF63E9A-5109-68FC-9B53-BC09445F0295}"/>
              </a:ext>
            </a:extLst>
          </p:cNvPr>
          <p:cNvSpPr/>
          <p:nvPr userDrawn="1"/>
        </p:nvSpPr>
        <p:spPr>
          <a:xfrm>
            <a:off x="6041724" y="-6350"/>
            <a:ext cx="3102275" cy="2635108"/>
          </a:xfrm>
          <a:custGeom>
            <a:avLst/>
            <a:gdLst>
              <a:gd name="connsiteX0" fmla="*/ 3530778 w 3543066"/>
              <a:gd name="connsiteY0" fmla="*/ 1563242 h 3543066"/>
              <a:gd name="connsiteX1" fmla="*/ 2716974 w 3543066"/>
              <a:gd name="connsiteY1" fmla="*/ 3269689 h 3543066"/>
              <a:gd name="connsiteX2" fmla="*/ 826408 w 3543066"/>
              <a:gd name="connsiteY2" fmla="*/ 3269888 h 3543066"/>
              <a:gd name="connsiteX3" fmla="*/ 12245 w 3543066"/>
              <a:gd name="connsiteY3" fmla="*/ 1563612 h 3543066"/>
              <a:gd name="connsiteX4" fmla="*/ 3530778 w 3543066"/>
              <a:gd name="connsiteY4" fmla="*/ 1563242 h 3543066"/>
              <a:gd name="connsiteX0" fmla="*/ 3556111 w 3568436"/>
              <a:gd name="connsiteY0" fmla="*/ 0 h 1979824"/>
              <a:gd name="connsiteX1" fmla="*/ 2742307 w 3568436"/>
              <a:gd name="connsiteY1" fmla="*/ 1706447 h 1979824"/>
              <a:gd name="connsiteX2" fmla="*/ 851741 w 3568436"/>
              <a:gd name="connsiteY2" fmla="*/ 1706646 h 1979824"/>
              <a:gd name="connsiteX3" fmla="*/ 37578 w 3568436"/>
              <a:gd name="connsiteY3" fmla="*/ 370 h 1979824"/>
              <a:gd name="connsiteX4" fmla="*/ 1846003 w 3568436"/>
              <a:gd name="connsiteY4" fmla="*/ 1446 h 1979824"/>
              <a:gd name="connsiteX5" fmla="*/ 3556111 w 3568436"/>
              <a:gd name="connsiteY5" fmla="*/ 0 h 1979824"/>
              <a:gd name="connsiteX0" fmla="*/ 3528419 w 3540744"/>
              <a:gd name="connsiteY0" fmla="*/ 0 h 1979824"/>
              <a:gd name="connsiteX1" fmla="*/ 2714615 w 3540744"/>
              <a:gd name="connsiteY1" fmla="*/ 1706447 h 1979824"/>
              <a:gd name="connsiteX2" fmla="*/ 824049 w 3540744"/>
              <a:gd name="connsiteY2" fmla="*/ 1706646 h 1979824"/>
              <a:gd name="connsiteX3" fmla="*/ 9886 w 3540744"/>
              <a:gd name="connsiteY3" fmla="*/ 370 h 1979824"/>
              <a:gd name="connsiteX4" fmla="*/ 1818311 w 3540744"/>
              <a:gd name="connsiteY4" fmla="*/ 1446 h 1979824"/>
              <a:gd name="connsiteX5" fmla="*/ 3528419 w 3540744"/>
              <a:gd name="connsiteY5" fmla="*/ 0 h 1979824"/>
              <a:gd name="connsiteX0" fmla="*/ 3528419 w 3540744"/>
              <a:gd name="connsiteY0" fmla="*/ 0 h 1979824"/>
              <a:gd name="connsiteX1" fmla="*/ 2714615 w 3540744"/>
              <a:gd name="connsiteY1" fmla="*/ 1706447 h 1979824"/>
              <a:gd name="connsiteX2" fmla="*/ 824049 w 3540744"/>
              <a:gd name="connsiteY2" fmla="*/ 1706646 h 1979824"/>
              <a:gd name="connsiteX3" fmla="*/ 9886 w 3540744"/>
              <a:gd name="connsiteY3" fmla="*/ 370 h 1979824"/>
              <a:gd name="connsiteX4" fmla="*/ 3528419 w 3540744"/>
              <a:gd name="connsiteY4" fmla="*/ 0 h 1979824"/>
              <a:gd name="connsiteX0" fmla="*/ 3635533 w 3647858"/>
              <a:gd name="connsiteY0" fmla="*/ 0 h 1979824"/>
              <a:gd name="connsiteX1" fmla="*/ 2821729 w 3647858"/>
              <a:gd name="connsiteY1" fmla="*/ 1706447 h 1979824"/>
              <a:gd name="connsiteX2" fmla="*/ 931163 w 3647858"/>
              <a:gd name="connsiteY2" fmla="*/ 1706646 h 1979824"/>
              <a:gd name="connsiteX3" fmla="*/ 117000 w 3647858"/>
              <a:gd name="connsiteY3" fmla="*/ 370 h 1979824"/>
              <a:gd name="connsiteX4" fmla="*/ 3208315 w 3647858"/>
              <a:gd name="connsiteY4" fmla="*/ 95 h 1979824"/>
              <a:gd name="connsiteX5" fmla="*/ 3635533 w 3647858"/>
              <a:gd name="connsiteY5" fmla="*/ 0 h 1979824"/>
              <a:gd name="connsiteX0" fmla="*/ 3635533 w 3635533"/>
              <a:gd name="connsiteY0" fmla="*/ 0 h 1881439"/>
              <a:gd name="connsiteX1" fmla="*/ 3205934 w 3635533"/>
              <a:gd name="connsiteY1" fmla="*/ 1376458 h 1881439"/>
              <a:gd name="connsiteX2" fmla="*/ 2821729 w 3635533"/>
              <a:gd name="connsiteY2" fmla="*/ 1706447 h 1881439"/>
              <a:gd name="connsiteX3" fmla="*/ 931163 w 3635533"/>
              <a:gd name="connsiteY3" fmla="*/ 1706646 h 1881439"/>
              <a:gd name="connsiteX4" fmla="*/ 117000 w 3635533"/>
              <a:gd name="connsiteY4" fmla="*/ 370 h 1881439"/>
              <a:gd name="connsiteX5" fmla="*/ 3208315 w 3635533"/>
              <a:gd name="connsiteY5" fmla="*/ 95 h 1881439"/>
              <a:gd name="connsiteX6" fmla="*/ 3635533 w 3635533"/>
              <a:gd name="connsiteY6" fmla="*/ 0 h 1881439"/>
              <a:gd name="connsiteX0" fmla="*/ 3635533 w 3635533"/>
              <a:gd name="connsiteY0" fmla="*/ 0 h 1881439"/>
              <a:gd name="connsiteX1" fmla="*/ 3205934 w 3635533"/>
              <a:gd name="connsiteY1" fmla="*/ 1376458 h 1881439"/>
              <a:gd name="connsiteX2" fmla="*/ 2821729 w 3635533"/>
              <a:gd name="connsiteY2" fmla="*/ 1706447 h 1881439"/>
              <a:gd name="connsiteX3" fmla="*/ 931163 w 3635533"/>
              <a:gd name="connsiteY3" fmla="*/ 1706646 h 1881439"/>
              <a:gd name="connsiteX4" fmla="*/ 117000 w 3635533"/>
              <a:gd name="connsiteY4" fmla="*/ 370 h 1881439"/>
              <a:gd name="connsiteX5" fmla="*/ 3208315 w 3635533"/>
              <a:gd name="connsiteY5" fmla="*/ 95 h 1881439"/>
              <a:gd name="connsiteX6" fmla="*/ 3635533 w 3635533"/>
              <a:gd name="connsiteY6" fmla="*/ 0 h 1881439"/>
              <a:gd name="connsiteX0" fmla="*/ 3214052 w 3214052"/>
              <a:gd name="connsiteY0" fmla="*/ 271368 h 1881344"/>
              <a:gd name="connsiteX1" fmla="*/ 3205934 w 3214052"/>
              <a:gd name="connsiteY1" fmla="*/ 1376363 h 1881344"/>
              <a:gd name="connsiteX2" fmla="*/ 2821729 w 3214052"/>
              <a:gd name="connsiteY2" fmla="*/ 1706352 h 1881344"/>
              <a:gd name="connsiteX3" fmla="*/ 931163 w 3214052"/>
              <a:gd name="connsiteY3" fmla="*/ 1706551 h 1881344"/>
              <a:gd name="connsiteX4" fmla="*/ 117000 w 3214052"/>
              <a:gd name="connsiteY4" fmla="*/ 275 h 1881344"/>
              <a:gd name="connsiteX5" fmla="*/ 3208315 w 3214052"/>
              <a:gd name="connsiteY5" fmla="*/ 0 h 1881344"/>
              <a:gd name="connsiteX6" fmla="*/ 3214052 w 3214052"/>
              <a:gd name="connsiteY6" fmla="*/ 271368 h 1881344"/>
              <a:gd name="connsiteX0" fmla="*/ 3208315 w 3208315"/>
              <a:gd name="connsiteY0" fmla="*/ 0 h 1881344"/>
              <a:gd name="connsiteX1" fmla="*/ 3205934 w 3208315"/>
              <a:gd name="connsiteY1" fmla="*/ 1376363 h 1881344"/>
              <a:gd name="connsiteX2" fmla="*/ 2821729 w 3208315"/>
              <a:gd name="connsiteY2" fmla="*/ 1706352 h 1881344"/>
              <a:gd name="connsiteX3" fmla="*/ 931163 w 3208315"/>
              <a:gd name="connsiteY3" fmla="*/ 1706551 h 1881344"/>
              <a:gd name="connsiteX4" fmla="*/ 117000 w 3208315"/>
              <a:gd name="connsiteY4" fmla="*/ 275 h 1881344"/>
              <a:gd name="connsiteX5" fmla="*/ 3208315 w 3208315"/>
              <a:gd name="connsiteY5" fmla="*/ 0 h 1881344"/>
              <a:gd name="connsiteX0" fmla="*/ 3208315 w 3208315"/>
              <a:gd name="connsiteY0" fmla="*/ 0 h 1924768"/>
              <a:gd name="connsiteX1" fmla="*/ 3205934 w 3208315"/>
              <a:gd name="connsiteY1" fmla="*/ 1376363 h 1924768"/>
              <a:gd name="connsiteX2" fmla="*/ 2821729 w 3208315"/>
              <a:gd name="connsiteY2" fmla="*/ 1706352 h 1924768"/>
              <a:gd name="connsiteX3" fmla="*/ 931163 w 3208315"/>
              <a:gd name="connsiteY3" fmla="*/ 1706551 h 1924768"/>
              <a:gd name="connsiteX4" fmla="*/ 117000 w 3208315"/>
              <a:gd name="connsiteY4" fmla="*/ 275 h 1924768"/>
              <a:gd name="connsiteX5" fmla="*/ 3208315 w 3208315"/>
              <a:gd name="connsiteY5" fmla="*/ 0 h 1924768"/>
              <a:gd name="connsiteX0" fmla="*/ 3208315 w 3208315"/>
              <a:gd name="connsiteY0" fmla="*/ 0 h 1891149"/>
              <a:gd name="connsiteX1" fmla="*/ 3205934 w 3208315"/>
              <a:gd name="connsiteY1" fmla="*/ 1376363 h 1891149"/>
              <a:gd name="connsiteX2" fmla="*/ 2821729 w 3208315"/>
              <a:gd name="connsiteY2" fmla="*/ 1706352 h 1891149"/>
              <a:gd name="connsiteX3" fmla="*/ 931163 w 3208315"/>
              <a:gd name="connsiteY3" fmla="*/ 1706551 h 1891149"/>
              <a:gd name="connsiteX4" fmla="*/ 117000 w 3208315"/>
              <a:gd name="connsiteY4" fmla="*/ 275 h 1891149"/>
              <a:gd name="connsiteX5" fmla="*/ 3208315 w 3208315"/>
              <a:gd name="connsiteY5" fmla="*/ 0 h 1891149"/>
              <a:gd name="connsiteX0" fmla="*/ 3208315 w 3208315"/>
              <a:gd name="connsiteY0" fmla="*/ 0 h 1891149"/>
              <a:gd name="connsiteX1" fmla="*/ 3205934 w 3208315"/>
              <a:gd name="connsiteY1" fmla="*/ 1376363 h 1891149"/>
              <a:gd name="connsiteX2" fmla="*/ 2821729 w 3208315"/>
              <a:gd name="connsiteY2" fmla="*/ 1706352 h 1891149"/>
              <a:gd name="connsiteX3" fmla="*/ 931163 w 3208315"/>
              <a:gd name="connsiteY3" fmla="*/ 1706551 h 1891149"/>
              <a:gd name="connsiteX4" fmla="*/ 117000 w 3208315"/>
              <a:gd name="connsiteY4" fmla="*/ 275 h 1891149"/>
              <a:gd name="connsiteX5" fmla="*/ 3208315 w 3208315"/>
              <a:gd name="connsiteY5" fmla="*/ 0 h 1891149"/>
              <a:gd name="connsiteX0" fmla="*/ 3208315 w 3208315"/>
              <a:gd name="connsiteY0" fmla="*/ 0 h 1891149"/>
              <a:gd name="connsiteX1" fmla="*/ 3205934 w 3208315"/>
              <a:gd name="connsiteY1" fmla="*/ 1376363 h 1891149"/>
              <a:gd name="connsiteX2" fmla="*/ 2821729 w 3208315"/>
              <a:gd name="connsiteY2" fmla="*/ 1706352 h 1891149"/>
              <a:gd name="connsiteX3" fmla="*/ 931163 w 3208315"/>
              <a:gd name="connsiteY3" fmla="*/ 1706551 h 1891149"/>
              <a:gd name="connsiteX4" fmla="*/ 117000 w 3208315"/>
              <a:gd name="connsiteY4" fmla="*/ 275 h 1891149"/>
              <a:gd name="connsiteX5" fmla="*/ 3208315 w 3208315"/>
              <a:gd name="connsiteY5" fmla="*/ 0 h 1891149"/>
              <a:gd name="connsiteX0" fmla="*/ 3208315 w 3208315"/>
              <a:gd name="connsiteY0" fmla="*/ 0 h 1941316"/>
              <a:gd name="connsiteX1" fmla="*/ 3205934 w 3208315"/>
              <a:gd name="connsiteY1" fmla="*/ 1376363 h 1941316"/>
              <a:gd name="connsiteX2" fmla="*/ 2821729 w 3208315"/>
              <a:gd name="connsiteY2" fmla="*/ 1706352 h 1941316"/>
              <a:gd name="connsiteX3" fmla="*/ 931163 w 3208315"/>
              <a:gd name="connsiteY3" fmla="*/ 1706551 h 1941316"/>
              <a:gd name="connsiteX4" fmla="*/ 117000 w 3208315"/>
              <a:gd name="connsiteY4" fmla="*/ 275 h 1941316"/>
              <a:gd name="connsiteX5" fmla="*/ 3208315 w 3208315"/>
              <a:gd name="connsiteY5" fmla="*/ 0 h 1941316"/>
              <a:gd name="connsiteX0" fmla="*/ 3208315 w 3208315"/>
              <a:gd name="connsiteY0" fmla="*/ 0 h 1941316"/>
              <a:gd name="connsiteX1" fmla="*/ 3205934 w 3208315"/>
              <a:gd name="connsiteY1" fmla="*/ 1376363 h 1941316"/>
              <a:gd name="connsiteX2" fmla="*/ 2821729 w 3208315"/>
              <a:gd name="connsiteY2" fmla="*/ 1706352 h 1941316"/>
              <a:gd name="connsiteX3" fmla="*/ 931163 w 3208315"/>
              <a:gd name="connsiteY3" fmla="*/ 1706551 h 1941316"/>
              <a:gd name="connsiteX4" fmla="*/ 117000 w 3208315"/>
              <a:gd name="connsiteY4" fmla="*/ 275 h 1941316"/>
              <a:gd name="connsiteX5" fmla="*/ 3208315 w 3208315"/>
              <a:gd name="connsiteY5" fmla="*/ 0 h 1941316"/>
              <a:gd name="connsiteX0" fmla="*/ 3208315 w 3208315"/>
              <a:gd name="connsiteY0" fmla="*/ 0 h 2073676"/>
              <a:gd name="connsiteX1" fmla="*/ 3205934 w 3208315"/>
              <a:gd name="connsiteY1" fmla="*/ 1376363 h 2073676"/>
              <a:gd name="connsiteX2" fmla="*/ 2269279 w 3208315"/>
              <a:gd name="connsiteY2" fmla="*/ 1937333 h 2073676"/>
              <a:gd name="connsiteX3" fmla="*/ 931163 w 3208315"/>
              <a:gd name="connsiteY3" fmla="*/ 1706551 h 2073676"/>
              <a:gd name="connsiteX4" fmla="*/ 117000 w 3208315"/>
              <a:gd name="connsiteY4" fmla="*/ 275 h 2073676"/>
              <a:gd name="connsiteX5" fmla="*/ 3208315 w 3208315"/>
              <a:gd name="connsiteY5" fmla="*/ 0 h 2073676"/>
              <a:gd name="connsiteX0" fmla="*/ 3208315 w 3208315"/>
              <a:gd name="connsiteY0" fmla="*/ 0 h 2073676"/>
              <a:gd name="connsiteX1" fmla="*/ 3205934 w 3208315"/>
              <a:gd name="connsiteY1" fmla="*/ 1376363 h 2073676"/>
              <a:gd name="connsiteX2" fmla="*/ 2269279 w 3208315"/>
              <a:gd name="connsiteY2" fmla="*/ 1937333 h 2073676"/>
              <a:gd name="connsiteX3" fmla="*/ 931163 w 3208315"/>
              <a:gd name="connsiteY3" fmla="*/ 1706551 h 2073676"/>
              <a:gd name="connsiteX4" fmla="*/ 117000 w 3208315"/>
              <a:gd name="connsiteY4" fmla="*/ 275 h 2073676"/>
              <a:gd name="connsiteX5" fmla="*/ 3208315 w 3208315"/>
              <a:gd name="connsiteY5" fmla="*/ 0 h 2073676"/>
              <a:gd name="connsiteX0" fmla="*/ 3208315 w 3208315"/>
              <a:gd name="connsiteY0" fmla="*/ 0 h 1978624"/>
              <a:gd name="connsiteX1" fmla="*/ 3205934 w 3208315"/>
              <a:gd name="connsiteY1" fmla="*/ 1376363 h 1978624"/>
              <a:gd name="connsiteX2" fmla="*/ 2269279 w 3208315"/>
              <a:gd name="connsiteY2" fmla="*/ 1937333 h 1978624"/>
              <a:gd name="connsiteX3" fmla="*/ 931163 w 3208315"/>
              <a:gd name="connsiteY3" fmla="*/ 1706551 h 1978624"/>
              <a:gd name="connsiteX4" fmla="*/ 117000 w 3208315"/>
              <a:gd name="connsiteY4" fmla="*/ 275 h 1978624"/>
              <a:gd name="connsiteX5" fmla="*/ 3208315 w 3208315"/>
              <a:gd name="connsiteY5" fmla="*/ 0 h 1978624"/>
              <a:gd name="connsiteX0" fmla="*/ 3208315 w 3208315"/>
              <a:gd name="connsiteY0" fmla="*/ 0 h 1978624"/>
              <a:gd name="connsiteX1" fmla="*/ 3205934 w 3208315"/>
              <a:gd name="connsiteY1" fmla="*/ 1376363 h 1978624"/>
              <a:gd name="connsiteX2" fmla="*/ 2269279 w 3208315"/>
              <a:gd name="connsiteY2" fmla="*/ 1937333 h 1978624"/>
              <a:gd name="connsiteX3" fmla="*/ 931163 w 3208315"/>
              <a:gd name="connsiteY3" fmla="*/ 1706551 h 1978624"/>
              <a:gd name="connsiteX4" fmla="*/ 117000 w 3208315"/>
              <a:gd name="connsiteY4" fmla="*/ 275 h 1978624"/>
              <a:gd name="connsiteX5" fmla="*/ 3208315 w 3208315"/>
              <a:gd name="connsiteY5" fmla="*/ 0 h 1978624"/>
              <a:gd name="connsiteX0" fmla="*/ 3208315 w 3208315"/>
              <a:gd name="connsiteY0" fmla="*/ 0 h 1965344"/>
              <a:gd name="connsiteX1" fmla="*/ 3205934 w 3208315"/>
              <a:gd name="connsiteY1" fmla="*/ 1376363 h 1965344"/>
              <a:gd name="connsiteX2" fmla="*/ 2374054 w 3208315"/>
              <a:gd name="connsiteY2" fmla="*/ 1915902 h 1965344"/>
              <a:gd name="connsiteX3" fmla="*/ 931163 w 3208315"/>
              <a:gd name="connsiteY3" fmla="*/ 1706551 h 1965344"/>
              <a:gd name="connsiteX4" fmla="*/ 117000 w 3208315"/>
              <a:gd name="connsiteY4" fmla="*/ 275 h 1965344"/>
              <a:gd name="connsiteX5" fmla="*/ 3208315 w 3208315"/>
              <a:gd name="connsiteY5" fmla="*/ 0 h 1965344"/>
              <a:gd name="connsiteX0" fmla="*/ 3208315 w 3208315"/>
              <a:gd name="connsiteY0" fmla="*/ 0 h 1976331"/>
              <a:gd name="connsiteX1" fmla="*/ 3205934 w 3208315"/>
              <a:gd name="connsiteY1" fmla="*/ 1376363 h 1976331"/>
              <a:gd name="connsiteX2" fmla="*/ 2374054 w 3208315"/>
              <a:gd name="connsiteY2" fmla="*/ 1915902 h 1976331"/>
              <a:gd name="connsiteX3" fmla="*/ 931163 w 3208315"/>
              <a:gd name="connsiteY3" fmla="*/ 1706551 h 1976331"/>
              <a:gd name="connsiteX4" fmla="*/ 117000 w 3208315"/>
              <a:gd name="connsiteY4" fmla="*/ 275 h 1976331"/>
              <a:gd name="connsiteX5" fmla="*/ 3208315 w 3208315"/>
              <a:gd name="connsiteY5" fmla="*/ 0 h 1976331"/>
              <a:gd name="connsiteX0" fmla="*/ 3208315 w 3208315"/>
              <a:gd name="connsiteY0" fmla="*/ 0 h 1976331"/>
              <a:gd name="connsiteX1" fmla="*/ 3205934 w 3208315"/>
              <a:gd name="connsiteY1" fmla="*/ 1376363 h 1976331"/>
              <a:gd name="connsiteX2" fmla="*/ 2374054 w 3208315"/>
              <a:gd name="connsiteY2" fmla="*/ 1915902 h 1976331"/>
              <a:gd name="connsiteX3" fmla="*/ 931163 w 3208315"/>
              <a:gd name="connsiteY3" fmla="*/ 1706551 h 1976331"/>
              <a:gd name="connsiteX4" fmla="*/ 117000 w 3208315"/>
              <a:gd name="connsiteY4" fmla="*/ 275 h 1976331"/>
              <a:gd name="connsiteX5" fmla="*/ 3208315 w 3208315"/>
              <a:gd name="connsiteY5" fmla="*/ 0 h 1976331"/>
              <a:gd name="connsiteX0" fmla="*/ 3208315 w 3208315"/>
              <a:gd name="connsiteY0" fmla="*/ 0 h 1976331"/>
              <a:gd name="connsiteX1" fmla="*/ 3205934 w 3208315"/>
              <a:gd name="connsiteY1" fmla="*/ 1376363 h 1976331"/>
              <a:gd name="connsiteX2" fmla="*/ 2374054 w 3208315"/>
              <a:gd name="connsiteY2" fmla="*/ 1915902 h 1976331"/>
              <a:gd name="connsiteX3" fmla="*/ 931163 w 3208315"/>
              <a:gd name="connsiteY3" fmla="*/ 1706551 h 1976331"/>
              <a:gd name="connsiteX4" fmla="*/ 117000 w 3208315"/>
              <a:gd name="connsiteY4" fmla="*/ 275 h 1976331"/>
              <a:gd name="connsiteX5" fmla="*/ 3208315 w 3208315"/>
              <a:gd name="connsiteY5" fmla="*/ 0 h 1976331"/>
              <a:gd name="connsiteX0" fmla="*/ 3208315 w 3208315"/>
              <a:gd name="connsiteY0" fmla="*/ 0 h 1976331"/>
              <a:gd name="connsiteX1" fmla="*/ 3205934 w 3208315"/>
              <a:gd name="connsiteY1" fmla="*/ 1383507 h 1976331"/>
              <a:gd name="connsiteX2" fmla="*/ 2374054 w 3208315"/>
              <a:gd name="connsiteY2" fmla="*/ 1915902 h 1976331"/>
              <a:gd name="connsiteX3" fmla="*/ 931163 w 3208315"/>
              <a:gd name="connsiteY3" fmla="*/ 1706551 h 1976331"/>
              <a:gd name="connsiteX4" fmla="*/ 117000 w 3208315"/>
              <a:gd name="connsiteY4" fmla="*/ 275 h 1976331"/>
              <a:gd name="connsiteX5" fmla="*/ 3208315 w 3208315"/>
              <a:gd name="connsiteY5" fmla="*/ 0 h 1976331"/>
              <a:gd name="connsiteX0" fmla="*/ 3102275 w 3102275"/>
              <a:gd name="connsiteY0" fmla="*/ 0 h 1976331"/>
              <a:gd name="connsiteX1" fmla="*/ 3099894 w 3102275"/>
              <a:gd name="connsiteY1" fmla="*/ 1383507 h 1976331"/>
              <a:gd name="connsiteX2" fmla="*/ 2268014 w 3102275"/>
              <a:gd name="connsiteY2" fmla="*/ 1915902 h 1976331"/>
              <a:gd name="connsiteX3" fmla="*/ 825123 w 3102275"/>
              <a:gd name="connsiteY3" fmla="*/ 1706551 h 1976331"/>
              <a:gd name="connsiteX4" fmla="*/ 10960 w 3102275"/>
              <a:gd name="connsiteY4" fmla="*/ 275 h 1976331"/>
              <a:gd name="connsiteX5" fmla="*/ 3102275 w 3102275"/>
              <a:gd name="connsiteY5" fmla="*/ 0 h 197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2275" h="1976331">
                <a:moveTo>
                  <a:pt x="3102275" y="0"/>
                </a:moveTo>
                <a:cubicBezTo>
                  <a:pt x="3101481" y="458788"/>
                  <a:pt x="3100688" y="924719"/>
                  <a:pt x="3099894" y="1383507"/>
                </a:cubicBezTo>
                <a:cubicBezTo>
                  <a:pt x="2995216" y="1517896"/>
                  <a:pt x="2747155" y="1772765"/>
                  <a:pt x="2268014" y="1915902"/>
                </a:cubicBezTo>
                <a:cubicBezTo>
                  <a:pt x="2017472" y="1982840"/>
                  <a:pt x="1402681" y="2070860"/>
                  <a:pt x="825123" y="1706551"/>
                </a:cubicBezTo>
                <a:cubicBezTo>
                  <a:pt x="247565" y="1342241"/>
                  <a:pt x="-63765" y="710944"/>
                  <a:pt x="10960" y="275"/>
                </a:cubicBezTo>
                <a:lnTo>
                  <a:pt x="3102275"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Diagonal Corners Rounded 8">
            <a:extLst>
              <a:ext uri="{FF2B5EF4-FFF2-40B4-BE49-F238E27FC236}">
                <a16:creationId xmlns:a16="http://schemas.microsoft.com/office/drawing/2014/main" id="{D9D73D50-6C40-4EC9-413C-4601E2C492C4}"/>
              </a:ext>
            </a:extLst>
          </p:cNvPr>
          <p:cNvSpPr/>
          <p:nvPr userDrawn="1"/>
        </p:nvSpPr>
        <p:spPr>
          <a:xfrm>
            <a:off x="1245327" y="801188"/>
            <a:ext cx="5939245" cy="5437632"/>
          </a:xfrm>
          <a:custGeom>
            <a:avLst/>
            <a:gdLst>
              <a:gd name="connsiteX0" fmla="*/ 1689894 w 5939245"/>
              <a:gd name="connsiteY0" fmla="*/ 0 h 4078224"/>
              <a:gd name="connsiteX1" fmla="*/ 5939245 w 5939245"/>
              <a:gd name="connsiteY1" fmla="*/ 0 h 4078224"/>
              <a:gd name="connsiteX2" fmla="*/ 5939245 w 5939245"/>
              <a:gd name="connsiteY2" fmla="*/ 0 h 4078224"/>
              <a:gd name="connsiteX3" fmla="*/ 5939245 w 5939245"/>
              <a:gd name="connsiteY3" fmla="*/ 2388330 h 4078224"/>
              <a:gd name="connsiteX4" fmla="*/ 4249351 w 5939245"/>
              <a:gd name="connsiteY4" fmla="*/ 4078224 h 4078224"/>
              <a:gd name="connsiteX5" fmla="*/ 0 w 5939245"/>
              <a:gd name="connsiteY5" fmla="*/ 4078224 h 4078224"/>
              <a:gd name="connsiteX6" fmla="*/ 0 w 5939245"/>
              <a:gd name="connsiteY6" fmla="*/ 4078224 h 4078224"/>
              <a:gd name="connsiteX7" fmla="*/ 0 w 5939245"/>
              <a:gd name="connsiteY7" fmla="*/ 1689894 h 4078224"/>
              <a:gd name="connsiteX8" fmla="*/ 1689894 w 5939245"/>
              <a:gd name="connsiteY8" fmla="*/ 0 h 4078224"/>
              <a:gd name="connsiteX0" fmla="*/ 1689894 w 5939245"/>
              <a:gd name="connsiteY0" fmla="*/ 17417 h 4095641"/>
              <a:gd name="connsiteX1" fmla="*/ 3675017 w 5939245"/>
              <a:gd name="connsiteY1" fmla="*/ 0 h 4095641"/>
              <a:gd name="connsiteX2" fmla="*/ 5939245 w 5939245"/>
              <a:gd name="connsiteY2" fmla="*/ 17417 h 4095641"/>
              <a:gd name="connsiteX3" fmla="*/ 5939245 w 5939245"/>
              <a:gd name="connsiteY3" fmla="*/ 17417 h 4095641"/>
              <a:gd name="connsiteX4" fmla="*/ 5939245 w 5939245"/>
              <a:gd name="connsiteY4" fmla="*/ 2405747 h 4095641"/>
              <a:gd name="connsiteX5" fmla="*/ 4249351 w 5939245"/>
              <a:gd name="connsiteY5" fmla="*/ 4095641 h 4095641"/>
              <a:gd name="connsiteX6" fmla="*/ 0 w 5939245"/>
              <a:gd name="connsiteY6" fmla="*/ 4095641 h 4095641"/>
              <a:gd name="connsiteX7" fmla="*/ 0 w 5939245"/>
              <a:gd name="connsiteY7" fmla="*/ 4095641 h 4095641"/>
              <a:gd name="connsiteX8" fmla="*/ 0 w 5939245"/>
              <a:gd name="connsiteY8" fmla="*/ 1707311 h 4095641"/>
              <a:gd name="connsiteX9" fmla="*/ 1689894 w 5939245"/>
              <a:gd name="connsiteY9" fmla="*/ 17417 h 4095641"/>
              <a:gd name="connsiteX0" fmla="*/ 1689894 w 5939245"/>
              <a:gd name="connsiteY0" fmla="*/ 0 h 4078224"/>
              <a:gd name="connsiteX1" fmla="*/ 5939245 w 5939245"/>
              <a:gd name="connsiteY1" fmla="*/ 0 h 4078224"/>
              <a:gd name="connsiteX2" fmla="*/ 5939245 w 5939245"/>
              <a:gd name="connsiteY2" fmla="*/ 0 h 4078224"/>
              <a:gd name="connsiteX3" fmla="*/ 5939245 w 5939245"/>
              <a:gd name="connsiteY3" fmla="*/ 2388330 h 4078224"/>
              <a:gd name="connsiteX4" fmla="*/ 4249351 w 5939245"/>
              <a:gd name="connsiteY4" fmla="*/ 4078224 h 4078224"/>
              <a:gd name="connsiteX5" fmla="*/ 0 w 5939245"/>
              <a:gd name="connsiteY5" fmla="*/ 4078224 h 4078224"/>
              <a:gd name="connsiteX6" fmla="*/ 0 w 5939245"/>
              <a:gd name="connsiteY6" fmla="*/ 4078224 h 4078224"/>
              <a:gd name="connsiteX7" fmla="*/ 0 w 5939245"/>
              <a:gd name="connsiteY7" fmla="*/ 1689894 h 4078224"/>
              <a:gd name="connsiteX8" fmla="*/ 1689894 w 5939245"/>
              <a:gd name="connsiteY8" fmla="*/ 0 h 4078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9245" h="4078224">
                <a:moveTo>
                  <a:pt x="1689894" y="0"/>
                </a:moveTo>
                <a:lnTo>
                  <a:pt x="5939245" y="0"/>
                </a:lnTo>
                <a:lnTo>
                  <a:pt x="5939245" y="0"/>
                </a:lnTo>
                <a:lnTo>
                  <a:pt x="5939245" y="2388330"/>
                </a:lnTo>
                <a:cubicBezTo>
                  <a:pt x="5939245" y="3321633"/>
                  <a:pt x="5182654" y="4078224"/>
                  <a:pt x="4249351" y="4078224"/>
                </a:cubicBezTo>
                <a:lnTo>
                  <a:pt x="0" y="4078224"/>
                </a:lnTo>
                <a:lnTo>
                  <a:pt x="0" y="4078224"/>
                </a:lnTo>
                <a:lnTo>
                  <a:pt x="0" y="1689894"/>
                </a:lnTo>
                <a:cubicBezTo>
                  <a:pt x="0" y="756591"/>
                  <a:pt x="756591" y="0"/>
                  <a:pt x="168989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1744564" y="3009023"/>
            <a:ext cx="5361631" cy="1301513"/>
          </a:xfrm>
        </p:spPr>
        <p:txBody>
          <a:bodyPr anchor="t">
            <a:noAutofit/>
          </a:bodyPr>
          <a:lstStyle>
            <a:lvl1pPr algn="l">
              <a:defRPr sz="5400"/>
            </a:lvl1pPr>
          </a:lstStyle>
          <a:p>
            <a:r>
              <a:rPr lang="en-US"/>
              <a:t>Move Forward</a:t>
            </a:r>
          </a:p>
        </p:txBody>
      </p:sp>
      <p:sp>
        <p:nvSpPr>
          <p:cNvPr id="3" name="Subtitle 2"/>
          <p:cNvSpPr>
            <a:spLocks noGrp="1"/>
          </p:cNvSpPr>
          <p:nvPr>
            <p:ph type="subTitle" idx="1" hasCustomPrompt="1"/>
          </p:nvPr>
        </p:nvSpPr>
        <p:spPr>
          <a:xfrm>
            <a:off x="1789798" y="2032002"/>
            <a:ext cx="5316397" cy="845137"/>
          </a:xfrm>
          <a:prstGeom prst="rect">
            <a:avLst/>
          </a:prstGeom>
        </p:spPr>
        <p:txBody>
          <a:bodyPr anchor="b"/>
          <a:lstStyle>
            <a:lvl1pPr marL="0" indent="0" algn="l">
              <a:lnSpc>
                <a:spcPct val="100000"/>
              </a:lnSpc>
              <a:buNone/>
              <a:defRPr sz="2400" b="1">
                <a:solidFill>
                  <a:schemeClr val="accent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BIONANO AT AGBT 2023</a:t>
            </a:r>
          </a:p>
        </p:txBody>
      </p:sp>
      <p:sp>
        <p:nvSpPr>
          <p:cNvPr id="7" name="Text Placeholder 6">
            <a:extLst>
              <a:ext uri="{FF2B5EF4-FFF2-40B4-BE49-F238E27FC236}">
                <a16:creationId xmlns:a16="http://schemas.microsoft.com/office/drawing/2014/main" id="{5F49A940-CC1E-8358-9A91-7827D7A6CC9F}"/>
              </a:ext>
            </a:extLst>
          </p:cNvPr>
          <p:cNvSpPr>
            <a:spLocks noGrp="1"/>
          </p:cNvSpPr>
          <p:nvPr>
            <p:ph type="body" sz="quarter" idx="10" hasCustomPrompt="1"/>
          </p:nvPr>
        </p:nvSpPr>
        <p:spPr>
          <a:xfrm>
            <a:off x="1786668" y="4461870"/>
            <a:ext cx="2794000" cy="577609"/>
          </a:xfrm>
          <a:prstGeom prst="rect">
            <a:avLst/>
          </a:prstGeom>
        </p:spPr>
        <p:txBody>
          <a:bodyPr/>
          <a:lstStyle>
            <a:lvl1pPr>
              <a:lnSpc>
                <a:spcPct val="100000"/>
              </a:lnSpc>
              <a:defRPr sz="1500"/>
            </a:lvl1pPr>
          </a:lstStyle>
          <a:p>
            <a:pPr lvl="0"/>
            <a:r>
              <a:rPr lang="en-US"/>
              <a:t>Month XX, 20XX</a:t>
            </a:r>
          </a:p>
        </p:txBody>
      </p:sp>
      <p:pic>
        <p:nvPicPr>
          <p:cNvPr id="8" name="Graphic 7">
            <a:extLst>
              <a:ext uri="{FF2B5EF4-FFF2-40B4-BE49-F238E27FC236}">
                <a16:creationId xmlns:a16="http://schemas.microsoft.com/office/drawing/2014/main" id="{813EA088-D0D8-8344-97C1-8C20759ABD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38493" y="5897894"/>
            <a:ext cx="1401667" cy="380988"/>
          </a:xfrm>
          <a:prstGeom prst="rect">
            <a:avLst/>
          </a:prstGeom>
        </p:spPr>
      </p:pic>
      <p:sp>
        <p:nvSpPr>
          <p:cNvPr id="13" name="Chord 12">
            <a:extLst>
              <a:ext uri="{FF2B5EF4-FFF2-40B4-BE49-F238E27FC236}">
                <a16:creationId xmlns:a16="http://schemas.microsoft.com/office/drawing/2014/main" id="{6ED11493-5018-A675-6767-9BFD1778E46A}"/>
              </a:ext>
            </a:extLst>
          </p:cNvPr>
          <p:cNvSpPr/>
          <p:nvPr userDrawn="1"/>
        </p:nvSpPr>
        <p:spPr>
          <a:xfrm>
            <a:off x="-2225" y="5174267"/>
            <a:ext cx="2744308" cy="1689823"/>
          </a:xfrm>
          <a:custGeom>
            <a:avLst/>
            <a:gdLst>
              <a:gd name="connsiteX0" fmla="*/ 18147 w 3011887"/>
              <a:gd name="connsiteY0" fmla="*/ 1267366 h 2998886"/>
              <a:gd name="connsiteX1" fmla="*/ 1504969 w 3011887"/>
              <a:gd name="connsiteY1" fmla="*/ 0 h 2998886"/>
              <a:gd name="connsiteX2" fmla="*/ 2993435 w 3011887"/>
              <a:gd name="connsiteY2" fmla="*/ 1265433 h 2998886"/>
              <a:gd name="connsiteX3" fmla="*/ 18147 w 3011887"/>
              <a:gd name="connsiteY3" fmla="*/ 1267366 h 2998886"/>
              <a:gd name="connsiteX0" fmla="*/ 199675 w 3174963"/>
              <a:gd name="connsiteY0" fmla="*/ 1279559 h 1279559"/>
              <a:gd name="connsiteX1" fmla="*/ 428547 w 3174963"/>
              <a:gd name="connsiteY1" fmla="*/ 673156 h 1279559"/>
              <a:gd name="connsiteX2" fmla="*/ 1686497 w 3174963"/>
              <a:gd name="connsiteY2" fmla="*/ 12193 h 1279559"/>
              <a:gd name="connsiteX3" fmla="*/ 3174963 w 3174963"/>
              <a:gd name="connsiteY3" fmla="*/ 1277626 h 1279559"/>
              <a:gd name="connsiteX4" fmla="*/ 199675 w 3174963"/>
              <a:gd name="connsiteY4" fmla="*/ 1279559 h 1279559"/>
              <a:gd name="connsiteX0" fmla="*/ 275750 w 3008354"/>
              <a:gd name="connsiteY0" fmla="*/ 1279559 h 1279559"/>
              <a:gd name="connsiteX1" fmla="*/ 261938 w 3008354"/>
              <a:gd name="connsiteY1" fmla="*/ 673156 h 1279559"/>
              <a:gd name="connsiteX2" fmla="*/ 1519888 w 3008354"/>
              <a:gd name="connsiteY2" fmla="*/ 12193 h 1279559"/>
              <a:gd name="connsiteX3" fmla="*/ 3008354 w 3008354"/>
              <a:gd name="connsiteY3" fmla="*/ 1277626 h 1279559"/>
              <a:gd name="connsiteX4" fmla="*/ 275750 w 3008354"/>
              <a:gd name="connsiteY4" fmla="*/ 1279559 h 1279559"/>
              <a:gd name="connsiteX0" fmla="*/ 121972 w 2854576"/>
              <a:gd name="connsiteY0" fmla="*/ 1279559 h 1279559"/>
              <a:gd name="connsiteX1" fmla="*/ 108160 w 2854576"/>
              <a:gd name="connsiteY1" fmla="*/ 673156 h 1279559"/>
              <a:gd name="connsiteX2" fmla="*/ 1366110 w 2854576"/>
              <a:gd name="connsiteY2" fmla="*/ 12193 h 1279559"/>
              <a:gd name="connsiteX3" fmla="*/ 2854576 w 2854576"/>
              <a:gd name="connsiteY3" fmla="*/ 1277626 h 1279559"/>
              <a:gd name="connsiteX4" fmla="*/ 121972 w 2854576"/>
              <a:gd name="connsiteY4" fmla="*/ 1279559 h 1279559"/>
              <a:gd name="connsiteX0" fmla="*/ 16694 w 2749298"/>
              <a:gd name="connsiteY0" fmla="*/ 1279559 h 1279559"/>
              <a:gd name="connsiteX1" fmla="*/ 2882 w 2749298"/>
              <a:gd name="connsiteY1" fmla="*/ 673156 h 1279559"/>
              <a:gd name="connsiteX2" fmla="*/ 1260832 w 2749298"/>
              <a:gd name="connsiteY2" fmla="*/ 12193 h 1279559"/>
              <a:gd name="connsiteX3" fmla="*/ 2749298 w 2749298"/>
              <a:gd name="connsiteY3" fmla="*/ 1277626 h 1279559"/>
              <a:gd name="connsiteX4" fmla="*/ 16694 w 2749298"/>
              <a:gd name="connsiteY4" fmla="*/ 1279559 h 1279559"/>
              <a:gd name="connsiteX0" fmla="*/ 13812 w 2746416"/>
              <a:gd name="connsiteY0" fmla="*/ 1279559 h 1279559"/>
              <a:gd name="connsiteX1" fmla="*/ 0 w 2746416"/>
              <a:gd name="connsiteY1" fmla="*/ 673156 h 1279559"/>
              <a:gd name="connsiteX2" fmla="*/ 1257950 w 2746416"/>
              <a:gd name="connsiteY2" fmla="*/ 12193 h 1279559"/>
              <a:gd name="connsiteX3" fmla="*/ 2746416 w 2746416"/>
              <a:gd name="connsiteY3" fmla="*/ 1277626 h 1279559"/>
              <a:gd name="connsiteX4" fmla="*/ 13812 w 2746416"/>
              <a:gd name="connsiteY4" fmla="*/ 1279559 h 1279559"/>
              <a:gd name="connsiteX0" fmla="*/ 13812 w 2746416"/>
              <a:gd name="connsiteY0" fmla="*/ 1280154 h 1280154"/>
              <a:gd name="connsiteX1" fmla="*/ 0 w 2746416"/>
              <a:gd name="connsiteY1" fmla="*/ 673751 h 1280154"/>
              <a:gd name="connsiteX2" fmla="*/ 1257950 w 2746416"/>
              <a:gd name="connsiteY2" fmla="*/ 12788 h 1280154"/>
              <a:gd name="connsiteX3" fmla="*/ 2746416 w 2746416"/>
              <a:gd name="connsiteY3" fmla="*/ 1278221 h 1280154"/>
              <a:gd name="connsiteX4" fmla="*/ 13812 w 2746416"/>
              <a:gd name="connsiteY4" fmla="*/ 1280154 h 1280154"/>
              <a:gd name="connsiteX0" fmla="*/ 13812 w 2746416"/>
              <a:gd name="connsiteY0" fmla="*/ 1267418 h 1267418"/>
              <a:gd name="connsiteX1" fmla="*/ 0 w 2746416"/>
              <a:gd name="connsiteY1" fmla="*/ 661015 h 1267418"/>
              <a:gd name="connsiteX2" fmla="*/ 1257950 w 2746416"/>
              <a:gd name="connsiteY2" fmla="*/ 52 h 1267418"/>
              <a:gd name="connsiteX3" fmla="*/ 2746416 w 2746416"/>
              <a:gd name="connsiteY3" fmla="*/ 1265485 h 1267418"/>
              <a:gd name="connsiteX4" fmla="*/ 13812 w 2746416"/>
              <a:gd name="connsiteY4" fmla="*/ 1267418 h 1267418"/>
              <a:gd name="connsiteX0" fmla="*/ 13812 w 2746416"/>
              <a:gd name="connsiteY0" fmla="*/ 1267418 h 1267418"/>
              <a:gd name="connsiteX1" fmla="*/ 0 w 2746416"/>
              <a:gd name="connsiteY1" fmla="*/ 661015 h 1267418"/>
              <a:gd name="connsiteX2" fmla="*/ 1257950 w 2746416"/>
              <a:gd name="connsiteY2" fmla="*/ 52 h 1267418"/>
              <a:gd name="connsiteX3" fmla="*/ 2746416 w 2746416"/>
              <a:gd name="connsiteY3" fmla="*/ 1265485 h 1267418"/>
              <a:gd name="connsiteX4" fmla="*/ 13812 w 2746416"/>
              <a:gd name="connsiteY4" fmla="*/ 1267418 h 1267418"/>
              <a:gd name="connsiteX0" fmla="*/ 13812 w 2746416"/>
              <a:gd name="connsiteY0" fmla="*/ 1267415 h 1267415"/>
              <a:gd name="connsiteX1" fmla="*/ 0 w 2746416"/>
              <a:gd name="connsiteY1" fmla="*/ 661012 h 1267415"/>
              <a:gd name="connsiteX2" fmla="*/ 1257950 w 2746416"/>
              <a:gd name="connsiteY2" fmla="*/ 49 h 1267415"/>
              <a:gd name="connsiteX3" fmla="*/ 2746416 w 2746416"/>
              <a:gd name="connsiteY3" fmla="*/ 1265482 h 1267415"/>
              <a:gd name="connsiteX4" fmla="*/ 13812 w 2746416"/>
              <a:gd name="connsiteY4" fmla="*/ 1267415 h 1267415"/>
              <a:gd name="connsiteX0" fmla="*/ 13812 w 2746416"/>
              <a:gd name="connsiteY0" fmla="*/ 1267367 h 1267367"/>
              <a:gd name="connsiteX1" fmla="*/ 0 w 2746416"/>
              <a:gd name="connsiteY1" fmla="*/ 660964 h 1267367"/>
              <a:gd name="connsiteX2" fmla="*/ 1257950 w 2746416"/>
              <a:gd name="connsiteY2" fmla="*/ 1 h 1267367"/>
              <a:gd name="connsiteX3" fmla="*/ 2746416 w 2746416"/>
              <a:gd name="connsiteY3" fmla="*/ 1265434 h 1267367"/>
              <a:gd name="connsiteX4" fmla="*/ 13812 w 2746416"/>
              <a:gd name="connsiteY4" fmla="*/ 1267367 h 1267367"/>
              <a:gd name="connsiteX0" fmla="*/ 13812 w 2746416"/>
              <a:gd name="connsiteY0" fmla="*/ 1267367 h 1267367"/>
              <a:gd name="connsiteX1" fmla="*/ 0 w 2746416"/>
              <a:gd name="connsiteY1" fmla="*/ 660964 h 1267367"/>
              <a:gd name="connsiteX2" fmla="*/ 1257950 w 2746416"/>
              <a:gd name="connsiteY2" fmla="*/ 1 h 1267367"/>
              <a:gd name="connsiteX3" fmla="*/ 2746416 w 2746416"/>
              <a:gd name="connsiteY3" fmla="*/ 1265434 h 1267367"/>
              <a:gd name="connsiteX4" fmla="*/ 13812 w 2746416"/>
              <a:gd name="connsiteY4" fmla="*/ 1267367 h 1267367"/>
              <a:gd name="connsiteX0" fmla="*/ 13935 w 2746539"/>
              <a:gd name="connsiteY0" fmla="*/ 1267367 h 1267367"/>
              <a:gd name="connsiteX1" fmla="*/ 123 w 2746539"/>
              <a:gd name="connsiteY1" fmla="*/ 660964 h 1267367"/>
              <a:gd name="connsiteX2" fmla="*/ 1258073 w 2746539"/>
              <a:gd name="connsiteY2" fmla="*/ 1 h 1267367"/>
              <a:gd name="connsiteX3" fmla="*/ 2746539 w 2746539"/>
              <a:gd name="connsiteY3" fmla="*/ 1265434 h 1267367"/>
              <a:gd name="connsiteX4" fmla="*/ 13935 w 2746539"/>
              <a:gd name="connsiteY4" fmla="*/ 1267367 h 1267367"/>
              <a:gd name="connsiteX0" fmla="*/ 5329 w 2747458"/>
              <a:gd name="connsiteY0" fmla="*/ 1267367 h 1267367"/>
              <a:gd name="connsiteX1" fmla="*/ 1042 w 2747458"/>
              <a:gd name="connsiteY1" fmla="*/ 660964 h 1267367"/>
              <a:gd name="connsiteX2" fmla="*/ 1258992 w 2747458"/>
              <a:gd name="connsiteY2" fmla="*/ 1 h 1267367"/>
              <a:gd name="connsiteX3" fmla="*/ 2747458 w 2747458"/>
              <a:gd name="connsiteY3" fmla="*/ 1265434 h 1267367"/>
              <a:gd name="connsiteX4" fmla="*/ 5329 w 2747458"/>
              <a:gd name="connsiteY4" fmla="*/ 1267367 h 1267367"/>
              <a:gd name="connsiteX0" fmla="*/ 4460 w 2746589"/>
              <a:gd name="connsiteY0" fmla="*/ 1267367 h 1267367"/>
              <a:gd name="connsiteX1" fmla="*/ 173 w 2746589"/>
              <a:gd name="connsiteY1" fmla="*/ 660964 h 1267367"/>
              <a:gd name="connsiteX2" fmla="*/ 1258123 w 2746589"/>
              <a:gd name="connsiteY2" fmla="*/ 1 h 1267367"/>
              <a:gd name="connsiteX3" fmla="*/ 2746589 w 2746589"/>
              <a:gd name="connsiteY3" fmla="*/ 1265434 h 1267367"/>
              <a:gd name="connsiteX4" fmla="*/ 4460 w 2746589"/>
              <a:gd name="connsiteY4" fmla="*/ 1267367 h 1267367"/>
              <a:gd name="connsiteX0" fmla="*/ 2179 w 2744308"/>
              <a:gd name="connsiteY0" fmla="*/ 1267367 h 1267367"/>
              <a:gd name="connsiteX1" fmla="*/ 274 w 2744308"/>
              <a:gd name="connsiteY1" fmla="*/ 663345 h 1267367"/>
              <a:gd name="connsiteX2" fmla="*/ 1255842 w 2744308"/>
              <a:gd name="connsiteY2" fmla="*/ 1 h 1267367"/>
              <a:gd name="connsiteX3" fmla="*/ 2744308 w 2744308"/>
              <a:gd name="connsiteY3" fmla="*/ 1265434 h 1267367"/>
              <a:gd name="connsiteX4" fmla="*/ 2179 w 2744308"/>
              <a:gd name="connsiteY4" fmla="*/ 1267367 h 126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4308" h="1267367">
                <a:moveTo>
                  <a:pt x="2179" y="1267367"/>
                </a:moveTo>
                <a:cubicBezTo>
                  <a:pt x="2286" y="969226"/>
                  <a:pt x="-940" y="911341"/>
                  <a:pt x="274" y="663345"/>
                </a:cubicBezTo>
                <a:cubicBezTo>
                  <a:pt x="148596" y="457501"/>
                  <a:pt x="517604" y="6502"/>
                  <a:pt x="1255842" y="1"/>
                </a:cubicBezTo>
                <a:cubicBezTo>
                  <a:pt x="1997187" y="-477"/>
                  <a:pt x="2628610" y="536333"/>
                  <a:pt x="2744308" y="1265434"/>
                </a:cubicBezTo>
                <a:lnTo>
                  <a:pt x="2179" y="126736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81725275"/>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showMasterSp="0" preserve="1" userDrawn="1">
  <p:cSld name="Divider Slider 1">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463C72-9FC1-D3BD-A406-324FB2EBAC9C}"/>
              </a:ext>
            </a:extLst>
          </p:cNvPr>
          <p:cNvSpPr/>
          <p:nvPr userDrawn="1"/>
        </p:nvSpPr>
        <p:spPr>
          <a:xfrm>
            <a:off x="3850185" y="0"/>
            <a:ext cx="5293816" cy="6858000"/>
          </a:xfrm>
          <a:custGeom>
            <a:avLst/>
            <a:gdLst>
              <a:gd name="connsiteX0" fmla="*/ 0 w 5289569"/>
              <a:gd name="connsiteY0" fmla="*/ 0 h 5143500"/>
              <a:gd name="connsiteX1" fmla="*/ 5289569 w 5289569"/>
              <a:gd name="connsiteY1" fmla="*/ 0 h 5143500"/>
              <a:gd name="connsiteX2" fmla="*/ 5289569 w 5289569"/>
              <a:gd name="connsiteY2" fmla="*/ 5143500 h 5143500"/>
              <a:gd name="connsiteX3" fmla="*/ 0 w 5289569"/>
              <a:gd name="connsiteY3" fmla="*/ 5143500 h 5143500"/>
              <a:gd name="connsiteX4" fmla="*/ 0 w 5289569"/>
              <a:gd name="connsiteY4" fmla="*/ 0 h 5143500"/>
              <a:gd name="connsiteX0" fmla="*/ 0 w 5289569"/>
              <a:gd name="connsiteY0" fmla="*/ 17417 h 5160917"/>
              <a:gd name="connsiteX1" fmla="*/ 4293325 w 5289569"/>
              <a:gd name="connsiteY1" fmla="*/ 0 h 5160917"/>
              <a:gd name="connsiteX2" fmla="*/ 5289569 w 5289569"/>
              <a:gd name="connsiteY2" fmla="*/ 17417 h 5160917"/>
              <a:gd name="connsiteX3" fmla="*/ 5289569 w 5289569"/>
              <a:gd name="connsiteY3" fmla="*/ 5160917 h 5160917"/>
              <a:gd name="connsiteX4" fmla="*/ 0 w 5289569"/>
              <a:gd name="connsiteY4" fmla="*/ 5160917 h 5160917"/>
              <a:gd name="connsiteX5" fmla="*/ 0 w 5289569"/>
              <a:gd name="connsiteY5" fmla="*/ 17417 h 5160917"/>
              <a:gd name="connsiteX0" fmla="*/ 0 w 5289569"/>
              <a:gd name="connsiteY0" fmla="*/ 17417 h 5160917"/>
              <a:gd name="connsiteX1" fmla="*/ 4293325 w 5289569"/>
              <a:gd name="connsiteY1" fmla="*/ 0 h 5160917"/>
              <a:gd name="connsiteX2" fmla="*/ 5289569 w 5289569"/>
              <a:gd name="connsiteY2" fmla="*/ 17417 h 5160917"/>
              <a:gd name="connsiteX3" fmla="*/ 5289569 w 5289569"/>
              <a:gd name="connsiteY3" fmla="*/ 5160917 h 5160917"/>
              <a:gd name="connsiteX4" fmla="*/ 0 w 5289569"/>
              <a:gd name="connsiteY4" fmla="*/ 5160917 h 5160917"/>
              <a:gd name="connsiteX5" fmla="*/ 0 w 5289569"/>
              <a:gd name="connsiteY5" fmla="*/ 17417 h 5160917"/>
              <a:gd name="connsiteX0" fmla="*/ 0 w 5289569"/>
              <a:gd name="connsiteY0" fmla="*/ 17417 h 5160917"/>
              <a:gd name="connsiteX1" fmla="*/ 4293325 w 5289569"/>
              <a:gd name="connsiteY1" fmla="*/ 0 h 5160917"/>
              <a:gd name="connsiteX2" fmla="*/ 5289569 w 5289569"/>
              <a:gd name="connsiteY2" fmla="*/ 17417 h 5160917"/>
              <a:gd name="connsiteX3" fmla="*/ 5289569 w 5289569"/>
              <a:gd name="connsiteY3" fmla="*/ 5160917 h 5160917"/>
              <a:gd name="connsiteX4" fmla="*/ 0 w 5289569"/>
              <a:gd name="connsiteY4" fmla="*/ 5160917 h 5160917"/>
              <a:gd name="connsiteX5" fmla="*/ 0 w 5289569"/>
              <a:gd name="connsiteY5" fmla="*/ 17417 h 5160917"/>
              <a:gd name="connsiteX0" fmla="*/ 0 w 5289569"/>
              <a:gd name="connsiteY0" fmla="*/ 0 h 5143500"/>
              <a:gd name="connsiteX1" fmla="*/ 4293325 w 5289569"/>
              <a:gd name="connsiteY1" fmla="*/ 4014 h 5143500"/>
              <a:gd name="connsiteX2" fmla="*/ 5289569 w 5289569"/>
              <a:gd name="connsiteY2" fmla="*/ 0 h 5143500"/>
              <a:gd name="connsiteX3" fmla="*/ 5289569 w 5289569"/>
              <a:gd name="connsiteY3" fmla="*/ 5143500 h 5143500"/>
              <a:gd name="connsiteX4" fmla="*/ 0 w 5289569"/>
              <a:gd name="connsiteY4" fmla="*/ 5143500 h 5143500"/>
              <a:gd name="connsiteX5" fmla="*/ 0 w 5289569"/>
              <a:gd name="connsiteY5" fmla="*/ 0 h 5143500"/>
              <a:gd name="connsiteX0" fmla="*/ 0 w 5289569"/>
              <a:gd name="connsiteY0" fmla="*/ 0 h 5143500"/>
              <a:gd name="connsiteX1" fmla="*/ 4293325 w 5289569"/>
              <a:gd name="connsiteY1" fmla="*/ 1633 h 5143500"/>
              <a:gd name="connsiteX2" fmla="*/ 5289569 w 5289569"/>
              <a:gd name="connsiteY2" fmla="*/ 0 h 5143500"/>
              <a:gd name="connsiteX3" fmla="*/ 5289569 w 5289569"/>
              <a:gd name="connsiteY3" fmla="*/ 5143500 h 5143500"/>
              <a:gd name="connsiteX4" fmla="*/ 0 w 5289569"/>
              <a:gd name="connsiteY4" fmla="*/ 5143500 h 5143500"/>
              <a:gd name="connsiteX5" fmla="*/ 0 w 5289569"/>
              <a:gd name="connsiteY5" fmla="*/ 0 h 5143500"/>
              <a:gd name="connsiteX0" fmla="*/ 0 w 5289569"/>
              <a:gd name="connsiteY0" fmla="*/ 0 h 5143500"/>
              <a:gd name="connsiteX1" fmla="*/ 4293325 w 5289569"/>
              <a:gd name="connsiteY1" fmla="*/ 1633 h 5143500"/>
              <a:gd name="connsiteX2" fmla="*/ 5289569 w 5289569"/>
              <a:gd name="connsiteY2" fmla="*/ 0 h 5143500"/>
              <a:gd name="connsiteX3" fmla="*/ 5289569 w 5289569"/>
              <a:gd name="connsiteY3" fmla="*/ 5143500 h 5143500"/>
              <a:gd name="connsiteX4" fmla="*/ 0 w 5289569"/>
              <a:gd name="connsiteY4" fmla="*/ 5143500 h 5143500"/>
              <a:gd name="connsiteX5" fmla="*/ 0 w 5289569"/>
              <a:gd name="connsiteY5" fmla="*/ 0 h 5143500"/>
              <a:gd name="connsiteX0" fmla="*/ 0 w 5289569"/>
              <a:gd name="connsiteY0" fmla="*/ 5143500 h 5143500"/>
              <a:gd name="connsiteX1" fmla="*/ 4293325 w 5289569"/>
              <a:gd name="connsiteY1" fmla="*/ 1633 h 5143500"/>
              <a:gd name="connsiteX2" fmla="*/ 5289569 w 5289569"/>
              <a:gd name="connsiteY2" fmla="*/ 0 h 5143500"/>
              <a:gd name="connsiteX3" fmla="*/ 5289569 w 5289569"/>
              <a:gd name="connsiteY3" fmla="*/ 5143500 h 5143500"/>
              <a:gd name="connsiteX4" fmla="*/ 0 w 5289569"/>
              <a:gd name="connsiteY4" fmla="*/ 5143500 h 5143500"/>
              <a:gd name="connsiteX0" fmla="*/ 0 w 5289569"/>
              <a:gd name="connsiteY0" fmla="*/ 5143500 h 5143500"/>
              <a:gd name="connsiteX1" fmla="*/ 4293325 w 5289569"/>
              <a:gd name="connsiteY1" fmla="*/ 1633 h 5143500"/>
              <a:gd name="connsiteX2" fmla="*/ 5289569 w 5289569"/>
              <a:gd name="connsiteY2" fmla="*/ 0 h 5143500"/>
              <a:gd name="connsiteX3" fmla="*/ 5289569 w 5289569"/>
              <a:gd name="connsiteY3" fmla="*/ 5143500 h 5143500"/>
              <a:gd name="connsiteX4" fmla="*/ 0 w 5289569"/>
              <a:gd name="connsiteY4" fmla="*/ 5143500 h 5143500"/>
              <a:gd name="connsiteX0" fmla="*/ 4689 w 5294258"/>
              <a:gd name="connsiteY0" fmla="*/ 5143500 h 5143500"/>
              <a:gd name="connsiteX1" fmla="*/ 4298014 w 5294258"/>
              <a:gd name="connsiteY1" fmla="*/ 1633 h 5143500"/>
              <a:gd name="connsiteX2" fmla="*/ 5294258 w 5294258"/>
              <a:gd name="connsiteY2" fmla="*/ 0 h 5143500"/>
              <a:gd name="connsiteX3" fmla="*/ 5294258 w 5294258"/>
              <a:gd name="connsiteY3" fmla="*/ 5143500 h 5143500"/>
              <a:gd name="connsiteX4" fmla="*/ 4689 w 5294258"/>
              <a:gd name="connsiteY4" fmla="*/ 5143500 h 5143500"/>
              <a:gd name="connsiteX0" fmla="*/ 5023 w 5294592"/>
              <a:gd name="connsiteY0" fmla="*/ 5143500 h 5143500"/>
              <a:gd name="connsiteX1" fmla="*/ 4298348 w 5294592"/>
              <a:gd name="connsiteY1" fmla="*/ 1633 h 5143500"/>
              <a:gd name="connsiteX2" fmla="*/ 5294592 w 5294592"/>
              <a:gd name="connsiteY2" fmla="*/ 0 h 5143500"/>
              <a:gd name="connsiteX3" fmla="*/ 5294592 w 5294592"/>
              <a:gd name="connsiteY3" fmla="*/ 5143500 h 5143500"/>
              <a:gd name="connsiteX4" fmla="*/ 5023 w 5294592"/>
              <a:gd name="connsiteY4" fmla="*/ 5143500 h 5143500"/>
              <a:gd name="connsiteX0" fmla="*/ 2869 w 5292438"/>
              <a:gd name="connsiteY0" fmla="*/ 5143500 h 5143500"/>
              <a:gd name="connsiteX1" fmla="*/ 4296194 w 5292438"/>
              <a:gd name="connsiteY1" fmla="*/ 1633 h 5143500"/>
              <a:gd name="connsiteX2" fmla="*/ 5292438 w 5292438"/>
              <a:gd name="connsiteY2" fmla="*/ 0 h 5143500"/>
              <a:gd name="connsiteX3" fmla="*/ 5292438 w 5292438"/>
              <a:gd name="connsiteY3" fmla="*/ 5143500 h 5143500"/>
              <a:gd name="connsiteX4" fmla="*/ 2869 w 5292438"/>
              <a:gd name="connsiteY4" fmla="*/ 5143500 h 5143500"/>
              <a:gd name="connsiteX0" fmla="*/ 7684 w 5297253"/>
              <a:gd name="connsiteY0" fmla="*/ 5143500 h 5143500"/>
              <a:gd name="connsiteX1" fmla="*/ 4301009 w 5297253"/>
              <a:gd name="connsiteY1" fmla="*/ 1633 h 5143500"/>
              <a:gd name="connsiteX2" fmla="*/ 5297253 w 5297253"/>
              <a:gd name="connsiteY2" fmla="*/ 0 h 5143500"/>
              <a:gd name="connsiteX3" fmla="*/ 5297253 w 5297253"/>
              <a:gd name="connsiteY3" fmla="*/ 5143500 h 5143500"/>
              <a:gd name="connsiteX4" fmla="*/ 7684 w 5297253"/>
              <a:gd name="connsiteY4" fmla="*/ 5143500 h 5143500"/>
              <a:gd name="connsiteX0" fmla="*/ 7684 w 5297253"/>
              <a:gd name="connsiteY0" fmla="*/ 5143500 h 5143500"/>
              <a:gd name="connsiteX1" fmla="*/ 4301009 w 5297253"/>
              <a:gd name="connsiteY1" fmla="*/ 1633 h 5143500"/>
              <a:gd name="connsiteX2" fmla="*/ 5297253 w 5297253"/>
              <a:gd name="connsiteY2" fmla="*/ 0 h 5143500"/>
              <a:gd name="connsiteX3" fmla="*/ 5297253 w 5297253"/>
              <a:gd name="connsiteY3" fmla="*/ 5143500 h 5143500"/>
              <a:gd name="connsiteX4" fmla="*/ 7684 w 5297253"/>
              <a:gd name="connsiteY4" fmla="*/ 5143500 h 5143500"/>
              <a:gd name="connsiteX0" fmla="*/ 4247 w 5293816"/>
              <a:gd name="connsiteY0" fmla="*/ 5143500 h 5143500"/>
              <a:gd name="connsiteX1" fmla="*/ 4297572 w 5293816"/>
              <a:gd name="connsiteY1" fmla="*/ 1633 h 5143500"/>
              <a:gd name="connsiteX2" fmla="*/ 5293816 w 5293816"/>
              <a:gd name="connsiteY2" fmla="*/ 0 h 5143500"/>
              <a:gd name="connsiteX3" fmla="*/ 5293816 w 5293816"/>
              <a:gd name="connsiteY3" fmla="*/ 5143500 h 5143500"/>
              <a:gd name="connsiteX4" fmla="*/ 4247 w 5293816"/>
              <a:gd name="connsiteY4" fmla="*/ 514350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3816" h="5143500">
                <a:moveTo>
                  <a:pt x="4247" y="5143500"/>
                </a:moveTo>
                <a:cubicBezTo>
                  <a:pt x="-88645" y="3168286"/>
                  <a:pt x="1342465" y="470264"/>
                  <a:pt x="4297572" y="1633"/>
                </a:cubicBezTo>
                <a:lnTo>
                  <a:pt x="5293816" y="0"/>
                </a:lnTo>
                <a:lnTo>
                  <a:pt x="5293816" y="5143500"/>
                </a:lnTo>
                <a:lnTo>
                  <a:pt x="4247" y="51435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200E204D-731A-170E-AB33-D6D245E73DAD}"/>
              </a:ext>
            </a:extLst>
          </p:cNvPr>
          <p:cNvSpPr/>
          <p:nvPr userDrawn="1"/>
        </p:nvSpPr>
        <p:spPr>
          <a:xfrm>
            <a:off x="272445" y="278676"/>
            <a:ext cx="1332412" cy="177654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240083" y="3471224"/>
            <a:ext cx="3516552" cy="2072640"/>
          </a:xfrm>
        </p:spPr>
        <p:txBody>
          <a:bodyPr anchor="b">
            <a:noAutofit/>
          </a:bodyPr>
          <a:lstStyle>
            <a:lvl1pPr>
              <a:defRPr sz="3200">
                <a:solidFill>
                  <a:schemeClr val="bg1"/>
                </a:solidFill>
              </a:defRPr>
            </a:lvl1pPr>
          </a:lstStyle>
          <a:p>
            <a:r>
              <a:rPr lang="en-US"/>
              <a:t>Divider Slide Title Text Goes Here</a:t>
            </a:r>
          </a:p>
        </p:txBody>
      </p:sp>
      <p:pic>
        <p:nvPicPr>
          <p:cNvPr id="8" name="Graphic 7">
            <a:extLst>
              <a:ext uri="{FF2B5EF4-FFF2-40B4-BE49-F238E27FC236}">
                <a16:creationId xmlns:a16="http://schemas.microsoft.com/office/drawing/2014/main" id="{1CB987A0-C782-7E84-235B-375E0ED46C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38493" y="5897894"/>
            <a:ext cx="1401667" cy="380988"/>
          </a:xfrm>
          <a:prstGeom prst="rect">
            <a:avLst/>
          </a:prstGeom>
        </p:spPr>
      </p:pic>
      <p:sp>
        <p:nvSpPr>
          <p:cNvPr id="10" name="Picture Placeholder 9">
            <a:extLst>
              <a:ext uri="{FF2B5EF4-FFF2-40B4-BE49-F238E27FC236}">
                <a16:creationId xmlns:a16="http://schemas.microsoft.com/office/drawing/2014/main" id="{400C4609-C44F-C914-A6B7-07CBA1668271}"/>
              </a:ext>
            </a:extLst>
          </p:cNvPr>
          <p:cNvSpPr>
            <a:spLocks noGrp="1"/>
          </p:cNvSpPr>
          <p:nvPr>
            <p:ph type="pic" sz="quarter" idx="10"/>
          </p:nvPr>
        </p:nvSpPr>
        <p:spPr>
          <a:xfrm>
            <a:off x="602391" y="975725"/>
            <a:ext cx="3995737" cy="5325533"/>
          </a:xfrm>
          <a:custGeom>
            <a:avLst/>
            <a:gdLst>
              <a:gd name="connsiteX0" fmla="*/ 1658491 w 3995737"/>
              <a:gd name="connsiteY0" fmla="*/ 0 h 3994150"/>
              <a:gd name="connsiteX1" fmla="*/ 3995737 w 3995737"/>
              <a:gd name="connsiteY1" fmla="*/ 0 h 3994150"/>
              <a:gd name="connsiteX2" fmla="*/ 3995737 w 3995737"/>
              <a:gd name="connsiteY2" fmla="*/ 0 h 3994150"/>
              <a:gd name="connsiteX3" fmla="*/ 3995737 w 3995737"/>
              <a:gd name="connsiteY3" fmla="*/ 2335659 h 3994150"/>
              <a:gd name="connsiteX4" fmla="*/ 2337246 w 3995737"/>
              <a:gd name="connsiteY4" fmla="*/ 3994150 h 3994150"/>
              <a:gd name="connsiteX5" fmla="*/ 0 w 3995737"/>
              <a:gd name="connsiteY5" fmla="*/ 3994150 h 3994150"/>
              <a:gd name="connsiteX6" fmla="*/ 0 w 3995737"/>
              <a:gd name="connsiteY6" fmla="*/ 3994150 h 3994150"/>
              <a:gd name="connsiteX7" fmla="*/ 0 w 3995737"/>
              <a:gd name="connsiteY7" fmla="*/ 1658491 h 3994150"/>
              <a:gd name="connsiteX8" fmla="*/ 1658491 w 3995737"/>
              <a:gd name="connsiteY8" fmla="*/ 0 h 3994150"/>
              <a:gd name="connsiteX0" fmla="*/ 1658491 w 3995737"/>
              <a:gd name="connsiteY0" fmla="*/ 8982 h 4003132"/>
              <a:gd name="connsiteX1" fmla="*/ 3011667 w 3995737"/>
              <a:gd name="connsiteY1" fmla="*/ 0 h 4003132"/>
              <a:gd name="connsiteX2" fmla="*/ 3995737 w 3995737"/>
              <a:gd name="connsiteY2" fmla="*/ 8982 h 4003132"/>
              <a:gd name="connsiteX3" fmla="*/ 3995737 w 3995737"/>
              <a:gd name="connsiteY3" fmla="*/ 8982 h 4003132"/>
              <a:gd name="connsiteX4" fmla="*/ 3995737 w 3995737"/>
              <a:gd name="connsiteY4" fmla="*/ 2344641 h 4003132"/>
              <a:gd name="connsiteX5" fmla="*/ 2337246 w 3995737"/>
              <a:gd name="connsiteY5" fmla="*/ 4003132 h 4003132"/>
              <a:gd name="connsiteX6" fmla="*/ 0 w 3995737"/>
              <a:gd name="connsiteY6" fmla="*/ 4003132 h 4003132"/>
              <a:gd name="connsiteX7" fmla="*/ 0 w 3995737"/>
              <a:gd name="connsiteY7" fmla="*/ 4003132 h 4003132"/>
              <a:gd name="connsiteX8" fmla="*/ 0 w 3995737"/>
              <a:gd name="connsiteY8" fmla="*/ 1667473 h 4003132"/>
              <a:gd name="connsiteX9" fmla="*/ 1658491 w 3995737"/>
              <a:gd name="connsiteY9" fmla="*/ 8982 h 4003132"/>
              <a:gd name="connsiteX0" fmla="*/ 1658491 w 3995737"/>
              <a:gd name="connsiteY0" fmla="*/ 0 h 3994150"/>
              <a:gd name="connsiteX1" fmla="*/ 3995737 w 3995737"/>
              <a:gd name="connsiteY1" fmla="*/ 0 h 3994150"/>
              <a:gd name="connsiteX2" fmla="*/ 3995737 w 3995737"/>
              <a:gd name="connsiteY2" fmla="*/ 0 h 3994150"/>
              <a:gd name="connsiteX3" fmla="*/ 3995737 w 3995737"/>
              <a:gd name="connsiteY3" fmla="*/ 2335659 h 3994150"/>
              <a:gd name="connsiteX4" fmla="*/ 2337246 w 3995737"/>
              <a:gd name="connsiteY4" fmla="*/ 3994150 h 3994150"/>
              <a:gd name="connsiteX5" fmla="*/ 0 w 3995737"/>
              <a:gd name="connsiteY5" fmla="*/ 3994150 h 3994150"/>
              <a:gd name="connsiteX6" fmla="*/ 0 w 3995737"/>
              <a:gd name="connsiteY6" fmla="*/ 3994150 h 3994150"/>
              <a:gd name="connsiteX7" fmla="*/ 0 w 3995737"/>
              <a:gd name="connsiteY7" fmla="*/ 1658491 h 3994150"/>
              <a:gd name="connsiteX8" fmla="*/ 1658491 w 3995737"/>
              <a:gd name="connsiteY8" fmla="*/ 0 h 399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5737" h="3994150">
                <a:moveTo>
                  <a:pt x="1658491" y="0"/>
                </a:moveTo>
                <a:lnTo>
                  <a:pt x="3995737" y="0"/>
                </a:lnTo>
                <a:lnTo>
                  <a:pt x="3995737" y="0"/>
                </a:lnTo>
                <a:lnTo>
                  <a:pt x="3995737" y="2335659"/>
                </a:lnTo>
                <a:cubicBezTo>
                  <a:pt x="3995737" y="3251618"/>
                  <a:pt x="3253205" y="3994150"/>
                  <a:pt x="2337246" y="3994150"/>
                </a:cubicBezTo>
                <a:lnTo>
                  <a:pt x="0" y="3994150"/>
                </a:lnTo>
                <a:lnTo>
                  <a:pt x="0" y="3994150"/>
                </a:lnTo>
                <a:lnTo>
                  <a:pt x="0" y="1658491"/>
                </a:lnTo>
                <a:cubicBezTo>
                  <a:pt x="0" y="742532"/>
                  <a:pt x="742532" y="0"/>
                  <a:pt x="1658491" y="0"/>
                </a:cubicBezTo>
                <a:close/>
              </a:path>
            </a:pathLst>
          </a:custGeom>
          <a:solidFill>
            <a:schemeClr val="bg2"/>
          </a:solidFill>
          <a:ln>
            <a:noFill/>
          </a:ln>
        </p:spPr>
        <p:txBody>
          <a:bodyPr anchor="ctr"/>
          <a:lstStyle>
            <a:lvl1pPr algn="ctr">
              <a:lnSpc>
                <a:spcPct val="100000"/>
              </a:lnSpc>
              <a:defRPr sz="1000"/>
            </a:lvl1pPr>
          </a:lstStyle>
          <a:p>
            <a:endParaRPr lang="en-US"/>
          </a:p>
        </p:txBody>
      </p:sp>
    </p:spTree>
    <p:extLst>
      <p:ext uri="{BB962C8B-B14F-4D97-AF65-F5344CB8AC3E}">
        <p14:creationId xmlns:p14="http://schemas.microsoft.com/office/powerpoint/2010/main" val="146282636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preserve="1" userDrawn="1">
  <p:cSld name="Divider Slider 2">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0500DA8D-751B-28A4-E6EF-2959101FFD40}"/>
              </a:ext>
            </a:extLst>
          </p:cNvPr>
          <p:cNvSpPr/>
          <p:nvPr userDrawn="1"/>
        </p:nvSpPr>
        <p:spPr>
          <a:xfrm>
            <a:off x="1" y="454934"/>
            <a:ext cx="1526449" cy="2487023"/>
          </a:xfrm>
          <a:custGeom>
            <a:avLst/>
            <a:gdLst>
              <a:gd name="connsiteX0" fmla="*/ 0 w 1497874"/>
              <a:gd name="connsiteY0" fmla="*/ 1846217 h 1846217"/>
              <a:gd name="connsiteX1" fmla="*/ 1497874 w 1497874"/>
              <a:gd name="connsiteY1" fmla="*/ 1846217 h 1846217"/>
              <a:gd name="connsiteX2" fmla="*/ 583474 w 1497874"/>
              <a:gd name="connsiteY2" fmla="*/ 0 h 1846217"/>
              <a:gd name="connsiteX3" fmla="*/ 0 w 1497874"/>
              <a:gd name="connsiteY3" fmla="*/ 1193074 h 1846217"/>
              <a:gd name="connsiteX4" fmla="*/ 0 w 1497874"/>
              <a:gd name="connsiteY4" fmla="*/ 1846217 h 1846217"/>
              <a:gd name="connsiteX0" fmla="*/ 9525 w 1507399"/>
              <a:gd name="connsiteY0" fmla="*/ 1846217 h 1846217"/>
              <a:gd name="connsiteX1" fmla="*/ 1507399 w 1507399"/>
              <a:gd name="connsiteY1" fmla="*/ 1846217 h 1846217"/>
              <a:gd name="connsiteX2" fmla="*/ 592999 w 1507399"/>
              <a:gd name="connsiteY2" fmla="*/ 0 h 1846217"/>
              <a:gd name="connsiteX3" fmla="*/ 0 w 1507399"/>
              <a:gd name="connsiteY3" fmla="*/ 1178787 h 1846217"/>
              <a:gd name="connsiteX4" fmla="*/ 9525 w 1507399"/>
              <a:gd name="connsiteY4" fmla="*/ 1846217 h 1846217"/>
              <a:gd name="connsiteX0" fmla="*/ 0 w 1507399"/>
              <a:gd name="connsiteY0" fmla="*/ 1858123 h 1858123"/>
              <a:gd name="connsiteX1" fmla="*/ 1507399 w 1507399"/>
              <a:gd name="connsiteY1" fmla="*/ 1846217 h 1858123"/>
              <a:gd name="connsiteX2" fmla="*/ 592999 w 1507399"/>
              <a:gd name="connsiteY2" fmla="*/ 0 h 1858123"/>
              <a:gd name="connsiteX3" fmla="*/ 0 w 1507399"/>
              <a:gd name="connsiteY3" fmla="*/ 1178787 h 1858123"/>
              <a:gd name="connsiteX4" fmla="*/ 0 w 1507399"/>
              <a:gd name="connsiteY4" fmla="*/ 1858123 h 1858123"/>
              <a:gd name="connsiteX0" fmla="*/ 0 w 1526449"/>
              <a:gd name="connsiteY0" fmla="*/ 1858123 h 1858123"/>
              <a:gd name="connsiteX1" fmla="*/ 1526449 w 1526449"/>
              <a:gd name="connsiteY1" fmla="*/ 1850980 h 1858123"/>
              <a:gd name="connsiteX2" fmla="*/ 592999 w 1526449"/>
              <a:gd name="connsiteY2" fmla="*/ 0 h 1858123"/>
              <a:gd name="connsiteX3" fmla="*/ 0 w 1526449"/>
              <a:gd name="connsiteY3" fmla="*/ 1178787 h 1858123"/>
              <a:gd name="connsiteX4" fmla="*/ 0 w 1526449"/>
              <a:gd name="connsiteY4" fmla="*/ 1858123 h 1858123"/>
              <a:gd name="connsiteX0" fmla="*/ 0 w 1526449"/>
              <a:gd name="connsiteY0" fmla="*/ 1858123 h 1858123"/>
              <a:gd name="connsiteX1" fmla="*/ 1526449 w 1526449"/>
              <a:gd name="connsiteY1" fmla="*/ 1858123 h 1858123"/>
              <a:gd name="connsiteX2" fmla="*/ 592999 w 1526449"/>
              <a:gd name="connsiteY2" fmla="*/ 0 h 1858123"/>
              <a:gd name="connsiteX3" fmla="*/ 0 w 1526449"/>
              <a:gd name="connsiteY3" fmla="*/ 1178787 h 1858123"/>
              <a:gd name="connsiteX4" fmla="*/ 0 w 1526449"/>
              <a:gd name="connsiteY4" fmla="*/ 1858123 h 1858123"/>
              <a:gd name="connsiteX0" fmla="*/ 0 w 1526449"/>
              <a:gd name="connsiteY0" fmla="*/ 1855742 h 1855742"/>
              <a:gd name="connsiteX1" fmla="*/ 1526449 w 1526449"/>
              <a:gd name="connsiteY1" fmla="*/ 1855742 h 1855742"/>
              <a:gd name="connsiteX2" fmla="*/ 597762 w 1526449"/>
              <a:gd name="connsiteY2" fmla="*/ 0 h 1855742"/>
              <a:gd name="connsiteX3" fmla="*/ 0 w 1526449"/>
              <a:gd name="connsiteY3" fmla="*/ 1176406 h 1855742"/>
              <a:gd name="connsiteX4" fmla="*/ 0 w 1526449"/>
              <a:gd name="connsiteY4" fmla="*/ 1855742 h 1855742"/>
              <a:gd name="connsiteX0" fmla="*/ 0 w 1526449"/>
              <a:gd name="connsiteY0" fmla="*/ 1865267 h 1865267"/>
              <a:gd name="connsiteX1" fmla="*/ 1526449 w 1526449"/>
              <a:gd name="connsiteY1" fmla="*/ 1865267 h 1865267"/>
              <a:gd name="connsiteX2" fmla="*/ 595381 w 1526449"/>
              <a:gd name="connsiteY2" fmla="*/ 0 h 1865267"/>
              <a:gd name="connsiteX3" fmla="*/ 0 w 1526449"/>
              <a:gd name="connsiteY3" fmla="*/ 1185931 h 1865267"/>
              <a:gd name="connsiteX4" fmla="*/ 0 w 1526449"/>
              <a:gd name="connsiteY4" fmla="*/ 1865267 h 1865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449" h="1865267">
                <a:moveTo>
                  <a:pt x="0" y="1865267"/>
                </a:moveTo>
                <a:lnTo>
                  <a:pt x="1526449" y="1865267"/>
                </a:lnTo>
                <a:lnTo>
                  <a:pt x="595381" y="0"/>
                </a:lnTo>
                <a:lnTo>
                  <a:pt x="0" y="1185931"/>
                </a:lnTo>
                <a:lnTo>
                  <a:pt x="0" y="186526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6B7459E5-C705-F483-5410-0F1FA8E8F9B4}"/>
              </a:ext>
            </a:extLst>
          </p:cNvPr>
          <p:cNvSpPr/>
          <p:nvPr userDrawn="1"/>
        </p:nvSpPr>
        <p:spPr>
          <a:xfrm>
            <a:off x="3239590" y="-3811"/>
            <a:ext cx="5899169" cy="6861811"/>
          </a:xfrm>
          <a:custGeom>
            <a:avLst/>
            <a:gdLst>
              <a:gd name="connsiteX0" fmla="*/ 0 w 5899169"/>
              <a:gd name="connsiteY0" fmla="*/ 0 h 5143500"/>
              <a:gd name="connsiteX1" fmla="*/ 5899169 w 5899169"/>
              <a:gd name="connsiteY1" fmla="*/ 0 h 5143500"/>
              <a:gd name="connsiteX2" fmla="*/ 5899169 w 5899169"/>
              <a:gd name="connsiteY2" fmla="*/ 5143500 h 5143500"/>
              <a:gd name="connsiteX3" fmla="*/ 0 w 5899169"/>
              <a:gd name="connsiteY3" fmla="*/ 5143500 h 5143500"/>
              <a:gd name="connsiteX4" fmla="*/ 0 w 5899169"/>
              <a:gd name="connsiteY4" fmla="*/ 0 h 5143500"/>
              <a:gd name="connsiteX0" fmla="*/ 2583180 w 5899169"/>
              <a:gd name="connsiteY0" fmla="*/ 0 h 5146358"/>
              <a:gd name="connsiteX1" fmla="*/ 5899169 w 5899169"/>
              <a:gd name="connsiteY1" fmla="*/ 2858 h 5146358"/>
              <a:gd name="connsiteX2" fmla="*/ 5899169 w 5899169"/>
              <a:gd name="connsiteY2" fmla="*/ 5146358 h 5146358"/>
              <a:gd name="connsiteX3" fmla="*/ 0 w 5899169"/>
              <a:gd name="connsiteY3" fmla="*/ 5146358 h 5146358"/>
              <a:gd name="connsiteX4" fmla="*/ 2583180 w 5899169"/>
              <a:gd name="connsiteY4" fmla="*/ 0 h 5146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9169" h="5146358">
                <a:moveTo>
                  <a:pt x="2583180" y="0"/>
                </a:moveTo>
                <a:lnTo>
                  <a:pt x="5899169" y="2858"/>
                </a:lnTo>
                <a:lnTo>
                  <a:pt x="5899169" y="5146358"/>
                </a:lnTo>
                <a:lnTo>
                  <a:pt x="0" y="5146358"/>
                </a:lnTo>
                <a:lnTo>
                  <a:pt x="258318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240083" y="3471224"/>
            <a:ext cx="3516552" cy="2072640"/>
          </a:xfrm>
        </p:spPr>
        <p:txBody>
          <a:bodyPr anchor="b">
            <a:noAutofit/>
          </a:bodyPr>
          <a:lstStyle>
            <a:lvl1pPr>
              <a:defRPr sz="3200">
                <a:solidFill>
                  <a:schemeClr val="bg1"/>
                </a:solidFill>
              </a:defRPr>
            </a:lvl1pPr>
          </a:lstStyle>
          <a:p>
            <a:r>
              <a:rPr lang="en-US"/>
              <a:t>Divider Slide Title Text Goes Here</a:t>
            </a:r>
          </a:p>
        </p:txBody>
      </p:sp>
      <p:pic>
        <p:nvPicPr>
          <p:cNvPr id="8" name="Graphic 7">
            <a:extLst>
              <a:ext uri="{FF2B5EF4-FFF2-40B4-BE49-F238E27FC236}">
                <a16:creationId xmlns:a16="http://schemas.microsoft.com/office/drawing/2014/main" id="{1CB987A0-C782-7E84-235B-375E0ED46C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38493" y="5897894"/>
            <a:ext cx="1401667" cy="380988"/>
          </a:xfrm>
          <a:prstGeom prst="rect">
            <a:avLst/>
          </a:prstGeom>
        </p:spPr>
      </p:pic>
      <p:sp>
        <p:nvSpPr>
          <p:cNvPr id="13" name="Picture Placeholder 12">
            <a:extLst>
              <a:ext uri="{FF2B5EF4-FFF2-40B4-BE49-F238E27FC236}">
                <a16:creationId xmlns:a16="http://schemas.microsoft.com/office/drawing/2014/main" id="{48F8DFBF-60D4-728A-0297-FB37AF6E0526}"/>
              </a:ext>
            </a:extLst>
          </p:cNvPr>
          <p:cNvSpPr>
            <a:spLocks noGrp="1" noChangeAspect="1"/>
          </p:cNvSpPr>
          <p:nvPr>
            <p:ph type="pic" sz="quarter" idx="10"/>
          </p:nvPr>
        </p:nvSpPr>
        <p:spPr>
          <a:xfrm>
            <a:off x="369927" y="786372"/>
            <a:ext cx="4169664" cy="5559552"/>
          </a:xfrm>
          <a:prstGeom prst="ellipse">
            <a:avLst/>
          </a:prstGeom>
          <a:solidFill>
            <a:schemeClr val="bg2"/>
          </a:solidFill>
        </p:spPr>
        <p:txBody>
          <a:bodyPr anchor="ctr"/>
          <a:lstStyle>
            <a:lvl1pPr algn="ctr">
              <a:defRPr sz="1000"/>
            </a:lvl1pPr>
          </a:lstStyle>
          <a:p>
            <a:endParaRPr lang="en-US"/>
          </a:p>
        </p:txBody>
      </p:sp>
    </p:spTree>
    <p:extLst>
      <p:ext uri="{BB962C8B-B14F-4D97-AF65-F5344CB8AC3E}">
        <p14:creationId xmlns:p14="http://schemas.microsoft.com/office/powerpoint/2010/main" val="8145847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preserve="1" userDrawn="1">
  <p:cSld name="Divider Slider 3">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9121330-66FF-C5A9-8FA3-2EC943771DEA}"/>
              </a:ext>
            </a:extLst>
          </p:cNvPr>
          <p:cNvSpPr/>
          <p:nvPr userDrawn="1"/>
        </p:nvSpPr>
        <p:spPr>
          <a:xfrm>
            <a:off x="4032070" y="1232174"/>
            <a:ext cx="5106689" cy="56258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Diagonal Corners Rounded 4">
            <a:extLst>
              <a:ext uri="{FF2B5EF4-FFF2-40B4-BE49-F238E27FC236}">
                <a16:creationId xmlns:a16="http://schemas.microsoft.com/office/drawing/2014/main" id="{EC68A128-CF03-F787-AD11-7868115EAEA3}"/>
              </a:ext>
            </a:extLst>
          </p:cNvPr>
          <p:cNvSpPr/>
          <p:nvPr userDrawn="1"/>
        </p:nvSpPr>
        <p:spPr>
          <a:xfrm>
            <a:off x="243841" y="325120"/>
            <a:ext cx="1698171" cy="2275840"/>
          </a:xfrm>
          <a:custGeom>
            <a:avLst/>
            <a:gdLst>
              <a:gd name="connsiteX0" fmla="*/ 735885 w 1698171"/>
              <a:gd name="connsiteY0" fmla="*/ 0 h 1706880"/>
              <a:gd name="connsiteX1" fmla="*/ 1698171 w 1698171"/>
              <a:gd name="connsiteY1" fmla="*/ 0 h 1706880"/>
              <a:gd name="connsiteX2" fmla="*/ 1698171 w 1698171"/>
              <a:gd name="connsiteY2" fmla="*/ 0 h 1706880"/>
              <a:gd name="connsiteX3" fmla="*/ 1698171 w 1698171"/>
              <a:gd name="connsiteY3" fmla="*/ 970995 h 1706880"/>
              <a:gd name="connsiteX4" fmla="*/ 962286 w 1698171"/>
              <a:gd name="connsiteY4" fmla="*/ 1706880 h 1706880"/>
              <a:gd name="connsiteX5" fmla="*/ 0 w 1698171"/>
              <a:gd name="connsiteY5" fmla="*/ 1706880 h 1706880"/>
              <a:gd name="connsiteX6" fmla="*/ 0 w 1698171"/>
              <a:gd name="connsiteY6" fmla="*/ 1706880 h 1706880"/>
              <a:gd name="connsiteX7" fmla="*/ 0 w 1698171"/>
              <a:gd name="connsiteY7" fmla="*/ 735885 h 1706880"/>
              <a:gd name="connsiteX8" fmla="*/ 735885 w 1698171"/>
              <a:gd name="connsiteY8" fmla="*/ 0 h 1706880"/>
              <a:gd name="connsiteX0" fmla="*/ 735885 w 1698171"/>
              <a:gd name="connsiteY0" fmla="*/ 0 h 1706880"/>
              <a:gd name="connsiteX1" fmla="*/ 1323703 w 1698171"/>
              <a:gd name="connsiteY1" fmla="*/ 0 h 1706880"/>
              <a:gd name="connsiteX2" fmla="*/ 1698171 w 1698171"/>
              <a:gd name="connsiteY2" fmla="*/ 0 h 1706880"/>
              <a:gd name="connsiteX3" fmla="*/ 1698171 w 1698171"/>
              <a:gd name="connsiteY3" fmla="*/ 0 h 1706880"/>
              <a:gd name="connsiteX4" fmla="*/ 1698171 w 1698171"/>
              <a:gd name="connsiteY4" fmla="*/ 970995 h 1706880"/>
              <a:gd name="connsiteX5" fmla="*/ 962286 w 1698171"/>
              <a:gd name="connsiteY5" fmla="*/ 1706880 h 1706880"/>
              <a:gd name="connsiteX6" fmla="*/ 0 w 1698171"/>
              <a:gd name="connsiteY6" fmla="*/ 1706880 h 1706880"/>
              <a:gd name="connsiteX7" fmla="*/ 0 w 1698171"/>
              <a:gd name="connsiteY7" fmla="*/ 1706880 h 1706880"/>
              <a:gd name="connsiteX8" fmla="*/ 0 w 1698171"/>
              <a:gd name="connsiteY8" fmla="*/ 735885 h 1706880"/>
              <a:gd name="connsiteX9" fmla="*/ 735885 w 1698171"/>
              <a:gd name="connsiteY9" fmla="*/ 0 h 1706880"/>
              <a:gd name="connsiteX0" fmla="*/ 735885 w 1698171"/>
              <a:gd name="connsiteY0" fmla="*/ 0 h 1706880"/>
              <a:gd name="connsiteX1" fmla="*/ 1698171 w 1698171"/>
              <a:gd name="connsiteY1" fmla="*/ 0 h 1706880"/>
              <a:gd name="connsiteX2" fmla="*/ 1698171 w 1698171"/>
              <a:gd name="connsiteY2" fmla="*/ 0 h 1706880"/>
              <a:gd name="connsiteX3" fmla="*/ 1698171 w 1698171"/>
              <a:gd name="connsiteY3" fmla="*/ 970995 h 1706880"/>
              <a:gd name="connsiteX4" fmla="*/ 962286 w 1698171"/>
              <a:gd name="connsiteY4" fmla="*/ 1706880 h 1706880"/>
              <a:gd name="connsiteX5" fmla="*/ 0 w 1698171"/>
              <a:gd name="connsiteY5" fmla="*/ 1706880 h 1706880"/>
              <a:gd name="connsiteX6" fmla="*/ 0 w 1698171"/>
              <a:gd name="connsiteY6" fmla="*/ 1706880 h 1706880"/>
              <a:gd name="connsiteX7" fmla="*/ 0 w 1698171"/>
              <a:gd name="connsiteY7" fmla="*/ 735885 h 1706880"/>
              <a:gd name="connsiteX8" fmla="*/ 735885 w 1698171"/>
              <a:gd name="connsiteY8" fmla="*/ 0 h 170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8171" h="1706880">
                <a:moveTo>
                  <a:pt x="735885" y="0"/>
                </a:moveTo>
                <a:lnTo>
                  <a:pt x="1698171" y="0"/>
                </a:lnTo>
                <a:lnTo>
                  <a:pt x="1698171" y="0"/>
                </a:lnTo>
                <a:lnTo>
                  <a:pt x="1698171" y="970995"/>
                </a:lnTo>
                <a:cubicBezTo>
                  <a:pt x="1698171" y="1377413"/>
                  <a:pt x="1368704" y="1706880"/>
                  <a:pt x="962286" y="1706880"/>
                </a:cubicBezTo>
                <a:lnTo>
                  <a:pt x="0" y="1706880"/>
                </a:lnTo>
                <a:lnTo>
                  <a:pt x="0" y="1706880"/>
                </a:lnTo>
                <a:lnTo>
                  <a:pt x="0" y="735885"/>
                </a:lnTo>
                <a:cubicBezTo>
                  <a:pt x="0" y="329467"/>
                  <a:pt x="329467" y="0"/>
                  <a:pt x="735885"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5240083" y="3471224"/>
            <a:ext cx="3516552" cy="2072640"/>
          </a:xfrm>
        </p:spPr>
        <p:txBody>
          <a:bodyPr anchor="b">
            <a:noAutofit/>
          </a:bodyPr>
          <a:lstStyle>
            <a:lvl1pPr>
              <a:defRPr sz="3200">
                <a:solidFill>
                  <a:schemeClr val="bg1"/>
                </a:solidFill>
              </a:defRPr>
            </a:lvl1pPr>
          </a:lstStyle>
          <a:p>
            <a:r>
              <a:rPr lang="en-US"/>
              <a:t>Divider Slide Title Text Goes Here</a:t>
            </a:r>
          </a:p>
        </p:txBody>
      </p:sp>
      <p:pic>
        <p:nvPicPr>
          <p:cNvPr id="8" name="Graphic 7">
            <a:extLst>
              <a:ext uri="{FF2B5EF4-FFF2-40B4-BE49-F238E27FC236}">
                <a16:creationId xmlns:a16="http://schemas.microsoft.com/office/drawing/2014/main" id="{1CB987A0-C782-7E84-235B-375E0ED46C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38493" y="5897894"/>
            <a:ext cx="1401667" cy="380988"/>
          </a:xfrm>
          <a:prstGeom prst="rect">
            <a:avLst/>
          </a:prstGeom>
        </p:spPr>
      </p:pic>
      <p:sp>
        <p:nvSpPr>
          <p:cNvPr id="11" name="Picture Placeholder 10">
            <a:extLst>
              <a:ext uri="{FF2B5EF4-FFF2-40B4-BE49-F238E27FC236}">
                <a16:creationId xmlns:a16="http://schemas.microsoft.com/office/drawing/2014/main" id="{92FEFE24-D71F-914F-3790-7D173DF1EB9C}"/>
              </a:ext>
            </a:extLst>
          </p:cNvPr>
          <p:cNvSpPr>
            <a:spLocks noGrp="1"/>
          </p:cNvSpPr>
          <p:nvPr>
            <p:ph type="pic" sz="quarter" idx="10"/>
          </p:nvPr>
        </p:nvSpPr>
        <p:spPr>
          <a:xfrm>
            <a:off x="704850" y="846668"/>
            <a:ext cx="3989388" cy="5329767"/>
          </a:xfrm>
          <a:prstGeom prst="rect">
            <a:avLst/>
          </a:prstGeom>
          <a:solidFill>
            <a:schemeClr val="bg2"/>
          </a:solidFill>
        </p:spPr>
        <p:txBody>
          <a:bodyPr anchor="ctr"/>
          <a:lstStyle>
            <a:lvl1pPr algn="ctr">
              <a:lnSpc>
                <a:spcPct val="100000"/>
              </a:lnSpc>
              <a:defRPr/>
            </a:lvl1pPr>
          </a:lstStyle>
          <a:p>
            <a:endParaRPr lang="en-US"/>
          </a:p>
        </p:txBody>
      </p:sp>
    </p:spTree>
    <p:extLst>
      <p:ext uri="{BB962C8B-B14F-4D97-AF65-F5344CB8AC3E}">
        <p14:creationId xmlns:p14="http://schemas.microsoft.com/office/powerpoint/2010/main" val="205260524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preserve="1" userDrawn="1">
  <p:cSld name="Divider Slider 4">
    <p:bg>
      <p:bgPr>
        <a:solidFill>
          <a:schemeClr val="bg1"/>
        </a:solidFill>
        <a:effectLst/>
      </p:bgPr>
    </p:bg>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049CFDA6-0F50-5DA0-9840-79436DCC6813}"/>
              </a:ext>
            </a:extLst>
          </p:cNvPr>
          <p:cNvSpPr/>
          <p:nvPr userDrawn="1"/>
        </p:nvSpPr>
        <p:spPr>
          <a:xfrm>
            <a:off x="687979" y="1045028"/>
            <a:ext cx="1846217" cy="2462784"/>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Single Corner Rounded 5">
            <a:extLst>
              <a:ext uri="{FF2B5EF4-FFF2-40B4-BE49-F238E27FC236}">
                <a16:creationId xmlns:a16="http://schemas.microsoft.com/office/drawing/2014/main" id="{0EDF059A-7C87-25AB-E661-FBBCDC59BE42}"/>
              </a:ext>
            </a:extLst>
          </p:cNvPr>
          <p:cNvSpPr/>
          <p:nvPr userDrawn="1"/>
        </p:nvSpPr>
        <p:spPr>
          <a:xfrm flipH="1">
            <a:off x="3309257" y="928916"/>
            <a:ext cx="5829501" cy="5929085"/>
          </a:xfrm>
          <a:custGeom>
            <a:avLst/>
            <a:gdLst>
              <a:gd name="connsiteX0" fmla="*/ 0 w 5829501"/>
              <a:gd name="connsiteY0" fmla="*/ 0 h 4446814"/>
              <a:gd name="connsiteX1" fmla="*/ 3606094 w 5829501"/>
              <a:gd name="connsiteY1" fmla="*/ 0 h 4446814"/>
              <a:gd name="connsiteX2" fmla="*/ 5829501 w 5829501"/>
              <a:gd name="connsiteY2" fmla="*/ 2223407 h 4446814"/>
              <a:gd name="connsiteX3" fmla="*/ 5829501 w 5829501"/>
              <a:gd name="connsiteY3" fmla="*/ 4446814 h 4446814"/>
              <a:gd name="connsiteX4" fmla="*/ 0 w 5829501"/>
              <a:gd name="connsiteY4" fmla="*/ 4446814 h 4446814"/>
              <a:gd name="connsiteX5" fmla="*/ 0 w 5829501"/>
              <a:gd name="connsiteY5" fmla="*/ 0 h 4446814"/>
              <a:gd name="connsiteX0" fmla="*/ 0 w 5829501"/>
              <a:gd name="connsiteY0" fmla="*/ 0 h 4446814"/>
              <a:gd name="connsiteX1" fmla="*/ 3196791 w 5829501"/>
              <a:gd name="connsiteY1" fmla="*/ 0 h 4446814"/>
              <a:gd name="connsiteX2" fmla="*/ 5829501 w 5829501"/>
              <a:gd name="connsiteY2" fmla="*/ 2223407 h 4446814"/>
              <a:gd name="connsiteX3" fmla="*/ 5829501 w 5829501"/>
              <a:gd name="connsiteY3" fmla="*/ 4446814 h 4446814"/>
              <a:gd name="connsiteX4" fmla="*/ 0 w 5829501"/>
              <a:gd name="connsiteY4" fmla="*/ 4446814 h 4446814"/>
              <a:gd name="connsiteX5" fmla="*/ 0 w 5829501"/>
              <a:gd name="connsiteY5" fmla="*/ 0 h 4446814"/>
              <a:gd name="connsiteX0" fmla="*/ 0 w 5829501"/>
              <a:gd name="connsiteY0" fmla="*/ 0 h 4446814"/>
              <a:gd name="connsiteX1" fmla="*/ 3196791 w 5829501"/>
              <a:gd name="connsiteY1" fmla="*/ 0 h 4446814"/>
              <a:gd name="connsiteX2" fmla="*/ 5829501 w 5829501"/>
              <a:gd name="connsiteY2" fmla="*/ 2502081 h 4446814"/>
              <a:gd name="connsiteX3" fmla="*/ 5829501 w 5829501"/>
              <a:gd name="connsiteY3" fmla="*/ 4446814 h 4446814"/>
              <a:gd name="connsiteX4" fmla="*/ 0 w 5829501"/>
              <a:gd name="connsiteY4" fmla="*/ 4446814 h 4446814"/>
              <a:gd name="connsiteX5" fmla="*/ 0 w 5829501"/>
              <a:gd name="connsiteY5" fmla="*/ 0 h 4446814"/>
              <a:gd name="connsiteX0" fmla="*/ 0 w 5829501"/>
              <a:gd name="connsiteY0" fmla="*/ 0 h 4446814"/>
              <a:gd name="connsiteX1" fmla="*/ 3196791 w 5829501"/>
              <a:gd name="connsiteY1" fmla="*/ 0 h 4446814"/>
              <a:gd name="connsiteX2" fmla="*/ 5829501 w 5829501"/>
              <a:gd name="connsiteY2" fmla="*/ 2502081 h 4446814"/>
              <a:gd name="connsiteX3" fmla="*/ 5829501 w 5829501"/>
              <a:gd name="connsiteY3" fmla="*/ 4446814 h 4446814"/>
              <a:gd name="connsiteX4" fmla="*/ 0 w 5829501"/>
              <a:gd name="connsiteY4" fmla="*/ 4446814 h 4446814"/>
              <a:gd name="connsiteX5" fmla="*/ 0 w 5829501"/>
              <a:gd name="connsiteY5" fmla="*/ 0 h 4446814"/>
              <a:gd name="connsiteX0" fmla="*/ 0 w 5829501"/>
              <a:gd name="connsiteY0" fmla="*/ 0 h 4446814"/>
              <a:gd name="connsiteX1" fmla="*/ 3196791 w 5829501"/>
              <a:gd name="connsiteY1" fmla="*/ 0 h 4446814"/>
              <a:gd name="connsiteX2" fmla="*/ 5829501 w 5829501"/>
              <a:gd name="connsiteY2" fmla="*/ 2519498 h 4446814"/>
              <a:gd name="connsiteX3" fmla="*/ 5829501 w 5829501"/>
              <a:gd name="connsiteY3" fmla="*/ 4446814 h 4446814"/>
              <a:gd name="connsiteX4" fmla="*/ 0 w 5829501"/>
              <a:gd name="connsiteY4" fmla="*/ 4446814 h 4446814"/>
              <a:gd name="connsiteX5" fmla="*/ 0 w 5829501"/>
              <a:gd name="connsiteY5" fmla="*/ 0 h 444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29501" h="4446814">
                <a:moveTo>
                  <a:pt x="0" y="0"/>
                </a:moveTo>
                <a:lnTo>
                  <a:pt x="3196791" y="0"/>
                </a:lnTo>
                <a:cubicBezTo>
                  <a:pt x="4677294" y="17417"/>
                  <a:pt x="5829501" y="1291544"/>
                  <a:pt x="5829501" y="2519498"/>
                </a:cubicBezTo>
                <a:lnTo>
                  <a:pt x="5829501" y="4446814"/>
                </a:lnTo>
                <a:lnTo>
                  <a:pt x="0" y="4446814"/>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4911635" y="3471224"/>
            <a:ext cx="3845001" cy="2072640"/>
          </a:xfrm>
        </p:spPr>
        <p:txBody>
          <a:bodyPr anchor="b">
            <a:noAutofit/>
          </a:bodyPr>
          <a:lstStyle>
            <a:lvl1pPr>
              <a:defRPr sz="3200">
                <a:solidFill>
                  <a:schemeClr val="bg1"/>
                </a:solidFill>
              </a:defRPr>
            </a:lvl1pPr>
          </a:lstStyle>
          <a:p>
            <a:r>
              <a:rPr lang="en-US"/>
              <a:t>Divider Slide Title Text Goes Here</a:t>
            </a:r>
          </a:p>
        </p:txBody>
      </p:sp>
      <p:pic>
        <p:nvPicPr>
          <p:cNvPr id="8" name="Graphic 7">
            <a:extLst>
              <a:ext uri="{FF2B5EF4-FFF2-40B4-BE49-F238E27FC236}">
                <a16:creationId xmlns:a16="http://schemas.microsoft.com/office/drawing/2014/main" id="{1CB987A0-C782-7E84-235B-375E0ED46C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38493" y="5897894"/>
            <a:ext cx="1401667" cy="380988"/>
          </a:xfrm>
          <a:prstGeom prst="rect">
            <a:avLst/>
          </a:prstGeom>
        </p:spPr>
      </p:pic>
      <p:sp>
        <p:nvSpPr>
          <p:cNvPr id="12" name="Picture Placeholder 11">
            <a:extLst>
              <a:ext uri="{FF2B5EF4-FFF2-40B4-BE49-F238E27FC236}">
                <a16:creationId xmlns:a16="http://schemas.microsoft.com/office/drawing/2014/main" id="{4F6D2726-50C3-D2A3-0557-0058692DEC6A}"/>
              </a:ext>
            </a:extLst>
          </p:cNvPr>
          <p:cNvSpPr>
            <a:spLocks noGrp="1"/>
          </p:cNvSpPr>
          <p:nvPr>
            <p:ph type="pic" sz="quarter" idx="10"/>
          </p:nvPr>
        </p:nvSpPr>
        <p:spPr>
          <a:xfrm>
            <a:off x="687389" y="660396"/>
            <a:ext cx="3971925" cy="5293783"/>
          </a:xfrm>
          <a:prstGeom prst="triangle">
            <a:avLst/>
          </a:prstGeom>
          <a:solidFill>
            <a:schemeClr val="bg2"/>
          </a:solidFill>
        </p:spPr>
        <p:txBody>
          <a:bodyPr anchor="ctr"/>
          <a:lstStyle>
            <a:lvl1pPr algn="ctr">
              <a:defRPr/>
            </a:lvl1pPr>
          </a:lstStyle>
          <a:p>
            <a:endParaRPr lang="en-US"/>
          </a:p>
        </p:txBody>
      </p:sp>
    </p:spTree>
    <p:extLst>
      <p:ext uri="{BB962C8B-B14F-4D97-AF65-F5344CB8AC3E}">
        <p14:creationId xmlns:p14="http://schemas.microsoft.com/office/powerpoint/2010/main" val="61263253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preserve="1" userDrawn="1">
  <p:cSld name="1_Divider Slider 2">
    <p:spTree>
      <p:nvGrpSpPr>
        <p:cNvPr id="1" name=""/>
        <p:cNvGrpSpPr/>
        <p:nvPr/>
      </p:nvGrpSpPr>
      <p:grpSpPr>
        <a:xfrm>
          <a:off x="0" y="0"/>
          <a:ext cx="0" cy="0"/>
          <a:chOff x="0" y="0"/>
          <a:chExt cx="0" cy="0"/>
        </a:xfrm>
      </p:grpSpPr>
      <p:sp>
        <p:nvSpPr>
          <p:cNvPr id="40" name="Rectangle: Single Corner Rounded 6"/>
          <p:cNvSpPr/>
          <p:nvPr/>
        </p:nvSpPr>
        <p:spPr>
          <a:xfrm flipH="1">
            <a:off x="431800" y="595780"/>
            <a:ext cx="8712200" cy="62622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558" y="0"/>
                </a:lnTo>
                <a:cubicBezTo>
                  <a:pt x="19343" y="0"/>
                  <a:pt x="21600" y="4187"/>
                  <a:pt x="21600" y="9352"/>
                </a:cubicBezTo>
                <a:lnTo>
                  <a:pt x="21600" y="21600"/>
                </a:lnTo>
                <a:lnTo>
                  <a:pt x="0" y="21600"/>
                </a:lnTo>
                <a:close/>
              </a:path>
            </a:pathLst>
          </a:custGeom>
          <a:solidFill>
            <a:schemeClr val="accent1"/>
          </a:solidFill>
          <a:ln w="12700">
            <a:miter lim="400000"/>
          </a:ln>
        </p:spPr>
        <p:txBody>
          <a:bodyPr lIns="45719" rIns="45719" anchor="ctr"/>
          <a:lstStyle/>
          <a:p>
            <a:pPr algn="ctr">
              <a:defRPr>
                <a:solidFill>
                  <a:srgbClr val="FFFFFF"/>
                </a:solidFill>
              </a:defRPr>
            </a:pPr>
            <a:endParaRPr sz="1800"/>
          </a:p>
        </p:txBody>
      </p:sp>
      <p:sp>
        <p:nvSpPr>
          <p:cNvPr id="41" name="Divider Slide Title Text Goes Here"/>
          <p:cNvSpPr txBox="1">
            <a:spLocks noGrp="1"/>
          </p:cNvSpPr>
          <p:nvPr>
            <p:ph type="title" hasCustomPrompt="1"/>
          </p:nvPr>
        </p:nvSpPr>
        <p:spPr>
          <a:xfrm>
            <a:off x="912864" y="3331942"/>
            <a:ext cx="4776736" cy="533759"/>
          </a:xfrm>
          <a:prstGeom prst="rect">
            <a:avLst/>
          </a:prstGeom>
        </p:spPr>
        <p:txBody>
          <a:bodyPr/>
          <a:lstStyle>
            <a:lvl1pPr>
              <a:defRPr sz="2000">
                <a:solidFill>
                  <a:srgbClr val="FFFFFF"/>
                </a:solidFill>
              </a:defRPr>
            </a:lvl1pPr>
          </a:lstStyle>
          <a:p>
            <a:r>
              <a:rPr lang="en-US"/>
              <a:t>Presenter Name(s)</a:t>
            </a:r>
            <a:endParaRPr/>
          </a:p>
        </p:txBody>
      </p:sp>
      <p:pic>
        <p:nvPicPr>
          <p:cNvPr id="42" name="Graphic 4" descr="Graphic 4"/>
          <p:cNvPicPr>
            <a:picLocks noChangeAspect="1"/>
          </p:cNvPicPr>
          <p:nvPr/>
        </p:nvPicPr>
        <p:blipFill>
          <a:blip r:embed="rId2"/>
          <a:stretch>
            <a:fillRect/>
          </a:stretch>
        </p:blipFill>
        <p:spPr>
          <a:xfrm>
            <a:off x="922656" y="5897893"/>
            <a:ext cx="1401668" cy="380989"/>
          </a:xfrm>
          <a:prstGeom prst="rect">
            <a:avLst/>
          </a:prstGeom>
          <a:ln w="12700">
            <a:miter lim="400000"/>
          </a:ln>
        </p:spPr>
      </p:pic>
      <p:sp>
        <p:nvSpPr>
          <p:cNvPr id="43" name="Picture Placeholder 11"/>
          <p:cNvSpPr>
            <a:spLocks noGrp="1"/>
          </p:cNvSpPr>
          <p:nvPr>
            <p:ph type="pic" sz="half" idx="21"/>
          </p:nvPr>
        </p:nvSpPr>
        <p:spPr>
          <a:xfrm>
            <a:off x="5689600" y="846665"/>
            <a:ext cx="3454400" cy="5277944"/>
          </a:xfrm>
          <a:prstGeom prst="rect">
            <a:avLst/>
          </a:prstGeom>
        </p:spPr>
        <p:txBody>
          <a:bodyPr lIns="91439" tIns="45719" rIns="91439" bIns="45719"/>
          <a:lstStyle/>
          <a:p>
            <a:endParaRPr/>
          </a:p>
        </p:txBody>
      </p:sp>
      <p:sp>
        <p:nvSpPr>
          <p:cNvPr id="44" name="Oval 9"/>
          <p:cNvSpPr/>
          <p:nvPr/>
        </p:nvSpPr>
        <p:spPr>
          <a:xfrm>
            <a:off x="668020" y="568959"/>
            <a:ext cx="1150621" cy="1534160"/>
          </a:xfrm>
          <a:prstGeom prst="ellipse">
            <a:avLst/>
          </a:prstGeom>
          <a:solidFill>
            <a:schemeClr val="accent2"/>
          </a:solidFill>
          <a:ln w="12700">
            <a:miter lim="400000"/>
          </a:ln>
        </p:spPr>
        <p:txBody>
          <a:bodyPr lIns="45719" rIns="45719" anchor="ctr"/>
          <a:lstStyle/>
          <a:p>
            <a:pPr algn="ctr">
              <a:defRPr>
                <a:solidFill>
                  <a:srgbClr val="FFFFFF"/>
                </a:solidFill>
              </a:defRPr>
            </a:pPr>
            <a:endParaRPr sz="1800"/>
          </a:p>
        </p:txBody>
      </p:sp>
      <p:sp>
        <p:nvSpPr>
          <p:cNvPr id="4" name="Text Placeholder 2">
            <a:extLst>
              <a:ext uri="{FF2B5EF4-FFF2-40B4-BE49-F238E27FC236}">
                <a16:creationId xmlns:a16="http://schemas.microsoft.com/office/drawing/2014/main" id="{64FADCF9-664F-5DBD-2604-12979BD21FD8}"/>
              </a:ext>
            </a:extLst>
          </p:cNvPr>
          <p:cNvSpPr>
            <a:spLocks noGrp="1"/>
          </p:cNvSpPr>
          <p:nvPr>
            <p:ph type="body" idx="1" hasCustomPrompt="1"/>
          </p:nvPr>
        </p:nvSpPr>
        <p:spPr>
          <a:xfrm>
            <a:off x="912864" y="3811888"/>
            <a:ext cx="4375828" cy="487680"/>
          </a:xfrm>
          <a:prstGeom prst="rect">
            <a:avLst/>
          </a:prstGeom>
        </p:spPr>
        <p:txBody>
          <a:bodyPr lIns="0" rIns="0" anchor="t">
            <a:noAutofit/>
          </a:bodyPr>
          <a:lstStyle>
            <a:lvl1pPr marL="0" indent="0">
              <a:buNone/>
              <a:defRPr sz="1600" b="0">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Title</a:t>
            </a:r>
          </a:p>
        </p:txBody>
      </p:sp>
      <p:sp>
        <p:nvSpPr>
          <p:cNvPr id="5" name="Text Placeholder 2">
            <a:extLst>
              <a:ext uri="{FF2B5EF4-FFF2-40B4-BE49-F238E27FC236}">
                <a16:creationId xmlns:a16="http://schemas.microsoft.com/office/drawing/2014/main" id="{7ABFED30-CEA2-2113-9916-E27FEACBB33C}"/>
              </a:ext>
            </a:extLst>
          </p:cNvPr>
          <p:cNvSpPr>
            <a:spLocks noGrp="1"/>
          </p:cNvSpPr>
          <p:nvPr>
            <p:ph type="body" idx="22" hasCustomPrompt="1"/>
          </p:nvPr>
        </p:nvSpPr>
        <p:spPr>
          <a:xfrm>
            <a:off x="912864" y="4548080"/>
            <a:ext cx="4375828" cy="487680"/>
          </a:xfrm>
          <a:prstGeom prst="rect">
            <a:avLst/>
          </a:prstGeom>
        </p:spPr>
        <p:txBody>
          <a:bodyPr lIns="0" rIns="0" anchor="t">
            <a:noAutofit/>
          </a:bodyPr>
          <a:lstStyle>
            <a:lvl1pPr marL="0" indent="0">
              <a:buNone/>
              <a:defRPr sz="1600" b="0">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Title of Presentation</a:t>
            </a:r>
          </a:p>
        </p:txBody>
      </p:sp>
    </p:spTree>
    <p:extLst>
      <p:ext uri="{BB962C8B-B14F-4D97-AF65-F5344CB8AC3E}">
        <p14:creationId xmlns:p14="http://schemas.microsoft.com/office/powerpoint/2010/main" val="1799410493"/>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preserve="1" userDrawn="1">
  <p:cSld name="2_Divider Slider 2">
    <p:bg>
      <p:bgRef idx="1001">
        <a:schemeClr val="bg2"/>
      </p:bgRef>
    </p:bg>
    <p:spTree>
      <p:nvGrpSpPr>
        <p:cNvPr id="1" name=""/>
        <p:cNvGrpSpPr/>
        <p:nvPr/>
      </p:nvGrpSpPr>
      <p:grpSpPr>
        <a:xfrm>
          <a:off x="0" y="0"/>
          <a:ext cx="0" cy="0"/>
          <a:chOff x="0" y="0"/>
          <a:chExt cx="0" cy="0"/>
        </a:xfrm>
      </p:grpSpPr>
      <p:sp>
        <p:nvSpPr>
          <p:cNvPr id="40" name="Rectangle: Single Corner Rounded 6"/>
          <p:cNvSpPr/>
          <p:nvPr/>
        </p:nvSpPr>
        <p:spPr>
          <a:xfrm flipH="1">
            <a:off x="431800" y="595780"/>
            <a:ext cx="8712200" cy="62622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558" y="0"/>
                </a:lnTo>
                <a:cubicBezTo>
                  <a:pt x="19343" y="0"/>
                  <a:pt x="21600" y="4187"/>
                  <a:pt x="21600" y="9352"/>
                </a:cubicBezTo>
                <a:lnTo>
                  <a:pt x="21600" y="21600"/>
                </a:lnTo>
                <a:lnTo>
                  <a:pt x="0" y="21600"/>
                </a:lnTo>
                <a:close/>
              </a:path>
            </a:pathLst>
          </a:custGeom>
          <a:solidFill>
            <a:schemeClr val="accent1"/>
          </a:solidFill>
          <a:ln w="12700">
            <a:miter lim="400000"/>
          </a:ln>
        </p:spPr>
        <p:txBody>
          <a:bodyPr lIns="45719" rIns="45719" anchor="ctr"/>
          <a:lstStyle/>
          <a:p>
            <a:pPr algn="ctr">
              <a:defRPr>
                <a:solidFill>
                  <a:srgbClr val="FFFFFF"/>
                </a:solidFill>
              </a:defRPr>
            </a:pPr>
            <a:endParaRPr sz="1800"/>
          </a:p>
        </p:txBody>
      </p:sp>
      <p:sp>
        <p:nvSpPr>
          <p:cNvPr id="41" name="Divider Slide Title Text Goes Here"/>
          <p:cNvSpPr txBox="1">
            <a:spLocks noGrp="1"/>
          </p:cNvSpPr>
          <p:nvPr>
            <p:ph type="title" hasCustomPrompt="1"/>
          </p:nvPr>
        </p:nvSpPr>
        <p:spPr>
          <a:xfrm>
            <a:off x="912864" y="3331942"/>
            <a:ext cx="4776736" cy="533759"/>
          </a:xfrm>
          <a:prstGeom prst="rect">
            <a:avLst/>
          </a:prstGeom>
        </p:spPr>
        <p:txBody>
          <a:bodyPr/>
          <a:lstStyle>
            <a:lvl1pPr>
              <a:defRPr sz="2000">
                <a:solidFill>
                  <a:srgbClr val="FFFFFF"/>
                </a:solidFill>
              </a:defRPr>
            </a:lvl1pPr>
          </a:lstStyle>
          <a:p>
            <a:r>
              <a:rPr lang="en-US"/>
              <a:t>Presenter Name(s)</a:t>
            </a:r>
            <a:endParaRPr/>
          </a:p>
        </p:txBody>
      </p:sp>
      <p:pic>
        <p:nvPicPr>
          <p:cNvPr id="42" name="Graphic 4" descr="Graphic 4"/>
          <p:cNvPicPr>
            <a:picLocks noChangeAspect="1"/>
          </p:cNvPicPr>
          <p:nvPr/>
        </p:nvPicPr>
        <p:blipFill>
          <a:blip r:embed="rId2"/>
          <a:stretch>
            <a:fillRect/>
          </a:stretch>
        </p:blipFill>
        <p:spPr>
          <a:xfrm>
            <a:off x="922656" y="5897893"/>
            <a:ext cx="1401668" cy="380989"/>
          </a:xfrm>
          <a:prstGeom prst="rect">
            <a:avLst/>
          </a:prstGeom>
          <a:ln w="12700">
            <a:miter lim="400000"/>
          </a:ln>
        </p:spPr>
      </p:pic>
      <p:sp>
        <p:nvSpPr>
          <p:cNvPr id="43" name="Picture Placeholder 11"/>
          <p:cNvSpPr>
            <a:spLocks noGrp="1"/>
          </p:cNvSpPr>
          <p:nvPr>
            <p:ph type="pic" sz="half" idx="21"/>
          </p:nvPr>
        </p:nvSpPr>
        <p:spPr>
          <a:xfrm>
            <a:off x="5689600" y="846665"/>
            <a:ext cx="3454400" cy="5277944"/>
          </a:xfrm>
          <a:prstGeom prst="rect">
            <a:avLst/>
          </a:prstGeom>
        </p:spPr>
        <p:txBody>
          <a:bodyPr lIns="91439" tIns="45719" rIns="91439" bIns="45719"/>
          <a:lstStyle/>
          <a:p>
            <a:endParaRPr/>
          </a:p>
        </p:txBody>
      </p:sp>
      <p:sp>
        <p:nvSpPr>
          <p:cNvPr id="4" name="Isosceles Triangle 7">
            <a:extLst>
              <a:ext uri="{FF2B5EF4-FFF2-40B4-BE49-F238E27FC236}">
                <a16:creationId xmlns:a16="http://schemas.microsoft.com/office/drawing/2014/main" id="{A6106DF8-C9D1-7A92-2875-2142E470A606}"/>
              </a:ext>
            </a:extLst>
          </p:cNvPr>
          <p:cNvSpPr/>
          <p:nvPr userDrawn="1"/>
        </p:nvSpPr>
        <p:spPr>
          <a:xfrm>
            <a:off x="357187" y="451193"/>
            <a:ext cx="1301222" cy="1723683"/>
          </a:xfrm>
          <a:prstGeom prst="triangle">
            <a:avLst/>
          </a:prstGeom>
          <a:solidFill>
            <a:schemeClr val="accent6"/>
          </a:solidFill>
          <a:ln w="12700">
            <a:miter lim="400000"/>
          </a:ln>
        </p:spPr>
        <p:txBody>
          <a:bodyPr lIns="45719" rIns="45719" anchor="ctr"/>
          <a:lstStyle/>
          <a:p>
            <a:pPr algn="ctr">
              <a:defRPr>
                <a:solidFill>
                  <a:srgbClr val="FFFFFF"/>
                </a:solidFill>
              </a:defRPr>
            </a:pPr>
            <a:endParaRPr sz="1800"/>
          </a:p>
        </p:txBody>
      </p:sp>
      <p:sp>
        <p:nvSpPr>
          <p:cNvPr id="5" name="Text Placeholder 2">
            <a:extLst>
              <a:ext uri="{FF2B5EF4-FFF2-40B4-BE49-F238E27FC236}">
                <a16:creationId xmlns:a16="http://schemas.microsoft.com/office/drawing/2014/main" id="{D5ED49C9-E1EF-F3EC-9237-5A236A725329}"/>
              </a:ext>
            </a:extLst>
          </p:cNvPr>
          <p:cNvSpPr>
            <a:spLocks noGrp="1"/>
          </p:cNvSpPr>
          <p:nvPr>
            <p:ph type="body" idx="1" hasCustomPrompt="1"/>
          </p:nvPr>
        </p:nvSpPr>
        <p:spPr>
          <a:xfrm>
            <a:off x="912864" y="3811888"/>
            <a:ext cx="4375828" cy="487680"/>
          </a:xfrm>
          <a:prstGeom prst="rect">
            <a:avLst/>
          </a:prstGeom>
        </p:spPr>
        <p:txBody>
          <a:bodyPr lIns="0" rIns="0" anchor="t">
            <a:noAutofit/>
          </a:bodyPr>
          <a:lstStyle>
            <a:lvl1pPr marL="0" indent="0">
              <a:buNone/>
              <a:defRPr sz="1600" b="0">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Title</a:t>
            </a:r>
          </a:p>
        </p:txBody>
      </p:sp>
      <p:sp>
        <p:nvSpPr>
          <p:cNvPr id="6" name="Text Placeholder 2">
            <a:extLst>
              <a:ext uri="{FF2B5EF4-FFF2-40B4-BE49-F238E27FC236}">
                <a16:creationId xmlns:a16="http://schemas.microsoft.com/office/drawing/2014/main" id="{0ABB7561-61F3-9B03-29FC-681B03B1487A}"/>
              </a:ext>
            </a:extLst>
          </p:cNvPr>
          <p:cNvSpPr>
            <a:spLocks noGrp="1"/>
          </p:cNvSpPr>
          <p:nvPr>
            <p:ph type="body" idx="22" hasCustomPrompt="1"/>
          </p:nvPr>
        </p:nvSpPr>
        <p:spPr>
          <a:xfrm>
            <a:off x="912864" y="4548080"/>
            <a:ext cx="4375828" cy="487680"/>
          </a:xfrm>
          <a:prstGeom prst="rect">
            <a:avLst/>
          </a:prstGeom>
        </p:spPr>
        <p:txBody>
          <a:bodyPr lIns="0" rIns="0" anchor="t">
            <a:noAutofit/>
          </a:bodyPr>
          <a:lstStyle>
            <a:lvl1pPr marL="0" indent="0">
              <a:buNone/>
              <a:defRPr sz="1600" b="0">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Title of Presentation</a:t>
            </a:r>
          </a:p>
        </p:txBody>
      </p:sp>
    </p:spTree>
    <p:extLst>
      <p:ext uri="{BB962C8B-B14F-4D97-AF65-F5344CB8AC3E}">
        <p14:creationId xmlns:p14="http://schemas.microsoft.com/office/powerpoint/2010/main" val="1154075546"/>
      </p:ext>
    </p:extLst>
  </p:cSld>
  <p:clrMapOvr>
    <a:overrideClrMapping bg1="dk1" tx1="lt1" bg2="dk2" tx2="lt2" accent1="accent1" accent2="accent2" accent3="accent3" accent4="accent4" accent5="accent5" accent6="accent6" hlink="hlink" folHlink="folHlink"/>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preserve="1" userDrawn="1">
  <p:cSld name="3_Divider Slider 2">
    <p:spTree>
      <p:nvGrpSpPr>
        <p:cNvPr id="1" name=""/>
        <p:cNvGrpSpPr/>
        <p:nvPr/>
      </p:nvGrpSpPr>
      <p:grpSpPr>
        <a:xfrm>
          <a:off x="0" y="0"/>
          <a:ext cx="0" cy="0"/>
          <a:chOff x="0" y="0"/>
          <a:chExt cx="0" cy="0"/>
        </a:xfrm>
      </p:grpSpPr>
      <p:sp>
        <p:nvSpPr>
          <p:cNvPr id="40" name="Rectangle: Single Corner Rounded 6"/>
          <p:cNvSpPr/>
          <p:nvPr/>
        </p:nvSpPr>
        <p:spPr>
          <a:xfrm flipH="1">
            <a:off x="431800" y="595780"/>
            <a:ext cx="8712200" cy="62622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558" y="0"/>
                </a:lnTo>
                <a:cubicBezTo>
                  <a:pt x="19343" y="0"/>
                  <a:pt x="21600" y="4187"/>
                  <a:pt x="21600" y="9352"/>
                </a:cubicBezTo>
                <a:lnTo>
                  <a:pt x="21600" y="21600"/>
                </a:lnTo>
                <a:lnTo>
                  <a:pt x="0" y="21600"/>
                </a:lnTo>
                <a:close/>
              </a:path>
            </a:pathLst>
          </a:custGeom>
          <a:solidFill>
            <a:schemeClr val="accent1"/>
          </a:solidFill>
          <a:ln w="12700">
            <a:miter lim="400000"/>
          </a:ln>
        </p:spPr>
        <p:txBody>
          <a:bodyPr lIns="45719" rIns="45719" anchor="ctr"/>
          <a:lstStyle/>
          <a:p>
            <a:pPr algn="ctr">
              <a:defRPr>
                <a:solidFill>
                  <a:srgbClr val="FFFFFF"/>
                </a:solidFill>
              </a:defRPr>
            </a:pPr>
            <a:endParaRPr sz="1800"/>
          </a:p>
        </p:txBody>
      </p:sp>
      <p:sp>
        <p:nvSpPr>
          <p:cNvPr id="41" name="Divider Slide Title Text Goes Here"/>
          <p:cNvSpPr txBox="1">
            <a:spLocks noGrp="1"/>
          </p:cNvSpPr>
          <p:nvPr>
            <p:ph type="title" hasCustomPrompt="1"/>
          </p:nvPr>
        </p:nvSpPr>
        <p:spPr>
          <a:xfrm>
            <a:off x="912864" y="2747362"/>
            <a:ext cx="4776736" cy="533759"/>
          </a:xfrm>
          <a:prstGeom prst="rect">
            <a:avLst/>
          </a:prstGeom>
        </p:spPr>
        <p:txBody>
          <a:bodyPr/>
          <a:lstStyle>
            <a:lvl1pPr>
              <a:defRPr sz="2400" b="1">
                <a:solidFill>
                  <a:srgbClr val="FFFFFF"/>
                </a:solidFill>
              </a:defRPr>
            </a:lvl1pPr>
          </a:lstStyle>
          <a:p>
            <a:r>
              <a:rPr lang="en-US"/>
              <a:t>Title of Presentation</a:t>
            </a:r>
            <a:endParaRPr/>
          </a:p>
        </p:txBody>
      </p:sp>
      <p:pic>
        <p:nvPicPr>
          <p:cNvPr id="42" name="Graphic 4" descr="Graphic 4"/>
          <p:cNvPicPr>
            <a:picLocks noChangeAspect="1"/>
          </p:cNvPicPr>
          <p:nvPr/>
        </p:nvPicPr>
        <p:blipFill>
          <a:blip r:embed="rId2"/>
          <a:stretch>
            <a:fillRect/>
          </a:stretch>
        </p:blipFill>
        <p:spPr>
          <a:xfrm>
            <a:off x="922656" y="5897893"/>
            <a:ext cx="1401668" cy="380989"/>
          </a:xfrm>
          <a:prstGeom prst="rect">
            <a:avLst/>
          </a:prstGeom>
          <a:ln w="12700">
            <a:miter lim="400000"/>
          </a:ln>
        </p:spPr>
      </p:pic>
      <p:sp>
        <p:nvSpPr>
          <p:cNvPr id="43" name="Picture Placeholder 11"/>
          <p:cNvSpPr>
            <a:spLocks noGrp="1"/>
          </p:cNvSpPr>
          <p:nvPr>
            <p:ph type="pic" sz="half" idx="21"/>
          </p:nvPr>
        </p:nvSpPr>
        <p:spPr>
          <a:xfrm>
            <a:off x="5689600" y="846665"/>
            <a:ext cx="3454400" cy="5277944"/>
          </a:xfrm>
          <a:prstGeom prst="rect">
            <a:avLst/>
          </a:prstGeom>
        </p:spPr>
        <p:txBody>
          <a:bodyPr lIns="91439" tIns="45719" rIns="91439" bIns="45719"/>
          <a:lstStyle/>
          <a:p>
            <a:endParaRPr/>
          </a:p>
        </p:txBody>
      </p:sp>
      <p:sp>
        <p:nvSpPr>
          <p:cNvPr id="5" name="Oval 9">
            <a:extLst>
              <a:ext uri="{FF2B5EF4-FFF2-40B4-BE49-F238E27FC236}">
                <a16:creationId xmlns:a16="http://schemas.microsoft.com/office/drawing/2014/main" id="{A723610D-08BE-4250-A951-9C1C20EC92C9}"/>
              </a:ext>
            </a:extLst>
          </p:cNvPr>
          <p:cNvSpPr/>
          <p:nvPr userDrawn="1"/>
        </p:nvSpPr>
        <p:spPr>
          <a:xfrm>
            <a:off x="668020" y="568959"/>
            <a:ext cx="1150621" cy="1534160"/>
          </a:xfrm>
          <a:prstGeom prst="ellipse">
            <a:avLst/>
          </a:prstGeom>
          <a:solidFill>
            <a:schemeClr val="accent4"/>
          </a:solidFill>
          <a:ln w="12700">
            <a:miter lim="400000"/>
          </a:ln>
        </p:spPr>
        <p:txBody>
          <a:bodyPr lIns="45719" rIns="45719" anchor="ctr"/>
          <a:lstStyle/>
          <a:p>
            <a:pPr algn="ctr">
              <a:defRPr>
                <a:solidFill>
                  <a:srgbClr val="FFFFFF"/>
                </a:solidFill>
              </a:defRPr>
            </a:pPr>
            <a:endParaRPr sz="1800"/>
          </a:p>
        </p:txBody>
      </p:sp>
      <p:sp>
        <p:nvSpPr>
          <p:cNvPr id="4" name="Text Placeholder 2">
            <a:extLst>
              <a:ext uri="{FF2B5EF4-FFF2-40B4-BE49-F238E27FC236}">
                <a16:creationId xmlns:a16="http://schemas.microsoft.com/office/drawing/2014/main" id="{548C6238-806E-9E0E-2A69-19E0EBE41808}"/>
              </a:ext>
            </a:extLst>
          </p:cNvPr>
          <p:cNvSpPr>
            <a:spLocks noGrp="1"/>
          </p:cNvSpPr>
          <p:nvPr>
            <p:ph type="body" idx="1" hasCustomPrompt="1"/>
          </p:nvPr>
        </p:nvSpPr>
        <p:spPr>
          <a:xfrm>
            <a:off x="912864" y="4224744"/>
            <a:ext cx="4375828" cy="487680"/>
          </a:xfrm>
          <a:prstGeom prst="rect">
            <a:avLst/>
          </a:prstGeom>
        </p:spPr>
        <p:txBody>
          <a:bodyPr lIns="0" rIns="0" anchor="t">
            <a:noAutofit/>
          </a:bodyPr>
          <a:lstStyle>
            <a:lvl1pPr marL="0" indent="0">
              <a:buNone/>
              <a:defRPr sz="1800" b="0">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Presenter’s Name</a:t>
            </a:r>
          </a:p>
        </p:txBody>
      </p:sp>
      <p:sp>
        <p:nvSpPr>
          <p:cNvPr id="6" name="Text Placeholder 2">
            <a:extLst>
              <a:ext uri="{FF2B5EF4-FFF2-40B4-BE49-F238E27FC236}">
                <a16:creationId xmlns:a16="http://schemas.microsoft.com/office/drawing/2014/main" id="{45201BFE-418E-92AC-FF2F-DABE04B5DB7C}"/>
              </a:ext>
            </a:extLst>
          </p:cNvPr>
          <p:cNvSpPr>
            <a:spLocks noGrp="1"/>
          </p:cNvSpPr>
          <p:nvPr>
            <p:ph type="body" idx="22" hasCustomPrompt="1"/>
          </p:nvPr>
        </p:nvSpPr>
        <p:spPr>
          <a:xfrm>
            <a:off x="912864" y="4945020"/>
            <a:ext cx="4375828" cy="487680"/>
          </a:xfrm>
          <a:prstGeom prst="rect">
            <a:avLst/>
          </a:prstGeom>
        </p:spPr>
        <p:txBody>
          <a:bodyPr lIns="0" rIns="0" anchor="t">
            <a:noAutofit/>
          </a:bodyPr>
          <a:lstStyle>
            <a:lvl1pPr marL="0" indent="0">
              <a:buNone/>
              <a:defRPr sz="1400" b="0">
                <a:solidFill>
                  <a:schemeClr val="bg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Title</a:t>
            </a:r>
          </a:p>
        </p:txBody>
      </p:sp>
    </p:spTree>
    <p:extLst>
      <p:ext uri="{BB962C8B-B14F-4D97-AF65-F5344CB8AC3E}">
        <p14:creationId xmlns:p14="http://schemas.microsoft.com/office/powerpoint/2010/main" val="3275346553"/>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360614"/>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New Mai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F120A-C2A7-EE75-7136-9FDE356CED2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660730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preserve="1" userDrawn="1">
  <p:cSld name="Text Slide 2">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68871" y="975360"/>
            <a:ext cx="8412478" cy="487680"/>
          </a:xfrm>
          <a:prstGeom prst="rect">
            <a:avLst/>
          </a:prstGeom>
        </p:spPr>
        <p:txBody>
          <a:bodyPr lIns="91440" rIns="91440" anchor="t">
            <a:noAutofit/>
          </a:bodyPr>
          <a:lstStyle>
            <a:lvl1pPr marL="0" indent="0">
              <a:buNone/>
              <a:defRPr sz="1400" b="0">
                <a:solidFill>
                  <a:schemeClr val="accent4"/>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Subtitle text goes here</a:t>
            </a:r>
          </a:p>
        </p:txBody>
      </p:sp>
      <p:sp>
        <p:nvSpPr>
          <p:cNvPr id="10" name="Title 9">
            <a:extLst>
              <a:ext uri="{FF2B5EF4-FFF2-40B4-BE49-F238E27FC236}">
                <a16:creationId xmlns:a16="http://schemas.microsoft.com/office/drawing/2014/main" id="{F050037C-EAF4-7E34-73C1-D12BCBA07E91}"/>
              </a:ext>
            </a:extLst>
          </p:cNvPr>
          <p:cNvSpPr>
            <a:spLocks noGrp="1"/>
          </p:cNvSpPr>
          <p:nvPr>
            <p:ph type="title" hasCustomPrompt="1"/>
          </p:nvPr>
        </p:nvSpPr>
        <p:spPr/>
        <p:txBody>
          <a:bodyPr/>
          <a:lstStyle>
            <a:lvl1pPr>
              <a:defRPr>
                <a:solidFill>
                  <a:schemeClr val="bg1"/>
                </a:solidFill>
              </a:defRPr>
            </a:lvl1pPr>
          </a:lstStyle>
          <a:p>
            <a:r>
              <a:rPr lang="en-US"/>
              <a:t>Text Slide Title Text Goes Here</a:t>
            </a:r>
          </a:p>
        </p:txBody>
      </p:sp>
      <p:sp>
        <p:nvSpPr>
          <p:cNvPr id="12" name="Text Placeholder 11">
            <a:extLst>
              <a:ext uri="{FF2B5EF4-FFF2-40B4-BE49-F238E27FC236}">
                <a16:creationId xmlns:a16="http://schemas.microsoft.com/office/drawing/2014/main" id="{2A1839C8-BAEF-365B-81C7-B28B510F6A66}"/>
              </a:ext>
            </a:extLst>
          </p:cNvPr>
          <p:cNvSpPr>
            <a:spLocks noGrp="1"/>
          </p:cNvSpPr>
          <p:nvPr>
            <p:ph type="body" sz="quarter" idx="13" hasCustomPrompt="1"/>
          </p:nvPr>
        </p:nvSpPr>
        <p:spPr>
          <a:xfrm>
            <a:off x="368301" y="1584960"/>
            <a:ext cx="8407400" cy="3962400"/>
          </a:xfrm>
          <a:prstGeom prst="rect">
            <a:avLst/>
          </a:prstGeom>
        </p:spPr>
        <p:txBody>
          <a:bodyPr/>
          <a:lstStyle>
            <a:lvl1pPr>
              <a:spcAft>
                <a:spcPts val="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lvl5pPr>
          </a:lstStyle>
          <a:p>
            <a:pPr lvl="0"/>
            <a:r>
              <a:rPr lang="en-US"/>
              <a:t>Intro copy text goes here</a:t>
            </a:r>
          </a:p>
          <a:p>
            <a:pPr lvl="0"/>
            <a:endParaRPr lang="en-US"/>
          </a:p>
          <a:p>
            <a:pPr lvl="1"/>
            <a:r>
              <a:rPr lang="en-US"/>
              <a:t>First level bullet text goes here</a:t>
            </a:r>
          </a:p>
          <a:p>
            <a:pPr lvl="2"/>
            <a:r>
              <a:rPr lang="en-US"/>
              <a:t>Second level bullet text goes here</a:t>
            </a:r>
          </a:p>
          <a:p>
            <a:pPr lvl="3"/>
            <a:r>
              <a:rPr lang="en-US"/>
              <a:t>Third level bullet text goes here</a:t>
            </a:r>
          </a:p>
        </p:txBody>
      </p:sp>
      <p:pic>
        <p:nvPicPr>
          <p:cNvPr id="6" name="Graphic 5">
            <a:extLst>
              <a:ext uri="{FF2B5EF4-FFF2-40B4-BE49-F238E27FC236}">
                <a16:creationId xmlns:a16="http://schemas.microsoft.com/office/drawing/2014/main" id="{093B76B5-0E37-B5B6-CC1B-A7BE04507C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904" y="6385186"/>
            <a:ext cx="621792" cy="169009"/>
          </a:xfrm>
          <a:prstGeom prst="rect">
            <a:avLst/>
          </a:prstGeom>
        </p:spPr>
      </p:pic>
      <p:sp>
        <p:nvSpPr>
          <p:cNvPr id="4" name="TextBox 3">
            <a:extLst>
              <a:ext uri="{FF2B5EF4-FFF2-40B4-BE49-F238E27FC236}">
                <a16:creationId xmlns:a16="http://schemas.microsoft.com/office/drawing/2014/main" id="{E5106D33-74DD-6927-FE9E-59A945859328}"/>
              </a:ext>
            </a:extLst>
          </p:cNvPr>
          <p:cNvSpPr txBox="1"/>
          <p:nvPr userDrawn="1"/>
        </p:nvSpPr>
        <p:spPr>
          <a:xfrm>
            <a:off x="1125339" y="6426564"/>
            <a:ext cx="3435608" cy="107722"/>
          </a:xfrm>
          <a:prstGeom prst="rect">
            <a:avLst/>
          </a:prstGeom>
          <a:noFill/>
        </p:spPr>
        <p:txBody>
          <a:bodyPr wrap="square" lIns="0" tIns="0" rIns="0" bIns="0"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700">
                <a:solidFill>
                  <a:schemeClr val="bg1"/>
                </a:solidFill>
              </a:rPr>
              <a:t>FOR RESEARCH USE ONLY. NOT FOR USE IN DIAGNOSTIC PROCEDURES.</a:t>
            </a:r>
          </a:p>
        </p:txBody>
      </p:sp>
      <p:sp>
        <p:nvSpPr>
          <p:cNvPr id="5" name="TextBox 4">
            <a:extLst>
              <a:ext uri="{FF2B5EF4-FFF2-40B4-BE49-F238E27FC236}">
                <a16:creationId xmlns:a16="http://schemas.microsoft.com/office/drawing/2014/main" id="{1CD417AF-F7B6-CE32-6E39-C397AB6B3769}"/>
              </a:ext>
            </a:extLst>
          </p:cNvPr>
          <p:cNvSpPr txBox="1"/>
          <p:nvPr userDrawn="1"/>
        </p:nvSpPr>
        <p:spPr>
          <a:xfrm>
            <a:off x="5114926" y="6416307"/>
            <a:ext cx="3435608" cy="123111"/>
          </a:xfrm>
          <a:prstGeom prst="rect">
            <a:avLst/>
          </a:prstGeom>
          <a:noFill/>
        </p:spPr>
        <p:txBody>
          <a:bodyPr wrap="square" lIns="0" tIns="0" rIns="0" bIns="0" rtlCol="0">
            <a:spAutoFit/>
          </a:bodyPr>
          <a:lstStyle/>
          <a:p>
            <a:pPr lvl="0" algn="r"/>
            <a:r>
              <a:rPr lang="en-US" sz="800">
                <a:solidFill>
                  <a:schemeClr val="bg1"/>
                </a:solidFill>
              </a:rPr>
              <a:t> © 2023, </a:t>
            </a:r>
            <a:r>
              <a:rPr lang="en-US" sz="800" err="1">
                <a:solidFill>
                  <a:schemeClr val="bg1"/>
                </a:solidFill>
              </a:rPr>
              <a:t>Bionano</a:t>
            </a:r>
            <a:r>
              <a:rPr lang="en-US" sz="800">
                <a:solidFill>
                  <a:schemeClr val="bg1"/>
                </a:solidFill>
              </a:rPr>
              <a:t> Genomics, Inc.</a:t>
            </a:r>
          </a:p>
        </p:txBody>
      </p:sp>
      <p:sp>
        <p:nvSpPr>
          <p:cNvPr id="7" name="TextBox 6">
            <a:extLst>
              <a:ext uri="{FF2B5EF4-FFF2-40B4-BE49-F238E27FC236}">
                <a16:creationId xmlns:a16="http://schemas.microsoft.com/office/drawing/2014/main" id="{C14E05E7-AF72-DDFE-E58D-B96F8DBD8721}"/>
              </a:ext>
            </a:extLst>
          </p:cNvPr>
          <p:cNvSpPr txBox="1"/>
          <p:nvPr userDrawn="1"/>
        </p:nvSpPr>
        <p:spPr>
          <a:xfrm>
            <a:off x="8550534" y="6416305"/>
            <a:ext cx="245773" cy="123111"/>
          </a:xfrm>
          <a:prstGeom prst="rect">
            <a:avLst/>
          </a:prstGeom>
          <a:noFill/>
        </p:spPr>
        <p:txBody>
          <a:bodyPr wrap="square" lIns="0" tIns="0" rIns="0" bIns="0" rtlCol="0">
            <a:spAutoFit/>
          </a:bodyPr>
          <a:lstStyle/>
          <a:p>
            <a:pPr algn="r"/>
            <a:fld id="{719AFE47-D076-4F1F-90CC-6958DAE0E184}"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2427823818"/>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1_Text Slide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68871" y="975360"/>
            <a:ext cx="8412478" cy="487680"/>
          </a:xfrm>
          <a:prstGeom prst="rect">
            <a:avLst/>
          </a:prstGeom>
        </p:spPr>
        <p:txBody>
          <a:bodyPr anchor="t">
            <a:noAutofit/>
          </a:bodyPr>
          <a:lstStyle>
            <a:lvl1pPr marL="0" indent="0">
              <a:buNone/>
              <a:defRPr sz="1400" b="0">
                <a:solidFill>
                  <a:schemeClr val="accent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Subtitle text goes here</a:t>
            </a:r>
          </a:p>
        </p:txBody>
      </p:sp>
      <p:sp>
        <p:nvSpPr>
          <p:cNvPr id="10" name="Title 9">
            <a:extLst>
              <a:ext uri="{FF2B5EF4-FFF2-40B4-BE49-F238E27FC236}">
                <a16:creationId xmlns:a16="http://schemas.microsoft.com/office/drawing/2014/main" id="{F050037C-EAF4-7E34-73C1-D12BCBA07E91}"/>
              </a:ext>
            </a:extLst>
          </p:cNvPr>
          <p:cNvSpPr>
            <a:spLocks noGrp="1"/>
          </p:cNvSpPr>
          <p:nvPr>
            <p:ph type="title" hasCustomPrompt="1"/>
          </p:nvPr>
        </p:nvSpPr>
        <p:spPr/>
        <p:txBody>
          <a:bodyPr/>
          <a:lstStyle>
            <a:lvl1pPr>
              <a:defRPr>
                <a:solidFill>
                  <a:schemeClr val="tx1"/>
                </a:solidFill>
              </a:defRPr>
            </a:lvl1pPr>
          </a:lstStyle>
          <a:p>
            <a:r>
              <a:rPr lang="en-US"/>
              <a:t>Text Slide Title Text Goes Here</a:t>
            </a:r>
          </a:p>
        </p:txBody>
      </p:sp>
      <p:sp>
        <p:nvSpPr>
          <p:cNvPr id="12" name="Text Placeholder 11">
            <a:extLst>
              <a:ext uri="{FF2B5EF4-FFF2-40B4-BE49-F238E27FC236}">
                <a16:creationId xmlns:a16="http://schemas.microsoft.com/office/drawing/2014/main" id="{2A1839C8-BAEF-365B-81C7-B28B510F6A66}"/>
              </a:ext>
            </a:extLst>
          </p:cNvPr>
          <p:cNvSpPr>
            <a:spLocks noGrp="1"/>
          </p:cNvSpPr>
          <p:nvPr>
            <p:ph type="body" sz="quarter" idx="13" hasCustomPrompt="1"/>
          </p:nvPr>
        </p:nvSpPr>
        <p:spPr>
          <a:xfrm>
            <a:off x="368301" y="1584960"/>
            <a:ext cx="8407400" cy="3962400"/>
          </a:xfrm>
          <a:prstGeom prst="rect">
            <a:avLst/>
          </a:prstGeom>
        </p:spPr>
        <p:txBody>
          <a:bodyPr/>
          <a:lstStyle>
            <a:lvl1pPr>
              <a:spcAft>
                <a:spcPts val="0"/>
              </a:spcAft>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lvl5pPr>
          </a:lstStyle>
          <a:p>
            <a:pPr lvl="0"/>
            <a:r>
              <a:rPr lang="en-US"/>
              <a:t>Intro copy text goes here</a:t>
            </a:r>
          </a:p>
          <a:p>
            <a:pPr lvl="0"/>
            <a:endParaRPr lang="en-US"/>
          </a:p>
          <a:p>
            <a:pPr lvl="1"/>
            <a:r>
              <a:rPr lang="en-US"/>
              <a:t>First level bullet text goes here</a:t>
            </a:r>
          </a:p>
          <a:p>
            <a:pPr lvl="2"/>
            <a:r>
              <a:rPr lang="en-US"/>
              <a:t>Second level bullet text goes here</a:t>
            </a:r>
          </a:p>
          <a:p>
            <a:pPr lvl="3"/>
            <a:r>
              <a:rPr lang="en-US"/>
              <a:t>Third level bullet text goes here</a:t>
            </a:r>
          </a:p>
        </p:txBody>
      </p:sp>
    </p:spTree>
    <p:extLst>
      <p:ext uri="{BB962C8B-B14F-4D97-AF65-F5344CB8AC3E}">
        <p14:creationId xmlns:p14="http://schemas.microsoft.com/office/powerpoint/2010/main" val="2331479724"/>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Chart Slide 1">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816E63CC-166F-5069-2DD0-C41D6D1A2D74}"/>
              </a:ext>
            </a:extLst>
          </p:cNvPr>
          <p:cNvSpPr>
            <a:spLocks noGrp="1"/>
          </p:cNvSpPr>
          <p:nvPr>
            <p:ph type="chart" sz="quarter" idx="14"/>
          </p:nvPr>
        </p:nvSpPr>
        <p:spPr>
          <a:xfrm>
            <a:off x="4148657" y="2148496"/>
            <a:ext cx="4769327" cy="3861587"/>
          </a:xfrm>
          <a:prstGeom prst="rect">
            <a:avLst/>
          </a:prstGeom>
        </p:spPr>
        <p:txBody>
          <a:bodyPr anchor="ctr">
            <a:normAutofit/>
          </a:bodyPr>
          <a:lstStyle>
            <a:lvl1pPr algn="ctr">
              <a:lnSpc>
                <a:spcPct val="100000"/>
              </a:lnSpc>
              <a:defRPr sz="1000"/>
            </a:lvl1pPr>
          </a:lstStyle>
          <a:p>
            <a:endParaRPr lang="en-US"/>
          </a:p>
        </p:txBody>
      </p:sp>
      <p:sp>
        <p:nvSpPr>
          <p:cNvPr id="8" name="Text Placeholder 2">
            <a:extLst>
              <a:ext uri="{FF2B5EF4-FFF2-40B4-BE49-F238E27FC236}">
                <a16:creationId xmlns:a16="http://schemas.microsoft.com/office/drawing/2014/main" id="{A07EE80B-B9B1-E1D0-D436-9ABF7A37F7C5}"/>
              </a:ext>
            </a:extLst>
          </p:cNvPr>
          <p:cNvSpPr>
            <a:spLocks noGrp="1"/>
          </p:cNvSpPr>
          <p:nvPr>
            <p:ph type="body" idx="1" hasCustomPrompt="1"/>
          </p:nvPr>
        </p:nvSpPr>
        <p:spPr>
          <a:xfrm>
            <a:off x="368871" y="975360"/>
            <a:ext cx="8322456" cy="487680"/>
          </a:xfrm>
          <a:prstGeom prst="rect">
            <a:avLst/>
          </a:prstGeom>
        </p:spPr>
        <p:txBody>
          <a:bodyPr anchor="t">
            <a:noAutofit/>
          </a:bodyPr>
          <a:lstStyle>
            <a:lvl1pPr marL="0" indent="0">
              <a:buNone/>
              <a:defRPr sz="1400" b="0">
                <a:solidFill>
                  <a:schemeClr val="accent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Subtitle text goes here</a:t>
            </a:r>
          </a:p>
        </p:txBody>
      </p:sp>
      <p:sp>
        <p:nvSpPr>
          <p:cNvPr id="11" name="Title 9">
            <a:extLst>
              <a:ext uri="{FF2B5EF4-FFF2-40B4-BE49-F238E27FC236}">
                <a16:creationId xmlns:a16="http://schemas.microsoft.com/office/drawing/2014/main" id="{5FA7C6F3-4E61-D158-4422-8B56B1375E80}"/>
              </a:ext>
            </a:extLst>
          </p:cNvPr>
          <p:cNvSpPr>
            <a:spLocks noGrp="1"/>
          </p:cNvSpPr>
          <p:nvPr>
            <p:ph type="title" hasCustomPrompt="1"/>
          </p:nvPr>
        </p:nvSpPr>
        <p:spPr>
          <a:xfrm>
            <a:off x="368871" y="344179"/>
            <a:ext cx="8322456" cy="487680"/>
          </a:xfrm>
        </p:spPr>
        <p:txBody>
          <a:bodyPr/>
          <a:lstStyle>
            <a:lvl1pPr>
              <a:defRPr/>
            </a:lvl1pPr>
          </a:lstStyle>
          <a:p>
            <a:r>
              <a:rPr lang="en-US"/>
              <a:t>Chart Slide Title Text Goes Here</a:t>
            </a:r>
          </a:p>
        </p:txBody>
      </p:sp>
      <p:sp>
        <p:nvSpPr>
          <p:cNvPr id="13" name="Text Placeholder 11">
            <a:extLst>
              <a:ext uri="{FF2B5EF4-FFF2-40B4-BE49-F238E27FC236}">
                <a16:creationId xmlns:a16="http://schemas.microsoft.com/office/drawing/2014/main" id="{FCB00FF0-9866-A87F-DADE-C58A3485B9AF}"/>
              </a:ext>
            </a:extLst>
          </p:cNvPr>
          <p:cNvSpPr>
            <a:spLocks noGrp="1"/>
          </p:cNvSpPr>
          <p:nvPr>
            <p:ph type="body" sz="quarter" idx="13" hasCustomPrompt="1"/>
          </p:nvPr>
        </p:nvSpPr>
        <p:spPr>
          <a:xfrm>
            <a:off x="368300" y="2148496"/>
            <a:ext cx="3657600" cy="3861587"/>
          </a:xfrm>
          <a:prstGeom prst="rect">
            <a:avLst/>
          </a:prstGeom>
        </p:spPr>
        <p:txBody>
          <a:bodyPr/>
          <a:lstStyle>
            <a:lvl1pPr>
              <a:spcAft>
                <a:spcPts val="0"/>
              </a:spcAft>
              <a:defRPr/>
            </a:lvl1pPr>
            <a:lvl2pPr>
              <a:defRPr/>
            </a:lvl2pPr>
            <a:lvl3pPr>
              <a:defRPr/>
            </a:lvl3pPr>
            <a:lvl4pPr>
              <a:defRPr/>
            </a:lvl4pPr>
            <a:lvl5pPr>
              <a:defRPr/>
            </a:lvl5pPr>
          </a:lstStyle>
          <a:p>
            <a:pPr lvl="0"/>
            <a:r>
              <a:rPr lang="en-US"/>
              <a:t>Intro copy text goes here </a:t>
            </a:r>
          </a:p>
          <a:p>
            <a:pPr lvl="0"/>
            <a:endParaRPr lang="en-US"/>
          </a:p>
          <a:p>
            <a:pPr lvl="1"/>
            <a:r>
              <a:rPr lang="en-US"/>
              <a:t>First level bullet</a:t>
            </a:r>
          </a:p>
          <a:p>
            <a:pPr lvl="2"/>
            <a:r>
              <a:rPr lang="en-US"/>
              <a:t>Second level bullet</a:t>
            </a:r>
          </a:p>
          <a:p>
            <a:pPr lvl="3"/>
            <a:r>
              <a:rPr lang="en-US"/>
              <a:t>Third level bullet</a:t>
            </a:r>
          </a:p>
          <a:p>
            <a:pPr lvl="4"/>
            <a:r>
              <a:rPr lang="en-US"/>
              <a:t>Fourth level bullet</a:t>
            </a:r>
          </a:p>
        </p:txBody>
      </p:sp>
    </p:spTree>
    <p:extLst>
      <p:ext uri="{BB962C8B-B14F-4D97-AF65-F5344CB8AC3E}">
        <p14:creationId xmlns:p14="http://schemas.microsoft.com/office/powerpoint/2010/main" val="42109605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preserve="1" userDrawn="1">
  <p:cSld name="Chart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E26C13-6C5D-4F82-826A-8B256702C71F}"/>
              </a:ext>
            </a:extLst>
          </p:cNvPr>
          <p:cNvSpPr/>
          <p:nvPr userDrawn="1"/>
        </p:nvSpPr>
        <p:spPr>
          <a:xfrm>
            <a:off x="0" y="0"/>
            <a:ext cx="356616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hasCustomPrompt="1"/>
          </p:nvPr>
        </p:nvSpPr>
        <p:spPr>
          <a:xfrm>
            <a:off x="368871" y="1477935"/>
            <a:ext cx="3017520" cy="487680"/>
          </a:xfrm>
          <a:prstGeom prst="rect">
            <a:avLst/>
          </a:prstGeom>
        </p:spPr>
        <p:txBody>
          <a:bodyPr anchor="t">
            <a:noAutofit/>
          </a:bodyPr>
          <a:lstStyle>
            <a:lvl1pPr marL="0" indent="0">
              <a:buNone/>
              <a:defRPr sz="1400" b="0">
                <a:solidFill>
                  <a:schemeClr val="accent4"/>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Subtitle text goes here</a:t>
            </a:r>
          </a:p>
        </p:txBody>
      </p:sp>
      <p:sp>
        <p:nvSpPr>
          <p:cNvPr id="6" name="Chart Placeholder 5">
            <a:extLst>
              <a:ext uri="{FF2B5EF4-FFF2-40B4-BE49-F238E27FC236}">
                <a16:creationId xmlns:a16="http://schemas.microsoft.com/office/drawing/2014/main" id="{816E63CC-166F-5069-2DD0-C41D6D1A2D74}"/>
              </a:ext>
            </a:extLst>
          </p:cNvPr>
          <p:cNvSpPr>
            <a:spLocks noGrp="1"/>
          </p:cNvSpPr>
          <p:nvPr>
            <p:ph type="chart" sz="quarter" idx="14"/>
          </p:nvPr>
        </p:nvSpPr>
        <p:spPr>
          <a:xfrm>
            <a:off x="4067176" y="1965617"/>
            <a:ext cx="4769327" cy="3861587"/>
          </a:xfrm>
          <a:prstGeom prst="rect">
            <a:avLst/>
          </a:prstGeom>
        </p:spPr>
        <p:txBody>
          <a:bodyPr anchor="ctr">
            <a:normAutofit/>
          </a:bodyPr>
          <a:lstStyle>
            <a:lvl1pPr algn="ctr">
              <a:lnSpc>
                <a:spcPct val="100000"/>
              </a:lnSpc>
              <a:defRPr sz="1000"/>
            </a:lvl1pPr>
          </a:lstStyle>
          <a:p>
            <a:endParaRPr lang="en-US"/>
          </a:p>
        </p:txBody>
      </p:sp>
      <p:pic>
        <p:nvPicPr>
          <p:cNvPr id="4" name="Graphic 3">
            <a:extLst>
              <a:ext uri="{FF2B5EF4-FFF2-40B4-BE49-F238E27FC236}">
                <a16:creationId xmlns:a16="http://schemas.microsoft.com/office/drawing/2014/main" id="{3F401E28-5DAE-D032-33A9-67B2668CA5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904" y="6385186"/>
            <a:ext cx="621792" cy="169009"/>
          </a:xfrm>
          <a:prstGeom prst="rect">
            <a:avLst/>
          </a:prstGeom>
        </p:spPr>
      </p:pic>
      <p:sp>
        <p:nvSpPr>
          <p:cNvPr id="7" name="TextBox 6">
            <a:extLst>
              <a:ext uri="{FF2B5EF4-FFF2-40B4-BE49-F238E27FC236}">
                <a16:creationId xmlns:a16="http://schemas.microsoft.com/office/drawing/2014/main" id="{C715705C-475F-F806-1B80-7BDEAF928F5B}"/>
              </a:ext>
            </a:extLst>
          </p:cNvPr>
          <p:cNvSpPr txBox="1"/>
          <p:nvPr userDrawn="1"/>
        </p:nvSpPr>
        <p:spPr>
          <a:xfrm>
            <a:off x="5114926" y="6416307"/>
            <a:ext cx="3435608" cy="123111"/>
          </a:xfrm>
          <a:prstGeom prst="rect">
            <a:avLst/>
          </a:prstGeom>
          <a:noFill/>
        </p:spPr>
        <p:txBody>
          <a:bodyPr wrap="square" lIns="0" tIns="0" rIns="0" bIns="0" rtlCol="0">
            <a:spAutoFit/>
          </a:bodyPr>
          <a:lstStyle/>
          <a:p>
            <a:pPr lvl="0" algn="r"/>
            <a:r>
              <a:rPr lang="en-US" sz="800"/>
              <a:t> © 2023, </a:t>
            </a:r>
            <a:r>
              <a:rPr lang="en-US" sz="800" err="1"/>
              <a:t>Bionano</a:t>
            </a:r>
            <a:r>
              <a:rPr lang="en-US" sz="800"/>
              <a:t> Genomics, Inc.</a:t>
            </a:r>
          </a:p>
        </p:txBody>
      </p:sp>
      <p:sp>
        <p:nvSpPr>
          <p:cNvPr id="8" name="TextBox 7">
            <a:extLst>
              <a:ext uri="{FF2B5EF4-FFF2-40B4-BE49-F238E27FC236}">
                <a16:creationId xmlns:a16="http://schemas.microsoft.com/office/drawing/2014/main" id="{E188EB66-4DC2-6256-0319-A03029D12E29}"/>
              </a:ext>
            </a:extLst>
          </p:cNvPr>
          <p:cNvSpPr txBox="1"/>
          <p:nvPr userDrawn="1"/>
        </p:nvSpPr>
        <p:spPr>
          <a:xfrm>
            <a:off x="8633910" y="6416306"/>
            <a:ext cx="162396" cy="123111"/>
          </a:xfrm>
          <a:prstGeom prst="rect">
            <a:avLst/>
          </a:prstGeom>
          <a:noFill/>
        </p:spPr>
        <p:txBody>
          <a:bodyPr wrap="square" lIns="0" tIns="0" rIns="0" bIns="0" rtlCol="0">
            <a:spAutoFit/>
          </a:bodyPr>
          <a:lstStyle/>
          <a:p>
            <a:pPr algn="r"/>
            <a:fld id="{719AFE47-D076-4F1F-90CC-6958DAE0E184}" type="slidenum">
              <a:rPr lang="en-US" sz="800" smtClean="0"/>
              <a:pPr algn="r"/>
              <a:t>‹#›</a:t>
            </a:fld>
            <a:endParaRPr lang="en-US" sz="800"/>
          </a:p>
        </p:txBody>
      </p:sp>
      <p:sp>
        <p:nvSpPr>
          <p:cNvPr id="13" name="Text Placeholder 11">
            <a:extLst>
              <a:ext uri="{FF2B5EF4-FFF2-40B4-BE49-F238E27FC236}">
                <a16:creationId xmlns:a16="http://schemas.microsoft.com/office/drawing/2014/main" id="{FCFD593B-BDCF-71F2-D0C1-406222F357FA}"/>
              </a:ext>
            </a:extLst>
          </p:cNvPr>
          <p:cNvSpPr>
            <a:spLocks noGrp="1"/>
          </p:cNvSpPr>
          <p:nvPr>
            <p:ph type="body" sz="quarter" idx="13" hasCustomPrompt="1"/>
          </p:nvPr>
        </p:nvSpPr>
        <p:spPr>
          <a:xfrm>
            <a:off x="368300" y="2091960"/>
            <a:ext cx="3017520" cy="3962400"/>
          </a:xfrm>
          <a:prstGeom prst="rect">
            <a:avLst/>
          </a:prstGeom>
        </p:spPr>
        <p:txBody>
          <a:bodyPr/>
          <a:lstStyle>
            <a:lvl1pPr>
              <a:spcAft>
                <a:spcPts val="0"/>
              </a:spcAf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lvl5pPr>
          </a:lstStyle>
          <a:p>
            <a:pPr lvl="0"/>
            <a:r>
              <a:rPr lang="en-US"/>
              <a:t>Intro copy text goes here</a:t>
            </a:r>
          </a:p>
          <a:p>
            <a:pPr lvl="0"/>
            <a:endParaRPr lang="en-US"/>
          </a:p>
          <a:p>
            <a:pPr lvl="1"/>
            <a:r>
              <a:rPr lang="en-US"/>
              <a:t>First level bullet text goes here</a:t>
            </a:r>
          </a:p>
          <a:p>
            <a:pPr lvl="2"/>
            <a:r>
              <a:rPr lang="en-US"/>
              <a:t>Second level bullet text goes here</a:t>
            </a:r>
          </a:p>
          <a:p>
            <a:pPr lvl="3"/>
            <a:r>
              <a:rPr lang="en-US"/>
              <a:t>Third level bullet text goes here</a:t>
            </a:r>
          </a:p>
        </p:txBody>
      </p:sp>
      <p:sp>
        <p:nvSpPr>
          <p:cNvPr id="14" name="Title 9">
            <a:extLst>
              <a:ext uri="{FF2B5EF4-FFF2-40B4-BE49-F238E27FC236}">
                <a16:creationId xmlns:a16="http://schemas.microsoft.com/office/drawing/2014/main" id="{1F13E348-AEE4-AACE-705C-5D1501D48DB8}"/>
              </a:ext>
            </a:extLst>
          </p:cNvPr>
          <p:cNvSpPr>
            <a:spLocks noGrp="1"/>
          </p:cNvSpPr>
          <p:nvPr>
            <p:ph type="title" hasCustomPrompt="1"/>
          </p:nvPr>
        </p:nvSpPr>
        <p:spPr>
          <a:xfrm>
            <a:off x="368872" y="344178"/>
            <a:ext cx="3016949" cy="802932"/>
          </a:xfrm>
        </p:spPr>
        <p:txBody>
          <a:bodyPr/>
          <a:lstStyle>
            <a:lvl1pPr>
              <a:defRPr>
                <a:solidFill>
                  <a:schemeClr val="bg1"/>
                </a:solidFill>
              </a:defRPr>
            </a:lvl1pPr>
          </a:lstStyle>
          <a:p>
            <a:r>
              <a:rPr lang="en-US"/>
              <a:t>Chart Slide Title Text Goes Here</a:t>
            </a:r>
          </a:p>
        </p:txBody>
      </p:sp>
      <p:sp>
        <p:nvSpPr>
          <p:cNvPr id="5" name="TextBox 4">
            <a:extLst>
              <a:ext uri="{FF2B5EF4-FFF2-40B4-BE49-F238E27FC236}">
                <a16:creationId xmlns:a16="http://schemas.microsoft.com/office/drawing/2014/main" id="{0CD75A66-F843-F198-2DD0-28A258104556}"/>
              </a:ext>
            </a:extLst>
          </p:cNvPr>
          <p:cNvSpPr txBox="1"/>
          <p:nvPr userDrawn="1"/>
        </p:nvSpPr>
        <p:spPr>
          <a:xfrm>
            <a:off x="1136392" y="6458687"/>
            <a:ext cx="2429768" cy="76944"/>
          </a:xfrm>
          <a:prstGeom prst="rect">
            <a:avLst/>
          </a:prstGeom>
          <a:noFill/>
        </p:spPr>
        <p:txBody>
          <a:bodyPr wrap="square" lIns="0" tIns="0" rIns="0" bIns="0"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500">
                <a:solidFill>
                  <a:schemeClr val="bg1"/>
                </a:solidFill>
              </a:rPr>
              <a:t>FOR RESEARCH USE ONLY. NOT FOR USE IN DIAGNOSTIC PROCEDURES.</a:t>
            </a:r>
          </a:p>
        </p:txBody>
      </p:sp>
    </p:spTree>
    <p:extLst>
      <p:ext uri="{BB962C8B-B14F-4D97-AF65-F5344CB8AC3E}">
        <p14:creationId xmlns:p14="http://schemas.microsoft.com/office/powerpoint/2010/main" val="171989253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68871" y="1477935"/>
            <a:ext cx="3657600" cy="487680"/>
          </a:xfrm>
          <a:prstGeom prst="rect">
            <a:avLst/>
          </a:prstGeom>
        </p:spPr>
        <p:txBody>
          <a:bodyPr anchor="t">
            <a:noAutofit/>
          </a:bodyPr>
          <a:lstStyle>
            <a:lvl1pPr marL="0" indent="0">
              <a:buNone/>
              <a:defRPr sz="1400" b="0">
                <a:solidFill>
                  <a:schemeClr val="accent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Subtitle text goes here</a:t>
            </a:r>
          </a:p>
        </p:txBody>
      </p:sp>
      <p:sp>
        <p:nvSpPr>
          <p:cNvPr id="10" name="Title 9">
            <a:extLst>
              <a:ext uri="{FF2B5EF4-FFF2-40B4-BE49-F238E27FC236}">
                <a16:creationId xmlns:a16="http://schemas.microsoft.com/office/drawing/2014/main" id="{F050037C-EAF4-7E34-73C1-D12BCBA07E91}"/>
              </a:ext>
            </a:extLst>
          </p:cNvPr>
          <p:cNvSpPr>
            <a:spLocks noGrp="1"/>
          </p:cNvSpPr>
          <p:nvPr>
            <p:ph type="title" hasCustomPrompt="1"/>
          </p:nvPr>
        </p:nvSpPr>
        <p:spPr>
          <a:xfrm>
            <a:off x="368871" y="344179"/>
            <a:ext cx="3657600" cy="876864"/>
          </a:xfrm>
        </p:spPr>
        <p:txBody>
          <a:bodyPr/>
          <a:lstStyle>
            <a:lvl1pPr>
              <a:defRPr/>
            </a:lvl1pPr>
          </a:lstStyle>
          <a:p>
            <a:r>
              <a:rPr lang="en-US"/>
              <a:t>Image Slide Title Text </a:t>
            </a:r>
            <a:br>
              <a:rPr lang="en-US"/>
            </a:br>
            <a:r>
              <a:rPr lang="en-US"/>
              <a:t>Goes Here</a:t>
            </a:r>
          </a:p>
        </p:txBody>
      </p:sp>
      <p:sp>
        <p:nvSpPr>
          <p:cNvPr id="12" name="Text Placeholder 11">
            <a:extLst>
              <a:ext uri="{FF2B5EF4-FFF2-40B4-BE49-F238E27FC236}">
                <a16:creationId xmlns:a16="http://schemas.microsoft.com/office/drawing/2014/main" id="{2A1839C8-BAEF-365B-81C7-B28B510F6A66}"/>
              </a:ext>
            </a:extLst>
          </p:cNvPr>
          <p:cNvSpPr>
            <a:spLocks noGrp="1"/>
          </p:cNvSpPr>
          <p:nvPr>
            <p:ph type="body" sz="quarter" idx="13" hasCustomPrompt="1"/>
          </p:nvPr>
        </p:nvSpPr>
        <p:spPr>
          <a:xfrm>
            <a:off x="368300" y="2047681"/>
            <a:ext cx="3657600" cy="3962400"/>
          </a:xfrm>
          <a:prstGeom prst="rect">
            <a:avLst/>
          </a:prstGeom>
        </p:spPr>
        <p:txBody>
          <a:bodyPr/>
          <a:lstStyle>
            <a:lvl1pPr>
              <a:spcAft>
                <a:spcPts val="0"/>
              </a:spcAft>
              <a:defRPr/>
            </a:lvl1pPr>
            <a:lvl2pPr>
              <a:defRPr/>
            </a:lvl2pPr>
            <a:lvl3pPr>
              <a:defRPr/>
            </a:lvl3pPr>
            <a:lvl4pPr>
              <a:defRPr/>
            </a:lvl4pPr>
            <a:lvl5pPr>
              <a:defRPr/>
            </a:lvl5pPr>
          </a:lstStyle>
          <a:p>
            <a:pPr lvl="0"/>
            <a:r>
              <a:rPr lang="en-US"/>
              <a:t>Intro copy text goes here </a:t>
            </a:r>
          </a:p>
          <a:p>
            <a:pPr lvl="0"/>
            <a:endParaRPr lang="en-US"/>
          </a:p>
          <a:p>
            <a:pPr lvl="1"/>
            <a:r>
              <a:rPr lang="en-US"/>
              <a:t>First level bullet</a:t>
            </a:r>
          </a:p>
          <a:p>
            <a:pPr lvl="2"/>
            <a:r>
              <a:rPr lang="en-US"/>
              <a:t>Second level bullet</a:t>
            </a:r>
          </a:p>
          <a:p>
            <a:pPr lvl="3"/>
            <a:r>
              <a:rPr lang="en-US"/>
              <a:t>Third level bullet</a:t>
            </a:r>
          </a:p>
          <a:p>
            <a:pPr lvl="4"/>
            <a:r>
              <a:rPr lang="en-US"/>
              <a:t>Fourth level bullet</a:t>
            </a:r>
          </a:p>
        </p:txBody>
      </p:sp>
      <p:sp>
        <p:nvSpPr>
          <p:cNvPr id="7" name="Picture Placeholder 6">
            <a:extLst>
              <a:ext uri="{FF2B5EF4-FFF2-40B4-BE49-F238E27FC236}">
                <a16:creationId xmlns:a16="http://schemas.microsoft.com/office/drawing/2014/main" id="{66D7091E-B02D-DF2D-3EF0-6BCD4AF6F552}"/>
              </a:ext>
            </a:extLst>
          </p:cNvPr>
          <p:cNvSpPr>
            <a:spLocks noGrp="1"/>
          </p:cNvSpPr>
          <p:nvPr>
            <p:ph type="pic" sz="quarter" idx="14"/>
          </p:nvPr>
        </p:nvSpPr>
        <p:spPr>
          <a:xfrm>
            <a:off x="4572000" y="431802"/>
            <a:ext cx="4203700" cy="5577417"/>
          </a:xfrm>
          <a:prstGeom prst="rect">
            <a:avLst/>
          </a:prstGeom>
          <a:solidFill>
            <a:schemeClr val="bg2"/>
          </a:solidFill>
        </p:spPr>
        <p:txBody>
          <a:bodyPr anchor="ctr">
            <a:normAutofit/>
          </a:bodyPr>
          <a:lstStyle>
            <a:lvl1pPr algn="ctr">
              <a:lnSpc>
                <a:spcPct val="100000"/>
              </a:lnSpc>
              <a:defRPr sz="1000">
                <a:solidFill>
                  <a:schemeClr val="tx1"/>
                </a:solidFill>
              </a:defRPr>
            </a:lvl1pPr>
          </a:lstStyle>
          <a:p>
            <a:endParaRPr lang="en-US"/>
          </a:p>
        </p:txBody>
      </p:sp>
    </p:spTree>
    <p:extLst>
      <p:ext uri="{BB962C8B-B14F-4D97-AF65-F5344CB8AC3E}">
        <p14:creationId xmlns:p14="http://schemas.microsoft.com/office/powerpoint/2010/main" val="179232753"/>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Image Slide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118671" y="1477935"/>
            <a:ext cx="3657600" cy="487680"/>
          </a:xfrm>
          <a:prstGeom prst="rect">
            <a:avLst/>
          </a:prstGeom>
        </p:spPr>
        <p:txBody>
          <a:bodyPr anchor="t">
            <a:noAutofit/>
          </a:bodyPr>
          <a:lstStyle>
            <a:lvl1pPr marL="0" indent="0">
              <a:buNone/>
              <a:defRPr sz="1400" b="0">
                <a:solidFill>
                  <a:schemeClr val="accent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Subtitle text goes here</a:t>
            </a:r>
          </a:p>
        </p:txBody>
      </p:sp>
      <p:sp>
        <p:nvSpPr>
          <p:cNvPr id="10" name="Title 9">
            <a:extLst>
              <a:ext uri="{FF2B5EF4-FFF2-40B4-BE49-F238E27FC236}">
                <a16:creationId xmlns:a16="http://schemas.microsoft.com/office/drawing/2014/main" id="{F050037C-EAF4-7E34-73C1-D12BCBA07E91}"/>
              </a:ext>
            </a:extLst>
          </p:cNvPr>
          <p:cNvSpPr>
            <a:spLocks noGrp="1"/>
          </p:cNvSpPr>
          <p:nvPr>
            <p:ph type="title" hasCustomPrompt="1"/>
          </p:nvPr>
        </p:nvSpPr>
        <p:spPr>
          <a:xfrm>
            <a:off x="5118671" y="344179"/>
            <a:ext cx="3657600" cy="876864"/>
          </a:xfrm>
        </p:spPr>
        <p:txBody>
          <a:bodyPr/>
          <a:lstStyle>
            <a:lvl1pPr>
              <a:defRPr/>
            </a:lvl1pPr>
          </a:lstStyle>
          <a:p>
            <a:r>
              <a:rPr lang="en-US"/>
              <a:t>Image Slide Title Text </a:t>
            </a:r>
            <a:br>
              <a:rPr lang="en-US"/>
            </a:br>
            <a:r>
              <a:rPr lang="en-US"/>
              <a:t>Goes Here</a:t>
            </a:r>
          </a:p>
        </p:txBody>
      </p:sp>
      <p:sp>
        <p:nvSpPr>
          <p:cNvPr id="12" name="Text Placeholder 11">
            <a:extLst>
              <a:ext uri="{FF2B5EF4-FFF2-40B4-BE49-F238E27FC236}">
                <a16:creationId xmlns:a16="http://schemas.microsoft.com/office/drawing/2014/main" id="{2A1839C8-BAEF-365B-81C7-B28B510F6A66}"/>
              </a:ext>
            </a:extLst>
          </p:cNvPr>
          <p:cNvSpPr>
            <a:spLocks noGrp="1"/>
          </p:cNvSpPr>
          <p:nvPr>
            <p:ph type="body" sz="quarter" idx="13" hasCustomPrompt="1"/>
          </p:nvPr>
        </p:nvSpPr>
        <p:spPr>
          <a:xfrm>
            <a:off x="5118100" y="2047681"/>
            <a:ext cx="3657600" cy="3962400"/>
          </a:xfrm>
          <a:prstGeom prst="rect">
            <a:avLst/>
          </a:prstGeom>
        </p:spPr>
        <p:txBody>
          <a:bodyPr/>
          <a:lstStyle>
            <a:lvl1pPr>
              <a:spcAft>
                <a:spcPts val="0"/>
              </a:spcAft>
              <a:defRPr/>
            </a:lvl1pPr>
            <a:lvl2pPr>
              <a:buClr>
                <a:schemeClr val="accent1"/>
              </a:buClr>
              <a:defRPr/>
            </a:lvl2pPr>
            <a:lvl3pPr marL="420614" indent="-128013">
              <a:buClr>
                <a:schemeClr val="accent1"/>
              </a:buClr>
              <a:buFont typeface="Arial" panose="020B0604020202020204" pitchFamily="34" charset="0"/>
              <a:buChar char="–"/>
              <a:defRPr/>
            </a:lvl3pPr>
            <a:lvl4pPr>
              <a:buClr>
                <a:schemeClr val="accent1"/>
              </a:buClr>
              <a:defRPr/>
            </a:lvl4pPr>
            <a:lvl5pPr>
              <a:buClr>
                <a:schemeClr val="accent1"/>
              </a:buClr>
              <a:defRPr/>
            </a:lvl5pPr>
          </a:lstStyle>
          <a:p>
            <a:pPr lvl="0"/>
            <a:r>
              <a:rPr lang="en-US"/>
              <a:t>Intro copy text goes here</a:t>
            </a:r>
          </a:p>
          <a:p>
            <a:pPr lvl="0"/>
            <a:endParaRPr lang="en-US"/>
          </a:p>
          <a:p>
            <a:pPr lvl="1"/>
            <a:r>
              <a:rPr lang="en-US"/>
              <a:t>First level bullet</a:t>
            </a:r>
          </a:p>
          <a:p>
            <a:pPr lvl="2"/>
            <a:r>
              <a:rPr lang="en-US"/>
              <a:t>Second level bullet</a:t>
            </a:r>
          </a:p>
          <a:p>
            <a:pPr lvl="3"/>
            <a:r>
              <a:rPr lang="en-US"/>
              <a:t>Third level bullet</a:t>
            </a:r>
          </a:p>
          <a:p>
            <a:pPr lvl="4"/>
            <a:r>
              <a:rPr lang="en-US"/>
              <a:t>Fourth level bullet</a:t>
            </a:r>
          </a:p>
        </p:txBody>
      </p:sp>
      <p:sp>
        <p:nvSpPr>
          <p:cNvPr id="7" name="Picture Placeholder 6">
            <a:extLst>
              <a:ext uri="{FF2B5EF4-FFF2-40B4-BE49-F238E27FC236}">
                <a16:creationId xmlns:a16="http://schemas.microsoft.com/office/drawing/2014/main" id="{66D7091E-B02D-DF2D-3EF0-6BCD4AF6F552}"/>
              </a:ext>
            </a:extLst>
          </p:cNvPr>
          <p:cNvSpPr>
            <a:spLocks noGrp="1"/>
          </p:cNvSpPr>
          <p:nvPr>
            <p:ph type="pic" sz="quarter" idx="14"/>
          </p:nvPr>
        </p:nvSpPr>
        <p:spPr>
          <a:xfrm>
            <a:off x="367730" y="431802"/>
            <a:ext cx="4203700" cy="5577417"/>
          </a:xfrm>
          <a:prstGeom prst="rect">
            <a:avLst/>
          </a:prstGeom>
          <a:solidFill>
            <a:schemeClr val="bg2"/>
          </a:solidFill>
        </p:spPr>
        <p:txBody>
          <a:bodyPr anchor="ctr">
            <a:normAutofit/>
          </a:bodyPr>
          <a:lstStyle>
            <a:lvl1pPr algn="ctr">
              <a:lnSpc>
                <a:spcPct val="100000"/>
              </a:lnSpc>
              <a:defRPr sz="1000">
                <a:solidFill>
                  <a:schemeClr val="tx1"/>
                </a:solidFill>
              </a:defRPr>
            </a:lvl1pPr>
          </a:lstStyle>
          <a:p>
            <a:endParaRPr lang="en-US"/>
          </a:p>
        </p:txBody>
      </p:sp>
    </p:spTree>
    <p:extLst>
      <p:ext uri="{BB962C8B-B14F-4D97-AF65-F5344CB8AC3E}">
        <p14:creationId xmlns:p14="http://schemas.microsoft.com/office/powerpoint/2010/main" val="1975495809"/>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7826DFD-5A55-1429-4781-66CA29C2DEE4}"/>
              </a:ext>
            </a:extLst>
          </p:cNvPr>
          <p:cNvSpPr>
            <a:spLocks noGrp="1"/>
          </p:cNvSpPr>
          <p:nvPr>
            <p:ph type="body" sz="quarter" idx="14" hasCustomPrompt="1"/>
          </p:nvPr>
        </p:nvSpPr>
        <p:spPr>
          <a:xfrm>
            <a:off x="368300" y="1483784"/>
            <a:ext cx="8412479" cy="954616"/>
          </a:xfrm>
          <a:prstGeom prst="rect">
            <a:avLst/>
          </a:prstGeom>
        </p:spPr>
        <p:txBody>
          <a:bodyPr>
            <a:noAutofit/>
          </a:bodyPr>
          <a:lstStyle>
            <a:lvl1pPr>
              <a:defRPr/>
            </a:lvl1pPr>
          </a:lstStyle>
          <a:p>
            <a:pPr lvl="0"/>
            <a:r>
              <a:rPr lang="en-US"/>
              <a:t>Intro copy text goes here</a:t>
            </a:r>
          </a:p>
        </p:txBody>
      </p:sp>
      <p:sp>
        <p:nvSpPr>
          <p:cNvPr id="2" name="Title 1"/>
          <p:cNvSpPr>
            <a:spLocks noGrp="1"/>
          </p:cNvSpPr>
          <p:nvPr>
            <p:ph type="title" hasCustomPrompt="1"/>
          </p:nvPr>
        </p:nvSpPr>
        <p:spPr/>
        <p:txBody>
          <a:bodyPr/>
          <a:lstStyle>
            <a:lvl1pPr>
              <a:defRPr/>
            </a:lvl1pPr>
          </a:lstStyle>
          <a:p>
            <a:r>
              <a:rPr lang="en-US"/>
              <a:t>Table Slide Title Text Goes Here</a:t>
            </a:r>
          </a:p>
        </p:txBody>
      </p:sp>
      <p:sp>
        <p:nvSpPr>
          <p:cNvPr id="11" name="Table Placeholder 10">
            <a:extLst>
              <a:ext uri="{FF2B5EF4-FFF2-40B4-BE49-F238E27FC236}">
                <a16:creationId xmlns:a16="http://schemas.microsoft.com/office/drawing/2014/main" id="{45E43062-0205-8555-325A-789EE83E4961}"/>
              </a:ext>
            </a:extLst>
          </p:cNvPr>
          <p:cNvSpPr>
            <a:spLocks noGrp="1"/>
          </p:cNvSpPr>
          <p:nvPr>
            <p:ph type="tbl" sz="quarter" idx="13"/>
          </p:nvPr>
        </p:nvSpPr>
        <p:spPr>
          <a:xfrm>
            <a:off x="368301" y="2546352"/>
            <a:ext cx="8413750" cy="3462867"/>
          </a:xfrm>
          <a:prstGeom prst="rect">
            <a:avLst/>
          </a:prstGeom>
        </p:spPr>
        <p:txBody>
          <a:bodyPr anchor="ctr">
            <a:noAutofit/>
          </a:bodyPr>
          <a:lstStyle>
            <a:lvl1pPr algn="ctr">
              <a:lnSpc>
                <a:spcPct val="100000"/>
              </a:lnSpc>
              <a:defRPr sz="1000"/>
            </a:lvl1pPr>
          </a:lstStyle>
          <a:p>
            <a:endParaRPr lang="en-US"/>
          </a:p>
        </p:txBody>
      </p:sp>
      <p:sp>
        <p:nvSpPr>
          <p:cNvPr id="4" name="Text Placeholder 2">
            <a:extLst>
              <a:ext uri="{FF2B5EF4-FFF2-40B4-BE49-F238E27FC236}">
                <a16:creationId xmlns:a16="http://schemas.microsoft.com/office/drawing/2014/main" id="{D34B3FCD-8899-D3FB-FE0E-A5B4C024CD47}"/>
              </a:ext>
            </a:extLst>
          </p:cNvPr>
          <p:cNvSpPr>
            <a:spLocks noGrp="1"/>
          </p:cNvSpPr>
          <p:nvPr>
            <p:ph type="body" idx="1" hasCustomPrompt="1"/>
          </p:nvPr>
        </p:nvSpPr>
        <p:spPr>
          <a:xfrm>
            <a:off x="368871" y="975360"/>
            <a:ext cx="8322456" cy="487680"/>
          </a:xfrm>
          <a:prstGeom prst="rect">
            <a:avLst/>
          </a:prstGeom>
        </p:spPr>
        <p:txBody>
          <a:bodyPr anchor="t">
            <a:noAutofit/>
          </a:bodyPr>
          <a:lstStyle>
            <a:lvl1pPr marL="0" indent="0">
              <a:buNone/>
              <a:defRPr sz="1400" b="0">
                <a:solidFill>
                  <a:schemeClr val="accent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Subtitle text goes here</a:t>
            </a:r>
          </a:p>
        </p:txBody>
      </p:sp>
    </p:spTree>
    <p:extLst>
      <p:ext uri="{BB962C8B-B14F-4D97-AF65-F5344CB8AC3E}">
        <p14:creationId xmlns:p14="http://schemas.microsoft.com/office/powerpoint/2010/main" val="1991656945"/>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Infographic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Infographic Slide Title Text Goes Here</a:t>
            </a:r>
          </a:p>
        </p:txBody>
      </p:sp>
      <p:sp>
        <p:nvSpPr>
          <p:cNvPr id="7" name="Content Placeholder 6">
            <a:extLst>
              <a:ext uri="{FF2B5EF4-FFF2-40B4-BE49-F238E27FC236}">
                <a16:creationId xmlns:a16="http://schemas.microsoft.com/office/drawing/2014/main" id="{22883C92-2B6F-68AB-4D6B-24661CBF0D6E}"/>
              </a:ext>
            </a:extLst>
          </p:cNvPr>
          <p:cNvSpPr>
            <a:spLocks noGrp="1"/>
          </p:cNvSpPr>
          <p:nvPr>
            <p:ph sz="quarter" idx="13" hasCustomPrompt="1"/>
          </p:nvPr>
        </p:nvSpPr>
        <p:spPr>
          <a:xfrm>
            <a:off x="687494" y="1910731"/>
            <a:ext cx="1878012" cy="2501900"/>
          </a:xfrm>
          <a:prstGeom prst="rect">
            <a:avLst/>
          </a:prstGeom>
        </p:spPr>
        <p:txBody>
          <a:bodyPr anchor="ctr">
            <a:normAutofit/>
          </a:bodyPr>
          <a:lstStyle>
            <a:lvl1pPr algn="ctr">
              <a:lnSpc>
                <a:spcPct val="100000"/>
              </a:lnSpc>
              <a:defRPr sz="1000"/>
            </a:lvl1pPr>
          </a:lstStyle>
          <a:p>
            <a:pPr lvl="0"/>
            <a:r>
              <a:rPr lang="en-US"/>
              <a:t>Comparison object goes here</a:t>
            </a:r>
          </a:p>
        </p:txBody>
      </p:sp>
      <p:sp>
        <p:nvSpPr>
          <p:cNvPr id="9" name="Text Placeholder 8">
            <a:extLst>
              <a:ext uri="{FF2B5EF4-FFF2-40B4-BE49-F238E27FC236}">
                <a16:creationId xmlns:a16="http://schemas.microsoft.com/office/drawing/2014/main" id="{CAA6AB87-8788-D433-FED1-12579449824B}"/>
              </a:ext>
            </a:extLst>
          </p:cNvPr>
          <p:cNvSpPr>
            <a:spLocks noGrp="1"/>
          </p:cNvSpPr>
          <p:nvPr>
            <p:ph type="body" sz="quarter" idx="14" hasCustomPrompt="1"/>
          </p:nvPr>
        </p:nvSpPr>
        <p:spPr>
          <a:xfrm>
            <a:off x="542167" y="4618250"/>
            <a:ext cx="2168666" cy="1521883"/>
          </a:xfrm>
          <a:prstGeom prst="rect">
            <a:avLst/>
          </a:prstGeom>
        </p:spPr>
        <p:txBody>
          <a:bodyPr/>
          <a:lstStyle>
            <a:lvl1pPr algn="ctr">
              <a:lnSpc>
                <a:spcPct val="120000"/>
              </a:lnSpc>
              <a:spcAft>
                <a:spcPts val="0"/>
              </a:spcAft>
              <a:defRPr b="1">
                <a:solidFill>
                  <a:schemeClr val="tx1"/>
                </a:solidFill>
              </a:defRPr>
            </a:lvl1pPr>
            <a:lvl2pPr marL="0" indent="0" algn="ctr">
              <a:lnSpc>
                <a:spcPct val="120000"/>
              </a:lnSpc>
              <a:spcAft>
                <a:spcPts val="0"/>
              </a:spcAft>
              <a:buNone/>
              <a:defRPr sz="1000">
                <a:solidFill>
                  <a:schemeClr val="tx1"/>
                </a:solidFill>
              </a:defRPr>
            </a:lvl2pPr>
            <a:lvl3pPr marL="126997" indent="-126997">
              <a:defRPr/>
            </a:lvl3pPr>
            <a:lvl4pPr marL="339716" indent="-126997">
              <a:defRPr/>
            </a:lvl4pPr>
            <a:lvl5pPr marL="574661" indent="-126997">
              <a:defRPr/>
            </a:lvl5pPr>
          </a:lstStyle>
          <a:p>
            <a:pPr lvl="0"/>
            <a:r>
              <a:rPr lang="en-US"/>
              <a:t>TITLE</a:t>
            </a:r>
          </a:p>
          <a:p>
            <a:pPr lvl="1"/>
            <a:r>
              <a:rPr lang="en-US"/>
              <a:t>Description text goes here</a:t>
            </a:r>
          </a:p>
        </p:txBody>
      </p:sp>
      <p:sp>
        <p:nvSpPr>
          <p:cNvPr id="10" name="Content Placeholder 6">
            <a:extLst>
              <a:ext uri="{FF2B5EF4-FFF2-40B4-BE49-F238E27FC236}">
                <a16:creationId xmlns:a16="http://schemas.microsoft.com/office/drawing/2014/main" id="{BA5DAA02-4968-A256-F44B-7A1D8691A304}"/>
              </a:ext>
            </a:extLst>
          </p:cNvPr>
          <p:cNvSpPr>
            <a:spLocks noGrp="1"/>
          </p:cNvSpPr>
          <p:nvPr>
            <p:ph sz="quarter" idx="15" hasCustomPrompt="1"/>
          </p:nvPr>
        </p:nvSpPr>
        <p:spPr>
          <a:xfrm>
            <a:off x="3632994" y="1910731"/>
            <a:ext cx="1878012" cy="2501900"/>
          </a:xfrm>
          <a:prstGeom prst="rect">
            <a:avLst/>
          </a:prstGeom>
        </p:spPr>
        <p:txBody>
          <a:bodyPr anchor="ctr">
            <a:normAutofit/>
          </a:bodyPr>
          <a:lstStyle>
            <a:lvl1pPr algn="ctr">
              <a:lnSpc>
                <a:spcPct val="100000"/>
              </a:lnSpc>
              <a:defRPr sz="1000"/>
            </a:lvl1pPr>
          </a:lstStyle>
          <a:p>
            <a:pPr lvl="0"/>
            <a:r>
              <a:rPr lang="en-US"/>
              <a:t>Comparison object goes here</a:t>
            </a:r>
          </a:p>
        </p:txBody>
      </p:sp>
      <p:sp>
        <p:nvSpPr>
          <p:cNvPr id="11" name="Text Placeholder 8">
            <a:extLst>
              <a:ext uri="{FF2B5EF4-FFF2-40B4-BE49-F238E27FC236}">
                <a16:creationId xmlns:a16="http://schemas.microsoft.com/office/drawing/2014/main" id="{E2D5D48F-C031-28A8-EB52-7A2C70F3AF72}"/>
              </a:ext>
            </a:extLst>
          </p:cNvPr>
          <p:cNvSpPr>
            <a:spLocks noGrp="1"/>
          </p:cNvSpPr>
          <p:nvPr>
            <p:ph type="body" sz="quarter" idx="16" hasCustomPrompt="1"/>
          </p:nvPr>
        </p:nvSpPr>
        <p:spPr>
          <a:xfrm>
            <a:off x="3487668" y="4618250"/>
            <a:ext cx="2168666" cy="1521883"/>
          </a:xfrm>
          <a:prstGeom prst="rect">
            <a:avLst/>
          </a:prstGeom>
        </p:spPr>
        <p:txBody>
          <a:bodyPr/>
          <a:lstStyle>
            <a:lvl1pPr algn="ctr">
              <a:lnSpc>
                <a:spcPct val="120000"/>
              </a:lnSpc>
              <a:spcAft>
                <a:spcPts val="0"/>
              </a:spcAft>
              <a:defRPr b="1">
                <a:solidFill>
                  <a:schemeClr val="tx1"/>
                </a:solidFill>
              </a:defRPr>
            </a:lvl1pPr>
            <a:lvl2pPr marL="0" indent="0" algn="ctr">
              <a:lnSpc>
                <a:spcPct val="120000"/>
              </a:lnSpc>
              <a:spcAft>
                <a:spcPts val="0"/>
              </a:spcAft>
              <a:buNone/>
              <a:defRPr sz="1000">
                <a:solidFill>
                  <a:schemeClr val="tx1"/>
                </a:solidFill>
              </a:defRPr>
            </a:lvl2pPr>
            <a:lvl3pPr marL="126997" indent="-126997">
              <a:defRPr/>
            </a:lvl3pPr>
            <a:lvl4pPr marL="339716" indent="-126997">
              <a:defRPr/>
            </a:lvl4pPr>
            <a:lvl5pPr marL="574661" indent="-126997">
              <a:defRPr/>
            </a:lvl5pPr>
          </a:lstStyle>
          <a:p>
            <a:pPr lvl="0"/>
            <a:r>
              <a:rPr lang="en-US"/>
              <a:t>TITLE</a:t>
            </a:r>
          </a:p>
          <a:p>
            <a:pPr lvl="1"/>
            <a:r>
              <a:rPr lang="en-US"/>
              <a:t>Description text goes here </a:t>
            </a:r>
          </a:p>
        </p:txBody>
      </p:sp>
      <p:sp>
        <p:nvSpPr>
          <p:cNvPr id="12" name="Content Placeholder 6">
            <a:extLst>
              <a:ext uri="{FF2B5EF4-FFF2-40B4-BE49-F238E27FC236}">
                <a16:creationId xmlns:a16="http://schemas.microsoft.com/office/drawing/2014/main" id="{FC5C85CC-496A-5426-3EC5-317DCA011469}"/>
              </a:ext>
            </a:extLst>
          </p:cNvPr>
          <p:cNvSpPr>
            <a:spLocks noGrp="1"/>
          </p:cNvSpPr>
          <p:nvPr>
            <p:ph sz="quarter" idx="17" hasCustomPrompt="1"/>
          </p:nvPr>
        </p:nvSpPr>
        <p:spPr>
          <a:xfrm>
            <a:off x="6578494" y="1910731"/>
            <a:ext cx="1878012" cy="2501900"/>
          </a:xfrm>
          <a:prstGeom prst="rect">
            <a:avLst/>
          </a:prstGeom>
        </p:spPr>
        <p:txBody>
          <a:bodyPr anchor="ctr">
            <a:normAutofit/>
          </a:bodyPr>
          <a:lstStyle>
            <a:lvl1pPr algn="ctr">
              <a:lnSpc>
                <a:spcPct val="100000"/>
              </a:lnSpc>
              <a:defRPr sz="1000"/>
            </a:lvl1pPr>
          </a:lstStyle>
          <a:p>
            <a:pPr lvl="0"/>
            <a:r>
              <a:rPr lang="en-US"/>
              <a:t>Comparison object goes here</a:t>
            </a:r>
          </a:p>
        </p:txBody>
      </p:sp>
      <p:sp>
        <p:nvSpPr>
          <p:cNvPr id="13" name="Text Placeholder 8">
            <a:extLst>
              <a:ext uri="{FF2B5EF4-FFF2-40B4-BE49-F238E27FC236}">
                <a16:creationId xmlns:a16="http://schemas.microsoft.com/office/drawing/2014/main" id="{F246F166-2ACA-C73F-1EE4-DB0CA828F679}"/>
              </a:ext>
            </a:extLst>
          </p:cNvPr>
          <p:cNvSpPr>
            <a:spLocks noGrp="1"/>
          </p:cNvSpPr>
          <p:nvPr>
            <p:ph type="body" sz="quarter" idx="18" hasCustomPrompt="1"/>
          </p:nvPr>
        </p:nvSpPr>
        <p:spPr>
          <a:xfrm>
            <a:off x="6433168" y="4618250"/>
            <a:ext cx="2168666" cy="1521883"/>
          </a:xfrm>
          <a:prstGeom prst="rect">
            <a:avLst/>
          </a:prstGeom>
        </p:spPr>
        <p:txBody>
          <a:bodyPr/>
          <a:lstStyle>
            <a:lvl1pPr algn="ctr">
              <a:lnSpc>
                <a:spcPct val="120000"/>
              </a:lnSpc>
              <a:spcAft>
                <a:spcPts val="0"/>
              </a:spcAft>
              <a:defRPr b="1">
                <a:solidFill>
                  <a:schemeClr val="tx1"/>
                </a:solidFill>
              </a:defRPr>
            </a:lvl1pPr>
            <a:lvl2pPr marL="0" indent="0" algn="ctr">
              <a:lnSpc>
                <a:spcPct val="120000"/>
              </a:lnSpc>
              <a:spcAft>
                <a:spcPts val="0"/>
              </a:spcAft>
              <a:buNone/>
              <a:defRPr sz="1000">
                <a:solidFill>
                  <a:schemeClr val="tx1"/>
                </a:solidFill>
              </a:defRPr>
            </a:lvl2pPr>
            <a:lvl3pPr marL="126997" indent="-126997">
              <a:defRPr/>
            </a:lvl3pPr>
            <a:lvl4pPr marL="339716" indent="-126997">
              <a:defRPr/>
            </a:lvl4pPr>
            <a:lvl5pPr marL="574661" indent="-126997">
              <a:defRPr/>
            </a:lvl5pPr>
          </a:lstStyle>
          <a:p>
            <a:pPr lvl="0"/>
            <a:r>
              <a:rPr lang="en-US"/>
              <a:t>TITLE</a:t>
            </a:r>
          </a:p>
          <a:p>
            <a:pPr lvl="1"/>
            <a:r>
              <a:rPr lang="en-US"/>
              <a:t>Description text goes here </a:t>
            </a:r>
          </a:p>
        </p:txBody>
      </p:sp>
      <p:sp>
        <p:nvSpPr>
          <p:cNvPr id="4" name="Text Placeholder 2">
            <a:extLst>
              <a:ext uri="{FF2B5EF4-FFF2-40B4-BE49-F238E27FC236}">
                <a16:creationId xmlns:a16="http://schemas.microsoft.com/office/drawing/2014/main" id="{E9DC2C1F-B41A-6593-DA66-4115E96C2833}"/>
              </a:ext>
            </a:extLst>
          </p:cNvPr>
          <p:cNvSpPr>
            <a:spLocks noGrp="1"/>
          </p:cNvSpPr>
          <p:nvPr>
            <p:ph type="body" idx="1" hasCustomPrompt="1"/>
          </p:nvPr>
        </p:nvSpPr>
        <p:spPr>
          <a:xfrm>
            <a:off x="368871" y="975360"/>
            <a:ext cx="8322456" cy="487680"/>
          </a:xfrm>
          <a:prstGeom prst="rect">
            <a:avLst/>
          </a:prstGeom>
        </p:spPr>
        <p:txBody>
          <a:bodyPr anchor="t">
            <a:noAutofit/>
          </a:bodyPr>
          <a:lstStyle>
            <a:lvl1pPr marL="0" indent="0">
              <a:buNone/>
              <a:defRPr sz="1400" b="0">
                <a:solidFill>
                  <a:schemeClr val="accent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Subtitle text goes here</a:t>
            </a:r>
          </a:p>
        </p:txBody>
      </p:sp>
    </p:spTree>
    <p:extLst>
      <p:ext uri="{BB962C8B-B14F-4D97-AF65-F5344CB8AC3E}">
        <p14:creationId xmlns:p14="http://schemas.microsoft.com/office/powerpoint/2010/main" val="3402843629"/>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preserve="1" userDrawn="1">
  <p:cSld name="Key Metrics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ECFC33-4EC2-5E08-6832-2F6AA178264F}"/>
              </a:ext>
            </a:extLst>
          </p:cNvPr>
          <p:cNvSpPr/>
          <p:nvPr userDrawn="1"/>
        </p:nvSpPr>
        <p:spPr>
          <a:xfrm>
            <a:off x="0" y="0"/>
            <a:ext cx="356616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 Placeholder 20">
            <a:extLst>
              <a:ext uri="{FF2B5EF4-FFF2-40B4-BE49-F238E27FC236}">
                <a16:creationId xmlns:a16="http://schemas.microsoft.com/office/drawing/2014/main" id="{8E4BFF6C-82DB-A585-6CB3-ECF7BF1413CF}"/>
              </a:ext>
            </a:extLst>
          </p:cNvPr>
          <p:cNvSpPr>
            <a:spLocks noGrp="1"/>
          </p:cNvSpPr>
          <p:nvPr>
            <p:ph type="body" sz="quarter" idx="17" hasCustomPrompt="1"/>
          </p:nvPr>
        </p:nvSpPr>
        <p:spPr>
          <a:xfrm>
            <a:off x="240030" y="2223009"/>
            <a:ext cx="3086100" cy="940467"/>
          </a:xfrm>
          <a:prstGeom prst="rect">
            <a:avLst/>
          </a:prstGeom>
        </p:spPr>
        <p:txBody>
          <a:bodyPr anchor="b"/>
          <a:lstStyle>
            <a:lvl1pPr algn="ctr">
              <a:lnSpc>
                <a:spcPct val="100000"/>
              </a:lnSpc>
              <a:defRPr sz="35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Metrics</a:t>
            </a:r>
          </a:p>
        </p:txBody>
      </p:sp>
      <p:sp>
        <p:nvSpPr>
          <p:cNvPr id="2" name="Title 1">
            <a:extLst>
              <a:ext uri="{FF2B5EF4-FFF2-40B4-BE49-F238E27FC236}">
                <a16:creationId xmlns:a16="http://schemas.microsoft.com/office/drawing/2014/main" id="{DE1422A9-6AB8-4A72-ACE5-E41380257EB3}"/>
              </a:ext>
            </a:extLst>
          </p:cNvPr>
          <p:cNvSpPr>
            <a:spLocks noGrp="1"/>
          </p:cNvSpPr>
          <p:nvPr>
            <p:ph type="title" hasCustomPrompt="1"/>
          </p:nvPr>
        </p:nvSpPr>
        <p:spPr>
          <a:xfrm>
            <a:off x="4143375" y="344179"/>
            <a:ext cx="4637976" cy="876864"/>
          </a:xfrm>
        </p:spPr>
        <p:txBody>
          <a:bodyPr/>
          <a:lstStyle/>
          <a:p>
            <a:r>
              <a:rPr lang="en-US"/>
              <a:t>Key Metrics Slide Title Text </a:t>
            </a:r>
            <a:br>
              <a:rPr lang="en-US"/>
            </a:br>
            <a:r>
              <a:rPr lang="en-US"/>
              <a:t>Goes Here</a:t>
            </a:r>
          </a:p>
        </p:txBody>
      </p:sp>
      <p:pic>
        <p:nvPicPr>
          <p:cNvPr id="7" name="Graphic 6">
            <a:extLst>
              <a:ext uri="{FF2B5EF4-FFF2-40B4-BE49-F238E27FC236}">
                <a16:creationId xmlns:a16="http://schemas.microsoft.com/office/drawing/2014/main" id="{8BD302D0-4035-7D52-5B6F-DBC1234CA2A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904" y="6385186"/>
            <a:ext cx="621792" cy="169009"/>
          </a:xfrm>
          <a:prstGeom prst="rect">
            <a:avLst/>
          </a:prstGeom>
        </p:spPr>
      </p:pic>
      <p:sp>
        <p:nvSpPr>
          <p:cNvPr id="9" name="Text Placeholder 8">
            <a:extLst>
              <a:ext uri="{FF2B5EF4-FFF2-40B4-BE49-F238E27FC236}">
                <a16:creationId xmlns:a16="http://schemas.microsoft.com/office/drawing/2014/main" id="{3D29C95C-D5BF-60F1-659A-41C629FC4CEF}"/>
              </a:ext>
            </a:extLst>
          </p:cNvPr>
          <p:cNvSpPr>
            <a:spLocks noGrp="1"/>
          </p:cNvSpPr>
          <p:nvPr>
            <p:ph type="body" sz="quarter" idx="11" hasCustomPrompt="1"/>
          </p:nvPr>
        </p:nvSpPr>
        <p:spPr>
          <a:xfrm>
            <a:off x="4167188" y="2095503"/>
            <a:ext cx="519112" cy="692149"/>
          </a:xfrm>
          <a:prstGeom prst="ellipse">
            <a:avLst/>
          </a:prstGeom>
          <a:solidFill>
            <a:schemeClr val="accent1"/>
          </a:solidFill>
        </p:spPr>
        <p:txBody>
          <a:bodyPr anchor="ctr"/>
          <a:lstStyle>
            <a:lvl1pPr algn="ctr">
              <a:lnSpc>
                <a:spcPct val="100000"/>
              </a:lnSpc>
              <a:defRPr sz="2000" b="1">
                <a:solidFill>
                  <a:schemeClr val="bg1"/>
                </a:solidFill>
              </a:defRPr>
            </a:lvl1pPr>
          </a:lstStyle>
          <a:p>
            <a:pPr lvl="0"/>
            <a:r>
              <a:rPr lang="en-US"/>
              <a:t>1</a:t>
            </a:r>
          </a:p>
        </p:txBody>
      </p:sp>
      <p:sp>
        <p:nvSpPr>
          <p:cNvPr id="11" name="Text Placeholder 10">
            <a:extLst>
              <a:ext uri="{FF2B5EF4-FFF2-40B4-BE49-F238E27FC236}">
                <a16:creationId xmlns:a16="http://schemas.microsoft.com/office/drawing/2014/main" id="{AE5E8CAA-7269-8FAB-9DA6-676B895885E2}"/>
              </a:ext>
            </a:extLst>
          </p:cNvPr>
          <p:cNvSpPr>
            <a:spLocks noGrp="1"/>
          </p:cNvSpPr>
          <p:nvPr>
            <p:ph type="body" sz="quarter" idx="12"/>
          </p:nvPr>
        </p:nvSpPr>
        <p:spPr>
          <a:xfrm>
            <a:off x="4914199" y="1995380"/>
            <a:ext cx="3867150" cy="1065320"/>
          </a:xfrm>
          <a:prstGeom prst="rect">
            <a:avLst/>
          </a:prstGeom>
        </p:spPr>
        <p:txBody>
          <a:bodyPr/>
          <a:lstStyle>
            <a:lvl1pPr>
              <a:defRPr b="0"/>
            </a:lvl1pPr>
          </a:lstStyle>
          <a:p>
            <a:pPr lvl="0"/>
            <a:r>
              <a:rPr lang="en-US"/>
              <a:t>Click to edit Master text styles</a:t>
            </a:r>
          </a:p>
        </p:txBody>
      </p:sp>
      <p:cxnSp>
        <p:nvCxnSpPr>
          <p:cNvPr id="15" name="Straight Connector 14">
            <a:extLst>
              <a:ext uri="{FF2B5EF4-FFF2-40B4-BE49-F238E27FC236}">
                <a16:creationId xmlns:a16="http://schemas.microsoft.com/office/drawing/2014/main" id="{71712EC2-E514-41B0-5369-BBFB62523BB6}"/>
              </a:ext>
            </a:extLst>
          </p:cNvPr>
          <p:cNvCxnSpPr>
            <a:cxnSpLocks/>
          </p:cNvCxnSpPr>
          <p:nvPr userDrawn="1"/>
        </p:nvCxnSpPr>
        <p:spPr>
          <a:xfrm>
            <a:off x="548640" y="3358691"/>
            <a:ext cx="246888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6" name="Text Placeholder 8">
            <a:extLst>
              <a:ext uri="{FF2B5EF4-FFF2-40B4-BE49-F238E27FC236}">
                <a16:creationId xmlns:a16="http://schemas.microsoft.com/office/drawing/2014/main" id="{1237B897-1C1F-6306-B7F3-EC32823F32D3}"/>
              </a:ext>
            </a:extLst>
          </p:cNvPr>
          <p:cNvSpPr>
            <a:spLocks noGrp="1"/>
          </p:cNvSpPr>
          <p:nvPr>
            <p:ph type="body" sz="quarter" idx="13" hasCustomPrompt="1"/>
          </p:nvPr>
        </p:nvSpPr>
        <p:spPr>
          <a:xfrm>
            <a:off x="4167188" y="3425052"/>
            <a:ext cx="519112" cy="692149"/>
          </a:xfrm>
          <a:prstGeom prst="ellipse">
            <a:avLst/>
          </a:prstGeom>
          <a:solidFill>
            <a:schemeClr val="accent1"/>
          </a:solidFill>
        </p:spPr>
        <p:txBody>
          <a:bodyPr anchor="ctr"/>
          <a:lstStyle>
            <a:lvl1pPr algn="ctr">
              <a:lnSpc>
                <a:spcPct val="100000"/>
              </a:lnSpc>
              <a:defRPr sz="2000" b="1">
                <a:solidFill>
                  <a:schemeClr val="bg1"/>
                </a:solidFill>
              </a:defRPr>
            </a:lvl1pPr>
          </a:lstStyle>
          <a:p>
            <a:pPr lvl="0"/>
            <a:r>
              <a:rPr lang="en-US"/>
              <a:t>2</a:t>
            </a:r>
          </a:p>
        </p:txBody>
      </p:sp>
      <p:sp>
        <p:nvSpPr>
          <p:cNvPr id="17" name="Text Placeholder 10">
            <a:extLst>
              <a:ext uri="{FF2B5EF4-FFF2-40B4-BE49-F238E27FC236}">
                <a16:creationId xmlns:a16="http://schemas.microsoft.com/office/drawing/2014/main" id="{EBB08FDD-3DB9-EC74-3FB9-E23C4181F371}"/>
              </a:ext>
            </a:extLst>
          </p:cNvPr>
          <p:cNvSpPr>
            <a:spLocks noGrp="1"/>
          </p:cNvSpPr>
          <p:nvPr>
            <p:ph type="body" sz="quarter" idx="14"/>
          </p:nvPr>
        </p:nvSpPr>
        <p:spPr>
          <a:xfrm>
            <a:off x="4914199" y="3324929"/>
            <a:ext cx="3867150" cy="1065320"/>
          </a:xfrm>
          <a:prstGeom prst="rect">
            <a:avLst/>
          </a:prstGeom>
        </p:spPr>
        <p:txBody>
          <a:bodyPr/>
          <a:lstStyle>
            <a:lvl1pPr>
              <a:defRPr b="0"/>
            </a:lvl1pPr>
          </a:lstStyle>
          <a:p>
            <a:pPr lvl="0"/>
            <a:r>
              <a:rPr lang="en-US"/>
              <a:t>Click to edit Master text styles</a:t>
            </a:r>
          </a:p>
        </p:txBody>
      </p:sp>
      <p:sp>
        <p:nvSpPr>
          <p:cNvPr id="18" name="Text Placeholder 8">
            <a:extLst>
              <a:ext uri="{FF2B5EF4-FFF2-40B4-BE49-F238E27FC236}">
                <a16:creationId xmlns:a16="http://schemas.microsoft.com/office/drawing/2014/main" id="{36B2F83D-1C0D-FDEE-F547-336093E52A1B}"/>
              </a:ext>
            </a:extLst>
          </p:cNvPr>
          <p:cNvSpPr>
            <a:spLocks noGrp="1"/>
          </p:cNvSpPr>
          <p:nvPr>
            <p:ph type="body" sz="quarter" idx="15" hasCustomPrompt="1"/>
          </p:nvPr>
        </p:nvSpPr>
        <p:spPr>
          <a:xfrm>
            <a:off x="4167188" y="4754601"/>
            <a:ext cx="519112" cy="692149"/>
          </a:xfrm>
          <a:prstGeom prst="ellipse">
            <a:avLst/>
          </a:prstGeom>
          <a:solidFill>
            <a:schemeClr val="accent1"/>
          </a:solidFill>
        </p:spPr>
        <p:txBody>
          <a:bodyPr anchor="ctr"/>
          <a:lstStyle>
            <a:lvl1pPr algn="ctr">
              <a:lnSpc>
                <a:spcPct val="100000"/>
              </a:lnSpc>
              <a:defRPr sz="2000" b="1">
                <a:solidFill>
                  <a:schemeClr val="bg1"/>
                </a:solidFill>
              </a:defRPr>
            </a:lvl1pPr>
          </a:lstStyle>
          <a:p>
            <a:pPr lvl="0"/>
            <a:r>
              <a:rPr lang="en-US"/>
              <a:t>3</a:t>
            </a:r>
          </a:p>
        </p:txBody>
      </p:sp>
      <p:sp>
        <p:nvSpPr>
          <p:cNvPr id="19" name="Text Placeholder 10">
            <a:extLst>
              <a:ext uri="{FF2B5EF4-FFF2-40B4-BE49-F238E27FC236}">
                <a16:creationId xmlns:a16="http://schemas.microsoft.com/office/drawing/2014/main" id="{BC312210-782F-8088-6DCC-7C0FA20EF529}"/>
              </a:ext>
            </a:extLst>
          </p:cNvPr>
          <p:cNvSpPr>
            <a:spLocks noGrp="1"/>
          </p:cNvSpPr>
          <p:nvPr>
            <p:ph type="body" sz="quarter" idx="16"/>
          </p:nvPr>
        </p:nvSpPr>
        <p:spPr>
          <a:xfrm>
            <a:off x="4914199" y="4654479"/>
            <a:ext cx="3867150" cy="1065320"/>
          </a:xfrm>
          <a:prstGeom prst="rect">
            <a:avLst/>
          </a:prstGeom>
        </p:spPr>
        <p:txBody>
          <a:bodyPr/>
          <a:lstStyle>
            <a:lvl1pPr>
              <a:defRPr b="0"/>
            </a:lvl1pPr>
          </a:lstStyle>
          <a:p>
            <a:pPr lvl="0"/>
            <a:r>
              <a:rPr lang="en-US"/>
              <a:t>Click to edit Master text styles</a:t>
            </a:r>
          </a:p>
        </p:txBody>
      </p:sp>
      <p:sp>
        <p:nvSpPr>
          <p:cNvPr id="22" name="Text Placeholder 20">
            <a:extLst>
              <a:ext uri="{FF2B5EF4-FFF2-40B4-BE49-F238E27FC236}">
                <a16:creationId xmlns:a16="http://schemas.microsoft.com/office/drawing/2014/main" id="{8B5EAF93-E2D6-7CF7-9682-A501E855890E}"/>
              </a:ext>
            </a:extLst>
          </p:cNvPr>
          <p:cNvSpPr>
            <a:spLocks noGrp="1"/>
          </p:cNvSpPr>
          <p:nvPr>
            <p:ph type="body" sz="quarter" idx="18" hasCustomPrompt="1"/>
          </p:nvPr>
        </p:nvSpPr>
        <p:spPr>
          <a:xfrm>
            <a:off x="240030" y="3382790"/>
            <a:ext cx="3086100" cy="825803"/>
          </a:xfrm>
          <a:prstGeom prst="rect">
            <a:avLst/>
          </a:prstGeom>
        </p:spPr>
        <p:txBody>
          <a:bodyPr anchor="ctr"/>
          <a:lstStyle>
            <a:lvl1pPr algn="ctr">
              <a:lnSpc>
                <a:spcPct val="100000"/>
              </a:lnSpc>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Descriptor</a:t>
            </a:r>
          </a:p>
        </p:txBody>
      </p:sp>
      <p:sp>
        <p:nvSpPr>
          <p:cNvPr id="5" name="TextBox 4">
            <a:extLst>
              <a:ext uri="{FF2B5EF4-FFF2-40B4-BE49-F238E27FC236}">
                <a16:creationId xmlns:a16="http://schemas.microsoft.com/office/drawing/2014/main" id="{DCA64B96-2DD4-CC8D-4F02-C57263827BAC}"/>
              </a:ext>
            </a:extLst>
          </p:cNvPr>
          <p:cNvSpPr txBox="1"/>
          <p:nvPr userDrawn="1"/>
        </p:nvSpPr>
        <p:spPr>
          <a:xfrm>
            <a:off x="5114926" y="6416307"/>
            <a:ext cx="3435608" cy="123111"/>
          </a:xfrm>
          <a:prstGeom prst="rect">
            <a:avLst/>
          </a:prstGeom>
          <a:noFill/>
        </p:spPr>
        <p:txBody>
          <a:bodyPr wrap="square" lIns="0" tIns="0" rIns="0" bIns="0" rtlCol="0">
            <a:spAutoFit/>
          </a:bodyPr>
          <a:lstStyle/>
          <a:p>
            <a:pPr lvl="0" algn="r"/>
            <a:r>
              <a:rPr lang="en-US" sz="800"/>
              <a:t> © 2023, </a:t>
            </a:r>
            <a:r>
              <a:rPr lang="en-US" sz="800" err="1"/>
              <a:t>Bionano</a:t>
            </a:r>
            <a:r>
              <a:rPr lang="en-US" sz="800"/>
              <a:t> Genomics, Inc.</a:t>
            </a:r>
          </a:p>
        </p:txBody>
      </p:sp>
      <p:sp>
        <p:nvSpPr>
          <p:cNvPr id="8" name="TextBox 7">
            <a:extLst>
              <a:ext uri="{FF2B5EF4-FFF2-40B4-BE49-F238E27FC236}">
                <a16:creationId xmlns:a16="http://schemas.microsoft.com/office/drawing/2014/main" id="{D91F18FC-CBAD-1440-C5EC-FDF091D14F98}"/>
              </a:ext>
            </a:extLst>
          </p:cNvPr>
          <p:cNvSpPr txBox="1"/>
          <p:nvPr userDrawn="1"/>
        </p:nvSpPr>
        <p:spPr>
          <a:xfrm>
            <a:off x="8633910" y="6416306"/>
            <a:ext cx="162396" cy="123111"/>
          </a:xfrm>
          <a:prstGeom prst="rect">
            <a:avLst/>
          </a:prstGeom>
          <a:noFill/>
        </p:spPr>
        <p:txBody>
          <a:bodyPr wrap="square" lIns="0" tIns="0" rIns="0" bIns="0" rtlCol="0">
            <a:spAutoFit/>
          </a:bodyPr>
          <a:lstStyle/>
          <a:p>
            <a:pPr algn="r"/>
            <a:fld id="{719AFE47-D076-4F1F-90CC-6958DAE0E184}" type="slidenum">
              <a:rPr lang="en-US" sz="800" smtClean="0"/>
              <a:pPr algn="r"/>
              <a:t>‹#›</a:t>
            </a:fld>
            <a:endParaRPr lang="en-US" sz="800"/>
          </a:p>
        </p:txBody>
      </p:sp>
      <p:sp>
        <p:nvSpPr>
          <p:cNvPr id="3" name="TextBox 2">
            <a:extLst>
              <a:ext uri="{FF2B5EF4-FFF2-40B4-BE49-F238E27FC236}">
                <a16:creationId xmlns:a16="http://schemas.microsoft.com/office/drawing/2014/main" id="{6AAB9FE9-E26B-E192-1DDA-A80527D811F5}"/>
              </a:ext>
            </a:extLst>
          </p:cNvPr>
          <p:cNvSpPr txBox="1"/>
          <p:nvPr userDrawn="1"/>
        </p:nvSpPr>
        <p:spPr>
          <a:xfrm>
            <a:off x="1136392" y="6458687"/>
            <a:ext cx="2429768" cy="76944"/>
          </a:xfrm>
          <a:prstGeom prst="rect">
            <a:avLst/>
          </a:prstGeom>
          <a:noFill/>
        </p:spPr>
        <p:txBody>
          <a:bodyPr wrap="square" lIns="0" tIns="0" rIns="0" bIns="0"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500">
                <a:solidFill>
                  <a:schemeClr val="bg1"/>
                </a:solidFill>
              </a:rPr>
              <a:t>FOR RESEARCH USE ONLY. NOT FOR USE IN DIAGNOSTIC PROCEDURES.</a:t>
            </a:r>
          </a:p>
        </p:txBody>
      </p:sp>
    </p:spTree>
    <p:extLst>
      <p:ext uri="{BB962C8B-B14F-4D97-AF65-F5344CB8AC3E}">
        <p14:creationId xmlns:p14="http://schemas.microsoft.com/office/powerpoint/2010/main" val="52957638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preserve="1" userDrawn="1">
  <p:cSld name="Key Metrics Slid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ECFC33-4EC2-5E08-6832-2F6AA178264F}"/>
              </a:ext>
            </a:extLst>
          </p:cNvPr>
          <p:cNvSpPr/>
          <p:nvPr userDrawn="1"/>
        </p:nvSpPr>
        <p:spPr>
          <a:xfrm>
            <a:off x="0" y="0"/>
            <a:ext cx="356616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 Placeholder 20">
            <a:extLst>
              <a:ext uri="{FF2B5EF4-FFF2-40B4-BE49-F238E27FC236}">
                <a16:creationId xmlns:a16="http://schemas.microsoft.com/office/drawing/2014/main" id="{8E4BFF6C-82DB-A585-6CB3-ECF7BF1413CF}"/>
              </a:ext>
            </a:extLst>
          </p:cNvPr>
          <p:cNvSpPr>
            <a:spLocks noGrp="1"/>
          </p:cNvSpPr>
          <p:nvPr>
            <p:ph type="body" sz="quarter" idx="17" hasCustomPrompt="1"/>
          </p:nvPr>
        </p:nvSpPr>
        <p:spPr>
          <a:xfrm>
            <a:off x="240030" y="2430665"/>
            <a:ext cx="3086100" cy="732811"/>
          </a:xfrm>
          <a:prstGeom prst="rect">
            <a:avLst/>
          </a:prstGeom>
        </p:spPr>
        <p:txBody>
          <a:bodyPr anchor="b"/>
          <a:lstStyle>
            <a:lvl1pPr algn="ctr">
              <a:lnSpc>
                <a:spcPct val="100000"/>
              </a:lnSpc>
              <a:defRPr sz="35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Metrics</a:t>
            </a:r>
          </a:p>
        </p:txBody>
      </p:sp>
      <p:pic>
        <p:nvPicPr>
          <p:cNvPr id="7" name="Graphic 6">
            <a:extLst>
              <a:ext uri="{FF2B5EF4-FFF2-40B4-BE49-F238E27FC236}">
                <a16:creationId xmlns:a16="http://schemas.microsoft.com/office/drawing/2014/main" id="{8BD302D0-4035-7D52-5B6F-DBC1234CA2A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904" y="6385186"/>
            <a:ext cx="621792" cy="169009"/>
          </a:xfrm>
          <a:prstGeom prst="rect">
            <a:avLst/>
          </a:prstGeom>
        </p:spPr>
      </p:pic>
      <p:sp>
        <p:nvSpPr>
          <p:cNvPr id="9" name="Text Placeholder 8">
            <a:extLst>
              <a:ext uri="{FF2B5EF4-FFF2-40B4-BE49-F238E27FC236}">
                <a16:creationId xmlns:a16="http://schemas.microsoft.com/office/drawing/2014/main" id="{3D29C95C-D5BF-60F1-659A-41C629FC4CEF}"/>
              </a:ext>
            </a:extLst>
          </p:cNvPr>
          <p:cNvSpPr>
            <a:spLocks noGrp="1"/>
          </p:cNvSpPr>
          <p:nvPr>
            <p:ph type="body" sz="quarter" idx="11" hasCustomPrompt="1"/>
          </p:nvPr>
        </p:nvSpPr>
        <p:spPr>
          <a:xfrm>
            <a:off x="4167188" y="1649616"/>
            <a:ext cx="519112" cy="692149"/>
          </a:xfrm>
          <a:prstGeom prst="ellipse">
            <a:avLst/>
          </a:prstGeom>
          <a:solidFill>
            <a:schemeClr val="accent1"/>
          </a:solidFill>
        </p:spPr>
        <p:txBody>
          <a:bodyPr anchor="ctr"/>
          <a:lstStyle>
            <a:lvl1pPr algn="ctr">
              <a:lnSpc>
                <a:spcPct val="100000"/>
              </a:lnSpc>
              <a:defRPr sz="2000" b="1">
                <a:solidFill>
                  <a:schemeClr val="bg1"/>
                </a:solidFill>
              </a:defRPr>
            </a:lvl1pPr>
          </a:lstStyle>
          <a:p>
            <a:pPr lvl="0"/>
            <a:r>
              <a:rPr lang="en-US"/>
              <a:t>1</a:t>
            </a:r>
          </a:p>
        </p:txBody>
      </p:sp>
      <p:sp>
        <p:nvSpPr>
          <p:cNvPr id="11" name="Text Placeholder 10">
            <a:extLst>
              <a:ext uri="{FF2B5EF4-FFF2-40B4-BE49-F238E27FC236}">
                <a16:creationId xmlns:a16="http://schemas.microsoft.com/office/drawing/2014/main" id="{AE5E8CAA-7269-8FAB-9DA6-676B895885E2}"/>
              </a:ext>
            </a:extLst>
          </p:cNvPr>
          <p:cNvSpPr>
            <a:spLocks noGrp="1"/>
          </p:cNvSpPr>
          <p:nvPr>
            <p:ph type="body" sz="quarter" idx="12"/>
          </p:nvPr>
        </p:nvSpPr>
        <p:spPr>
          <a:xfrm>
            <a:off x="4914199" y="1549493"/>
            <a:ext cx="3867150" cy="1065320"/>
          </a:xfrm>
          <a:prstGeom prst="rect">
            <a:avLst/>
          </a:prstGeom>
        </p:spPr>
        <p:txBody>
          <a:bodyPr/>
          <a:lstStyle>
            <a:lvl1pPr>
              <a:defRPr b="0"/>
            </a:lvl1pPr>
          </a:lstStyle>
          <a:p>
            <a:pPr lvl="0"/>
            <a:r>
              <a:rPr lang="en-US"/>
              <a:t>Click to edit Master text styles</a:t>
            </a:r>
          </a:p>
        </p:txBody>
      </p:sp>
      <p:cxnSp>
        <p:nvCxnSpPr>
          <p:cNvPr id="15" name="Straight Connector 14">
            <a:extLst>
              <a:ext uri="{FF2B5EF4-FFF2-40B4-BE49-F238E27FC236}">
                <a16:creationId xmlns:a16="http://schemas.microsoft.com/office/drawing/2014/main" id="{71712EC2-E514-41B0-5369-BBFB62523BB6}"/>
              </a:ext>
            </a:extLst>
          </p:cNvPr>
          <p:cNvCxnSpPr>
            <a:cxnSpLocks/>
          </p:cNvCxnSpPr>
          <p:nvPr userDrawn="1"/>
        </p:nvCxnSpPr>
        <p:spPr>
          <a:xfrm>
            <a:off x="548640" y="3358691"/>
            <a:ext cx="2468880"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6" name="Text Placeholder 8">
            <a:extLst>
              <a:ext uri="{FF2B5EF4-FFF2-40B4-BE49-F238E27FC236}">
                <a16:creationId xmlns:a16="http://schemas.microsoft.com/office/drawing/2014/main" id="{1237B897-1C1F-6306-B7F3-EC32823F32D3}"/>
              </a:ext>
            </a:extLst>
          </p:cNvPr>
          <p:cNvSpPr>
            <a:spLocks noGrp="1"/>
          </p:cNvSpPr>
          <p:nvPr>
            <p:ph type="body" sz="quarter" idx="13" hasCustomPrompt="1"/>
          </p:nvPr>
        </p:nvSpPr>
        <p:spPr>
          <a:xfrm>
            <a:off x="4167188" y="2979165"/>
            <a:ext cx="519112" cy="692149"/>
          </a:xfrm>
          <a:prstGeom prst="ellipse">
            <a:avLst/>
          </a:prstGeom>
          <a:solidFill>
            <a:schemeClr val="accent1"/>
          </a:solidFill>
        </p:spPr>
        <p:txBody>
          <a:bodyPr anchor="ctr"/>
          <a:lstStyle>
            <a:lvl1pPr algn="ctr">
              <a:lnSpc>
                <a:spcPct val="100000"/>
              </a:lnSpc>
              <a:defRPr sz="2000" b="1">
                <a:solidFill>
                  <a:schemeClr val="bg1"/>
                </a:solidFill>
              </a:defRPr>
            </a:lvl1pPr>
          </a:lstStyle>
          <a:p>
            <a:pPr lvl="0"/>
            <a:r>
              <a:rPr lang="en-US"/>
              <a:t>2</a:t>
            </a:r>
          </a:p>
        </p:txBody>
      </p:sp>
      <p:sp>
        <p:nvSpPr>
          <p:cNvPr id="17" name="Text Placeholder 10">
            <a:extLst>
              <a:ext uri="{FF2B5EF4-FFF2-40B4-BE49-F238E27FC236}">
                <a16:creationId xmlns:a16="http://schemas.microsoft.com/office/drawing/2014/main" id="{EBB08FDD-3DB9-EC74-3FB9-E23C4181F371}"/>
              </a:ext>
            </a:extLst>
          </p:cNvPr>
          <p:cNvSpPr>
            <a:spLocks noGrp="1"/>
          </p:cNvSpPr>
          <p:nvPr>
            <p:ph type="body" sz="quarter" idx="14"/>
          </p:nvPr>
        </p:nvSpPr>
        <p:spPr>
          <a:xfrm>
            <a:off x="4914199" y="2879043"/>
            <a:ext cx="3867150" cy="1065320"/>
          </a:xfrm>
          <a:prstGeom prst="rect">
            <a:avLst/>
          </a:prstGeom>
        </p:spPr>
        <p:txBody>
          <a:bodyPr/>
          <a:lstStyle>
            <a:lvl1pPr>
              <a:defRPr b="0"/>
            </a:lvl1pPr>
          </a:lstStyle>
          <a:p>
            <a:pPr lvl="0"/>
            <a:r>
              <a:rPr lang="en-US"/>
              <a:t>Click to edit Master text styles</a:t>
            </a:r>
          </a:p>
        </p:txBody>
      </p:sp>
      <p:sp>
        <p:nvSpPr>
          <p:cNvPr id="18" name="Text Placeholder 8">
            <a:extLst>
              <a:ext uri="{FF2B5EF4-FFF2-40B4-BE49-F238E27FC236}">
                <a16:creationId xmlns:a16="http://schemas.microsoft.com/office/drawing/2014/main" id="{36B2F83D-1C0D-FDEE-F547-336093E52A1B}"/>
              </a:ext>
            </a:extLst>
          </p:cNvPr>
          <p:cNvSpPr>
            <a:spLocks noGrp="1"/>
          </p:cNvSpPr>
          <p:nvPr>
            <p:ph type="body" sz="quarter" idx="15" hasCustomPrompt="1"/>
          </p:nvPr>
        </p:nvSpPr>
        <p:spPr>
          <a:xfrm>
            <a:off x="4167188" y="4308715"/>
            <a:ext cx="519112" cy="692149"/>
          </a:xfrm>
          <a:prstGeom prst="ellipse">
            <a:avLst/>
          </a:prstGeom>
          <a:solidFill>
            <a:schemeClr val="accent1"/>
          </a:solidFill>
        </p:spPr>
        <p:txBody>
          <a:bodyPr anchor="ctr"/>
          <a:lstStyle>
            <a:lvl1pPr algn="ctr">
              <a:lnSpc>
                <a:spcPct val="100000"/>
              </a:lnSpc>
              <a:defRPr sz="2000" b="1">
                <a:solidFill>
                  <a:schemeClr val="bg1"/>
                </a:solidFill>
              </a:defRPr>
            </a:lvl1pPr>
          </a:lstStyle>
          <a:p>
            <a:pPr lvl="0"/>
            <a:r>
              <a:rPr lang="en-US"/>
              <a:t>3</a:t>
            </a:r>
          </a:p>
        </p:txBody>
      </p:sp>
      <p:sp>
        <p:nvSpPr>
          <p:cNvPr id="19" name="Text Placeholder 10">
            <a:extLst>
              <a:ext uri="{FF2B5EF4-FFF2-40B4-BE49-F238E27FC236}">
                <a16:creationId xmlns:a16="http://schemas.microsoft.com/office/drawing/2014/main" id="{BC312210-782F-8088-6DCC-7C0FA20EF529}"/>
              </a:ext>
            </a:extLst>
          </p:cNvPr>
          <p:cNvSpPr>
            <a:spLocks noGrp="1"/>
          </p:cNvSpPr>
          <p:nvPr>
            <p:ph type="body" sz="quarter" idx="16"/>
          </p:nvPr>
        </p:nvSpPr>
        <p:spPr>
          <a:xfrm>
            <a:off x="4914199" y="4208592"/>
            <a:ext cx="3867150" cy="1065320"/>
          </a:xfrm>
          <a:prstGeom prst="rect">
            <a:avLst/>
          </a:prstGeom>
        </p:spPr>
        <p:txBody>
          <a:bodyPr/>
          <a:lstStyle>
            <a:lvl1pPr>
              <a:defRPr b="0"/>
            </a:lvl1pPr>
          </a:lstStyle>
          <a:p>
            <a:pPr lvl="0"/>
            <a:r>
              <a:rPr lang="en-US"/>
              <a:t>Click to edit Master text styles</a:t>
            </a:r>
          </a:p>
        </p:txBody>
      </p:sp>
      <p:sp>
        <p:nvSpPr>
          <p:cNvPr id="22" name="Text Placeholder 20">
            <a:extLst>
              <a:ext uri="{FF2B5EF4-FFF2-40B4-BE49-F238E27FC236}">
                <a16:creationId xmlns:a16="http://schemas.microsoft.com/office/drawing/2014/main" id="{8B5EAF93-E2D6-7CF7-9682-A501E855890E}"/>
              </a:ext>
            </a:extLst>
          </p:cNvPr>
          <p:cNvSpPr>
            <a:spLocks noGrp="1"/>
          </p:cNvSpPr>
          <p:nvPr>
            <p:ph type="body" sz="quarter" idx="18" hasCustomPrompt="1"/>
          </p:nvPr>
        </p:nvSpPr>
        <p:spPr>
          <a:xfrm>
            <a:off x="240030" y="3382790"/>
            <a:ext cx="3086100" cy="825803"/>
          </a:xfrm>
          <a:prstGeom prst="rect">
            <a:avLst/>
          </a:prstGeom>
        </p:spPr>
        <p:txBody>
          <a:bodyPr anchor="ctr"/>
          <a:lstStyle>
            <a:lvl1pPr algn="ctr">
              <a:lnSpc>
                <a:spcPct val="100000"/>
              </a:lnSpc>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Descriptor</a:t>
            </a:r>
          </a:p>
        </p:txBody>
      </p:sp>
      <p:sp>
        <p:nvSpPr>
          <p:cNvPr id="5" name="Picture Placeholder 4">
            <a:extLst>
              <a:ext uri="{FF2B5EF4-FFF2-40B4-BE49-F238E27FC236}">
                <a16:creationId xmlns:a16="http://schemas.microsoft.com/office/drawing/2014/main" id="{581FAA6B-147B-C6F8-30A7-6A98B9595E7B}"/>
              </a:ext>
            </a:extLst>
          </p:cNvPr>
          <p:cNvSpPr>
            <a:spLocks noGrp="1"/>
          </p:cNvSpPr>
          <p:nvPr>
            <p:ph type="pic" sz="quarter" idx="19"/>
          </p:nvPr>
        </p:nvSpPr>
        <p:spPr>
          <a:xfrm>
            <a:off x="1216343" y="1108054"/>
            <a:ext cx="1133475" cy="1322611"/>
          </a:xfrm>
          <a:prstGeom prst="rect">
            <a:avLst/>
          </a:prstGeom>
        </p:spPr>
        <p:txBody>
          <a:bodyPr anchor="ctr"/>
          <a:lstStyle>
            <a:lvl1pPr algn="ctr">
              <a:defRPr sz="1000">
                <a:solidFill>
                  <a:schemeClr val="bg1"/>
                </a:solidFill>
              </a:defRPr>
            </a:lvl1pPr>
          </a:lstStyle>
          <a:p>
            <a:endParaRPr lang="en-US"/>
          </a:p>
        </p:txBody>
      </p:sp>
      <p:sp>
        <p:nvSpPr>
          <p:cNvPr id="4" name="TextBox 3">
            <a:extLst>
              <a:ext uri="{FF2B5EF4-FFF2-40B4-BE49-F238E27FC236}">
                <a16:creationId xmlns:a16="http://schemas.microsoft.com/office/drawing/2014/main" id="{9A669FC4-996F-94BB-F445-7A57EE96B23F}"/>
              </a:ext>
            </a:extLst>
          </p:cNvPr>
          <p:cNvSpPr txBox="1"/>
          <p:nvPr userDrawn="1"/>
        </p:nvSpPr>
        <p:spPr>
          <a:xfrm>
            <a:off x="5114926" y="6416307"/>
            <a:ext cx="3435608" cy="123111"/>
          </a:xfrm>
          <a:prstGeom prst="rect">
            <a:avLst/>
          </a:prstGeom>
          <a:noFill/>
        </p:spPr>
        <p:txBody>
          <a:bodyPr wrap="square" lIns="0" tIns="0" rIns="0" bIns="0" rtlCol="0">
            <a:spAutoFit/>
          </a:bodyPr>
          <a:lstStyle/>
          <a:p>
            <a:pPr lvl="0" algn="r"/>
            <a:r>
              <a:rPr lang="en-US" sz="800"/>
              <a:t> © 2023, </a:t>
            </a:r>
            <a:r>
              <a:rPr lang="en-US" sz="800" err="1"/>
              <a:t>Bionano</a:t>
            </a:r>
            <a:r>
              <a:rPr lang="en-US" sz="800"/>
              <a:t> Genomics, Inc.</a:t>
            </a:r>
          </a:p>
        </p:txBody>
      </p:sp>
      <p:sp>
        <p:nvSpPr>
          <p:cNvPr id="8" name="TextBox 7">
            <a:extLst>
              <a:ext uri="{FF2B5EF4-FFF2-40B4-BE49-F238E27FC236}">
                <a16:creationId xmlns:a16="http://schemas.microsoft.com/office/drawing/2014/main" id="{17F0E95C-AFF1-FA29-0BA3-F7016B53125A}"/>
              </a:ext>
            </a:extLst>
          </p:cNvPr>
          <p:cNvSpPr txBox="1"/>
          <p:nvPr userDrawn="1"/>
        </p:nvSpPr>
        <p:spPr>
          <a:xfrm>
            <a:off x="8633910" y="6416306"/>
            <a:ext cx="162396" cy="123111"/>
          </a:xfrm>
          <a:prstGeom prst="rect">
            <a:avLst/>
          </a:prstGeom>
          <a:noFill/>
        </p:spPr>
        <p:txBody>
          <a:bodyPr wrap="square" lIns="0" tIns="0" rIns="0" bIns="0" rtlCol="0">
            <a:spAutoFit/>
          </a:bodyPr>
          <a:lstStyle/>
          <a:p>
            <a:pPr algn="r"/>
            <a:fld id="{719AFE47-D076-4F1F-90CC-6958DAE0E184}" type="slidenum">
              <a:rPr lang="en-US" sz="800" smtClean="0"/>
              <a:pPr algn="r"/>
              <a:t>‹#›</a:t>
            </a:fld>
            <a:endParaRPr lang="en-US" sz="800"/>
          </a:p>
        </p:txBody>
      </p:sp>
      <p:sp>
        <p:nvSpPr>
          <p:cNvPr id="10" name="Title 1">
            <a:extLst>
              <a:ext uri="{FF2B5EF4-FFF2-40B4-BE49-F238E27FC236}">
                <a16:creationId xmlns:a16="http://schemas.microsoft.com/office/drawing/2014/main" id="{86CFC6BC-CC1B-831F-0319-314ABD52AF3F}"/>
              </a:ext>
            </a:extLst>
          </p:cNvPr>
          <p:cNvSpPr>
            <a:spLocks noGrp="1"/>
          </p:cNvSpPr>
          <p:nvPr>
            <p:ph type="title" hasCustomPrompt="1"/>
          </p:nvPr>
        </p:nvSpPr>
        <p:spPr>
          <a:xfrm>
            <a:off x="4143375" y="344179"/>
            <a:ext cx="4637976" cy="876864"/>
          </a:xfrm>
        </p:spPr>
        <p:txBody>
          <a:bodyPr/>
          <a:lstStyle/>
          <a:p>
            <a:r>
              <a:rPr lang="en-US"/>
              <a:t>Key Metrics Slide Title Text </a:t>
            </a:r>
            <a:br>
              <a:rPr lang="en-US"/>
            </a:br>
            <a:r>
              <a:rPr lang="en-US"/>
              <a:t>Goes Here</a:t>
            </a:r>
          </a:p>
        </p:txBody>
      </p:sp>
      <p:sp>
        <p:nvSpPr>
          <p:cNvPr id="2" name="TextBox 1">
            <a:extLst>
              <a:ext uri="{FF2B5EF4-FFF2-40B4-BE49-F238E27FC236}">
                <a16:creationId xmlns:a16="http://schemas.microsoft.com/office/drawing/2014/main" id="{D3E65646-B43C-3EC6-8C01-0A98EBC6A1CF}"/>
              </a:ext>
            </a:extLst>
          </p:cNvPr>
          <p:cNvSpPr txBox="1"/>
          <p:nvPr userDrawn="1"/>
        </p:nvSpPr>
        <p:spPr>
          <a:xfrm>
            <a:off x="1136392" y="6458687"/>
            <a:ext cx="2429768" cy="76944"/>
          </a:xfrm>
          <a:prstGeom prst="rect">
            <a:avLst/>
          </a:prstGeom>
          <a:noFill/>
        </p:spPr>
        <p:txBody>
          <a:bodyPr wrap="square" lIns="0" tIns="0" rIns="0" bIns="0"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500">
                <a:solidFill>
                  <a:schemeClr val="bg1"/>
                </a:solidFill>
              </a:rPr>
              <a:t>FOR RESEARCH USE ONLY. NOT FOR USE IN DIAGNOSTIC PROCEDURES.</a:t>
            </a:r>
          </a:p>
        </p:txBody>
      </p:sp>
    </p:spTree>
    <p:extLst>
      <p:ext uri="{BB962C8B-B14F-4D97-AF65-F5344CB8AC3E}">
        <p14:creationId xmlns:p14="http://schemas.microsoft.com/office/powerpoint/2010/main" val="88283896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Key Metrics Slide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ECFC33-4EC2-5E08-6832-2F6AA178264F}"/>
              </a:ext>
            </a:extLst>
          </p:cNvPr>
          <p:cNvSpPr/>
          <p:nvPr userDrawn="1"/>
        </p:nvSpPr>
        <p:spPr>
          <a:xfrm>
            <a:off x="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Oval 23">
            <a:extLst>
              <a:ext uri="{FF2B5EF4-FFF2-40B4-BE49-F238E27FC236}">
                <a16:creationId xmlns:a16="http://schemas.microsoft.com/office/drawing/2014/main" id="{26182C2F-C3FB-BA3B-06CD-5EFD792B3914}"/>
              </a:ext>
            </a:extLst>
          </p:cNvPr>
          <p:cNvSpPr/>
          <p:nvPr userDrawn="1"/>
        </p:nvSpPr>
        <p:spPr>
          <a:xfrm>
            <a:off x="800489" y="1359936"/>
            <a:ext cx="2971024" cy="3961365"/>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 Placeholder 20">
            <a:extLst>
              <a:ext uri="{FF2B5EF4-FFF2-40B4-BE49-F238E27FC236}">
                <a16:creationId xmlns:a16="http://schemas.microsoft.com/office/drawing/2014/main" id="{8E4BFF6C-82DB-A585-6CB3-ECF7BF1413CF}"/>
              </a:ext>
            </a:extLst>
          </p:cNvPr>
          <p:cNvSpPr>
            <a:spLocks noGrp="1"/>
          </p:cNvSpPr>
          <p:nvPr>
            <p:ph type="body" sz="quarter" idx="17" hasCustomPrompt="1"/>
          </p:nvPr>
        </p:nvSpPr>
        <p:spPr>
          <a:xfrm>
            <a:off x="742950" y="2604009"/>
            <a:ext cx="3086100" cy="940467"/>
          </a:xfrm>
          <a:prstGeom prst="rect">
            <a:avLst/>
          </a:prstGeom>
        </p:spPr>
        <p:txBody>
          <a:bodyPr anchor="b"/>
          <a:lstStyle>
            <a:lvl1pPr algn="ctr">
              <a:lnSpc>
                <a:spcPct val="100000"/>
              </a:lnSpc>
              <a:defRPr sz="35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Metrics</a:t>
            </a:r>
          </a:p>
        </p:txBody>
      </p:sp>
      <p:sp>
        <p:nvSpPr>
          <p:cNvPr id="2" name="Title 1">
            <a:extLst>
              <a:ext uri="{FF2B5EF4-FFF2-40B4-BE49-F238E27FC236}">
                <a16:creationId xmlns:a16="http://schemas.microsoft.com/office/drawing/2014/main" id="{DE1422A9-6AB8-4A72-ACE5-E41380257EB3}"/>
              </a:ext>
            </a:extLst>
          </p:cNvPr>
          <p:cNvSpPr>
            <a:spLocks noGrp="1"/>
          </p:cNvSpPr>
          <p:nvPr>
            <p:ph type="title" hasCustomPrompt="1"/>
          </p:nvPr>
        </p:nvSpPr>
        <p:spPr>
          <a:xfrm>
            <a:off x="5048251" y="344179"/>
            <a:ext cx="3733098" cy="876864"/>
          </a:xfrm>
        </p:spPr>
        <p:txBody>
          <a:bodyPr/>
          <a:lstStyle/>
          <a:p>
            <a:r>
              <a:rPr lang="en-US"/>
              <a:t>Key Metrics Slide Title Text </a:t>
            </a:r>
            <a:br>
              <a:rPr lang="en-US"/>
            </a:br>
            <a:r>
              <a:rPr lang="en-US"/>
              <a:t>Goes Here</a:t>
            </a:r>
          </a:p>
        </p:txBody>
      </p:sp>
      <p:pic>
        <p:nvPicPr>
          <p:cNvPr id="7" name="Graphic 6">
            <a:extLst>
              <a:ext uri="{FF2B5EF4-FFF2-40B4-BE49-F238E27FC236}">
                <a16:creationId xmlns:a16="http://schemas.microsoft.com/office/drawing/2014/main" id="{8BD302D0-4035-7D52-5B6F-DBC1234CA2A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904" y="6385186"/>
            <a:ext cx="621792" cy="169009"/>
          </a:xfrm>
          <a:prstGeom prst="rect">
            <a:avLst/>
          </a:prstGeom>
        </p:spPr>
      </p:pic>
      <p:sp>
        <p:nvSpPr>
          <p:cNvPr id="11" name="Text Placeholder 10">
            <a:extLst>
              <a:ext uri="{FF2B5EF4-FFF2-40B4-BE49-F238E27FC236}">
                <a16:creationId xmlns:a16="http://schemas.microsoft.com/office/drawing/2014/main" id="{AE5E8CAA-7269-8FAB-9DA6-676B895885E2}"/>
              </a:ext>
            </a:extLst>
          </p:cNvPr>
          <p:cNvSpPr>
            <a:spLocks noGrp="1"/>
          </p:cNvSpPr>
          <p:nvPr>
            <p:ph type="body" sz="quarter" idx="12"/>
          </p:nvPr>
        </p:nvSpPr>
        <p:spPr>
          <a:xfrm>
            <a:off x="5828599" y="1995380"/>
            <a:ext cx="2952750" cy="1065320"/>
          </a:xfrm>
          <a:prstGeom prst="rect">
            <a:avLst/>
          </a:prstGeom>
        </p:spPr>
        <p:txBody>
          <a:bodyPr/>
          <a:lstStyle>
            <a:lvl1pPr>
              <a:defRPr b="0"/>
            </a:lvl1pPr>
          </a:lstStyle>
          <a:p>
            <a:pPr lvl="0"/>
            <a:r>
              <a:rPr lang="en-US"/>
              <a:t>Click to edit Master text styles</a:t>
            </a:r>
          </a:p>
        </p:txBody>
      </p:sp>
      <p:sp>
        <p:nvSpPr>
          <p:cNvPr id="22" name="Text Placeholder 20">
            <a:extLst>
              <a:ext uri="{FF2B5EF4-FFF2-40B4-BE49-F238E27FC236}">
                <a16:creationId xmlns:a16="http://schemas.microsoft.com/office/drawing/2014/main" id="{8B5EAF93-E2D6-7CF7-9682-A501E855890E}"/>
              </a:ext>
            </a:extLst>
          </p:cNvPr>
          <p:cNvSpPr>
            <a:spLocks noGrp="1"/>
          </p:cNvSpPr>
          <p:nvPr>
            <p:ph type="body" sz="quarter" idx="18" hasCustomPrompt="1"/>
          </p:nvPr>
        </p:nvSpPr>
        <p:spPr>
          <a:xfrm>
            <a:off x="742950" y="3611390"/>
            <a:ext cx="3086100" cy="825803"/>
          </a:xfrm>
          <a:prstGeom prst="rect">
            <a:avLst/>
          </a:prstGeom>
        </p:spPr>
        <p:txBody>
          <a:bodyPr anchor="ctr"/>
          <a:lstStyle>
            <a:lvl1pPr algn="ctr">
              <a:lnSpc>
                <a:spcPct val="100000"/>
              </a:lnSpc>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Descriptor</a:t>
            </a:r>
          </a:p>
        </p:txBody>
      </p:sp>
      <p:sp>
        <p:nvSpPr>
          <p:cNvPr id="12" name="Picture Placeholder 11">
            <a:extLst>
              <a:ext uri="{FF2B5EF4-FFF2-40B4-BE49-F238E27FC236}">
                <a16:creationId xmlns:a16="http://schemas.microsoft.com/office/drawing/2014/main" id="{44063C87-BC7E-03CD-A8E1-81327E9C6C96}"/>
              </a:ext>
            </a:extLst>
          </p:cNvPr>
          <p:cNvSpPr>
            <a:spLocks noGrp="1"/>
          </p:cNvSpPr>
          <p:nvPr>
            <p:ph type="pic" sz="quarter" idx="19" hasCustomPrompt="1"/>
          </p:nvPr>
        </p:nvSpPr>
        <p:spPr>
          <a:xfrm>
            <a:off x="5067302" y="2092514"/>
            <a:ext cx="572536" cy="763380"/>
          </a:xfrm>
          <a:prstGeom prst="ellipse">
            <a:avLst/>
          </a:prstGeom>
        </p:spPr>
        <p:txBody>
          <a:bodyPr anchor="ctr"/>
          <a:lstStyle>
            <a:lvl1pPr algn="ctr">
              <a:lnSpc>
                <a:spcPct val="100000"/>
              </a:lnSpc>
              <a:defRPr sz="1000"/>
            </a:lvl1pPr>
          </a:lstStyle>
          <a:p>
            <a:r>
              <a:rPr lang="en-US"/>
              <a:t>Add Icon</a:t>
            </a:r>
          </a:p>
        </p:txBody>
      </p:sp>
      <p:sp>
        <p:nvSpPr>
          <p:cNvPr id="13" name="Text Placeholder 10">
            <a:extLst>
              <a:ext uri="{FF2B5EF4-FFF2-40B4-BE49-F238E27FC236}">
                <a16:creationId xmlns:a16="http://schemas.microsoft.com/office/drawing/2014/main" id="{C7DA9FE0-F5FC-D527-7D89-708AA6C6CF2E}"/>
              </a:ext>
            </a:extLst>
          </p:cNvPr>
          <p:cNvSpPr>
            <a:spLocks noGrp="1"/>
          </p:cNvSpPr>
          <p:nvPr>
            <p:ph type="body" sz="quarter" idx="20"/>
          </p:nvPr>
        </p:nvSpPr>
        <p:spPr>
          <a:xfrm>
            <a:off x="5828599" y="3313620"/>
            <a:ext cx="2952750" cy="1065320"/>
          </a:xfrm>
          <a:prstGeom prst="rect">
            <a:avLst/>
          </a:prstGeom>
        </p:spPr>
        <p:txBody>
          <a:bodyPr/>
          <a:lstStyle>
            <a:lvl1pPr>
              <a:defRPr b="0"/>
            </a:lvl1pPr>
          </a:lstStyle>
          <a:p>
            <a:pPr lvl="0"/>
            <a:r>
              <a:rPr lang="en-US"/>
              <a:t>Click to edit Master text styles</a:t>
            </a:r>
          </a:p>
        </p:txBody>
      </p:sp>
      <p:sp>
        <p:nvSpPr>
          <p:cNvPr id="14" name="Picture Placeholder 11">
            <a:extLst>
              <a:ext uri="{FF2B5EF4-FFF2-40B4-BE49-F238E27FC236}">
                <a16:creationId xmlns:a16="http://schemas.microsoft.com/office/drawing/2014/main" id="{395C42FC-0D7C-1B24-9828-3B4AFE25F95A}"/>
              </a:ext>
            </a:extLst>
          </p:cNvPr>
          <p:cNvSpPr>
            <a:spLocks noGrp="1"/>
          </p:cNvSpPr>
          <p:nvPr>
            <p:ph type="pic" sz="quarter" idx="21" hasCustomPrompt="1"/>
          </p:nvPr>
        </p:nvSpPr>
        <p:spPr>
          <a:xfrm>
            <a:off x="5067302" y="3410754"/>
            <a:ext cx="572536" cy="763380"/>
          </a:xfrm>
          <a:prstGeom prst="ellipse">
            <a:avLst/>
          </a:prstGeom>
        </p:spPr>
        <p:txBody>
          <a:bodyPr anchor="ctr"/>
          <a:lstStyle>
            <a:lvl1pPr algn="ctr">
              <a:lnSpc>
                <a:spcPct val="100000"/>
              </a:lnSpc>
              <a:defRPr sz="1000"/>
            </a:lvl1pPr>
          </a:lstStyle>
          <a:p>
            <a:r>
              <a:rPr lang="en-US"/>
              <a:t>Add Icon</a:t>
            </a:r>
          </a:p>
        </p:txBody>
      </p:sp>
      <p:sp>
        <p:nvSpPr>
          <p:cNvPr id="20" name="Text Placeholder 10">
            <a:extLst>
              <a:ext uri="{FF2B5EF4-FFF2-40B4-BE49-F238E27FC236}">
                <a16:creationId xmlns:a16="http://schemas.microsoft.com/office/drawing/2014/main" id="{08E03D5A-B971-DE6D-54E1-DAEECC9BE6B1}"/>
              </a:ext>
            </a:extLst>
          </p:cNvPr>
          <p:cNvSpPr>
            <a:spLocks noGrp="1"/>
          </p:cNvSpPr>
          <p:nvPr>
            <p:ph type="body" sz="quarter" idx="22"/>
          </p:nvPr>
        </p:nvSpPr>
        <p:spPr>
          <a:xfrm>
            <a:off x="5828599" y="4655553"/>
            <a:ext cx="2952750" cy="1065320"/>
          </a:xfrm>
          <a:prstGeom prst="rect">
            <a:avLst/>
          </a:prstGeom>
        </p:spPr>
        <p:txBody>
          <a:bodyPr/>
          <a:lstStyle>
            <a:lvl1pPr>
              <a:defRPr b="0"/>
            </a:lvl1pPr>
          </a:lstStyle>
          <a:p>
            <a:pPr lvl="0"/>
            <a:r>
              <a:rPr lang="en-US"/>
              <a:t>Click to edit Master text styles</a:t>
            </a:r>
          </a:p>
        </p:txBody>
      </p:sp>
      <p:sp>
        <p:nvSpPr>
          <p:cNvPr id="23" name="Picture Placeholder 11">
            <a:extLst>
              <a:ext uri="{FF2B5EF4-FFF2-40B4-BE49-F238E27FC236}">
                <a16:creationId xmlns:a16="http://schemas.microsoft.com/office/drawing/2014/main" id="{DC122CAA-D654-D19A-F729-932DADD43460}"/>
              </a:ext>
            </a:extLst>
          </p:cNvPr>
          <p:cNvSpPr>
            <a:spLocks noGrp="1"/>
          </p:cNvSpPr>
          <p:nvPr>
            <p:ph type="pic" sz="quarter" idx="23" hasCustomPrompt="1"/>
          </p:nvPr>
        </p:nvSpPr>
        <p:spPr>
          <a:xfrm>
            <a:off x="5067302" y="4752687"/>
            <a:ext cx="572536" cy="763380"/>
          </a:xfrm>
          <a:prstGeom prst="ellipse">
            <a:avLst/>
          </a:prstGeom>
        </p:spPr>
        <p:txBody>
          <a:bodyPr anchor="ctr"/>
          <a:lstStyle>
            <a:lvl1pPr algn="ctr">
              <a:lnSpc>
                <a:spcPct val="100000"/>
              </a:lnSpc>
              <a:defRPr sz="1000"/>
            </a:lvl1pPr>
          </a:lstStyle>
          <a:p>
            <a:r>
              <a:rPr lang="en-US"/>
              <a:t>Add Icon</a:t>
            </a:r>
          </a:p>
        </p:txBody>
      </p:sp>
      <p:sp>
        <p:nvSpPr>
          <p:cNvPr id="5" name="TextBox 4">
            <a:extLst>
              <a:ext uri="{FF2B5EF4-FFF2-40B4-BE49-F238E27FC236}">
                <a16:creationId xmlns:a16="http://schemas.microsoft.com/office/drawing/2014/main" id="{67345D38-917F-B129-4B77-43A8ACA9D910}"/>
              </a:ext>
            </a:extLst>
          </p:cNvPr>
          <p:cNvSpPr txBox="1"/>
          <p:nvPr userDrawn="1"/>
        </p:nvSpPr>
        <p:spPr>
          <a:xfrm>
            <a:off x="1125339" y="6426564"/>
            <a:ext cx="3435608" cy="107722"/>
          </a:xfrm>
          <a:prstGeom prst="rect">
            <a:avLst/>
          </a:prstGeom>
          <a:noFill/>
        </p:spPr>
        <p:txBody>
          <a:bodyPr wrap="square" lIns="0" tIns="0" rIns="0" bIns="0"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700">
                <a:solidFill>
                  <a:schemeClr val="bg1"/>
                </a:solidFill>
              </a:rPr>
              <a:t>FOR RESEARCH USE ONLY. NOT FOR USE IN DIAGNOSTIC PROCEDURES.</a:t>
            </a:r>
          </a:p>
        </p:txBody>
      </p:sp>
    </p:spTree>
    <p:extLst>
      <p:ext uri="{BB962C8B-B14F-4D97-AF65-F5344CB8AC3E}">
        <p14:creationId xmlns:p14="http://schemas.microsoft.com/office/powerpoint/2010/main" val="1901137645"/>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Key Metrics Slide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ECFC33-4EC2-5E08-6832-2F6AA178264F}"/>
              </a:ext>
            </a:extLst>
          </p:cNvPr>
          <p:cNvSpPr/>
          <p:nvPr userDrawn="1"/>
        </p:nvSpPr>
        <p:spPr>
          <a:xfrm>
            <a:off x="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Oval 23">
            <a:extLst>
              <a:ext uri="{FF2B5EF4-FFF2-40B4-BE49-F238E27FC236}">
                <a16:creationId xmlns:a16="http://schemas.microsoft.com/office/drawing/2014/main" id="{26182C2F-C3FB-BA3B-06CD-5EFD792B3914}"/>
              </a:ext>
            </a:extLst>
          </p:cNvPr>
          <p:cNvSpPr/>
          <p:nvPr userDrawn="1"/>
        </p:nvSpPr>
        <p:spPr>
          <a:xfrm>
            <a:off x="800489" y="1359936"/>
            <a:ext cx="2971024" cy="39613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 Placeholder 20">
            <a:extLst>
              <a:ext uri="{FF2B5EF4-FFF2-40B4-BE49-F238E27FC236}">
                <a16:creationId xmlns:a16="http://schemas.microsoft.com/office/drawing/2014/main" id="{8E4BFF6C-82DB-A585-6CB3-ECF7BF1413CF}"/>
              </a:ext>
            </a:extLst>
          </p:cNvPr>
          <p:cNvSpPr>
            <a:spLocks noGrp="1"/>
          </p:cNvSpPr>
          <p:nvPr>
            <p:ph type="body" sz="quarter" idx="17" hasCustomPrompt="1"/>
          </p:nvPr>
        </p:nvSpPr>
        <p:spPr>
          <a:xfrm>
            <a:off x="742950" y="2604009"/>
            <a:ext cx="3086100" cy="940467"/>
          </a:xfrm>
          <a:prstGeom prst="rect">
            <a:avLst/>
          </a:prstGeom>
        </p:spPr>
        <p:txBody>
          <a:bodyPr anchor="b"/>
          <a:lstStyle>
            <a:lvl1pPr algn="ctr">
              <a:lnSpc>
                <a:spcPct val="100000"/>
              </a:lnSpc>
              <a:defRPr sz="3500" b="1">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Key Metrics</a:t>
            </a:r>
          </a:p>
        </p:txBody>
      </p:sp>
      <p:pic>
        <p:nvPicPr>
          <p:cNvPr id="7" name="Graphic 6">
            <a:extLst>
              <a:ext uri="{FF2B5EF4-FFF2-40B4-BE49-F238E27FC236}">
                <a16:creationId xmlns:a16="http://schemas.microsoft.com/office/drawing/2014/main" id="{8BD302D0-4035-7D52-5B6F-DBC1234CA2A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904" y="6385186"/>
            <a:ext cx="621792" cy="169009"/>
          </a:xfrm>
          <a:prstGeom prst="rect">
            <a:avLst/>
          </a:prstGeom>
        </p:spPr>
      </p:pic>
      <p:sp>
        <p:nvSpPr>
          <p:cNvPr id="11" name="Text Placeholder 10">
            <a:extLst>
              <a:ext uri="{FF2B5EF4-FFF2-40B4-BE49-F238E27FC236}">
                <a16:creationId xmlns:a16="http://schemas.microsoft.com/office/drawing/2014/main" id="{AE5E8CAA-7269-8FAB-9DA6-676B895885E2}"/>
              </a:ext>
            </a:extLst>
          </p:cNvPr>
          <p:cNvSpPr>
            <a:spLocks noGrp="1"/>
          </p:cNvSpPr>
          <p:nvPr>
            <p:ph type="body" sz="quarter" idx="12"/>
          </p:nvPr>
        </p:nvSpPr>
        <p:spPr>
          <a:xfrm>
            <a:off x="5828599" y="1545007"/>
            <a:ext cx="2952750" cy="1065320"/>
          </a:xfrm>
          <a:prstGeom prst="rect">
            <a:avLst/>
          </a:prstGeom>
        </p:spPr>
        <p:txBody>
          <a:bodyPr/>
          <a:lstStyle>
            <a:lvl1pPr>
              <a:defRPr b="0"/>
            </a:lvl1pPr>
          </a:lstStyle>
          <a:p>
            <a:pPr lvl="0"/>
            <a:r>
              <a:rPr lang="en-US"/>
              <a:t>Click to edit Master text styles</a:t>
            </a:r>
          </a:p>
        </p:txBody>
      </p:sp>
      <p:sp>
        <p:nvSpPr>
          <p:cNvPr id="22" name="Text Placeholder 20">
            <a:extLst>
              <a:ext uri="{FF2B5EF4-FFF2-40B4-BE49-F238E27FC236}">
                <a16:creationId xmlns:a16="http://schemas.microsoft.com/office/drawing/2014/main" id="{8B5EAF93-E2D6-7CF7-9682-A501E855890E}"/>
              </a:ext>
            </a:extLst>
          </p:cNvPr>
          <p:cNvSpPr>
            <a:spLocks noGrp="1"/>
          </p:cNvSpPr>
          <p:nvPr>
            <p:ph type="body" sz="quarter" idx="18" hasCustomPrompt="1"/>
          </p:nvPr>
        </p:nvSpPr>
        <p:spPr>
          <a:xfrm>
            <a:off x="742950" y="3611390"/>
            <a:ext cx="3086100" cy="825803"/>
          </a:xfrm>
          <a:prstGeom prst="rect">
            <a:avLst/>
          </a:prstGeom>
        </p:spPr>
        <p:txBody>
          <a:bodyPr anchor="ctr"/>
          <a:lstStyle>
            <a:lvl1pPr algn="ctr">
              <a:lnSpc>
                <a:spcPct val="100000"/>
              </a:lnSpc>
              <a:defRPr sz="18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Descriptor</a:t>
            </a:r>
          </a:p>
        </p:txBody>
      </p:sp>
      <p:sp>
        <p:nvSpPr>
          <p:cNvPr id="12" name="Picture Placeholder 11">
            <a:extLst>
              <a:ext uri="{FF2B5EF4-FFF2-40B4-BE49-F238E27FC236}">
                <a16:creationId xmlns:a16="http://schemas.microsoft.com/office/drawing/2014/main" id="{44063C87-BC7E-03CD-A8E1-81327E9C6C96}"/>
              </a:ext>
            </a:extLst>
          </p:cNvPr>
          <p:cNvSpPr>
            <a:spLocks noGrp="1"/>
          </p:cNvSpPr>
          <p:nvPr>
            <p:ph type="pic" sz="quarter" idx="19" hasCustomPrompt="1"/>
          </p:nvPr>
        </p:nvSpPr>
        <p:spPr>
          <a:xfrm>
            <a:off x="5067302" y="1642141"/>
            <a:ext cx="572536" cy="763380"/>
          </a:xfrm>
          <a:prstGeom prst="ellipse">
            <a:avLst/>
          </a:prstGeom>
        </p:spPr>
        <p:txBody>
          <a:bodyPr anchor="ctr"/>
          <a:lstStyle>
            <a:lvl1pPr algn="ctr">
              <a:lnSpc>
                <a:spcPct val="100000"/>
              </a:lnSpc>
              <a:defRPr sz="1000"/>
            </a:lvl1pPr>
          </a:lstStyle>
          <a:p>
            <a:r>
              <a:rPr lang="en-US"/>
              <a:t>Add Icon</a:t>
            </a:r>
          </a:p>
        </p:txBody>
      </p:sp>
      <p:sp>
        <p:nvSpPr>
          <p:cNvPr id="13" name="Text Placeholder 10">
            <a:extLst>
              <a:ext uri="{FF2B5EF4-FFF2-40B4-BE49-F238E27FC236}">
                <a16:creationId xmlns:a16="http://schemas.microsoft.com/office/drawing/2014/main" id="{C7DA9FE0-F5FC-D527-7D89-708AA6C6CF2E}"/>
              </a:ext>
            </a:extLst>
          </p:cNvPr>
          <p:cNvSpPr>
            <a:spLocks noGrp="1"/>
          </p:cNvSpPr>
          <p:nvPr>
            <p:ph type="body" sz="quarter" idx="20"/>
          </p:nvPr>
        </p:nvSpPr>
        <p:spPr>
          <a:xfrm>
            <a:off x="5828599" y="2863247"/>
            <a:ext cx="2952750" cy="1065320"/>
          </a:xfrm>
          <a:prstGeom prst="rect">
            <a:avLst/>
          </a:prstGeom>
        </p:spPr>
        <p:txBody>
          <a:bodyPr/>
          <a:lstStyle>
            <a:lvl1pPr>
              <a:defRPr b="0"/>
            </a:lvl1pPr>
          </a:lstStyle>
          <a:p>
            <a:pPr lvl="0"/>
            <a:r>
              <a:rPr lang="en-US"/>
              <a:t>Click to edit Master text styles</a:t>
            </a:r>
          </a:p>
        </p:txBody>
      </p:sp>
      <p:sp>
        <p:nvSpPr>
          <p:cNvPr id="14" name="Picture Placeholder 11">
            <a:extLst>
              <a:ext uri="{FF2B5EF4-FFF2-40B4-BE49-F238E27FC236}">
                <a16:creationId xmlns:a16="http://schemas.microsoft.com/office/drawing/2014/main" id="{395C42FC-0D7C-1B24-9828-3B4AFE25F95A}"/>
              </a:ext>
            </a:extLst>
          </p:cNvPr>
          <p:cNvSpPr>
            <a:spLocks noGrp="1"/>
          </p:cNvSpPr>
          <p:nvPr>
            <p:ph type="pic" sz="quarter" idx="21" hasCustomPrompt="1"/>
          </p:nvPr>
        </p:nvSpPr>
        <p:spPr>
          <a:xfrm>
            <a:off x="5067302" y="2960381"/>
            <a:ext cx="572536" cy="763380"/>
          </a:xfrm>
          <a:prstGeom prst="ellipse">
            <a:avLst/>
          </a:prstGeom>
        </p:spPr>
        <p:txBody>
          <a:bodyPr anchor="ctr"/>
          <a:lstStyle>
            <a:lvl1pPr algn="ctr">
              <a:lnSpc>
                <a:spcPct val="100000"/>
              </a:lnSpc>
              <a:defRPr sz="1000"/>
            </a:lvl1pPr>
          </a:lstStyle>
          <a:p>
            <a:r>
              <a:rPr lang="en-US"/>
              <a:t>Add Icon</a:t>
            </a:r>
          </a:p>
        </p:txBody>
      </p:sp>
      <p:sp>
        <p:nvSpPr>
          <p:cNvPr id="20" name="Text Placeholder 10">
            <a:extLst>
              <a:ext uri="{FF2B5EF4-FFF2-40B4-BE49-F238E27FC236}">
                <a16:creationId xmlns:a16="http://schemas.microsoft.com/office/drawing/2014/main" id="{08E03D5A-B971-DE6D-54E1-DAEECC9BE6B1}"/>
              </a:ext>
            </a:extLst>
          </p:cNvPr>
          <p:cNvSpPr>
            <a:spLocks noGrp="1"/>
          </p:cNvSpPr>
          <p:nvPr>
            <p:ph type="body" sz="quarter" idx="22"/>
          </p:nvPr>
        </p:nvSpPr>
        <p:spPr>
          <a:xfrm>
            <a:off x="5828599" y="4205180"/>
            <a:ext cx="2952750" cy="1065320"/>
          </a:xfrm>
          <a:prstGeom prst="rect">
            <a:avLst/>
          </a:prstGeom>
        </p:spPr>
        <p:txBody>
          <a:bodyPr/>
          <a:lstStyle>
            <a:lvl1pPr>
              <a:defRPr b="0"/>
            </a:lvl1pPr>
          </a:lstStyle>
          <a:p>
            <a:pPr lvl="0"/>
            <a:r>
              <a:rPr lang="en-US"/>
              <a:t>Click to edit Master text styles</a:t>
            </a:r>
          </a:p>
        </p:txBody>
      </p:sp>
      <p:sp>
        <p:nvSpPr>
          <p:cNvPr id="23" name="Picture Placeholder 11">
            <a:extLst>
              <a:ext uri="{FF2B5EF4-FFF2-40B4-BE49-F238E27FC236}">
                <a16:creationId xmlns:a16="http://schemas.microsoft.com/office/drawing/2014/main" id="{DC122CAA-D654-D19A-F729-932DADD43460}"/>
              </a:ext>
            </a:extLst>
          </p:cNvPr>
          <p:cNvSpPr>
            <a:spLocks noGrp="1"/>
          </p:cNvSpPr>
          <p:nvPr>
            <p:ph type="pic" sz="quarter" idx="23" hasCustomPrompt="1"/>
          </p:nvPr>
        </p:nvSpPr>
        <p:spPr>
          <a:xfrm>
            <a:off x="5067302" y="4302314"/>
            <a:ext cx="572536" cy="763380"/>
          </a:xfrm>
          <a:prstGeom prst="ellipse">
            <a:avLst/>
          </a:prstGeom>
        </p:spPr>
        <p:txBody>
          <a:bodyPr anchor="ctr"/>
          <a:lstStyle>
            <a:lvl1pPr algn="ctr">
              <a:lnSpc>
                <a:spcPct val="100000"/>
              </a:lnSpc>
              <a:defRPr sz="1000"/>
            </a:lvl1pPr>
          </a:lstStyle>
          <a:p>
            <a:r>
              <a:rPr lang="en-US"/>
              <a:t>Add Icon</a:t>
            </a:r>
          </a:p>
        </p:txBody>
      </p:sp>
      <p:sp>
        <p:nvSpPr>
          <p:cNvPr id="4" name="TextBox 3">
            <a:extLst>
              <a:ext uri="{FF2B5EF4-FFF2-40B4-BE49-F238E27FC236}">
                <a16:creationId xmlns:a16="http://schemas.microsoft.com/office/drawing/2014/main" id="{AD5F33D5-5BDE-0C98-4BB7-E08542D7C684}"/>
              </a:ext>
            </a:extLst>
          </p:cNvPr>
          <p:cNvSpPr txBox="1"/>
          <p:nvPr userDrawn="1"/>
        </p:nvSpPr>
        <p:spPr>
          <a:xfrm>
            <a:off x="1125339" y="6426564"/>
            <a:ext cx="3435608" cy="107722"/>
          </a:xfrm>
          <a:prstGeom prst="rect">
            <a:avLst/>
          </a:prstGeom>
          <a:noFill/>
        </p:spPr>
        <p:txBody>
          <a:bodyPr wrap="square" lIns="0" tIns="0" rIns="0" bIns="0"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700">
                <a:solidFill>
                  <a:schemeClr val="bg1"/>
                </a:solidFill>
              </a:rPr>
              <a:t>FOR RESEARCH USE ONLY. NOT FOR USE IN DIAGNOSTIC PROCEDURES.</a:t>
            </a:r>
          </a:p>
        </p:txBody>
      </p:sp>
      <p:sp>
        <p:nvSpPr>
          <p:cNvPr id="5" name="Title 1">
            <a:extLst>
              <a:ext uri="{FF2B5EF4-FFF2-40B4-BE49-F238E27FC236}">
                <a16:creationId xmlns:a16="http://schemas.microsoft.com/office/drawing/2014/main" id="{19AE441B-AAF3-568A-F78C-2ABF514092ED}"/>
              </a:ext>
            </a:extLst>
          </p:cNvPr>
          <p:cNvSpPr>
            <a:spLocks noGrp="1"/>
          </p:cNvSpPr>
          <p:nvPr>
            <p:ph type="title" hasCustomPrompt="1"/>
          </p:nvPr>
        </p:nvSpPr>
        <p:spPr>
          <a:xfrm>
            <a:off x="5048251" y="344179"/>
            <a:ext cx="3733098" cy="876864"/>
          </a:xfrm>
        </p:spPr>
        <p:txBody>
          <a:bodyPr/>
          <a:lstStyle/>
          <a:p>
            <a:r>
              <a:rPr lang="en-US"/>
              <a:t>Key Metrics Slide Title Text </a:t>
            </a:r>
            <a:br>
              <a:rPr lang="en-US"/>
            </a:br>
            <a:r>
              <a:rPr lang="en-US"/>
              <a:t>Goes Here</a:t>
            </a:r>
          </a:p>
        </p:txBody>
      </p:sp>
    </p:spTree>
    <p:extLst>
      <p:ext uri="{BB962C8B-B14F-4D97-AF65-F5344CB8AC3E}">
        <p14:creationId xmlns:p14="http://schemas.microsoft.com/office/powerpoint/2010/main" val="987205752"/>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preserve="1" userDrawn="1">
  <p:cSld name="Infographic Slide 2">
    <p:bg>
      <p:bgPr>
        <a:solidFill>
          <a:schemeClr val="tx1"/>
        </a:solidFill>
        <a:effectLst/>
      </p:bgPr>
    </p:bg>
    <p:spTree>
      <p:nvGrpSpPr>
        <p:cNvPr id="1" name=""/>
        <p:cNvGrpSpPr/>
        <p:nvPr/>
      </p:nvGrpSpPr>
      <p:grpSpPr>
        <a:xfrm>
          <a:off x="0" y="0"/>
          <a:ext cx="0" cy="0"/>
          <a:chOff x="0" y="0"/>
          <a:chExt cx="0" cy="0"/>
        </a:xfrm>
      </p:grpSpPr>
      <p:sp>
        <p:nvSpPr>
          <p:cNvPr id="34" name="Text Placeholder 25">
            <a:extLst>
              <a:ext uri="{FF2B5EF4-FFF2-40B4-BE49-F238E27FC236}">
                <a16:creationId xmlns:a16="http://schemas.microsoft.com/office/drawing/2014/main" id="{0BB8099E-4D06-6335-38F1-FBA83507D344}"/>
              </a:ext>
            </a:extLst>
          </p:cNvPr>
          <p:cNvSpPr>
            <a:spLocks noGrp="1"/>
          </p:cNvSpPr>
          <p:nvPr>
            <p:ph type="body" sz="quarter" idx="26"/>
          </p:nvPr>
        </p:nvSpPr>
        <p:spPr>
          <a:xfrm>
            <a:off x="7030257" y="2004890"/>
            <a:ext cx="1146175" cy="1526116"/>
          </a:xfrm>
          <a:prstGeom prst="ellipse">
            <a:avLst/>
          </a:prstGeom>
          <a:solidFill>
            <a:schemeClr val="accent1"/>
          </a:solidFill>
        </p:spPr>
        <p:txBody>
          <a:bodyPr anchor="ctr"/>
          <a:lstStyle>
            <a:lvl1pPr algn="ctr">
              <a:defRPr sz="100">
                <a:solidFill>
                  <a:schemeClr val="accent1"/>
                </a:solidFill>
              </a:defRPr>
            </a:lvl1pPr>
          </a:lstStyle>
          <a:p>
            <a:pPr lvl="0"/>
            <a:r>
              <a:rPr lang="en-US"/>
              <a:t>Click to edit Master text styles</a:t>
            </a:r>
          </a:p>
        </p:txBody>
      </p:sp>
      <p:sp>
        <p:nvSpPr>
          <p:cNvPr id="35" name="Picture Placeholder 13">
            <a:extLst>
              <a:ext uri="{FF2B5EF4-FFF2-40B4-BE49-F238E27FC236}">
                <a16:creationId xmlns:a16="http://schemas.microsoft.com/office/drawing/2014/main" id="{0FA8BE3D-6854-8DD1-947C-3FBC5B4FF0C3}"/>
              </a:ext>
            </a:extLst>
          </p:cNvPr>
          <p:cNvSpPr>
            <a:spLocks noGrp="1"/>
          </p:cNvSpPr>
          <p:nvPr>
            <p:ph type="pic" sz="quarter" idx="27"/>
          </p:nvPr>
        </p:nvSpPr>
        <p:spPr>
          <a:xfrm>
            <a:off x="7233537" y="2274873"/>
            <a:ext cx="739615" cy="986153"/>
          </a:xfrm>
          <a:prstGeom prst="ellipse">
            <a:avLst/>
          </a:prstGeom>
          <a:noFill/>
        </p:spPr>
        <p:txBody>
          <a:bodyPr anchor="ctr"/>
          <a:lstStyle>
            <a:lvl1pPr algn="ctr">
              <a:defRPr sz="1000">
                <a:solidFill>
                  <a:schemeClr val="bg1"/>
                </a:solidFill>
              </a:defRPr>
            </a:lvl1pPr>
          </a:lstStyle>
          <a:p>
            <a:endParaRPr lang="en-US"/>
          </a:p>
        </p:txBody>
      </p:sp>
      <p:sp>
        <p:nvSpPr>
          <p:cNvPr id="36" name="Text Placeholder 25">
            <a:extLst>
              <a:ext uri="{FF2B5EF4-FFF2-40B4-BE49-F238E27FC236}">
                <a16:creationId xmlns:a16="http://schemas.microsoft.com/office/drawing/2014/main" id="{68945BAA-96C9-49D9-8442-43DCE0DB0F9D}"/>
              </a:ext>
            </a:extLst>
          </p:cNvPr>
          <p:cNvSpPr>
            <a:spLocks noGrp="1"/>
          </p:cNvSpPr>
          <p:nvPr>
            <p:ph type="body" sz="quarter" idx="28"/>
          </p:nvPr>
        </p:nvSpPr>
        <p:spPr>
          <a:xfrm>
            <a:off x="4866649" y="2004890"/>
            <a:ext cx="1146175" cy="1526116"/>
          </a:xfrm>
          <a:prstGeom prst="ellipse">
            <a:avLst/>
          </a:prstGeom>
          <a:solidFill>
            <a:schemeClr val="accent1"/>
          </a:solidFill>
        </p:spPr>
        <p:txBody>
          <a:bodyPr anchor="ctr"/>
          <a:lstStyle>
            <a:lvl1pPr algn="ctr">
              <a:defRPr sz="100">
                <a:solidFill>
                  <a:schemeClr val="accent1"/>
                </a:solidFill>
              </a:defRPr>
            </a:lvl1pPr>
          </a:lstStyle>
          <a:p>
            <a:pPr lvl="0"/>
            <a:r>
              <a:rPr lang="en-US"/>
              <a:t>Click to edit Master text styles</a:t>
            </a:r>
          </a:p>
        </p:txBody>
      </p:sp>
      <p:sp>
        <p:nvSpPr>
          <p:cNvPr id="37" name="Picture Placeholder 13">
            <a:extLst>
              <a:ext uri="{FF2B5EF4-FFF2-40B4-BE49-F238E27FC236}">
                <a16:creationId xmlns:a16="http://schemas.microsoft.com/office/drawing/2014/main" id="{857BB03D-7221-DD78-DDF3-C7FFF3DB0374}"/>
              </a:ext>
            </a:extLst>
          </p:cNvPr>
          <p:cNvSpPr>
            <a:spLocks noGrp="1"/>
          </p:cNvSpPr>
          <p:nvPr>
            <p:ph type="pic" sz="quarter" idx="29"/>
          </p:nvPr>
        </p:nvSpPr>
        <p:spPr>
          <a:xfrm>
            <a:off x="5069929" y="2274873"/>
            <a:ext cx="739615" cy="986153"/>
          </a:xfrm>
          <a:prstGeom prst="ellipse">
            <a:avLst/>
          </a:prstGeom>
          <a:noFill/>
        </p:spPr>
        <p:txBody>
          <a:bodyPr anchor="ctr"/>
          <a:lstStyle>
            <a:lvl1pPr algn="ctr">
              <a:defRPr sz="1000">
                <a:solidFill>
                  <a:schemeClr val="bg1"/>
                </a:solidFill>
              </a:defRPr>
            </a:lvl1pPr>
          </a:lstStyle>
          <a:p>
            <a:endParaRPr lang="en-US"/>
          </a:p>
        </p:txBody>
      </p:sp>
      <p:sp>
        <p:nvSpPr>
          <p:cNvPr id="32" name="Text Placeholder 25">
            <a:extLst>
              <a:ext uri="{FF2B5EF4-FFF2-40B4-BE49-F238E27FC236}">
                <a16:creationId xmlns:a16="http://schemas.microsoft.com/office/drawing/2014/main" id="{F0E53CB9-A717-C1CE-4C1B-3AC653A15EC2}"/>
              </a:ext>
            </a:extLst>
          </p:cNvPr>
          <p:cNvSpPr>
            <a:spLocks noGrp="1"/>
          </p:cNvSpPr>
          <p:nvPr>
            <p:ph type="body" sz="quarter" idx="24"/>
          </p:nvPr>
        </p:nvSpPr>
        <p:spPr>
          <a:xfrm>
            <a:off x="2703291" y="2004890"/>
            <a:ext cx="1146175" cy="1526116"/>
          </a:xfrm>
          <a:prstGeom prst="ellipse">
            <a:avLst/>
          </a:prstGeom>
          <a:solidFill>
            <a:schemeClr val="accent1"/>
          </a:solidFill>
        </p:spPr>
        <p:txBody>
          <a:bodyPr anchor="ctr"/>
          <a:lstStyle>
            <a:lvl1pPr algn="ctr">
              <a:defRPr sz="100">
                <a:solidFill>
                  <a:schemeClr val="accent1"/>
                </a:solidFill>
              </a:defRPr>
            </a:lvl1pPr>
          </a:lstStyle>
          <a:p>
            <a:pPr lvl="0"/>
            <a:r>
              <a:rPr lang="en-US"/>
              <a:t>Click to edit Master text styles</a:t>
            </a:r>
          </a:p>
        </p:txBody>
      </p:sp>
      <p:sp>
        <p:nvSpPr>
          <p:cNvPr id="33" name="Picture Placeholder 13">
            <a:extLst>
              <a:ext uri="{FF2B5EF4-FFF2-40B4-BE49-F238E27FC236}">
                <a16:creationId xmlns:a16="http://schemas.microsoft.com/office/drawing/2014/main" id="{3F539BAC-1529-7E05-3BA0-68D5E9BA6F1E}"/>
              </a:ext>
            </a:extLst>
          </p:cNvPr>
          <p:cNvSpPr>
            <a:spLocks noGrp="1"/>
          </p:cNvSpPr>
          <p:nvPr>
            <p:ph type="pic" sz="quarter" idx="25"/>
          </p:nvPr>
        </p:nvSpPr>
        <p:spPr>
          <a:xfrm>
            <a:off x="2906571" y="2274873"/>
            <a:ext cx="739615" cy="986153"/>
          </a:xfrm>
          <a:prstGeom prst="ellipse">
            <a:avLst/>
          </a:prstGeom>
          <a:noFill/>
        </p:spPr>
        <p:txBody>
          <a:bodyPr anchor="ctr"/>
          <a:lstStyle>
            <a:lvl1pPr algn="ctr">
              <a:defRPr sz="1000">
                <a:solidFill>
                  <a:schemeClr val="bg1"/>
                </a:solidFill>
              </a:defRPr>
            </a:lvl1pPr>
          </a:lstStyle>
          <a:p>
            <a:endParaRPr lang="en-US"/>
          </a:p>
        </p:txBody>
      </p:sp>
      <p:sp>
        <p:nvSpPr>
          <p:cNvPr id="26" name="Text Placeholder 25">
            <a:extLst>
              <a:ext uri="{FF2B5EF4-FFF2-40B4-BE49-F238E27FC236}">
                <a16:creationId xmlns:a16="http://schemas.microsoft.com/office/drawing/2014/main" id="{A2F1075F-007C-3389-7038-05CD7F0D8116}"/>
              </a:ext>
            </a:extLst>
          </p:cNvPr>
          <p:cNvSpPr>
            <a:spLocks noGrp="1"/>
          </p:cNvSpPr>
          <p:nvPr>
            <p:ph type="body" sz="quarter" idx="23"/>
          </p:nvPr>
        </p:nvSpPr>
        <p:spPr>
          <a:xfrm>
            <a:off x="539683" y="2004890"/>
            <a:ext cx="1146175" cy="1526116"/>
          </a:xfrm>
          <a:prstGeom prst="ellipse">
            <a:avLst/>
          </a:prstGeom>
          <a:solidFill>
            <a:schemeClr val="accent1"/>
          </a:solidFill>
        </p:spPr>
        <p:txBody>
          <a:bodyPr anchor="ctr"/>
          <a:lstStyle>
            <a:lvl1pPr algn="ctr">
              <a:defRPr sz="100">
                <a:solidFill>
                  <a:schemeClr val="accent1"/>
                </a:solidFill>
              </a:defRPr>
            </a:lvl1pPr>
          </a:lstStyle>
          <a:p>
            <a:pPr lvl="0"/>
            <a:r>
              <a:rPr lang="en-US"/>
              <a:t>Click to edit Master text styles</a:t>
            </a:r>
          </a:p>
        </p:txBody>
      </p:sp>
      <p:sp>
        <p:nvSpPr>
          <p:cNvPr id="2" name="Title 1"/>
          <p:cNvSpPr>
            <a:spLocks noGrp="1"/>
          </p:cNvSpPr>
          <p:nvPr>
            <p:ph type="title" hasCustomPrompt="1"/>
          </p:nvPr>
        </p:nvSpPr>
        <p:spPr/>
        <p:txBody>
          <a:bodyPr/>
          <a:lstStyle>
            <a:lvl1pPr>
              <a:defRPr>
                <a:solidFill>
                  <a:schemeClr val="bg1"/>
                </a:solidFill>
              </a:defRPr>
            </a:lvl1pPr>
          </a:lstStyle>
          <a:p>
            <a:r>
              <a:rPr lang="en-US"/>
              <a:t>Infographic Slide Title Text Goes Here</a:t>
            </a:r>
          </a:p>
        </p:txBody>
      </p:sp>
      <p:sp>
        <p:nvSpPr>
          <p:cNvPr id="9" name="Text Placeholder 8">
            <a:extLst>
              <a:ext uri="{FF2B5EF4-FFF2-40B4-BE49-F238E27FC236}">
                <a16:creationId xmlns:a16="http://schemas.microsoft.com/office/drawing/2014/main" id="{CAA6AB87-8788-D433-FED1-12579449824B}"/>
              </a:ext>
            </a:extLst>
          </p:cNvPr>
          <p:cNvSpPr>
            <a:spLocks noGrp="1"/>
          </p:cNvSpPr>
          <p:nvPr>
            <p:ph type="body" sz="quarter" idx="14" hasCustomPrompt="1"/>
          </p:nvPr>
        </p:nvSpPr>
        <p:spPr>
          <a:xfrm>
            <a:off x="457366" y="3747721"/>
            <a:ext cx="1737360" cy="2233040"/>
          </a:xfrm>
          <a:prstGeom prst="rect">
            <a:avLst/>
          </a:prstGeom>
        </p:spPr>
        <p:txBody>
          <a:bodyPr/>
          <a:lstStyle>
            <a:lvl1pPr algn="l">
              <a:lnSpc>
                <a:spcPct val="130000"/>
              </a:lnSpc>
              <a:spcAft>
                <a:spcPts val="0"/>
              </a:spcAft>
              <a:defRPr sz="1000" b="0">
                <a:solidFill>
                  <a:schemeClr val="bg1"/>
                </a:solidFill>
              </a:defRPr>
            </a:lvl1pPr>
            <a:lvl2pPr marL="128013" indent="-128013" algn="ctr">
              <a:spcAft>
                <a:spcPts val="0"/>
              </a:spcAft>
              <a:buFont typeface="Arial" panose="020B0604020202020204" pitchFamily="34" charset="0"/>
              <a:buChar char="•"/>
              <a:defRPr sz="1000">
                <a:solidFill>
                  <a:schemeClr val="bg1"/>
                </a:solidFill>
              </a:defRPr>
            </a:lvl2pPr>
            <a:lvl3pPr marL="126997" indent="-126997">
              <a:defRPr/>
            </a:lvl3pPr>
            <a:lvl4pPr marL="339716" indent="-126997">
              <a:defRPr/>
            </a:lvl4pPr>
            <a:lvl5pPr marL="574661" indent="-126997">
              <a:defRPr/>
            </a:lvl5pPr>
          </a:lstStyle>
          <a:p>
            <a:pPr lvl="0"/>
            <a:r>
              <a:rPr lang="en-US"/>
              <a:t>Description text goes here</a:t>
            </a:r>
          </a:p>
        </p:txBody>
      </p:sp>
      <p:pic>
        <p:nvPicPr>
          <p:cNvPr id="22" name="Graphic 21">
            <a:extLst>
              <a:ext uri="{FF2B5EF4-FFF2-40B4-BE49-F238E27FC236}">
                <a16:creationId xmlns:a16="http://schemas.microsoft.com/office/drawing/2014/main" id="{045FD860-4EB8-3F55-ED0E-D61069276A8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904" y="6385186"/>
            <a:ext cx="621792" cy="169009"/>
          </a:xfrm>
          <a:prstGeom prst="rect">
            <a:avLst/>
          </a:prstGeom>
        </p:spPr>
      </p:pic>
      <p:sp>
        <p:nvSpPr>
          <p:cNvPr id="7" name="Text Placeholder 8">
            <a:extLst>
              <a:ext uri="{FF2B5EF4-FFF2-40B4-BE49-F238E27FC236}">
                <a16:creationId xmlns:a16="http://schemas.microsoft.com/office/drawing/2014/main" id="{F140358B-63F6-658D-3378-976EC1C1B333}"/>
              </a:ext>
            </a:extLst>
          </p:cNvPr>
          <p:cNvSpPr>
            <a:spLocks noGrp="1"/>
          </p:cNvSpPr>
          <p:nvPr>
            <p:ph type="body" sz="quarter" idx="17" hasCustomPrompt="1"/>
          </p:nvPr>
        </p:nvSpPr>
        <p:spPr>
          <a:xfrm>
            <a:off x="2620724" y="3747721"/>
            <a:ext cx="1737360" cy="2233040"/>
          </a:xfrm>
          <a:prstGeom prst="rect">
            <a:avLst/>
          </a:prstGeom>
        </p:spPr>
        <p:txBody>
          <a:bodyPr/>
          <a:lstStyle>
            <a:lvl1pPr algn="l">
              <a:lnSpc>
                <a:spcPct val="130000"/>
              </a:lnSpc>
              <a:spcAft>
                <a:spcPts val="0"/>
              </a:spcAft>
              <a:defRPr sz="1000" b="0">
                <a:solidFill>
                  <a:schemeClr val="bg1"/>
                </a:solidFill>
              </a:defRPr>
            </a:lvl1pPr>
            <a:lvl2pPr marL="128013" indent="-128013" algn="ctr">
              <a:spcAft>
                <a:spcPts val="0"/>
              </a:spcAft>
              <a:buFont typeface="Arial" panose="020B0604020202020204" pitchFamily="34" charset="0"/>
              <a:buChar char="•"/>
              <a:defRPr sz="1000">
                <a:solidFill>
                  <a:schemeClr val="bg1"/>
                </a:solidFill>
              </a:defRPr>
            </a:lvl2pPr>
            <a:lvl3pPr marL="126997" indent="-126997">
              <a:defRPr/>
            </a:lvl3pPr>
            <a:lvl4pPr marL="339716" indent="-126997">
              <a:defRPr/>
            </a:lvl4pPr>
            <a:lvl5pPr marL="574661" indent="-126997">
              <a:defRPr/>
            </a:lvl5pPr>
          </a:lstStyle>
          <a:p>
            <a:pPr lvl="0"/>
            <a:r>
              <a:rPr lang="en-US"/>
              <a:t>Description text goes here</a:t>
            </a:r>
          </a:p>
        </p:txBody>
      </p:sp>
      <p:sp>
        <p:nvSpPr>
          <p:cNvPr id="10" name="Text Placeholder 8">
            <a:extLst>
              <a:ext uri="{FF2B5EF4-FFF2-40B4-BE49-F238E27FC236}">
                <a16:creationId xmlns:a16="http://schemas.microsoft.com/office/drawing/2014/main" id="{83E3BAAF-925E-F4D2-3EDE-42E4725FF7B0}"/>
              </a:ext>
            </a:extLst>
          </p:cNvPr>
          <p:cNvSpPr>
            <a:spLocks noGrp="1"/>
          </p:cNvSpPr>
          <p:nvPr>
            <p:ph type="body" sz="quarter" idx="19" hasCustomPrompt="1"/>
          </p:nvPr>
        </p:nvSpPr>
        <p:spPr>
          <a:xfrm>
            <a:off x="4784082" y="3747721"/>
            <a:ext cx="1737360" cy="2233040"/>
          </a:xfrm>
          <a:prstGeom prst="rect">
            <a:avLst/>
          </a:prstGeom>
        </p:spPr>
        <p:txBody>
          <a:bodyPr/>
          <a:lstStyle>
            <a:lvl1pPr algn="l">
              <a:lnSpc>
                <a:spcPct val="130000"/>
              </a:lnSpc>
              <a:spcAft>
                <a:spcPts val="0"/>
              </a:spcAft>
              <a:defRPr sz="1000" b="0">
                <a:solidFill>
                  <a:schemeClr val="bg1"/>
                </a:solidFill>
              </a:defRPr>
            </a:lvl1pPr>
            <a:lvl2pPr marL="128013" indent="-128013" algn="ctr">
              <a:spcAft>
                <a:spcPts val="0"/>
              </a:spcAft>
              <a:buFont typeface="Arial" panose="020B0604020202020204" pitchFamily="34" charset="0"/>
              <a:buChar char="•"/>
              <a:defRPr sz="1000">
                <a:solidFill>
                  <a:schemeClr val="bg1"/>
                </a:solidFill>
              </a:defRPr>
            </a:lvl2pPr>
            <a:lvl3pPr marL="126997" indent="-126997">
              <a:defRPr/>
            </a:lvl3pPr>
            <a:lvl4pPr marL="339716" indent="-126997">
              <a:defRPr/>
            </a:lvl4pPr>
            <a:lvl5pPr marL="574661" indent="-126997">
              <a:defRPr/>
            </a:lvl5pPr>
          </a:lstStyle>
          <a:p>
            <a:pPr lvl="0"/>
            <a:r>
              <a:rPr lang="en-US"/>
              <a:t>Description text goes here</a:t>
            </a:r>
          </a:p>
        </p:txBody>
      </p:sp>
      <p:sp>
        <p:nvSpPr>
          <p:cNvPr id="12" name="Text Placeholder 8">
            <a:extLst>
              <a:ext uri="{FF2B5EF4-FFF2-40B4-BE49-F238E27FC236}">
                <a16:creationId xmlns:a16="http://schemas.microsoft.com/office/drawing/2014/main" id="{39833862-6D3B-6B6A-7CD2-2410706EC8EE}"/>
              </a:ext>
            </a:extLst>
          </p:cNvPr>
          <p:cNvSpPr>
            <a:spLocks noGrp="1"/>
          </p:cNvSpPr>
          <p:nvPr>
            <p:ph type="body" sz="quarter" idx="21" hasCustomPrompt="1"/>
          </p:nvPr>
        </p:nvSpPr>
        <p:spPr>
          <a:xfrm>
            <a:off x="6947440" y="3747721"/>
            <a:ext cx="1737360" cy="2233040"/>
          </a:xfrm>
          <a:prstGeom prst="rect">
            <a:avLst/>
          </a:prstGeom>
        </p:spPr>
        <p:txBody>
          <a:bodyPr/>
          <a:lstStyle>
            <a:lvl1pPr algn="l">
              <a:lnSpc>
                <a:spcPct val="130000"/>
              </a:lnSpc>
              <a:spcAft>
                <a:spcPts val="0"/>
              </a:spcAft>
              <a:defRPr sz="1000" b="0">
                <a:solidFill>
                  <a:schemeClr val="bg1"/>
                </a:solidFill>
              </a:defRPr>
            </a:lvl1pPr>
            <a:lvl2pPr marL="128013" indent="-128013" algn="ctr">
              <a:spcAft>
                <a:spcPts val="0"/>
              </a:spcAft>
              <a:buFont typeface="Arial" panose="020B0604020202020204" pitchFamily="34" charset="0"/>
              <a:buChar char="•"/>
              <a:defRPr sz="1000">
                <a:solidFill>
                  <a:schemeClr val="bg1"/>
                </a:solidFill>
              </a:defRPr>
            </a:lvl2pPr>
            <a:lvl3pPr marL="126997" indent="-126997">
              <a:defRPr/>
            </a:lvl3pPr>
            <a:lvl4pPr marL="339716" indent="-126997">
              <a:defRPr/>
            </a:lvl4pPr>
            <a:lvl5pPr marL="574661" indent="-126997">
              <a:defRPr/>
            </a:lvl5pPr>
          </a:lstStyle>
          <a:p>
            <a:pPr lvl="0"/>
            <a:r>
              <a:rPr lang="en-US"/>
              <a:t>Description text goes here</a:t>
            </a:r>
          </a:p>
        </p:txBody>
      </p:sp>
      <p:sp>
        <p:nvSpPr>
          <p:cNvPr id="15" name="Picture Placeholder 13">
            <a:extLst>
              <a:ext uri="{FF2B5EF4-FFF2-40B4-BE49-F238E27FC236}">
                <a16:creationId xmlns:a16="http://schemas.microsoft.com/office/drawing/2014/main" id="{B8A420CE-1E8B-B6EB-2FD2-24C78F33B592}"/>
              </a:ext>
            </a:extLst>
          </p:cNvPr>
          <p:cNvSpPr>
            <a:spLocks noGrp="1"/>
          </p:cNvSpPr>
          <p:nvPr>
            <p:ph type="pic" sz="quarter" idx="16"/>
          </p:nvPr>
        </p:nvSpPr>
        <p:spPr>
          <a:xfrm>
            <a:off x="742963" y="2274873"/>
            <a:ext cx="739615" cy="986153"/>
          </a:xfrm>
          <a:prstGeom prst="ellipse">
            <a:avLst/>
          </a:prstGeom>
          <a:noFill/>
        </p:spPr>
        <p:txBody>
          <a:bodyPr anchor="ctr"/>
          <a:lstStyle>
            <a:lvl1pPr algn="ctr">
              <a:defRPr sz="1000">
                <a:solidFill>
                  <a:schemeClr val="bg1"/>
                </a:solidFill>
              </a:defRPr>
            </a:lvl1pPr>
          </a:lstStyle>
          <a:p>
            <a:endParaRPr lang="en-US"/>
          </a:p>
        </p:txBody>
      </p:sp>
      <p:sp>
        <p:nvSpPr>
          <p:cNvPr id="3" name="TextBox 2">
            <a:extLst>
              <a:ext uri="{FF2B5EF4-FFF2-40B4-BE49-F238E27FC236}">
                <a16:creationId xmlns:a16="http://schemas.microsoft.com/office/drawing/2014/main" id="{0D57F0F6-5D7C-6644-9ABD-DD916D3B9ACA}"/>
              </a:ext>
            </a:extLst>
          </p:cNvPr>
          <p:cNvSpPr txBox="1"/>
          <p:nvPr userDrawn="1"/>
        </p:nvSpPr>
        <p:spPr>
          <a:xfrm>
            <a:off x="1125339" y="6426564"/>
            <a:ext cx="3435608" cy="107722"/>
          </a:xfrm>
          <a:prstGeom prst="rect">
            <a:avLst/>
          </a:prstGeom>
          <a:noFill/>
        </p:spPr>
        <p:txBody>
          <a:bodyPr wrap="square" lIns="0" tIns="0" rIns="0" bIns="0"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700">
                <a:solidFill>
                  <a:schemeClr val="bg1"/>
                </a:solidFill>
              </a:rPr>
              <a:t>FOR RESEARCH USE ONLY. NOT FOR USE IN DIAGNOSTIC PROCEDURES.</a:t>
            </a:r>
          </a:p>
        </p:txBody>
      </p:sp>
      <p:sp>
        <p:nvSpPr>
          <p:cNvPr id="4" name="TextBox 3">
            <a:extLst>
              <a:ext uri="{FF2B5EF4-FFF2-40B4-BE49-F238E27FC236}">
                <a16:creationId xmlns:a16="http://schemas.microsoft.com/office/drawing/2014/main" id="{73A92E33-631E-36EF-B1D4-463A9CA3B047}"/>
              </a:ext>
            </a:extLst>
          </p:cNvPr>
          <p:cNvSpPr txBox="1"/>
          <p:nvPr userDrawn="1"/>
        </p:nvSpPr>
        <p:spPr>
          <a:xfrm>
            <a:off x="5114926" y="6416307"/>
            <a:ext cx="3435608" cy="123111"/>
          </a:xfrm>
          <a:prstGeom prst="rect">
            <a:avLst/>
          </a:prstGeom>
          <a:noFill/>
        </p:spPr>
        <p:txBody>
          <a:bodyPr wrap="square" lIns="0" tIns="0" rIns="0" bIns="0" rtlCol="0">
            <a:spAutoFit/>
          </a:bodyPr>
          <a:lstStyle/>
          <a:p>
            <a:pPr lvl="0" algn="r"/>
            <a:r>
              <a:rPr lang="en-US" sz="800">
                <a:solidFill>
                  <a:schemeClr val="bg1"/>
                </a:solidFill>
              </a:rPr>
              <a:t> © 2023, </a:t>
            </a:r>
            <a:r>
              <a:rPr lang="en-US" sz="800" err="1">
                <a:solidFill>
                  <a:schemeClr val="bg1"/>
                </a:solidFill>
              </a:rPr>
              <a:t>Bionano</a:t>
            </a:r>
            <a:r>
              <a:rPr lang="en-US" sz="800">
                <a:solidFill>
                  <a:schemeClr val="bg1"/>
                </a:solidFill>
              </a:rPr>
              <a:t> Genomics, Inc.</a:t>
            </a:r>
          </a:p>
        </p:txBody>
      </p:sp>
      <p:sp>
        <p:nvSpPr>
          <p:cNvPr id="6" name="TextBox 5">
            <a:extLst>
              <a:ext uri="{FF2B5EF4-FFF2-40B4-BE49-F238E27FC236}">
                <a16:creationId xmlns:a16="http://schemas.microsoft.com/office/drawing/2014/main" id="{AA2AEB84-4ECE-5B65-3875-BF34CDB326B8}"/>
              </a:ext>
            </a:extLst>
          </p:cNvPr>
          <p:cNvSpPr txBox="1"/>
          <p:nvPr userDrawn="1"/>
        </p:nvSpPr>
        <p:spPr>
          <a:xfrm>
            <a:off x="8550534" y="6416305"/>
            <a:ext cx="245773" cy="123111"/>
          </a:xfrm>
          <a:prstGeom prst="rect">
            <a:avLst/>
          </a:prstGeom>
          <a:noFill/>
        </p:spPr>
        <p:txBody>
          <a:bodyPr wrap="square" lIns="0" tIns="0" rIns="0" bIns="0" rtlCol="0">
            <a:spAutoFit/>
          </a:bodyPr>
          <a:lstStyle/>
          <a:p>
            <a:pPr algn="r"/>
            <a:fld id="{719AFE47-D076-4F1F-90CC-6958DAE0E184}" type="slidenum">
              <a:rPr lang="en-US" sz="800" smtClean="0">
                <a:solidFill>
                  <a:schemeClr val="bg1"/>
                </a:solidFill>
              </a:rPr>
              <a:pPr algn="r"/>
              <a:t>‹#›</a:t>
            </a:fld>
            <a:endParaRPr lang="en-US" sz="800">
              <a:solidFill>
                <a:schemeClr val="bg1"/>
              </a:solidFill>
            </a:endParaRPr>
          </a:p>
        </p:txBody>
      </p:sp>
      <p:sp>
        <p:nvSpPr>
          <p:cNvPr id="8" name="Text Placeholder 2">
            <a:extLst>
              <a:ext uri="{FF2B5EF4-FFF2-40B4-BE49-F238E27FC236}">
                <a16:creationId xmlns:a16="http://schemas.microsoft.com/office/drawing/2014/main" id="{BEBFAFB0-15E0-241C-F6DF-B0D5265D52CB}"/>
              </a:ext>
            </a:extLst>
          </p:cNvPr>
          <p:cNvSpPr>
            <a:spLocks noGrp="1"/>
          </p:cNvSpPr>
          <p:nvPr>
            <p:ph type="body" idx="1" hasCustomPrompt="1"/>
          </p:nvPr>
        </p:nvSpPr>
        <p:spPr>
          <a:xfrm>
            <a:off x="368871" y="975360"/>
            <a:ext cx="8412478" cy="487680"/>
          </a:xfrm>
          <a:prstGeom prst="rect">
            <a:avLst/>
          </a:prstGeom>
        </p:spPr>
        <p:txBody>
          <a:bodyPr lIns="91440" rIns="91440" anchor="t">
            <a:noAutofit/>
          </a:bodyPr>
          <a:lstStyle>
            <a:lvl1pPr marL="0" indent="0">
              <a:buNone/>
              <a:defRPr sz="1400" b="0">
                <a:solidFill>
                  <a:schemeClr val="accent4"/>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Subtitle text goes here</a:t>
            </a:r>
          </a:p>
        </p:txBody>
      </p:sp>
    </p:spTree>
    <p:extLst>
      <p:ext uri="{BB962C8B-B14F-4D97-AF65-F5344CB8AC3E}">
        <p14:creationId xmlns:p14="http://schemas.microsoft.com/office/powerpoint/2010/main" val="31319527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preserve="1" userDrawn="1">
  <p:cSld name="Infographic Slide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p:txBody>
          <a:bodyPr/>
          <a:lstStyle>
            <a:lvl1pPr>
              <a:defRPr>
                <a:solidFill>
                  <a:schemeClr val="bg1"/>
                </a:solidFill>
              </a:defRPr>
            </a:lvl1pPr>
          </a:lstStyle>
          <a:p>
            <a:r>
              <a:rPr lang="en-US"/>
              <a:t>Infographic Slide Title Text Goes Here</a:t>
            </a:r>
          </a:p>
        </p:txBody>
      </p:sp>
      <p:sp>
        <p:nvSpPr>
          <p:cNvPr id="9" name="Text Placeholder 8">
            <a:extLst>
              <a:ext uri="{FF2B5EF4-FFF2-40B4-BE49-F238E27FC236}">
                <a16:creationId xmlns:a16="http://schemas.microsoft.com/office/drawing/2014/main" id="{CAA6AB87-8788-D433-FED1-12579449824B}"/>
              </a:ext>
            </a:extLst>
          </p:cNvPr>
          <p:cNvSpPr>
            <a:spLocks noGrp="1"/>
          </p:cNvSpPr>
          <p:nvPr userDrawn="1">
            <p:ph type="body" sz="quarter" idx="14" hasCustomPrompt="1"/>
          </p:nvPr>
        </p:nvSpPr>
        <p:spPr>
          <a:xfrm>
            <a:off x="437201" y="5171607"/>
            <a:ext cx="2331718" cy="716464"/>
          </a:xfrm>
          <a:prstGeom prst="rect">
            <a:avLst/>
          </a:prstGeom>
        </p:spPr>
        <p:txBody>
          <a:bodyPr/>
          <a:lstStyle>
            <a:lvl1pPr algn="ctr">
              <a:lnSpc>
                <a:spcPct val="100000"/>
              </a:lnSpc>
              <a:spcAft>
                <a:spcPts val="0"/>
              </a:spcAft>
              <a:defRPr sz="1600" b="1">
                <a:solidFill>
                  <a:schemeClr val="bg1"/>
                </a:solidFill>
              </a:defRPr>
            </a:lvl1pPr>
            <a:lvl2pPr marL="128013" indent="-128013" algn="ctr">
              <a:spcAft>
                <a:spcPts val="0"/>
              </a:spcAft>
              <a:buFont typeface="Arial" panose="020B0604020202020204" pitchFamily="34" charset="0"/>
              <a:buChar char="•"/>
              <a:defRPr sz="1000">
                <a:solidFill>
                  <a:schemeClr val="bg1"/>
                </a:solidFill>
              </a:defRPr>
            </a:lvl2pPr>
            <a:lvl3pPr marL="126997" indent="-126997">
              <a:defRPr/>
            </a:lvl3pPr>
            <a:lvl4pPr marL="339716" indent="-126997">
              <a:defRPr/>
            </a:lvl4pPr>
            <a:lvl5pPr marL="574661" indent="-126997">
              <a:defRPr/>
            </a:lvl5pPr>
          </a:lstStyle>
          <a:p>
            <a:pPr lvl="0"/>
            <a:r>
              <a:rPr lang="en-US"/>
              <a:t>Description text</a:t>
            </a:r>
          </a:p>
        </p:txBody>
      </p:sp>
      <p:pic>
        <p:nvPicPr>
          <p:cNvPr id="22" name="Graphic 21">
            <a:extLst>
              <a:ext uri="{FF2B5EF4-FFF2-40B4-BE49-F238E27FC236}">
                <a16:creationId xmlns:a16="http://schemas.microsoft.com/office/drawing/2014/main" id="{045FD860-4EB8-3F55-ED0E-D61069276A8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904" y="6385186"/>
            <a:ext cx="621792" cy="169009"/>
          </a:xfrm>
          <a:prstGeom prst="rect">
            <a:avLst/>
          </a:prstGeom>
        </p:spPr>
      </p:pic>
      <p:sp>
        <p:nvSpPr>
          <p:cNvPr id="23" name="Picture Placeholder 22">
            <a:extLst>
              <a:ext uri="{FF2B5EF4-FFF2-40B4-BE49-F238E27FC236}">
                <a16:creationId xmlns:a16="http://schemas.microsoft.com/office/drawing/2014/main" id="{AE7A942B-F354-9E69-1E54-E44BE9CEEFED}"/>
              </a:ext>
            </a:extLst>
          </p:cNvPr>
          <p:cNvSpPr>
            <a:spLocks noGrp="1" noChangeAspect="1"/>
          </p:cNvSpPr>
          <p:nvPr userDrawn="1">
            <p:ph type="pic" sz="quarter" idx="15"/>
          </p:nvPr>
        </p:nvSpPr>
        <p:spPr>
          <a:xfrm>
            <a:off x="437200" y="1841500"/>
            <a:ext cx="2331719" cy="3108960"/>
          </a:xfrm>
          <a:custGeom>
            <a:avLst/>
            <a:gdLst>
              <a:gd name="connsiteX0" fmla="*/ 1002033 w 2331719"/>
              <a:gd name="connsiteY0" fmla="*/ 0 h 2331720"/>
              <a:gd name="connsiteX1" fmla="*/ 2331719 w 2331719"/>
              <a:gd name="connsiteY1" fmla="*/ 0 h 2331720"/>
              <a:gd name="connsiteX2" fmla="*/ 2331719 w 2331719"/>
              <a:gd name="connsiteY2" fmla="*/ 0 h 2331720"/>
              <a:gd name="connsiteX3" fmla="*/ 2331719 w 2331719"/>
              <a:gd name="connsiteY3" fmla="*/ 1329687 h 2331720"/>
              <a:gd name="connsiteX4" fmla="*/ 1329686 w 2331719"/>
              <a:gd name="connsiteY4" fmla="*/ 2331720 h 2331720"/>
              <a:gd name="connsiteX5" fmla="*/ 0 w 2331719"/>
              <a:gd name="connsiteY5" fmla="*/ 2331720 h 2331720"/>
              <a:gd name="connsiteX6" fmla="*/ 0 w 2331719"/>
              <a:gd name="connsiteY6" fmla="*/ 2331720 h 2331720"/>
              <a:gd name="connsiteX7" fmla="*/ 0 w 2331719"/>
              <a:gd name="connsiteY7" fmla="*/ 1002033 h 2331720"/>
              <a:gd name="connsiteX8" fmla="*/ 1002033 w 2331719"/>
              <a:gd name="connsiteY8" fmla="*/ 0 h 2331720"/>
              <a:gd name="connsiteX0" fmla="*/ 1002033 w 2331719"/>
              <a:gd name="connsiteY0" fmla="*/ 1905 h 2333625"/>
              <a:gd name="connsiteX1" fmla="*/ 1692591 w 2331719"/>
              <a:gd name="connsiteY1" fmla="*/ 0 h 2333625"/>
              <a:gd name="connsiteX2" fmla="*/ 2331719 w 2331719"/>
              <a:gd name="connsiteY2" fmla="*/ 1905 h 2333625"/>
              <a:gd name="connsiteX3" fmla="*/ 2331719 w 2331719"/>
              <a:gd name="connsiteY3" fmla="*/ 1905 h 2333625"/>
              <a:gd name="connsiteX4" fmla="*/ 2331719 w 2331719"/>
              <a:gd name="connsiteY4" fmla="*/ 1331592 h 2333625"/>
              <a:gd name="connsiteX5" fmla="*/ 1329686 w 2331719"/>
              <a:gd name="connsiteY5" fmla="*/ 2333625 h 2333625"/>
              <a:gd name="connsiteX6" fmla="*/ 0 w 2331719"/>
              <a:gd name="connsiteY6" fmla="*/ 2333625 h 2333625"/>
              <a:gd name="connsiteX7" fmla="*/ 0 w 2331719"/>
              <a:gd name="connsiteY7" fmla="*/ 2333625 h 2333625"/>
              <a:gd name="connsiteX8" fmla="*/ 0 w 2331719"/>
              <a:gd name="connsiteY8" fmla="*/ 1003938 h 2333625"/>
              <a:gd name="connsiteX9" fmla="*/ 1002033 w 2331719"/>
              <a:gd name="connsiteY9" fmla="*/ 1905 h 2333625"/>
              <a:gd name="connsiteX0" fmla="*/ 1002033 w 2331719"/>
              <a:gd name="connsiteY0" fmla="*/ 0 h 2331720"/>
              <a:gd name="connsiteX1" fmla="*/ 2331719 w 2331719"/>
              <a:gd name="connsiteY1" fmla="*/ 0 h 2331720"/>
              <a:gd name="connsiteX2" fmla="*/ 2331719 w 2331719"/>
              <a:gd name="connsiteY2" fmla="*/ 0 h 2331720"/>
              <a:gd name="connsiteX3" fmla="*/ 2331719 w 2331719"/>
              <a:gd name="connsiteY3" fmla="*/ 1329687 h 2331720"/>
              <a:gd name="connsiteX4" fmla="*/ 1329686 w 2331719"/>
              <a:gd name="connsiteY4" fmla="*/ 2331720 h 2331720"/>
              <a:gd name="connsiteX5" fmla="*/ 0 w 2331719"/>
              <a:gd name="connsiteY5" fmla="*/ 2331720 h 2331720"/>
              <a:gd name="connsiteX6" fmla="*/ 0 w 2331719"/>
              <a:gd name="connsiteY6" fmla="*/ 2331720 h 2331720"/>
              <a:gd name="connsiteX7" fmla="*/ 0 w 2331719"/>
              <a:gd name="connsiteY7" fmla="*/ 1002033 h 2331720"/>
              <a:gd name="connsiteX8" fmla="*/ 1002033 w 2331719"/>
              <a:gd name="connsiteY8" fmla="*/ 0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719" h="2331720">
                <a:moveTo>
                  <a:pt x="1002033" y="0"/>
                </a:moveTo>
                <a:lnTo>
                  <a:pt x="2331719" y="0"/>
                </a:lnTo>
                <a:lnTo>
                  <a:pt x="2331719" y="0"/>
                </a:lnTo>
                <a:lnTo>
                  <a:pt x="2331719" y="1329687"/>
                </a:lnTo>
                <a:cubicBezTo>
                  <a:pt x="2331719" y="1883095"/>
                  <a:pt x="1883094" y="2331720"/>
                  <a:pt x="1329686" y="2331720"/>
                </a:cubicBezTo>
                <a:lnTo>
                  <a:pt x="0" y="2331720"/>
                </a:lnTo>
                <a:lnTo>
                  <a:pt x="0" y="2331720"/>
                </a:lnTo>
                <a:lnTo>
                  <a:pt x="0" y="1002033"/>
                </a:lnTo>
                <a:cubicBezTo>
                  <a:pt x="0" y="448625"/>
                  <a:pt x="448625" y="0"/>
                  <a:pt x="1002033" y="0"/>
                </a:cubicBezTo>
                <a:close/>
              </a:path>
            </a:pathLst>
          </a:custGeom>
          <a:solidFill>
            <a:schemeClr val="bg2"/>
          </a:solidFill>
        </p:spPr>
        <p:txBody>
          <a:bodyPr anchor="ctr"/>
          <a:lstStyle>
            <a:lvl1pPr algn="ctr">
              <a:defRPr sz="1000"/>
            </a:lvl1pPr>
          </a:lstStyle>
          <a:p>
            <a:endParaRPr lang="en-US"/>
          </a:p>
        </p:txBody>
      </p:sp>
      <p:sp>
        <p:nvSpPr>
          <p:cNvPr id="24" name="Text Placeholder 8">
            <a:extLst>
              <a:ext uri="{FF2B5EF4-FFF2-40B4-BE49-F238E27FC236}">
                <a16:creationId xmlns:a16="http://schemas.microsoft.com/office/drawing/2014/main" id="{17C5D821-D24D-2908-224C-B9144A0E4E71}"/>
              </a:ext>
            </a:extLst>
          </p:cNvPr>
          <p:cNvSpPr>
            <a:spLocks noGrp="1"/>
          </p:cNvSpPr>
          <p:nvPr userDrawn="1">
            <p:ph type="body" sz="quarter" idx="16" hasCustomPrompt="1"/>
          </p:nvPr>
        </p:nvSpPr>
        <p:spPr>
          <a:xfrm>
            <a:off x="3406142" y="5171607"/>
            <a:ext cx="2331718" cy="716464"/>
          </a:xfrm>
          <a:prstGeom prst="rect">
            <a:avLst/>
          </a:prstGeom>
        </p:spPr>
        <p:txBody>
          <a:bodyPr/>
          <a:lstStyle>
            <a:lvl1pPr algn="ctr">
              <a:lnSpc>
                <a:spcPct val="100000"/>
              </a:lnSpc>
              <a:spcAft>
                <a:spcPts val="0"/>
              </a:spcAft>
              <a:defRPr sz="1600" b="1">
                <a:solidFill>
                  <a:schemeClr val="bg1"/>
                </a:solidFill>
              </a:defRPr>
            </a:lvl1pPr>
            <a:lvl2pPr marL="128013" indent="-128013" algn="ctr">
              <a:spcAft>
                <a:spcPts val="0"/>
              </a:spcAft>
              <a:buFont typeface="Arial" panose="020B0604020202020204" pitchFamily="34" charset="0"/>
              <a:buChar char="•"/>
              <a:defRPr sz="1000">
                <a:solidFill>
                  <a:schemeClr val="bg1"/>
                </a:solidFill>
              </a:defRPr>
            </a:lvl2pPr>
            <a:lvl3pPr marL="126997" indent="-126997">
              <a:defRPr/>
            </a:lvl3pPr>
            <a:lvl4pPr marL="339716" indent="-126997">
              <a:defRPr/>
            </a:lvl4pPr>
            <a:lvl5pPr marL="574661" indent="-126997">
              <a:defRPr/>
            </a:lvl5pPr>
          </a:lstStyle>
          <a:p>
            <a:pPr lvl="0"/>
            <a:r>
              <a:rPr lang="en-US"/>
              <a:t>Description text</a:t>
            </a:r>
          </a:p>
        </p:txBody>
      </p:sp>
      <p:sp>
        <p:nvSpPr>
          <p:cNvPr id="25" name="Picture Placeholder 22">
            <a:extLst>
              <a:ext uri="{FF2B5EF4-FFF2-40B4-BE49-F238E27FC236}">
                <a16:creationId xmlns:a16="http://schemas.microsoft.com/office/drawing/2014/main" id="{1CCAF880-1CEC-FF78-DE0F-528C42E876EE}"/>
              </a:ext>
            </a:extLst>
          </p:cNvPr>
          <p:cNvSpPr>
            <a:spLocks noGrp="1" noChangeAspect="1"/>
          </p:cNvSpPr>
          <p:nvPr userDrawn="1">
            <p:ph type="pic" sz="quarter" idx="17"/>
          </p:nvPr>
        </p:nvSpPr>
        <p:spPr>
          <a:xfrm>
            <a:off x="3406141" y="1841500"/>
            <a:ext cx="2331719" cy="3108960"/>
          </a:xfrm>
          <a:custGeom>
            <a:avLst/>
            <a:gdLst>
              <a:gd name="connsiteX0" fmla="*/ 1002033 w 2331719"/>
              <a:gd name="connsiteY0" fmla="*/ 0 h 2331720"/>
              <a:gd name="connsiteX1" fmla="*/ 2331719 w 2331719"/>
              <a:gd name="connsiteY1" fmla="*/ 0 h 2331720"/>
              <a:gd name="connsiteX2" fmla="*/ 2331719 w 2331719"/>
              <a:gd name="connsiteY2" fmla="*/ 0 h 2331720"/>
              <a:gd name="connsiteX3" fmla="*/ 2331719 w 2331719"/>
              <a:gd name="connsiteY3" fmla="*/ 1329687 h 2331720"/>
              <a:gd name="connsiteX4" fmla="*/ 1329686 w 2331719"/>
              <a:gd name="connsiteY4" fmla="*/ 2331720 h 2331720"/>
              <a:gd name="connsiteX5" fmla="*/ 0 w 2331719"/>
              <a:gd name="connsiteY5" fmla="*/ 2331720 h 2331720"/>
              <a:gd name="connsiteX6" fmla="*/ 0 w 2331719"/>
              <a:gd name="connsiteY6" fmla="*/ 2331720 h 2331720"/>
              <a:gd name="connsiteX7" fmla="*/ 0 w 2331719"/>
              <a:gd name="connsiteY7" fmla="*/ 1002033 h 2331720"/>
              <a:gd name="connsiteX8" fmla="*/ 1002033 w 2331719"/>
              <a:gd name="connsiteY8" fmla="*/ 0 h 2331720"/>
              <a:gd name="connsiteX0" fmla="*/ 1002033 w 2331719"/>
              <a:gd name="connsiteY0" fmla="*/ 1905 h 2333625"/>
              <a:gd name="connsiteX1" fmla="*/ 1692591 w 2331719"/>
              <a:gd name="connsiteY1" fmla="*/ 0 h 2333625"/>
              <a:gd name="connsiteX2" fmla="*/ 2331719 w 2331719"/>
              <a:gd name="connsiteY2" fmla="*/ 1905 h 2333625"/>
              <a:gd name="connsiteX3" fmla="*/ 2331719 w 2331719"/>
              <a:gd name="connsiteY3" fmla="*/ 1905 h 2333625"/>
              <a:gd name="connsiteX4" fmla="*/ 2331719 w 2331719"/>
              <a:gd name="connsiteY4" fmla="*/ 1331592 h 2333625"/>
              <a:gd name="connsiteX5" fmla="*/ 1329686 w 2331719"/>
              <a:gd name="connsiteY5" fmla="*/ 2333625 h 2333625"/>
              <a:gd name="connsiteX6" fmla="*/ 0 w 2331719"/>
              <a:gd name="connsiteY6" fmla="*/ 2333625 h 2333625"/>
              <a:gd name="connsiteX7" fmla="*/ 0 w 2331719"/>
              <a:gd name="connsiteY7" fmla="*/ 2333625 h 2333625"/>
              <a:gd name="connsiteX8" fmla="*/ 0 w 2331719"/>
              <a:gd name="connsiteY8" fmla="*/ 1003938 h 2333625"/>
              <a:gd name="connsiteX9" fmla="*/ 1002033 w 2331719"/>
              <a:gd name="connsiteY9" fmla="*/ 1905 h 2333625"/>
              <a:gd name="connsiteX0" fmla="*/ 1002033 w 2331719"/>
              <a:gd name="connsiteY0" fmla="*/ 0 h 2331720"/>
              <a:gd name="connsiteX1" fmla="*/ 2331719 w 2331719"/>
              <a:gd name="connsiteY1" fmla="*/ 0 h 2331720"/>
              <a:gd name="connsiteX2" fmla="*/ 2331719 w 2331719"/>
              <a:gd name="connsiteY2" fmla="*/ 0 h 2331720"/>
              <a:gd name="connsiteX3" fmla="*/ 2331719 w 2331719"/>
              <a:gd name="connsiteY3" fmla="*/ 1329687 h 2331720"/>
              <a:gd name="connsiteX4" fmla="*/ 1329686 w 2331719"/>
              <a:gd name="connsiteY4" fmla="*/ 2331720 h 2331720"/>
              <a:gd name="connsiteX5" fmla="*/ 0 w 2331719"/>
              <a:gd name="connsiteY5" fmla="*/ 2331720 h 2331720"/>
              <a:gd name="connsiteX6" fmla="*/ 0 w 2331719"/>
              <a:gd name="connsiteY6" fmla="*/ 2331720 h 2331720"/>
              <a:gd name="connsiteX7" fmla="*/ 0 w 2331719"/>
              <a:gd name="connsiteY7" fmla="*/ 1002033 h 2331720"/>
              <a:gd name="connsiteX8" fmla="*/ 1002033 w 2331719"/>
              <a:gd name="connsiteY8" fmla="*/ 0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719" h="2331720">
                <a:moveTo>
                  <a:pt x="1002033" y="0"/>
                </a:moveTo>
                <a:lnTo>
                  <a:pt x="2331719" y="0"/>
                </a:lnTo>
                <a:lnTo>
                  <a:pt x="2331719" y="0"/>
                </a:lnTo>
                <a:lnTo>
                  <a:pt x="2331719" y="1329687"/>
                </a:lnTo>
                <a:cubicBezTo>
                  <a:pt x="2331719" y="1883095"/>
                  <a:pt x="1883094" y="2331720"/>
                  <a:pt x="1329686" y="2331720"/>
                </a:cubicBezTo>
                <a:lnTo>
                  <a:pt x="0" y="2331720"/>
                </a:lnTo>
                <a:lnTo>
                  <a:pt x="0" y="2331720"/>
                </a:lnTo>
                <a:lnTo>
                  <a:pt x="0" y="1002033"/>
                </a:lnTo>
                <a:cubicBezTo>
                  <a:pt x="0" y="448625"/>
                  <a:pt x="448625" y="0"/>
                  <a:pt x="1002033" y="0"/>
                </a:cubicBezTo>
                <a:close/>
              </a:path>
            </a:pathLst>
          </a:custGeom>
          <a:solidFill>
            <a:schemeClr val="bg2"/>
          </a:solidFill>
        </p:spPr>
        <p:txBody>
          <a:bodyPr anchor="ctr"/>
          <a:lstStyle>
            <a:lvl1pPr algn="ctr">
              <a:defRPr sz="1000"/>
            </a:lvl1pPr>
          </a:lstStyle>
          <a:p>
            <a:endParaRPr lang="en-US"/>
          </a:p>
        </p:txBody>
      </p:sp>
      <p:sp>
        <p:nvSpPr>
          <p:cNvPr id="26" name="Text Placeholder 8">
            <a:extLst>
              <a:ext uri="{FF2B5EF4-FFF2-40B4-BE49-F238E27FC236}">
                <a16:creationId xmlns:a16="http://schemas.microsoft.com/office/drawing/2014/main" id="{DFA2854A-F0D6-0338-54A4-4D8ED3C49720}"/>
              </a:ext>
            </a:extLst>
          </p:cNvPr>
          <p:cNvSpPr>
            <a:spLocks noGrp="1"/>
          </p:cNvSpPr>
          <p:nvPr userDrawn="1">
            <p:ph type="body" sz="quarter" idx="18" hasCustomPrompt="1"/>
          </p:nvPr>
        </p:nvSpPr>
        <p:spPr>
          <a:xfrm>
            <a:off x="6375083" y="5171607"/>
            <a:ext cx="2331718" cy="716464"/>
          </a:xfrm>
          <a:prstGeom prst="rect">
            <a:avLst/>
          </a:prstGeom>
        </p:spPr>
        <p:txBody>
          <a:bodyPr/>
          <a:lstStyle>
            <a:lvl1pPr algn="ctr">
              <a:lnSpc>
                <a:spcPct val="100000"/>
              </a:lnSpc>
              <a:spcAft>
                <a:spcPts val="0"/>
              </a:spcAft>
              <a:defRPr sz="1600" b="1">
                <a:solidFill>
                  <a:schemeClr val="bg1"/>
                </a:solidFill>
              </a:defRPr>
            </a:lvl1pPr>
            <a:lvl2pPr marL="128013" indent="-128013" algn="ctr">
              <a:spcAft>
                <a:spcPts val="0"/>
              </a:spcAft>
              <a:buFont typeface="Arial" panose="020B0604020202020204" pitchFamily="34" charset="0"/>
              <a:buChar char="•"/>
              <a:defRPr sz="1000">
                <a:solidFill>
                  <a:schemeClr val="bg1"/>
                </a:solidFill>
              </a:defRPr>
            </a:lvl2pPr>
            <a:lvl3pPr marL="126997" indent="-126997">
              <a:defRPr/>
            </a:lvl3pPr>
            <a:lvl4pPr marL="339716" indent="-126997">
              <a:defRPr/>
            </a:lvl4pPr>
            <a:lvl5pPr marL="574661" indent="-126997">
              <a:defRPr/>
            </a:lvl5pPr>
          </a:lstStyle>
          <a:p>
            <a:pPr lvl="0"/>
            <a:r>
              <a:rPr lang="en-US"/>
              <a:t>Description text</a:t>
            </a:r>
          </a:p>
        </p:txBody>
      </p:sp>
      <p:sp>
        <p:nvSpPr>
          <p:cNvPr id="27" name="Picture Placeholder 22">
            <a:extLst>
              <a:ext uri="{FF2B5EF4-FFF2-40B4-BE49-F238E27FC236}">
                <a16:creationId xmlns:a16="http://schemas.microsoft.com/office/drawing/2014/main" id="{0DDBC18B-3584-E73E-72CD-59F6456682D9}"/>
              </a:ext>
            </a:extLst>
          </p:cNvPr>
          <p:cNvSpPr>
            <a:spLocks noGrp="1" noChangeAspect="1"/>
          </p:cNvSpPr>
          <p:nvPr userDrawn="1">
            <p:ph type="pic" sz="quarter" idx="19"/>
          </p:nvPr>
        </p:nvSpPr>
        <p:spPr>
          <a:xfrm>
            <a:off x="6375082" y="1841500"/>
            <a:ext cx="2331719" cy="3108960"/>
          </a:xfrm>
          <a:custGeom>
            <a:avLst/>
            <a:gdLst>
              <a:gd name="connsiteX0" fmla="*/ 1002033 w 2331719"/>
              <a:gd name="connsiteY0" fmla="*/ 0 h 2331720"/>
              <a:gd name="connsiteX1" fmla="*/ 2331719 w 2331719"/>
              <a:gd name="connsiteY1" fmla="*/ 0 h 2331720"/>
              <a:gd name="connsiteX2" fmla="*/ 2331719 w 2331719"/>
              <a:gd name="connsiteY2" fmla="*/ 0 h 2331720"/>
              <a:gd name="connsiteX3" fmla="*/ 2331719 w 2331719"/>
              <a:gd name="connsiteY3" fmla="*/ 1329687 h 2331720"/>
              <a:gd name="connsiteX4" fmla="*/ 1329686 w 2331719"/>
              <a:gd name="connsiteY4" fmla="*/ 2331720 h 2331720"/>
              <a:gd name="connsiteX5" fmla="*/ 0 w 2331719"/>
              <a:gd name="connsiteY5" fmla="*/ 2331720 h 2331720"/>
              <a:gd name="connsiteX6" fmla="*/ 0 w 2331719"/>
              <a:gd name="connsiteY6" fmla="*/ 2331720 h 2331720"/>
              <a:gd name="connsiteX7" fmla="*/ 0 w 2331719"/>
              <a:gd name="connsiteY7" fmla="*/ 1002033 h 2331720"/>
              <a:gd name="connsiteX8" fmla="*/ 1002033 w 2331719"/>
              <a:gd name="connsiteY8" fmla="*/ 0 h 2331720"/>
              <a:gd name="connsiteX0" fmla="*/ 1002033 w 2331719"/>
              <a:gd name="connsiteY0" fmla="*/ 1905 h 2333625"/>
              <a:gd name="connsiteX1" fmla="*/ 1692591 w 2331719"/>
              <a:gd name="connsiteY1" fmla="*/ 0 h 2333625"/>
              <a:gd name="connsiteX2" fmla="*/ 2331719 w 2331719"/>
              <a:gd name="connsiteY2" fmla="*/ 1905 h 2333625"/>
              <a:gd name="connsiteX3" fmla="*/ 2331719 w 2331719"/>
              <a:gd name="connsiteY3" fmla="*/ 1905 h 2333625"/>
              <a:gd name="connsiteX4" fmla="*/ 2331719 w 2331719"/>
              <a:gd name="connsiteY4" fmla="*/ 1331592 h 2333625"/>
              <a:gd name="connsiteX5" fmla="*/ 1329686 w 2331719"/>
              <a:gd name="connsiteY5" fmla="*/ 2333625 h 2333625"/>
              <a:gd name="connsiteX6" fmla="*/ 0 w 2331719"/>
              <a:gd name="connsiteY6" fmla="*/ 2333625 h 2333625"/>
              <a:gd name="connsiteX7" fmla="*/ 0 w 2331719"/>
              <a:gd name="connsiteY7" fmla="*/ 2333625 h 2333625"/>
              <a:gd name="connsiteX8" fmla="*/ 0 w 2331719"/>
              <a:gd name="connsiteY8" fmla="*/ 1003938 h 2333625"/>
              <a:gd name="connsiteX9" fmla="*/ 1002033 w 2331719"/>
              <a:gd name="connsiteY9" fmla="*/ 1905 h 2333625"/>
              <a:gd name="connsiteX0" fmla="*/ 1002033 w 2331719"/>
              <a:gd name="connsiteY0" fmla="*/ 0 h 2331720"/>
              <a:gd name="connsiteX1" fmla="*/ 2331719 w 2331719"/>
              <a:gd name="connsiteY1" fmla="*/ 0 h 2331720"/>
              <a:gd name="connsiteX2" fmla="*/ 2331719 w 2331719"/>
              <a:gd name="connsiteY2" fmla="*/ 0 h 2331720"/>
              <a:gd name="connsiteX3" fmla="*/ 2331719 w 2331719"/>
              <a:gd name="connsiteY3" fmla="*/ 1329687 h 2331720"/>
              <a:gd name="connsiteX4" fmla="*/ 1329686 w 2331719"/>
              <a:gd name="connsiteY4" fmla="*/ 2331720 h 2331720"/>
              <a:gd name="connsiteX5" fmla="*/ 0 w 2331719"/>
              <a:gd name="connsiteY5" fmla="*/ 2331720 h 2331720"/>
              <a:gd name="connsiteX6" fmla="*/ 0 w 2331719"/>
              <a:gd name="connsiteY6" fmla="*/ 2331720 h 2331720"/>
              <a:gd name="connsiteX7" fmla="*/ 0 w 2331719"/>
              <a:gd name="connsiteY7" fmla="*/ 1002033 h 2331720"/>
              <a:gd name="connsiteX8" fmla="*/ 1002033 w 2331719"/>
              <a:gd name="connsiteY8" fmla="*/ 0 h 233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719" h="2331720">
                <a:moveTo>
                  <a:pt x="1002033" y="0"/>
                </a:moveTo>
                <a:lnTo>
                  <a:pt x="2331719" y="0"/>
                </a:lnTo>
                <a:lnTo>
                  <a:pt x="2331719" y="0"/>
                </a:lnTo>
                <a:lnTo>
                  <a:pt x="2331719" y="1329687"/>
                </a:lnTo>
                <a:cubicBezTo>
                  <a:pt x="2331719" y="1883095"/>
                  <a:pt x="1883094" y="2331720"/>
                  <a:pt x="1329686" y="2331720"/>
                </a:cubicBezTo>
                <a:lnTo>
                  <a:pt x="0" y="2331720"/>
                </a:lnTo>
                <a:lnTo>
                  <a:pt x="0" y="2331720"/>
                </a:lnTo>
                <a:lnTo>
                  <a:pt x="0" y="1002033"/>
                </a:lnTo>
                <a:cubicBezTo>
                  <a:pt x="0" y="448625"/>
                  <a:pt x="448625" y="0"/>
                  <a:pt x="1002033" y="0"/>
                </a:cubicBezTo>
                <a:close/>
              </a:path>
            </a:pathLst>
          </a:custGeom>
          <a:solidFill>
            <a:schemeClr val="bg2"/>
          </a:solidFill>
        </p:spPr>
        <p:txBody>
          <a:bodyPr anchor="ctr"/>
          <a:lstStyle>
            <a:lvl1pPr algn="ctr">
              <a:defRPr sz="1000"/>
            </a:lvl1pPr>
          </a:lstStyle>
          <a:p>
            <a:endParaRPr lang="en-US"/>
          </a:p>
        </p:txBody>
      </p:sp>
      <p:sp>
        <p:nvSpPr>
          <p:cNvPr id="4" name="TextBox 3">
            <a:extLst>
              <a:ext uri="{FF2B5EF4-FFF2-40B4-BE49-F238E27FC236}">
                <a16:creationId xmlns:a16="http://schemas.microsoft.com/office/drawing/2014/main" id="{6C94F34E-D568-5D3C-33A7-8F1DA7EDB813}"/>
              </a:ext>
            </a:extLst>
          </p:cNvPr>
          <p:cNvSpPr txBox="1"/>
          <p:nvPr userDrawn="1"/>
        </p:nvSpPr>
        <p:spPr>
          <a:xfrm>
            <a:off x="1125339" y="6426564"/>
            <a:ext cx="3435608" cy="107722"/>
          </a:xfrm>
          <a:prstGeom prst="rect">
            <a:avLst/>
          </a:prstGeom>
          <a:noFill/>
        </p:spPr>
        <p:txBody>
          <a:bodyPr wrap="square" lIns="0" tIns="0" rIns="0" bIns="0"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700">
                <a:solidFill>
                  <a:schemeClr val="bg1"/>
                </a:solidFill>
              </a:rPr>
              <a:t>FOR RESEARCH USE ONLY. NOT FOR USE IN DIAGNOSTIC PROCEDURES.</a:t>
            </a:r>
          </a:p>
        </p:txBody>
      </p:sp>
      <p:sp>
        <p:nvSpPr>
          <p:cNvPr id="6" name="TextBox 5">
            <a:extLst>
              <a:ext uri="{FF2B5EF4-FFF2-40B4-BE49-F238E27FC236}">
                <a16:creationId xmlns:a16="http://schemas.microsoft.com/office/drawing/2014/main" id="{A934C409-A435-360E-1B0D-EE58350A1CD0}"/>
              </a:ext>
            </a:extLst>
          </p:cNvPr>
          <p:cNvSpPr txBox="1"/>
          <p:nvPr userDrawn="1"/>
        </p:nvSpPr>
        <p:spPr>
          <a:xfrm>
            <a:off x="5114926" y="6416307"/>
            <a:ext cx="3435608" cy="123111"/>
          </a:xfrm>
          <a:prstGeom prst="rect">
            <a:avLst/>
          </a:prstGeom>
          <a:noFill/>
        </p:spPr>
        <p:txBody>
          <a:bodyPr wrap="square" lIns="0" tIns="0" rIns="0" bIns="0" rtlCol="0">
            <a:spAutoFit/>
          </a:bodyPr>
          <a:lstStyle/>
          <a:p>
            <a:pPr lvl="0" algn="r"/>
            <a:r>
              <a:rPr lang="en-US" sz="800">
                <a:solidFill>
                  <a:schemeClr val="bg1"/>
                </a:solidFill>
              </a:rPr>
              <a:t> © 2023, </a:t>
            </a:r>
            <a:r>
              <a:rPr lang="en-US" sz="800" err="1">
                <a:solidFill>
                  <a:schemeClr val="bg1"/>
                </a:solidFill>
              </a:rPr>
              <a:t>Bionano</a:t>
            </a:r>
            <a:r>
              <a:rPr lang="en-US" sz="800">
                <a:solidFill>
                  <a:schemeClr val="bg1"/>
                </a:solidFill>
              </a:rPr>
              <a:t> Genomics, Inc.</a:t>
            </a:r>
          </a:p>
        </p:txBody>
      </p:sp>
      <p:sp>
        <p:nvSpPr>
          <p:cNvPr id="7" name="TextBox 6">
            <a:extLst>
              <a:ext uri="{FF2B5EF4-FFF2-40B4-BE49-F238E27FC236}">
                <a16:creationId xmlns:a16="http://schemas.microsoft.com/office/drawing/2014/main" id="{95A8C8F0-6A45-8F6E-404D-D14141719AD3}"/>
              </a:ext>
            </a:extLst>
          </p:cNvPr>
          <p:cNvSpPr txBox="1"/>
          <p:nvPr userDrawn="1"/>
        </p:nvSpPr>
        <p:spPr>
          <a:xfrm>
            <a:off x="8550534" y="6416305"/>
            <a:ext cx="245773" cy="123111"/>
          </a:xfrm>
          <a:prstGeom prst="rect">
            <a:avLst/>
          </a:prstGeom>
          <a:noFill/>
        </p:spPr>
        <p:txBody>
          <a:bodyPr wrap="square" lIns="0" tIns="0" rIns="0" bIns="0" rtlCol="0">
            <a:spAutoFit/>
          </a:bodyPr>
          <a:lstStyle/>
          <a:p>
            <a:pPr algn="r"/>
            <a:fld id="{719AFE47-D076-4F1F-90CC-6958DAE0E184}" type="slidenum">
              <a:rPr lang="en-US" sz="800" smtClean="0">
                <a:solidFill>
                  <a:schemeClr val="bg1"/>
                </a:solidFill>
              </a:rPr>
              <a:pPr algn="r"/>
              <a:t>‹#›</a:t>
            </a:fld>
            <a:endParaRPr lang="en-US" sz="800">
              <a:solidFill>
                <a:schemeClr val="bg1"/>
              </a:solidFill>
            </a:endParaRPr>
          </a:p>
        </p:txBody>
      </p:sp>
      <p:sp>
        <p:nvSpPr>
          <p:cNvPr id="8" name="Text Placeholder 2">
            <a:extLst>
              <a:ext uri="{FF2B5EF4-FFF2-40B4-BE49-F238E27FC236}">
                <a16:creationId xmlns:a16="http://schemas.microsoft.com/office/drawing/2014/main" id="{8DE15859-533E-7F91-48A9-2EA236C60527}"/>
              </a:ext>
            </a:extLst>
          </p:cNvPr>
          <p:cNvSpPr>
            <a:spLocks noGrp="1"/>
          </p:cNvSpPr>
          <p:nvPr>
            <p:ph type="body" idx="1" hasCustomPrompt="1"/>
          </p:nvPr>
        </p:nvSpPr>
        <p:spPr>
          <a:xfrm>
            <a:off x="368871" y="975360"/>
            <a:ext cx="8412478" cy="487680"/>
          </a:xfrm>
          <a:prstGeom prst="rect">
            <a:avLst/>
          </a:prstGeom>
        </p:spPr>
        <p:txBody>
          <a:bodyPr lIns="91440" rIns="91440" anchor="t">
            <a:noAutofit/>
          </a:bodyPr>
          <a:lstStyle>
            <a:lvl1pPr marL="0" indent="0">
              <a:buNone/>
              <a:defRPr sz="1400" b="0">
                <a:solidFill>
                  <a:schemeClr val="accent4"/>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Subtitle text goes here</a:t>
            </a:r>
          </a:p>
        </p:txBody>
      </p:sp>
    </p:spTree>
    <p:extLst>
      <p:ext uri="{BB962C8B-B14F-4D97-AF65-F5344CB8AC3E}">
        <p14:creationId xmlns:p14="http://schemas.microsoft.com/office/powerpoint/2010/main" val="2594665765"/>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preserve="1" userDrawn="1">
  <p:cSld name="Bio Slide">
    <p:bg>
      <p:bgPr>
        <a:solidFill>
          <a:schemeClr val="tx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50723FB-492D-4D62-6E5E-BB37563FDE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904" y="6385186"/>
            <a:ext cx="621792" cy="169009"/>
          </a:xfrm>
          <a:prstGeom prst="rect">
            <a:avLst/>
          </a:prstGeom>
        </p:spPr>
      </p:pic>
      <p:sp>
        <p:nvSpPr>
          <p:cNvPr id="5" name="TextBox 4">
            <a:extLst>
              <a:ext uri="{FF2B5EF4-FFF2-40B4-BE49-F238E27FC236}">
                <a16:creationId xmlns:a16="http://schemas.microsoft.com/office/drawing/2014/main" id="{76267413-861D-4429-1526-2098DE0FFDCF}"/>
              </a:ext>
            </a:extLst>
          </p:cNvPr>
          <p:cNvSpPr txBox="1"/>
          <p:nvPr userDrawn="1"/>
        </p:nvSpPr>
        <p:spPr>
          <a:xfrm>
            <a:off x="1125339" y="6426564"/>
            <a:ext cx="3435608" cy="107722"/>
          </a:xfrm>
          <a:prstGeom prst="rect">
            <a:avLst/>
          </a:prstGeom>
          <a:noFill/>
        </p:spPr>
        <p:txBody>
          <a:bodyPr wrap="square" lIns="0" tIns="0" rIns="0" bIns="0"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700">
                <a:solidFill>
                  <a:schemeClr val="bg1"/>
                </a:solidFill>
              </a:rPr>
              <a:t>FOR RESEARCH USE ONLY. NOT FOR USE IN DIAGNOSTIC PROCEDURES.</a:t>
            </a:r>
          </a:p>
        </p:txBody>
      </p:sp>
      <p:sp>
        <p:nvSpPr>
          <p:cNvPr id="6" name="TextBox 5">
            <a:extLst>
              <a:ext uri="{FF2B5EF4-FFF2-40B4-BE49-F238E27FC236}">
                <a16:creationId xmlns:a16="http://schemas.microsoft.com/office/drawing/2014/main" id="{510970D4-02FE-1AF0-FDDE-A2E850EA3C49}"/>
              </a:ext>
            </a:extLst>
          </p:cNvPr>
          <p:cNvSpPr txBox="1"/>
          <p:nvPr userDrawn="1"/>
        </p:nvSpPr>
        <p:spPr>
          <a:xfrm>
            <a:off x="5114926" y="6416307"/>
            <a:ext cx="3435608" cy="123111"/>
          </a:xfrm>
          <a:prstGeom prst="rect">
            <a:avLst/>
          </a:prstGeom>
          <a:noFill/>
        </p:spPr>
        <p:txBody>
          <a:bodyPr wrap="square" lIns="0" tIns="0" rIns="0" bIns="0" rtlCol="0">
            <a:spAutoFit/>
          </a:bodyPr>
          <a:lstStyle/>
          <a:p>
            <a:pPr lvl="0" algn="r"/>
            <a:r>
              <a:rPr lang="en-US" sz="800">
                <a:solidFill>
                  <a:schemeClr val="bg1"/>
                </a:solidFill>
              </a:rPr>
              <a:t> © 2023, </a:t>
            </a:r>
            <a:r>
              <a:rPr lang="en-US" sz="800" err="1">
                <a:solidFill>
                  <a:schemeClr val="bg1"/>
                </a:solidFill>
              </a:rPr>
              <a:t>Bionano</a:t>
            </a:r>
            <a:r>
              <a:rPr lang="en-US" sz="800">
                <a:solidFill>
                  <a:schemeClr val="bg1"/>
                </a:solidFill>
              </a:rPr>
              <a:t> Genomics, Inc.</a:t>
            </a:r>
          </a:p>
        </p:txBody>
      </p:sp>
      <p:sp>
        <p:nvSpPr>
          <p:cNvPr id="7" name="TextBox 6">
            <a:extLst>
              <a:ext uri="{FF2B5EF4-FFF2-40B4-BE49-F238E27FC236}">
                <a16:creationId xmlns:a16="http://schemas.microsoft.com/office/drawing/2014/main" id="{7F9E650B-170C-31E4-E25C-5ED1230B66B3}"/>
              </a:ext>
            </a:extLst>
          </p:cNvPr>
          <p:cNvSpPr txBox="1"/>
          <p:nvPr userDrawn="1"/>
        </p:nvSpPr>
        <p:spPr>
          <a:xfrm>
            <a:off x="8550534" y="6416305"/>
            <a:ext cx="245773" cy="123111"/>
          </a:xfrm>
          <a:prstGeom prst="rect">
            <a:avLst/>
          </a:prstGeom>
          <a:noFill/>
        </p:spPr>
        <p:txBody>
          <a:bodyPr wrap="square" lIns="0" tIns="0" rIns="0" bIns="0" rtlCol="0">
            <a:spAutoFit/>
          </a:bodyPr>
          <a:lstStyle/>
          <a:p>
            <a:pPr algn="r"/>
            <a:fld id="{719AFE47-D076-4F1F-90CC-6958DAE0E184}"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4206502435"/>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showMasterSp="0" preserve="1" userDrawn="1">
  <p:cSld name="1_Bio Slide">
    <p:bg>
      <p:bgPr>
        <a:solidFill>
          <a:schemeClr val="tx1"/>
        </a:solidFill>
        <a:effectLst/>
      </p:bgPr>
    </p:bg>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A8C14C94-A973-44AE-C423-F3CB50ED17AD}"/>
              </a:ext>
            </a:extLst>
          </p:cNvPr>
          <p:cNvSpPr/>
          <p:nvPr userDrawn="1"/>
        </p:nvSpPr>
        <p:spPr>
          <a:xfrm>
            <a:off x="2382" y="303806"/>
            <a:ext cx="1087865" cy="1658972"/>
          </a:xfrm>
          <a:custGeom>
            <a:avLst/>
            <a:gdLst>
              <a:gd name="connsiteX0" fmla="*/ 0 w 1261068"/>
              <a:gd name="connsiteY0" fmla="*/ 1244229 h 1244229"/>
              <a:gd name="connsiteX1" fmla="*/ 630534 w 1261068"/>
              <a:gd name="connsiteY1" fmla="*/ 0 h 1244229"/>
              <a:gd name="connsiteX2" fmla="*/ 1261068 w 1261068"/>
              <a:gd name="connsiteY2" fmla="*/ 1244229 h 1244229"/>
              <a:gd name="connsiteX3" fmla="*/ 0 w 1261068"/>
              <a:gd name="connsiteY3" fmla="*/ 1244229 h 1244229"/>
              <a:gd name="connsiteX0" fmla="*/ 0 w 1261068"/>
              <a:gd name="connsiteY0" fmla="*/ 1244229 h 1244229"/>
              <a:gd name="connsiteX1" fmla="*/ 173203 w 1261068"/>
              <a:gd name="connsiteY1" fmla="*/ 896096 h 1244229"/>
              <a:gd name="connsiteX2" fmla="*/ 630534 w 1261068"/>
              <a:gd name="connsiteY2" fmla="*/ 0 h 1244229"/>
              <a:gd name="connsiteX3" fmla="*/ 1261068 w 1261068"/>
              <a:gd name="connsiteY3" fmla="*/ 1244229 h 1244229"/>
              <a:gd name="connsiteX4" fmla="*/ 0 w 1261068"/>
              <a:gd name="connsiteY4" fmla="*/ 1244229 h 1244229"/>
              <a:gd name="connsiteX0" fmla="*/ 0 w 1261068"/>
              <a:gd name="connsiteY0" fmla="*/ 1244229 h 1244229"/>
              <a:gd name="connsiteX1" fmla="*/ 173203 w 1261068"/>
              <a:gd name="connsiteY1" fmla="*/ 896096 h 1244229"/>
              <a:gd name="connsiteX2" fmla="*/ 630534 w 1261068"/>
              <a:gd name="connsiteY2" fmla="*/ 0 h 1244229"/>
              <a:gd name="connsiteX3" fmla="*/ 1261068 w 1261068"/>
              <a:gd name="connsiteY3" fmla="*/ 1244229 h 1244229"/>
              <a:gd name="connsiteX4" fmla="*/ 175585 w 1261068"/>
              <a:gd name="connsiteY4" fmla="*/ 1243759 h 1244229"/>
              <a:gd name="connsiteX5" fmla="*/ 0 w 1261068"/>
              <a:gd name="connsiteY5" fmla="*/ 1244229 h 1244229"/>
              <a:gd name="connsiteX0" fmla="*/ 2382 w 1087865"/>
              <a:gd name="connsiteY0" fmla="*/ 1243759 h 1244229"/>
              <a:gd name="connsiteX1" fmla="*/ 0 w 1087865"/>
              <a:gd name="connsiteY1" fmla="*/ 896096 h 1244229"/>
              <a:gd name="connsiteX2" fmla="*/ 457331 w 1087865"/>
              <a:gd name="connsiteY2" fmla="*/ 0 h 1244229"/>
              <a:gd name="connsiteX3" fmla="*/ 1087865 w 1087865"/>
              <a:gd name="connsiteY3" fmla="*/ 1244229 h 1244229"/>
              <a:gd name="connsiteX4" fmla="*/ 2382 w 1087865"/>
              <a:gd name="connsiteY4" fmla="*/ 1243759 h 1244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865" h="1244229">
                <a:moveTo>
                  <a:pt x="2382" y="1243759"/>
                </a:moveTo>
                <a:lnTo>
                  <a:pt x="0" y="896096"/>
                </a:lnTo>
                <a:lnTo>
                  <a:pt x="457331" y="0"/>
                </a:lnTo>
                <a:lnTo>
                  <a:pt x="1087865" y="1244229"/>
                </a:lnTo>
                <a:lnTo>
                  <a:pt x="2382" y="1243759"/>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Picture Placeholder 8">
            <a:extLst>
              <a:ext uri="{FF2B5EF4-FFF2-40B4-BE49-F238E27FC236}">
                <a16:creationId xmlns:a16="http://schemas.microsoft.com/office/drawing/2014/main" id="{52CFAC5A-2173-A1A7-DBE5-7D5D7D6A48CE}"/>
              </a:ext>
            </a:extLst>
          </p:cNvPr>
          <p:cNvSpPr>
            <a:spLocks noGrp="1"/>
          </p:cNvSpPr>
          <p:nvPr>
            <p:ph type="pic" sz="quarter" idx="11"/>
          </p:nvPr>
        </p:nvSpPr>
        <p:spPr>
          <a:xfrm>
            <a:off x="6098380" y="685798"/>
            <a:ext cx="1576388" cy="2101851"/>
          </a:xfrm>
          <a:prstGeom prst="ellipse">
            <a:avLst/>
          </a:prstGeom>
          <a:solidFill>
            <a:schemeClr val="bg2">
              <a:alpha val="95000"/>
            </a:schemeClr>
          </a:solidFill>
        </p:spPr>
        <p:txBody>
          <a:bodyPr anchor="ctr"/>
          <a:lstStyle>
            <a:lvl1pPr algn="ctr">
              <a:defRPr sz="1000"/>
            </a:lvl1pPr>
          </a:lstStyle>
          <a:p>
            <a:endParaRPr lang="en-US"/>
          </a:p>
        </p:txBody>
      </p:sp>
      <p:pic>
        <p:nvPicPr>
          <p:cNvPr id="12" name="Graphic 11">
            <a:extLst>
              <a:ext uri="{FF2B5EF4-FFF2-40B4-BE49-F238E27FC236}">
                <a16:creationId xmlns:a16="http://schemas.microsoft.com/office/drawing/2014/main" id="{750723FB-492D-4D62-6E5E-BB37563FDE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904" y="6385186"/>
            <a:ext cx="621792" cy="169009"/>
          </a:xfrm>
          <a:prstGeom prst="rect">
            <a:avLst/>
          </a:prstGeom>
        </p:spPr>
      </p:pic>
      <p:sp>
        <p:nvSpPr>
          <p:cNvPr id="4" name="Text Placeholder 3">
            <a:extLst>
              <a:ext uri="{FF2B5EF4-FFF2-40B4-BE49-F238E27FC236}">
                <a16:creationId xmlns:a16="http://schemas.microsoft.com/office/drawing/2014/main" id="{08A6354F-0083-E56F-70AA-5F29523BF73F}"/>
              </a:ext>
            </a:extLst>
          </p:cNvPr>
          <p:cNvSpPr>
            <a:spLocks noGrp="1"/>
          </p:cNvSpPr>
          <p:nvPr>
            <p:ph type="body" sz="quarter" idx="17" hasCustomPrompt="1"/>
          </p:nvPr>
        </p:nvSpPr>
        <p:spPr>
          <a:xfrm>
            <a:off x="5393408" y="3158069"/>
            <a:ext cx="3017520" cy="2798233"/>
          </a:xfrm>
          <a:prstGeom prst="rect">
            <a:avLst/>
          </a:prstGeom>
        </p:spPr>
        <p:txBody>
          <a:bodyPr/>
          <a:lstStyle>
            <a:lvl1pPr>
              <a:lnSpc>
                <a:spcPct val="140000"/>
              </a:lnSpc>
              <a:defRPr sz="1000">
                <a:solidFill>
                  <a:schemeClr val="bg1"/>
                </a:solidFill>
              </a:defRPr>
            </a:lvl1pPr>
            <a:lvl2pPr>
              <a:defRPr sz="10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Description text goes here</a:t>
            </a:r>
          </a:p>
        </p:txBody>
      </p:sp>
      <p:sp>
        <p:nvSpPr>
          <p:cNvPr id="14" name="Text Placeholder 13">
            <a:extLst>
              <a:ext uri="{FF2B5EF4-FFF2-40B4-BE49-F238E27FC236}">
                <a16:creationId xmlns:a16="http://schemas.microsoft.com/office/drawing/2014/main" id="{F78BBA9C-4ADA-B936-0561-F5B44868A3B4}"/>
              </a:ext>
            </a:extLst>
          </p:cNvPr>
          <p:cNvSpPr>
            <a:spLocks noGrp="1"/>
          </p:cNvSpPr>
          <p:nvPr>
            <p:ph type="body" sz="quarter" idx="18"/>
          </p:nvPr>
        </p:nvSpPr>
        <p:spPr>
          <a:xfrm>
            <a:off x="374650" y="1047752"/>
            <a:ext cx="4121150" cy="4684183"/>
          </a:xfrm>
          <a:prstGeom prst="rect">
            <a:avLst/>
          </a:prstGeom>
          <a:solidFill>
            <a:schemeClr val="accent1"/>
          </a:solidFill>
        </p:spPr>
        <p:txBody>
          <a:bodyPr lIns="594360" rIns="548640" anchor="ctr"/>
          <a:lstStyle>
            <a:lvl1pPr algn="l">
              <a:lnSpc>
                <a:spcPct val="100000"/>
              </a:lnSpc>
              <a:defRPr sz="2000" b="1">
                <a:solidFill>
                  <a:schemeClr val="bg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2006F852-3D9B-F5E7-7D86-1AD5919F3180}"/>
              </a:ext>
            </a:extLst>
          </p:cNvPr>
          <p:cNvSpPr>
            <a:spLocks noGrp="1"/>
          </p:cNvSpPr>
          <p:nvPr>
            <p:ph type="body" sz="quarter" idx="16"/>
          </p:nvPr>
        </p:nvSpPr>
        <p:spPr>
          <a:xfrm>
            <a:off x="3648679" y="4394000"/>
            <a:ext cx="1355988" cy="1814999"/>
          </a:xfrm>
          <a:prstGeom prst="triangle">
            <a:avLst/>
          </a:prstGeom>
          <a:solidFill>
            <a:schemeClr val="accent4"/>
          </a:solidFill>
          <a:ln>
            <a:noFill/>
          </a:ln>
        </p:spPr>
        <p:txBody>
          <a:bodyPr anchor="ctr"/>
          <a:lstStyle>
            <a:lvl1pPr algn="ctr">
              <a:defRPr sz="100">
                <a:solidFill>
                  <a:schemeClr val="accent4"/>
                </a:solidFill>
              </a:defRPr>
            </a:lvl1pPr>
          </a:lstStyle>
          <a:p>
            <a:pPr lvl="0"/>
            <a:r>
              <a:rPr lang="en-US"/>
              <a:t>Click to edit Master text styles</a:t>
            </a:r>
          </a:p>
        </p:txBody>
      </p:sp>
      <p:sp>
        <p:nvSpPr>
          <p:cNvPr id="5" name="TextBox 4">
            <a:extLst>
              <a:ext uri="{FF2B5EF4-FFF2-40B4-BE49-F238E27FC236}">
                <a16:creationId xmlns:a16="http://schemas.microsoft.com/office/drawing/2014/main" id="{76267413-861D-4429-1526-2098DE0FFDCF}"/>
              </a:ext>
            </a:extLst>
          </p:cNvPr>
          <p:cNvSpPr txBox="1"/>
          <p:nvPr userDrawn="1"/>
        </p:nvSpPr>
        <p:spPr>
          <a:xfrm>
            <a:off x="1125339" y="6426564"/>
            <a:ext cx="3435608" cy="107722"/>
          </a:xfrm>
          <a:prstGeom prst="rect">
            <a:avLst/>
          </a:prstGeom>
          <a:noFill/>
        </p:spPr>
        <p:txBody>
          <a:bodyPr wrap="square" lIns="0" tIns="0" rIns="0" bIns="0"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700">
                <a:solidFill>
                  <a:schemeClr val="bg1"/>
                </a:solidFill>
              </a:rPr>
              <a:t>FOR RESEARCH USE ONLY. NOT FOR USE IN DIAGNOSTIC PROCEDURES.</a:t>
            </a:r>
          </a:p>
        </p:txBody>
      </p:sp>
      <p:sp>
        <p:nvSpPr>
          <p:cNvPr id="6" name="TextBox 5">
            <a:extLst>
              <a:ext uri="{FF2B5EF4-FFF2-40B4-BE49-F238E27FC236}">
                <a16:creationId xmlns:a16="http://schemas.microsoft.com/office/drawing/2014/main" id="{510970D4-02FE-1AF0-FDDE-A2E850EA3C49}"/>
              </a:ext>
            </a:extLst>
          </p:cNvPr>
          <p:cNvSpPr txBox="1"/>
          <p:nvPr userDrawn="1"/>
        </p:nvSpPr>
        <p:spPr>
          <a:xfrm>
            <a:off x="5114926" y="6416307"/>
            <a:ext cx="3435608" cy="123111"/>
          </a:xfrm>
          <a:prstGeom prst="rect">
            <a:avLst/>
          </a:prstGeom>
          <a:noFill/>
        </p:spPr>
        <p:txBody>
          <a:bodyPr wrap="square" lIns="0" tIns="0" rIns="0" bIns="0" rtlCol="0">
            <a:spAutoFit/>
          </a:bodyPr>
          <a:lstStyle/>
          <a:p>
            <a:pPr lvl="0" algn="r"/>
            <a:r>
              <a:rPr lang="en-US" sz="800">
                <a:solidFill>
                  <a:schemeClr val="bg1"/>
                </a:solidFill>
              </a:rPr>
              <a:t> © 2023, </a:t>
            </a:r>
            <a:r>
              <a:rPr lang="en-US" sz="800" err="1">
                <a:solidFill>
                  <a:schemeClr val="bg1"/>
                </a:solidFill>
              </a:rPr>
              <a:t>Bionano</a:t>
            </a:r>
            <a:r>
              <a:rPr lang="en-US" sz="800">
                <a:solidFill>
                  <a:schemeClr val="bg1"/>
                </a:solidFill>
              </a:rPr>
              <a:t> Genomics, Inc.</a:t>
            </a:r>
          </a:p>
        </p:txBody>
      </p:sp>
      <p:sp>
        <p:nvSpPr>
          <p:cNvPr id="7" name="TextBox 6">
            <a:extLst>
              <a:ext uri="{FF2B5EF4-FFF2-40B4-BE49-F238E27FC236}">
                <a16:creationId xmlns:a16="http://schemas.microsoft.com/office/drawing/2014/main" id="{7F9E650B-170C-31E4-E25C-5ED1230B66B3}"/>
              </a:ext>
            </a:extLst>
          </p:cNvPr>
          <p:cNvSpPr txBox="1"/>
          <p:nvPr userDrawn="1"/>
        </p:nvSpPr>
        <p:spPr>
          <a:xfrm>
            <a:off x="8550534" y="6416305"/>
            <a:ext cx="245773" cy="123111"/>
          </a:xfrm>
          <a:prstGeom prst="rect">
            <a:avLst/>
          </a:prstGeom>
          <a:noFill/>
        </p:spPr>
        <p:txBody>
          <a:bodyPr wrap="square" lIns="0" tIns="0" rIns="0" bIns="0" rtlCol="0">
            <a:spAutoFit/>
          </a:bodyPr>
          <a:lstStyle/>
          <a:p>
            <a:pPr algn="r"/>
            <a:fld id="{719AFE47-D076-4F1F-90CC-6958DAE0E184}" type="slidenum">
              <a:rPr lang="en-US" sz="800" smtClean="0">
                <a:solidFill>
                  <a:schemeClr val="bg1"/>
                </a:solidFill>
              </a:rPr>
              <a:pPr algn="r"/>
              <a:t>‹#›</a:t>
            </a:fld>
            <a:endParaRPr lang="en-US" sz="800">
              <a:solidFill>
                <a:schemeClr val="bg1"/>
              </a:solidFill>
            </a:endParaRPr>
          </a:p>
        </p:txBody>
      </p:sp>
    </p:spTree>
    <p:extLst>
      <p:ext uri="{BB962C8B-B14F-4D97-AF65-F5344CB8AC3E}">
        <p14:creationId xmlns:p14="http://schemas.microsoft.com/office/powerpoint/2010/main" val="1375741760"/>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90EB986-D447-2DFF-6C7D-A0BE13DD3B38}"/>
              </a:ext>
            </a:extLst>
          </p:cNvPr>
          <p:cNvSpPr>
            <a:spLocks noGrp="1"/>
          </p:cNvSpPr>
          <p:nvPr>
            <p:ph type="body" sz="quarter" idx="20"/>
          </p:nvPr>
        </p:nvSpPr>
        <p:spPr>
          <a:xfrm>
            <a:off x="5865756" y="359"/>
            <a:ext cx="2495304" cy="1801349"/>
          </a:xfrm>
          <a:custGeom>
            <a:avLst/>
            <a:gdLst>
              <a:gd name="connsiteX0" fmla="*/ 2494657 w 2498725"/>
              <a:gd name="connsiteY0" fmla="*/ 1148624 h 2498726"/>
              <a:gd name="connsiteX1" fmla="*/ 1902667 w 2498725"/>
              <a:gd name="connsiteY1" fmla="*/ 2314305 h 2498726"/>
              <a:gd name="connsiteX2" fmla="*/ 595279 w 2498725"/>
              <a:gd name="connsiteY2" fmla="*/ 2313827 h 2498726"/>
              <a:gd name="connsiteX3" fmla="*/ 4141 w 2498725"/>
              <a:gd name="connsiteY3" fmla="*/ 1147714 h 2498726"/>
              <a:gd name="connsiteX4" fmla="*/ 2494657 w 2498725"/>
              <a:gd name="connsiteY4" fmla="*/ 1148624 h 2498726"/>
              <a:gd name="connsiteX0" fmla="*/ 2507562 w 2511644"/>
              <a:gd name="connsiteY0" fmla="*/ 10703 h 1360805"/>
              <a:gd name="connsiteX1" fmla="*/ 1915572 w 2511644"/>
              <a:gd name="connsiteY1" fmla="*/ 1176384 h 1360805"/>
              <a:gd name="connsiteX2" fmla="*/ 608184 w 2511644"/>
              <a:gd name="connsiteY2" fmla="*/ 1175906 h 1360805"/>
              <a:gd name="connsiteX3" fmla="*/ 17046 w 2511644"/>
              <a:gd name="connsiteY3" fmla="*/ 9793 h 1360805"/>
              <a:gd name="connsiteX4" fmla="*/ 1151459 w 2511644"/>
              <a:gd name="connsiteY4" fmla="*/ 0 h 1360805"/>
              <a:gd name="connsiteX5" fmla="*/ 2507562 w 2511644"/>
              <a:gd name="connsiteY5" fmla="*/ 10703 h 1360805"/>
              <a:gd name="connsiteX0" fmla="*/ 2507562 w 2511644"/>
              <a:gd name="connsiteY0" fmla="*/ 910 h 1351012"/>
              <a:gd name="connsiteX1" fmla="*/ 1915572 w 2511644"/>
              <a:gd name="connsiteY1" fmla="*/ 1166591 h 1351012"/>
              <a:gd name="connsiteX2" fmla="*/ 608184 w 2511644"/>
              <a:gd name="connsiteY2" fmla="*/ 1166113 h 1351012"/>
              <a:gd name="connsiteX3" fmla="*/ 17046 w 2511644"/>
              <a:gd name="connsiteY3" fmla="*/ 0 h 1351012"/>
              <a:gd name="connsiteX4" fmla="*/ 2507562 w 2511644"/>
              <a:gd name="connsiteY4" fmla="*/ 910 h 1351012"/>
              <a:gd name="connsiteX0" fmla="*/ 2491222 w 2495304"/>
              <a:gd name="connsiteY0" fmla="*/ 910 h 1351012"/>
              <a:gd name="connsiteX1" fmla="*/ 1899232 w 2495304"/>
              <a:gd name="connsiteY1" fmla="*/ 1166591 h 1351012"/>
              <a:gd name="connsiteX2" fmla="*/ 591844 w 2495304"/>
              <a:gd name="connsiteY2" fmla="*/ 1166113 h 1351012"/>
              <a:gd name="connsiteX3" fmla="*/ 706 w 2495304"/>
              <a:gd name="connsiteY3" fmla="*/ 0 h 1351012"/>
              <a:gd name="connsiteX4" fmla="*/ 2491222 w 2495304"/>
              <a:gd name="connsiteY4" fmla="*/ 910 h 1351012"/>
              <a:gd name="connsiteX0" fmla="*/ 2491222 w 2495304"/>
              <a:gd name="connsiteY0" fmla="*/ 910 h 1351012"/>
              <a:gd name="connsiteX1" fmla="*/ 1899232 w 2495304"/>
              <a:gd name="connsiteY1" fmla="*/ 1166591 h 1351012"/>
              <a:gd name="connsiteX2" fmla="*/ 591844 w 2495304"/>
              <a:gd name="connsiteY2" fmla="*/ 1166113 h 1351012"/>
              <a:gd name="connsiteX3" fmla="*/ 706 w 2495304"/>
              <a:gd name="connsiteY3" fmla="*/ 0 h 1351012"/>
              <a:gd name="connsiteX4" fmla="*/ 2491222 w 2495304"/>
              <a:gd name="connsiteY4" fmla="*/ 910 h 1351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5304" h="1351012">
                <a:moveTo>
                  <a:pt x="2491222" y="910"/>
                </a:moveTo>
                <a:cubicBezTo>
                  <a:pt x="2529165" y="469950"/>
                  <a:pt x="2300342" y="920524"/>
                  <a:pt x="1899232" y="1166591"/>
                </a:cubicBezTo>
                <a:cubicBezTo>
                  <a:pt x="1498122" y="1412658"/>
                  <a:pt x="992774" y="1412473"/>
                  <a:pt x="591844" y="1166113"/>
                </a:cubicBezTo>
                <a:cubicBezTo>
                  <a:pt x="190914" y="919753"/>
                  <a:pt x="-13640" y="462684"/>
                  <a:pt x="706" y="0"/>
                </a:cubicBezTo>
                <a:lnTo>
                  <a:pt x="2491222" y="910"/>
                </a:lnTo>
                <a:close/>
              </a:path>
            </a:pathLst>
          </a:custGeom>
          <a:solidFill>
            <a:schemeClr val="accent5"/>
          </a:solidFill>
        </p:spPr>
        <p:txBody>
          <a:bodyPr/>
          <a:lstStyle>
            <a:lvl1pPr algn="ctr">
              <a:defRPr sz="100">
                <a:solidFill>
                  <a:schemeClr val="accent5"/>
                </a:solidFill>
              </a:defRPr>
            </a:lvl1pPr>
          </a:lstStyle>
          <a:p>
            <a:pPr lvl="0"/>
            <a:endParaRPr lang="en-US"/>
          </a:p>
        </p:txBody>
      </p:sp>
      <p:sp>
        <p:nvSpPr>
          <p:cNvPr id="7" name="Text Placeholder 6">
            <a:extLst>
              <a:ext uri="{FF2B5EF4-FFF2-40B4-BE49-F238E27FC236}">
                <a16:creationId xmlns:a16="http://schemas.microsoft.com/office/drawing/2014/main" id="{D5C78ADC-27E1-B2EF-2144-2E322269889E}"/>
              </a:ext>
            </a:extLst>
          </p:cNvPr>
          <p:cNvSpPr>
            <a:spLocks noGrp="1"/>
          </p:cNvSpPr>
          <p:nvPr>
            <p:ph type="body" sz="quarter" idx="19"/>
          </p:nvPr>
        </p:nvSpPr>
        <p:spPr>
          <a:xfrm>
            <a:off x="2332039" y="3969455"/>
            <a:ext cx="1911350" cy="2556933"/>
          </a:xfrm>
          <a:custGeom>
            <a:avLst/>
            <a:gdLst>
              <a:gd name="connsiteX0" fmla="*/ 0 w 1911350"/>
              <a:gd name="connsiteY0" fmla="*/ 1917700 h 1917700"/>
              <a:gd name="connsiteX1" fmla="*/ 955675 w 1911350"/>
              <a:gd name="connsiteY1" fmla="*/ 0 h 1917700"/>
              <a:gd name="connsiteX2" fmla="*/ 1911350 w 1911350"/>
              <a:gd name="connsiteY2" fmla="*/ 1917700 h 1917700"/>
              <a:gd name="connsiteX3" fmla="*/ 0 w 1911350"/>
              <a:gd name="connsiteY3" fmla="*/ 1917700 h 1917700"/>
              <a:gd name="connsiteX0" fmla="*/ 0 w 1911350"/>
              <a:gd name="connsiteY0" fmla="*/ 1917700 h 1917700"/>
              <a:gd name="connsiteX1" fmla="*/ 955675 w 1911350"/>
              <a:gd name="connsiteY1" fmla="*/ 0 h 1917700"/>
              <a:gd name="connsiteX2" fmla="*/ 1911350 w 1911350"/>
              <a:gd name="connsiteY2" fmla="*/ 1917700 h 1917700"/>
              <a:gd name="connsiteX3" fmla="*/ 706437 w 1911350"/>
              <a:gd name="connsiteY3" fmla="*/ 1909235 h 1917700"/>
              <a:gd name="connsiteX4" fmla="*/ 0 w 1911350"/>
              <a:gd name="connsiteY4" fmla="*/ 1917700 h 1917700"/>
              <a:gd name="connsiteX0" fmla="*/ 0 w 1911350"/>
              <a:gd name="connsiteY0" fmla="*/ 1917700 h 1917700"/>
              <a:gd name="connsiteX1" fmla="*/ 955675 w 1911350"/>
              <a:gd name="connsiteY1" fmla="*/ 0 h 1917700"/>
              <a:gd name="connsiteX2" fmla="*/ 1911350 w 1911350"/>
              <a:gd name="connsiteY2" fmla="*/ 1917700 h 1917700"/>
              <a:gd name="connsiteX3" fmla="*/ 0 w 1911350"/>
              <a:gd name="connsiteY3" fmla="*/ 1917700 h 1917700"/>
            </a:gdLst>
            <a:ahLst/>
            <a:cxnLst>
              <a:cxn ang="0">
                <a:pos x="connsiteX0" y="connsiteY0"/>
              </a:cxn>
              <a:cxn ang="0">
                <a:pos x="connsiteX1" y="connsiteY1"/>
              </a:cxn>
              <a:cxn ang="0">
                <a:pos x="connsiteX2" y="connsiteY2"/>
              </a:cxn>
              <a:cxn ang="0">
                <a:pos x="connsiteX3" y="connsiteY3"/>
              </a:cxn>
            </a:cxnLst>
            <a:rect l="l" t="t" r="r" b="b"/>
            <a:pathLst>
              <a:path w="1911350" h="1917700">
                <a:moveTo>
                  <a:pt x="0" y="1917700"/>
                </a:moveTo>
                <a:lnTo>
                  <a:pt x="955675" y="0"/>
                </a:lnTo>
                <a:lnTo>
                  <a:pt x="1911350" y="1917700"/>
                </a:lnTo>
                <a:lnTo>
                  <a:pt x="0" y="1917700"/>
                </a:lnTo>
                <a:close/>
              </a:path>
            </a:pathLst>
          </a:custGeom>
          <a:solidFill>
            <a:schemeClr val="accent2"/>
          </a:solidFill>
        </p:spPr>
        <p:txBody>
          <a:bodyPr/>
          <a:lstStyle>
            <a:lvl1pPr algn="ctr">
              <a:defRPr sz="200">
                <a:solidFill>
                  <a:schemeClr val="accent2"/>
                </a:solidFill>
              </a:defRPr>
            </a:lvl1pPr>
          </a:lstStyle>
          <a:p>
            <a:pPr lvl="0"/>
            <a:endParaRPr lang="en-US"/>
          </a:p>
        </p:txBody>
      </p:sp>
      <p:sp>
        <p:nvSpPr>
          <p:cNvPr id="17" name="Text Placeholder 16">
            <a:extLst>
              <a:ext uri="{FF2B5EF4-FFF2-40B4-BE49-F238E27FC236}">
                <a16:creationId xmlns:a16="http://schemas.microsoft.com/office/drawing/2014/main" id="{4598B101-535A-9C14-AEA2-6C39A341F0B6}"/>
              </a:ext>
            </a:extLst>
          </p:cNvPr>
          <p:cNvSpPr>
            <a:spLocks noGrp="1"/>
          </p:cNvSpPr>
          <p:nvPr>
            <p:ph type="body" sz="quarter" idx="21" hasCustomPrompt="1"/>
          </p:nvPr>
        </p:nvSpPr>
        <p:spPr>
          <a:xfrm>
            <a:off x="3198814" y="935567"/>
            <a:ext cx="3781425" cy="5041900"/>
          </a:xfrm>
          <a:custGeom>
            <a:avLst/>
            <a:gdLst>
              <a:gd name="connsiteX0" fmla="*/ 1629340 w 3781425"/>
              <a:gd name="connsiteY0" fmla="*/ 0 h 3781425"/>
              <a:gd name="connsiteX1" fmla="*/ 3781425 w 3781425"/>
              <a:gd name="connsiteY1" fmla="*/ 0 h 3781425"/>
              <a:gd name="connsiteX2" fmla="*/ 3781425 w 3781425"/>
              <a:gd name="connsiteY2" fmla="*/ 0 h 3781425"/>
              <a:gd name="connsiteX3" fmla="*/ 3781425 w 3781425"/>
              <a:gd name="connsiteY3" fmla="*/ 2152085 h 3781425"/>
              <a:gd name="connsiteX4" fmla="*/ 2152085 w 3781425"/>
              <a:gd name="connsiteY4" fmla="*/ 3781425 h 3781425"/>
              <a:gd name="connsiteX5" fmla="*/ 0 w 3781425"/>
              <a:gd name="connsiteY5" fmla="*/ 3781425 h 3781425"/>
              <a:gd name="connsiteX6" fmla="*/ 0 w 3781425"/>
              <a:gd name="connsiteY6" fmla="*/ 3781425 h 3781425"/>
              <a:gd name="connsiteX7" fmla="*/ 0 w 3781425"/>
              <a:gd name="connsiteY7" fmla="*/ 1629340 h 3781425"/>
              <a:gd name="connsiteX8" fmla="*/ 1629340 w 3781425"/>
              <a:gd name="connsiteY8" fmla="*/ 0 h 3781425"/>
              <a:gd name="connsiteX0" fmla="*/ 1629340 w 3781425"/>
              <a:gd name="connsiteY0" fmla="*/ 2428 h 3783853"/>
              <a:gd name="connsiteX1" fmla="*/ 2456636 w 3781425"/>
              <a:gd name="connsiteY1" fmla="*/ 0 h 3783853"/>
              <a:gd name="connsiteX2" fmla="*/ 3781425 w 3781425"/>
              <a:gd name="connsiteY2" fmla="*/ 2428 h 3783853"/>
              <a:gd name="connsiteX3" fmla="*/ 3781425 w 3781425"/>
              <a:gd name="connsiteY3" fmla="*/ 2428 h 3783853"/>
              <a:gd name="connsiteX4" fmla="*/ 3781425 w 3781425"/>
              <a:gd name="connsiteY4" fmla="*/ 2154513 h 3783853"/>
              <a:gd name="connsiteX5" fmla="*/ 2152085 w 3781425"/>
              <a:gd name="connsiteY5" fmla="*/ 3783853 h 3783853"/>
              <a:gd name="connsiteX6" fmla="*/ 0 w 3781425"/>
              <a:gd name="connsiteY6" fmla="*/ 3783853 h 3783853"/>
              <a:gd name="connsiteX7" fmla="*/ 0 w 3781425"/>
              <a:gd name="connsiteY7" fmla="*/ 3783853 h 3783853"/>
              <a:gd name="connsiteX8" fmla="*/ 0 w 3781425"/>
              <a:gd name="connsiteY8" fmla="*/ 1631768 h 3783853"/>
              <a:gd name="connsiteX9" fmla="*/ 1629340 w 3781425"/>
              <a:gd name="connsiteY9" fmla="*/ 2428 h 3783853"/>
              <a:gd name="connsiteX0" fmla="*/ 1629340 w 3781425"/>
              <a:gd name="connsiteY0" fmla="*/ 0 h 3781425"/>
              <a:gd name="connsiteX1" fmla="*/ 3781425 w 3781425"/>
              <a:gd name="connsiteY1" fmla="*/ 0 h 3781425"/>
              <a:gd name="connsiteX2" fmla="*/ 3781425 w 3781425"/>
              <a:gd name="connsiteY2" fmla="*/ 0 h 3781425"/>
              <a:gd name="connsiteX3" fmla="*/ 3781425 w 3781425"/>
              <a:gd name="connsiteY3" fmla="*/ 2152085 h 3781425"/>
              <a:gd name="connsiteX4" fmla="*/ 2152085 w 3781425"/>
              <a:gd name="connsiteY4" fmla="*/ 3781425 h 3781425"/>
              <a:gd name="connsiteX5" fmla="*/ 0 w 3781425"/>
              <a:gd name="connsiteY5" fmla="*/ 3781425 h 3781425"/>
              <a:gd name="connsiteX6" fmla="*/ 0 w 3781425"/>
              <a:gd name="connsiteY6" fmla="*/ 3781425 h 3781425"/>
              <a:gd name="connsiteX7" fmla="*/ 0 w 3781425"/>
              <a:gd name="connsiteY7" fmla="*/ 1629340 h 3781425"/>
              <a:gd name="connsiteX8" fmla="*/ 1629340 w 3781425"/>
              <a:gd name="connsiteY8" fmla="*/ 0 h 37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1425" h="3781425">
                <a:moveTo>
                  <a:pt x="1629340" y="0"/>
                </a:moveTo>
                <a:lnTo>
                  <a:pt x="3781425" y="0"/>
                </a:lnTo>
                <a:lnTo>
                  <a:pt x="3781425" y="0"/>
                </a:lnTo>
                <a:lnTo>
                  <a:pt x="3781425" y="2152085"/>
                </a:lnTo>
                <a:cubicBezTo>
                  <a:pt x="3781425" y="3051945"/>
                  <a:pt x="3051945" y="3781425"/>
                  <a:pt x="2152085" y="3781425"/>
                </a:cubicBezTo>
                <a:lnTo>
                  <a:pt x="0" y="3781425"/>
                </a:lnTo>
                <a:lnTo>
                  <a:pt x="0" y="3781425"/>
                </a:lnTo>
                <a:lnTo>
                  <a:pt x="0" y="1629340"/>
                </a:lnTo>
                <a:cubicBezTo>
                  <a:pt x="0" y="729480"/>
                  <a:pt x="729480" y="0"/>
                  <a:pt x="1629340" y="0"/>
                </a:cubicBezTo>
                <a:close/>
              </a:path>
            </a:pathLst>
          </a:custGeom>
          <a:solidFill>
            <a:schemeClr val="bg1"/>
          </a:solidFill>
        </p:spPr>
        <p:txBody>
          <a:bodyPr lIns="548640" rIns="548640" anchor="ctr"/>
          <a:lstStyle>
            <a:lvl1pPr algn="ctr">
              <a:defRPr sz="3600" b="1"/>
            </a:lvl1pPr>
          </a:lstStyle>
          <a:p>
            <a:pPr lvl="0"/>
            <a:r>
              <a:rPr lang="en-US"/>
              <a:t>Thank You.</a:t>
            </a:r>
          </a:p>
        </p:txBody>
      </p:sp>
      <p:pic>
        <p:nvPicPr>
          <p:cNvPr id="10" name="Graphic 9">
            <a:extLst>
              <a:ext uri="{FF2B5EF4-FFF2-40B4-BE49-F238E27FC236}">
                <a16:creationId xmlns:a16="http://schemas.microsoft.com/office/drawing/2014/main" id="{B294229F-971E-E7A0-E1F7-B222C7011B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5760" y="5715261"/>
            <a:ext cx="1213858" cy="329939"/>
          </a:xfrm>
          <a:prstGeom prst="rect">
            <a:avLst/>
          </a:prstGeom>
        </p:spPr>
      </p:pic>
    </p:spTree>
    <p:extLst>
      <p:ext uri="{BB962C8B-B14F-4D97-AF65-F5344CB8AC3E}">
        <p14:creationId xmlns:p14="http://schemas.microsoft.com/office/powerpoint/2010/main" val="1846873840"/>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13" name="Chord 10"/>
          <p:cNvSpPr/>
          <p:nvPr/>
        </p:nvSpPr>
        <p:spPr>
          <a:xfrm rot="17540526">
            <a:off x="-904520" y="-42137"/>
            <a:ext cx="4258540" cy="3134553"/>
          </a:xfrm>
          <a:custGeom>
            <a:avLst/>
            <a:gdLst/>
            <a:ahLst/>
            <a:cxnLst>
              <a:cxn ang="0">
                <a:pos x="wd2" y="hd2"/>
              </a:cxn>
              <a:cxn ang="5400000">
                <a:pos x="wd2" y="hd2"/>
              </a:cxn>
              <a:cxn ang="10800000">
                <a:pos x="wd2" y="hd2"/>
              </a:cxn>
              <a:cxn ang="16200000">
                <a:pos x="wd2" y="hd2"/>
              </a:cxn>
            </a:cxnLst>
            <a:rect l="0" t="0" r="r" b="b"/>
            <a:pathLst>
              <a:path w="20169" h="20671" extrusionOk="0">
                <a:moveTo>
                  <a:pt x="20169" y="16040"/>
                </a:moveTo>
                <a:cubicBezTo>
                  <a:pt x="16435" y="21600"/>
                  <a:pt x="9313" y="21283"/>
                  <a:pt x="6032" y="19566"/>
                </a:cubicBezTo>
                <a:cubicBezTo>
                  <a:pt x="2751" y="17848"/>
                  <a:pt x="-1431" y="12590"/>
                  <a:pt x="483" y="5735"/>
                </a:cubicBezTo>
                <a:lnTo>
                  <a:pt x="13873" y="0"/>
                </a:lnTo>
                <a:lnTo>
                  <a:pt x="20169" y="16040"/>
                </a:lnTo>
                <a:close/>
              </a:path>
            </a:pathLst>
          </a:custGeom>
          <a:solidFill>
            <a:schemeClr val="accent2"/>
          </a:solidFill>
          <a:ln w="12700">
            <a:miter lim="400000"/>
          </a:ln>
        </p:spPr>
        <p:txBody>
          <a:bodyPr lIns="45719" rIns="45719" anchor="ctr"/>
          <a:lstStyle/>
          <a:p>
            <a:pPr algn="ctr">
              <a:defRPr>
                <a:solidFill>
                  <a:srgbClr val="FFFFFF"/>
                </a:solidFill>
              </a:defRPr>
            </a:pPr>
            <a:endParaRPr sz="1800"/>
          </a:p>
        </p:txBody>
      </p:sp>
      <p:sp>
        <p:nvSpPr>
          <p:cNvPr id="14" name="Rectangle: Single Corner Rounded 8"/>
          <p:cNvSpPr/>
          <p:nvPr/>
        </p:nvSpPr>
        <p:spPr>
          <a:xfrm flipH="1">
            <a:off x="969875" y="889739"/>
            <a:ext cx="8174124" cy="59682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479" y="0"/>
                </a:lnTo>
                <a:cubicBezTo>
                  <a:pt x="19307" y="0"/>
                  <a:pt x="21600" y="4187"/>
                  <a:pt x="21600" y="9352"/>
                </a:cubicBezTo>
                <a:lnTo>
                  <a:pt x="21600" y="21600"/>
                </a:lnTo>
                <a:lnTo>
                  <a:pt x="0" y="21600"/>
                </a:lnTo>
                <a:close/>
              </a:path>
            </a:pathLst>
          </a:custGeom>
          <a:solidFill>
            <a:schemeClr val="accent1"/>
          </a:solidFill>
          <a:ln w="12700">
            <a:miter lim="400000"/>
          </a:ln>
        </p:spPr>
        <p:txBody>
          <a:bodyPr lIns="45719" rIns="45719" anchor="ctr"/>
          <a:lstStyle/>
          <a:p>
            <a:pPr algn="ctr">
              <a:defRPr>
                <a:solidFill>
                  <a:srgbClr val="FFFFFF"/>
                </a:solidFill>
              </a:defRPr>
            </a:pPr>
            <a:endParaRPr sz="1800"/>
          </a:p>
        </p:txBody>
      </p:sp>
      <p:grpSp>
        <p:nvGrpSpPr>
          <p:cNvPr id="17" name="Group 14"/>
          <p:cNvGrpSpPr/>
          <p:nvPr/>
        </p:nvGrpSpPr>
        <p:grpSpPr>
          <a:xfrm>
            <a:off x="7133413" y="1672696"/>
            <a:ext cx="2297285" cy="4467255"/>
            <a:chOff x="0" y="0"/>
            <a:chExt cx="2297284" cy="3350439"/>
          </a:xfrm>
        </p:grpSpPr>
        <p:sp>
          <p:nvSpPr>
            <p:cNvPr id="15" name="Chord 12"/>
            <p:cNvSpPr/>
            <p:nvPr/>
          </p:nvSpPr>
          <p:spPr>
            <a:xfrm rot="17495920">
              <a:off x="483862" y="3773"/>
              <a:ext cx="1329560" cy="1944396"/>
            </a:xfrm>
            <a:custGeom>
              <a:avLst/>
              <a:gdLst/>
              <a:ahLst/>
              <a:cxnLst>
                <a:cxn ang="0">
                  <a:pos x="wd2" y="hd2"/>
                </a:cxn>
                <a:cxn ang="5400000">
                  <a:pos x="wd2" y="hd2"/>
                </a:cxn>
                <a:cxn ang="10800000">
                  <a:pos x="wd2" y="hd2"/>
                </a:cxn>
                <a:cxn ang="16200000">
                  <a:pos x="wd2" y="hd2"/>
                </a:cxn>
              </a:cxnLst>
              <a:rect l="0" t="0" r="r" b="b"/>
              <a:pathLst>
                <a:path w="19310" h="21600" extrusionOk="0">
                  <a:moveTo>
                    <a:pt x="19310" y="18175"/>
                  </a:moveTo>
                  <a:lnTo>
                    <a:pt x="7998" y="21600"/>
                  </a:lnTo>
                  <a:cubicBezTo>
                    <a:pt x="5272" y="20196"/>
                    <a:pt x="3082" y="19197"/>
                    <a:pt x="1127" y="15558"/>
                  </a:cubicBezTo>
                  <a:cubicBezTo>
                    <a:pt x="-2290" y="9191"/>
                    <a:pt x="2478" y="2032"/>
                    <a:pt x="9874" y="0"/>
                  </a:cubicBezTo>
                  <a:lnTo>
                    <a:pt x="19310" y="18175"/>
                  </a:ln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sp>
          <p:nvSpPr>
            <p:cNvPr id="16" name="Chord 12"/>
            <p:cNvSpPr/>
            <p:nvPr/>
          </p:nvSpPr>
          <p:spPr>
            <a:xfrm rot="14904080" flipH="1">
              <a:off x="483862" y="1402271"/>
              <a:ext cx="1329560" cy="1944396"/>
            </a:xfrm>
            <a:custGeom>
              <a:avLst/>
              <a:gdLst/>
              <a:ahLst/>
              <a:cxnLst>
                <a:cxn ang="0">
                  <a:pos x="wd2" y="hd2"/>
                </a:cxn>
                <a:cxn ang="5400000">
                  <a:pos x="wd2" y="hd2"/>
                </a:cxn>
                <a:cxn ang="10800000">
                  <a:pos x="wd2" y="hd2"/>
                </a:cxn>
                <a:cxn ang="16200000">
                  <a:pos x="wd2" y="hd2"/>
                </a:cxn>
              </a:cxnLst>
              <a:rect l="0" t="0" r="r" b="b"/>
              <a:pathLst>
                <a:path w="19310" h="21600" extrusionOk="0">
                  <a:moveTo>
                    <a:pt x="19310" y="18175"/>
                  </a:moveTo>
                  <a:lnTo>
                    <a:pt x="7998" y="21600"/>
                  </a:lnTo>
                  <a:cubicBezTo>
                    <a:pt x="5272" y="20196"/>
                    <a:pt x="3082" y="19197"/>
                    <a:pt x="1127" y="15558"/>
                  </a:cubicBezTo>
                  <a:cubicBezTo>
                    <a:pt x="-2290" y="9191"/>
                    <a:pt x="2478" y="2032"/>
                    <a:pt x="9874" y="0"/>
                  </a:cubicBezTo>
                  <a:lnTo>
                    <a:pt x="19310" y="18175"/>
                  </a:lnTo>
                  <a:close/>
                </a:path>
              </a:pathLst>
            </a:cu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sz="1800"/>
            </a:p>
          </p:txBody>
        </p:sp>
      </p:grpSp>
      <p:sp>
        <p:nvSpPr>
          <p:cNvPr id="18" name="Title Goes Here"/>
          <p:cNvSpPr txBox="1">
            <a:spLocks noGrp="1"/>
          </p:cNvSpPr>
          <p:nvPr>
            <p:ph type="title" hasCustomPrompt="1"/>
          </p:nvPr>
        </p:nvSpPr>
        <p:spPr>
          <a:xfrm>
            <a:off x="2515884" y="3305283"/>
            <a:ext cx="5713718" cy="1921879"/>
          </a:xfrm>
          <a:prstGeom prst="rect">
            <a:avLst/>
          </a:prstGeom>
        </p:spPr>
        <p:txBody>
          <a:bodyPr/>
          <a:lstStyle>
            <a:lvl1pPr>
              <a:defRPr sz="5400">
                <a:solidFill>
                  <a:srgbClr val="FFFFFF"/>
                </a:solidFill>
              </a:defRPr>
            </a:lvl1pPr>
          </a:lstStyle>
          <a:p>
            <a:r>
              <a:t>Title Goes Here</a:t>
            </a:r>
          </a:p>
        </p:txBody>
      </p:sp>
      <p:sp>
        <p:nvSpPr>
          <p:cNvPr id="19" name="Body Level One…"/>
          <p:cNvSpPr txBox="1">
            <a:spLocks noGrp="1"/>
          </p:cNvSpPr>
          <p:nvPr>
            <p:ph type="body" sz="quarter" idx="1" hasCustomPrompt="1"/>
          </p:nvPr>
        </p:nvSpPr>
        <p:spPr>
          <a:xfrm>
            <a:off x="2515883" y="5236014"/>
            <a:ext cx="3099915" cy="697745"/>
          </a:xfrm>
          <a:prstGeom prst="rect">
            <a:avLst/>
          </a:prstGeom>
        </p:spPr>
        <p:txBody>
          <a:bodyPr>
            <a:normAutofit/>
          </a:bodyPr>
          <a:lstStyle>
            <a:lvl1pPr>
              <a:defRPr sz="1600">
                <a:solidFill>
                  <a:srgbClr val="FFFFFF"/>
                </a:solidFill>
              </a:defRPr>
            </a:lvl1pPr>
            <a:lvl2pPr marL="0" indent="342892">
              <a:buSzTx/>
              <a:buNone/>
              <a:defRPr sz="1600">
                <a:solidFill>
                  <a:srgbClr val="FFFFFF"/>
                </a:solidFill>
              </a:defRPr>
            </a:lvl2pPr>
            <a:lvl3pPr marL="0" indent="685783">
              <a:buSzTx/>
              <a:buNone/>
              <a:defRPr sz="1600">
                <a:solidFill>
                  <a:srgbClr val="FFFFFF"/>
                </a:solidFill>
              </a:defRPr>
            </a:lvl3pPr>
            <a:lvl4pPr marL="0" indent="1028675">
              <a:buSzTx/>
              <a:buNone/>
              <a:defRPr sz="1600">
                <a:solidFill>
                  <a:srgbClr val="FFFFFF"/>
                </a:solidFill>
              </a:defRPr>
            </a:lvl4pPr>
            <a:lvl5pPr marL="0" indent="1371566">
              <a:buSzTx/>
              <a:buNone/>
              <a:defRPr sz="1600">
                <a:solidFill>
                  <a:srgbClr val="FFFFFF"/>
                </a:solidFill>
              </a:defRPr>
            </a:lvl5pPr>
          </a:lstStyle>
          <a:p>
            <a:r>
              <a:t>Month XX, 20XX</a:t>
            </a:r>
          </a:p>
          <a:p>
            <a:pPr lvl="1"/>
            <a:endParaRPr/>
          </a:p>
          <a:p>
            <a:pPr lvl="2"/>
            <a:endParaRPr/>
          </a:p>
          <a:p>
            <a:pPr lvl="3"/>
            <a:endParaRPr/>
          </a:p>
          <a:p>
            <a:pPr lvl="4"/>
            <a:endParaRPr/>
          </a:p>
        </p:txBody>
      </p:sp>
      <p:pic>
        <p:nvPicPr>
          <p:cNvPr id="20" name="Graphic 5" descr="Graphic 5"/>
          <p:cNvPicPr>
            <a:picLocks noChangeAspect="1"/>
          </p:cNvPicPr>
          <p:nvPr/>
        </p:nvPicPr>
        <p:blipFill>
          <a:blip r:embed="rId2"/>
          <a:stretch>
            <a:fillRect/>
          </a:stretch>
        </p:blipFill>
        <p:spPr>
          <a:xfrm>
            <a:off x="2535478" y="2412577"/>
            <a:ext cx="1401668" cy="380989"/>
          </a:xfrm>
          <a:prstGeom prst="rect">
            <a:avLst/>
          </a:prstGeom>
          <a:ln w="12700">
            <a:miter lim="400000"/>
          </a:ln>
        </p:spPr>
      </p:pic>
      <p:sp>
        <p:nvSpPr>
          <p:cNvPr id="21" name="Slide Number"/>
          <p:cNvSpPr txBox="1">
            <a:spLocks noGrp="1"/>
          </p:cNvSpPr>
          <p:nvPr>
            <p:ph type="sldNum" sz="quarter" idx="2"/>
          </p:nvPr>
        </p:nvSpPr>
        <p:spPr>
          <a:xfrm>
            <a:off x="4419600" y="5983818"/>
            <a:ext cx="2133600" cy="37253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6259649"/>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3" name="Chord 10"/>
          <p:cNvSpPr/>
          <p:nvPr/>
        </p:nvSpPr>
        <p:spPr>
          <a:xfrm rot="17540526">
            <a:off x="-904520" y="-42137"/>
            <a:ext cx="4258540" cy="3134553"/>
          </a:xfrm>
          <a:custGeom>
            <a:avLst/>
            <a:gdLst/>
            <a:ahLst/>
            <a:cxnLst>
              <a:cxn ang="0">
                <a:pos x="wd2" y="hd2"/>
              </a:cxn>
              <a:cxn ang="5400000">
                <a:pos x="wd2" y="hd2"/>
              </a:cxn>
              <a:cxn ang="10800000">
                <a:pos x="wd2" y="hd2"/>
              </a:cxn>
              <a:cxn ang="16200000">
                <a:pos x="wd2" y="hd2"/>
              </a:cxn>
            </a:cxnLst>
            <a:rect l="0" t="0" r="r" b="b"/>
            <a:pathLst>
              <a:path w="20169" h="20671" extrusionOk="0">
                <a:moveTo>
                  <a:pt x="20169" y="16040"/>
                </a:moveTo>
                <a:cubicBezTo>
                  <a:pt x="16435" y="21600"/>
                  <a:pt x="9313" y="21283"/>
                  <a:pt x="6032" y="19566"/>
                </a:cubicBezTo>
                <a:cubicBezTo>
                  <a:pt x="2751" y="17848"/>
                  <a:pt x="-1431" y="12590"/>
                  <a:pt x="483" y="5735"/>
                </a:cubicBezTo>
                <a:lnTo>
                  <a:pt x="13873" y="0"/>
                </a:lnTo>
                <a:lnTo>
                  <a:pt x="20169" y="16040"/>
                </a:lnTo>
                <a:close/>
              </a:path>
            </a:pathLst>
          </a:custGeom>
          <a:solidFill>
            <a:schemeClr val="accent2"/>
          </a:solidFill>
          <a:ln w="12700">
            <a:miter lim="400000"/>
          </a:ln>
        </p:spPr>
        <p:txBody>
          <a:bodyPr lIns="45719" rIns="45719" anchor="ctr"/>
          <a:lstStyle/>
          <a:p>
            <a:pPr algn="ctr">
              <a:defRPr>
                <a:solidFill>
                  <a:srgbClr val="FFFFFF"/>
                </a:solidFill>
              </a:defRPr>
            </a:pPr>
            <a:endParaRPr sz="1800"/>
          </a:p>
        </p:txBody>
      </p:sp>
      <p:sp>
        <p:nvSpPr>
          <p:cNvPr id="14" name="Rectangle: Single Corner Rounded 8"/>
          <p:cNvSpPr/>
          <p:nvPr/>
        </p:nvSpPr>
        <p:spPr>
          <a:xfrm flipH="1">
            <a:off x="642027" y="508749"/>
            <a:ext cx="8501974" cy="63492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479" y="0"/>
                </a:lnTo>
                <a:cubicBezTo>
                  <a:pt x="19307" y="0"/>
                  <a:pt x="21600" y="4187"/>
                  <a:pt x="21600" y="9352"/>
                </a:cubicBezTo>
                <a:lnTo>
                  <a:pt x="21600" y="21600"/>
                </a:lnTo>
                <a:lnTo>
                  <a:pt x="0" y="21600"/>
                </a:lnTo>
                <a:close/>
              </a:path>
            </a:pathLst>
          </a:custGeom>
          <a:solidFill>
            <a:schemeClr val="accent1"/>
          </a:solidFill>
          <a:ln w="12700">
            <a:miter lim="400000"/>
          </a:ln>
        </p:spPr>
        <p:txBody>
          <a:bodyPr lIns="45719" rIns="45719" anchor="ctr"/>
          <a:lstStyle/>
          <a:p>
            <a:pPr algn="ctr">
              <a:defRPr>
                <a:solidFill>
                  <a:srgbClr val="FFFFFF"/>
                </a:solidFill>
              </a:defRPr>
            </a:pPr>
            <a:endParaRPr sz="1800"/>
          </a:p>
        </p:txBody>
      </p:sp>
      <p:pic>
        <p:nvPicPr>
          <p:cNvPr id="20" name="Graphic 5" descr="Graphic 5"/>
          <p:cNvPicPr>
            <a:picLocks noChangeAspect="1"/>
          </p:cNvPicPr>
          <p:nvPr/>
        </p:nvPicPr>
        <p:blipFill>
          <a:blip r:embed="rId2"/>
          <a:stretch>
            <a:fillRect/>
          </a:stretch>
        </p:blipFill>
        <p:spPr>
          <a:xfrm>
            <a:off x="7454761" y="6059056"/>
            <a:ext cx="1401668" cy="380989"/>
          </a:xfrm>
          <a:prstGeom prst="rect">
            <a:avLst/>
          </a:prstGeom>
          <a:ln w="12700">
            <a:miter lim="400000"/>
          </a:ln>
        </p:spPr>
      </p:pic>
    </p:spTree>
    <p:extLst>
      <p:ext uri="{BB962C8B-B14F-4D97-AF65-F5344CB8AC3E}">
        <p14:creationId xmlns:p14="http://schemas.microsoft.com/office/powerpoint/2010/main" val="974201327"/>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13" name="Chord 10"/>
          <p:cNvSpPr/>
          <p:nvPr/>
        </p:nvSpPr>
        <p:spPr>
          <a:xfrm rot="4059474" flipH="1">
            <a:off x="5817294" y="-42140"/>
            <a:ext cx="4258540" cy="3134553"/>
          </a:xfrm>
          <a:custGeom>
            <a:avLst/>
            <a:gdLst/>
            <a:ahLst/>
            <a:cxnLst>
              <a:cxn ang="0">
                <a:pos x="wd2" y="hd2"/>
              </a:cxn>
              <a:cxn ang="5400000">
                <a:pos x="wd2" y="hd2"/>
              </a:cxn>
              <a:cxn ang="10800000">
                <a:pos x="wd2" y="hd2"/>
              </a:cxn>
              <a:cxn ang="16200000">
                <a:pos x="wd2" y="hd2"/>
              </a:cxn>
            </a:cxnLst>
            <a:rect l="0" t="0" r="r" b="b"/>
            <a:pathLst>
              <a:path w="20169" h="20671" extrusionOk="0">
                <a:moveTo>
                  <a:pt x="20169" y="16040"/>
                </a:moveTo>
                <a:cubicBezTo>
                  <a:pt x="16435" y="21600"/>
                  <a:pt x="9313" y="21283"/>
                  <a:pt x="6032" y="19566"/>
                </a:cubicBezTo>
                <a:cubicBezTo>
                  <a:pt x="2751" y="17848"/>
                  <a:pt x="-1431" y="12590"/>
                  <a:pt x="483" y="5735"/>
                </a:cubicBezTo>
                <a:lnTo>
                  <a:pt x="13873" y="0"/>
                </a:lnTo>
                <a:lnTo>
                  <a:pt x="20169" y="16040"/>
                </a:lnTo>
                <a:close/>
              </a:path>
            </a:pathLst>
          </a:custGeom>
          <a:solidFill>
            <a:schemeClr val="accent2"/>
          </a:solidFill>
          <a:ln w="12700">
            <a:miter lim="400000"/>
          </a:ln>
        </p:spPr>
        <p:txBody>
          <a:bodyPr lIns="45719" rIns="45719" anchor="ctr"/>
          <a:lstStyle/>
          <a:p>
            <a:pPr algn="ctr">
              <a:defRPr>
                <a:solidFill>
                  <a:srgbClr val="FFFFFF"/>
                </a:solidFill>
              </a:defRPr>
            </a:pPr>
            <a:endParaRPr sz="1800"/>
          </a:p>
        </p:txBody>
      </p:sp>
      <p:sp>
        <p:nvSpPr>
          <p:cNvPr id="14" name="Rectangle: Single Corner Rounded 8"/>
          <p:cNvSpPr/>
          <p:nvPr/>
        </p:nvSpPr>
        <p:spPr>
          <a:xfrm>
            <a:off x="0" y="508749"/>
            <a:ext cx="8501974" cy="63492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479" y="0"/>
                </a:lnTo>
                <a:cubicBezTo>
                  <a:pt x="19307" y="0"/>
                  <a:pt x="21600" y="4187"/>
                  <a:pt x="21600" y="9352"/>
                </a:cubicBezTo>
                <a:lnTo>
                  <a:pt x="21600" y="21600"/>
                </a:lnTo>
                <a:lnTo>
                  <a:pt x="0" y="21600"/>
                </a:lnTo>
                <a:close/>
              </a:path>
            </a:pathLst>
          </a:custGeom>
          <a:solidFill>
            <a:schemeClr val="accent1"/>
          </a:solidFill>
          <a:ln w="12700">
            <a:miter lim="400000"/>
          </a:ln>
        </p:spPr>
        <p:txBody>
          <a:bodyPr lIns="45719" rIns="45719" anchor="ctr"/>
          <a:lstStyle/>
          <a:p>
            <a:pPr algn="ctr">
              <a:defRPr>
                <a:solidFill>
                  <a:srgbClr val="FFFFFF"/>
                </a:solidFill>
              </a:defRPr>
            </a:pPr>
            <a:endParaRPr sz="1800"/>
          </a:p>
        </p:txBody>
      </p:sp>
      <p:pic>
        <p:nvPicPr>
          <p:cNvPr id="20" name="Graphic 5" descr="Graphic 5"/>
          <p:cNvPicPr>
            <a:picLocks noChangeAspect="1"/>
          </p:cNvPicPr>
          <p:nvPr/>
        </p:nvPicPr>
        <p:blipFill>
          <a:blip r:embed="rId2"/>
          <a:stretch>
            <a:fillRect/>
          </a:stretch>
        </p:blipFill>
        <p:spPr>
          <a:xfrm>
            <a:off x="6632445" y="5999400"/>
            <a:ext cx="1401668" cy="380989"/>
          </a:xfrm>
          <a:prstGeom prst="rect">
            <a:avLst/>
          </a:prstGeom>
          <a:ln w="12700">
            <a:miter lim="400000"/>
          </a:ln>
        </p:spPr>
      </p:pic>
    </p:spTree>
    <p:extLst>
      <p:ext uri="{BB962C8B-B14F-4D97-AF65-F5344CB8AC3E}">
        <p14:creationId xmlns:p14="http://schemas.microsoft.com/office/powerpoint/2010/main" val="1844973331"/>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type="tx">
  <p:cSld name="1_Divider Slider 3">
    <p:spTree>
      <p:nvGrpSpPr>
        <p:cNvPr id="1" name=""/>
        <p:cNvGrpSpPr/>
        <p:nvPr/>
      </p:nvGrpSpPr>
      <p:grpSpPr>
        <a:xfrm>
          <a:off x="0" y="0"/>
          <a:ext cx="0" cy="0"/>
          <a:chOff x="0" y="0"/>
          <a:chExt cx="0" cy="0"/>
        </a:xfrm>
      </p:grpSpPr>
      <p:sp>
        <p:nvSpPr>
          <p:cNvPr id="52" name="Rectangle: Single Corner Rounded 6"/>
          <p:cNvSpPr/>
          <p:nvPr/>
        </p:nvSpPr>
        <p:spPr>
          <a:xfrm flipH="1">
            <a:off x="431800" y="595780"/>
            <a:ext cx="8712200" cy="62622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558" y="0"/>
                </a:lnTo>
                <a:cubicBezTo>
                  <a:pt x="19343" y="0"/>
                  <a:pt x="21600" y="4187"/>
                  <a:pt x="21600" y="9352"/>
                </a:cubicBezTo>
                <a:lnTo>
                  <a:pt x="21600" y="21600"/>
                </a:lnTo>
                <a:lnTo>
                  <a:pt x="0" y="21600"/>
                </a:lnTo>
                <a:close/>
              </a:path>
            </a:pathLst>
          </a:custGeom>
          <a:solidFill>
            <a:schemeClr val="accent1"/>
          </a:solidFill>
          <a:ln w="12700">
            <a:miter lim="400000"/>
          </a:ln>
        </p:spPr>
        <p:txBody>
          <a:bodyPr lIns="45719" rIns="45719" anchor="ctr"/>
          <a:lstStyle/>
          <a:p>
            <a:pPr algn="ctr">
              <a:defRPr>
                <a:solidFill>
                  <a:srgbClr val="FFFFFF"/>
                </a:solidFill>
              </a:defRPr>
            </a:pPr>
            <a:endParaRPr sz="1800"/>
          </a:p>
        </p:txBody>
      </p:sp>
      <p:sp>
        <p:nvSpPr>
          <p:cNvPr id="53" name="Divider Slide Title Text Goes Here"/>
          <p:cNvSpPr txBox="1">
            <a:spLocks noGrp="1"/>
          </p:cNvSpPr>
          <p:nvPr>
            <p:ph type="title" hasCustomPrompt="1"/>
          </p:nvPr>
        </p:nvSpPr>
        <p:spPr>
          <a:xfrm>
            <a:off x="912864" y="3331941"/>
            <a:ext cx="4776736" cy="2072643"/>
          </a:xfrm>
          <a:prstGeom prst="rect">
            <a:avLst/>
          </a:prstGeom>
        </p:spPr>
        <p:txBody>
          <a:bodyPr/>
          <a:lstStyle>
            <a:lvl1pPr>
              <a:defRPr sz="3200">
                <a:solidFill>
                  <a:srgbClr val="FFFFFF"/>
                </a:solidFill>
              </a:defRPr>
            </a:lvl1pPr>
          </a:lstStyle>
          <a:p>
            <a:r>
              <a:t>Divider Slide Title Text Goes Here</a:t>
            </a:r>
          </a:p>
        </p:txBody>
      </p:sp>
      <p:pic>
        <p:nvPicPr>
          <p:cNvPr id="54" name="Graphic 4" descr="Graphic 4"/>
          <p:cNvPicPr>
            <a:picLocks noChangeAspect="1"/>
          </p:cNvPicPr>
          <p:nvPr/>
        </p:nvPicPr>
        <p:blipFill>
          <a:blip r:embed="rId2"/>
          <a:stretch>
            <a:fillRect/>
          </a:stretch>
        </p:blipFill>
        <p:spPr>
          <a:xfrm>
            <a:off x="922656" y="5897893"/>
            <a:ext cx="1401668" cy="380989"/>
          </a:xfrm>
          <a:prstGeom prst="rect">
            <a:avLst/>
          </a:prstGeom>
          <a:ln w="12700">
            <a:miter lim="400000"/>
          </a:ln>
        </p:spPr>
      </p:pic>
      <p:sp>
        <p:nvSpPr>
          <p:cNvPr id="55" name="Picture Placeholder 6"/>
          <p:cNvSpPr>
            <a:spLocks noGrp="1"/>
          </p:cNvSpPr>
          <p:nvPr>
            <p:ph type="pic" sz="half" idx="21"/>
          </p:nvPr>
        </p:nvSpPr>
        <p:spPr>
          <a:xfrm>
            <a:off x="5676390" y="1222436"/>
            <a:ext cx="3467611" cy="5002883"/>
          </a:xfrm>
          <a:prstGeom prst="rect">
            <a:avLst/>
          </a:prstGeom>
        </p:spPr>
        <p:txBody>
          <a:bodyPr lIns="91439" tIns="45719" rIns="91439" bIns="45719"/>
          <a:lstStyle/>
          <a:p>
            <a:endParaRPr/>
          </a:p>
        </p:txBody>
      </p:sp>
      <p:sp>
        <p:nvSpPr>
          <p:cNvPr id="56" name="Isosceles Triangle 7"/>
          <p:cNvSpPr/>
          <p:nvPr/>
        </p:nvSpPr>
        <p:spPr>
          <a:xfrm>
            <a:off x="357187" y="451193"/>
            <a:ext cx="1301222" cy="1723683"/>
          </a:xfrm>
          <a:prstGeom prst="triangle">
            <a:avLst/>
          </a:prstGeom>
          <a:solidFill>
            <a:schemeClr val="accent6"/>
          </a:solidFill>
          <a:ln w="12700">
            <a:miter lim="400000"/>
          </a:ln>
        </p:spPr>
        <p:txBody>
          <a:bodyPr lIns="45719" rIns="45719" anchor="ctr"/>
          <a:lstStyle/>
          <a:p>
            <a:pPr algn="ctr">
              <a:defRPr>
                <a:solidFill>
                  <a:srgbClr val="FFFFFF"/>
                </a:solidFill>
              </a:defRPr>
            </a:pPr>
            <a:endParaRPr sz="1800"/>
          </a:p>
        </p:txBody>
      </p:sp>
      <p:sp>
        <p:nvSpPr>
          <p:cNvPr id="57" name="Slide Number"/>
          <p:cNvSpPr txBox="1">
            <a:spLocks noGrp="1"/>
          </p:cNvSpPr>
          <p:nvPr>
            <p:ph type="sldNum" sz="quarter" idx="2"/>
          </p:nvPr>
        </p:nvSpPr>
        <p:spPr>
          <a:xfrm>
            <a:off x="4419600" y="5983818"/>
            <a:ext cx="2133600" cy="37253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5773948"/>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69604" y="1440000"/>
            <a:ext cx="8416950" cy="4374141"/>
          </a:xfrm>
          <a:prstGeom prst="rect">
            <a:avLst/>
          </a:prstGeom>
        </p:spPr>
        <p:txBody>
          <a:bodyPr lIns="0" tIns="0" rIns="0" bIns="0"/>
          <a:lstStyle>
            <a:lvl1pPr marL="199993" marR="0" indent="-199993" algn="l" defTabSz="799972" rtl="0" eaLnBrk="1" fontAlgn="base" latinLnBrk="0" hangingPunct="1">
              <a:lnSpc>
                <a:spcPct val="100000"/>
              </a:lnSpc>
              <a:spcBef>
                <a:spcPts val="0"/>
              </a:spcBef>
              <a:spcAft>
                <a:spcPts val="200"/>
              </a:spcAft>
              <a:buClr>
                <a:schemeClr val="accent1"/>
              </a:buClr>
              <a:buSzPct val="120000"/>
              <a:buFont typeface="Arial" charset="0"/>
              <a:buChar char="•"/>
              <a:tabLst/>
              <a:defRPr sz="1200" b="0">
                <a:solidFill>
                  <a:schemeClr val="tx1"/>
                </a:solidFill>
              </a:defRPr>
            </a:lvl1pPr>
            <a:lvl2pPr marL="399987" indent="-183328">
              <a:spcBef>
                <a:spcPts val="251"/>
              </a:spcBef>
              <a:buSzPct val="100000"/>
              <a:buFont typeface=".AppleSystemUIFont" charset="-120"/>
              <a:buChar char="–"/>
              <a:tabLst/>
              <a:defRPr sz="1050" b="0">
                <a:solidFill>
                  <a:srgbClr val="36393E"/>
                </a:solidFill>
              </a:defRPr>
            </a:lvl2pPr>
            <a:lvl3pPr marL="601368" marR="0" indent="-201382" algn="l" defTabSz="799972" rtl="0" eaLnBrk="1" fontAlgn="base" latinLnBrk="0" hangingPunct="1">
              <a:lnSpc>
                <a:spcPct val="100000"/>
              </a:lnSpc>
              <a:spcBef>
                <a:spcPct val="20000"/>
              </a:spcBef>
              <a:spcAft>
                <a:spcPct val="5000"/>
              </a:spcAft>
              <a:buClr>
                <a:schemeClr val="accent1"/>
              </a:buClr>
              <a:buSzPct val="100000"/>
              <a:buFont typeface="Arial" charset="0"/>
              <a:buChar char="•"/>
              <a:tabLst/>
              <a:defRPr sz="1050">
                <a:solidFill>
                  <a:srgbClr val="36393E"/>
                </a:solidFill>
              </a:defRPr>
            </a:lvl3pPr>
            <a:lvl4pPr marL="751364" indent="-149996">
              <a:buSzPct val="100000"/>
              <a:buFont typeface=".AppleSystemUIFont" charset="-120"/>
              <a:buChar char="–"/>
              <a:tabLst/>
              <a:defRPr sz="853" baseline="0">
                <a:solidFill>
                  <a:srgbClr val="36393E"/>
                </a:solidFill>
              </a:defRPr>
            </a:lvl4pPr>
            <a:lvl5pPr marL="901358" indent="-166662">
              <a:buSzPct val="100000"/>
              <a:buFont typeface="Arial" charset="0"/>
              <a:buChar char="•"/>
              <a:tabLst/>
              <a:defRPr sz="853">
                <a:solidFill>
                  <a:srgbClr val="36393E"/>
                </a:solidFill>
              </a:defRPr>
            </a:lvl5pPr>
            <a:lvl6pPr marL="901358" indent="-149996">
              <a:buFont typeface=".AppleSystemUIFont" charset="-120"/>
              <a:buChar char="–"/>
              <a:tabLst/>
              <a:defRPr sz="853"/>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Title 1"/>
          <p:cNvSpPr>
            <a:spLocks noGrp="1"/>
          </p:cNvSpPr>
          <p:nvPr>
            <p:ph type="title"/>
          </p:nvPr>
        </p:nvSpPr>
        <p:spPr>
          <a:xfrm>
            <a:off x="360000" y="384001"/>
            <a:ext cx="8416950" cy="718491"/>
          </a:xfrm>
          <a:prstGeom prst="rect">
            <a:avLst/>
          </a:prstGeom>
        </p:spPr>
        <p:txBody>
          <a:bodyPr lIns="0" tIns="0" rIns="0" bIns="0"/>
          <a:lstStyle>
            <a:lvl1pPr>
              <a:lnSpc>
                <a:spcPct val="100000"/>
              </a:lnSpc>
              <a:defRPr sz="2000" b="1" i="0" baseline="0">
                <a:solidFill>
                  <a:schemeClr val="accent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200570711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16">
          <p15:clr>
            <a:srgbClr val="FBAE40"/>
          </p15:clr>
        </p15:guide>
      </p15:sldGuideLst>
    </p:ext>
  </p:extLst>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userDrawn="1">
  <p:cSld name="2_Divider Slider 3">
    <p:bg>
      <p:bgPr>
        <a:solidFill>
          <a:schemeClr val="tx1"/>
        </a:solidFill>
        <a:effectLst/>
      </p:bgPr>
    </p:bg>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49B5C4A5-3B7B-C895-067D-80695255149A}"/>
              </a:ext>
            </a:extLst>
          </p:cNvPr>
          <p:cNvSpPr/>
          <p:nvPr userDrawn="1"/>
        </p:nvSpPr>
        <p:spPr>
          <a:xfrm flipH="1">
            <a:off x="431801" y="595780"/>
            <a:ext cx="8712199" cy="6262221"/>
          </a:xfrm>
          <a:prstGeom prst="round1Rect">
            <a:avLst>
              <a:gd name="adj" fmla="val 4329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912864" y="3331941"/>
            <a:ext cx="4776736" cy="2072640"/>
          </a:xfrm>
        </p:spPr>
        <p:txBody>
          <a:bodyPr anchor="t">
            <a:noAutofit/>
          </a:bodyPr>
          <a:lstStyle>
            <a:lvl1pPr>
              <a:defRPr sz="3200">
                <a:solidFill>
                  <a:schemeClr val="bg1"/>
                </a:solidFill>
              </a:defRPr>
            </a:lvl1pPr>
          </a:lstStyle>
          <a:p>
            <a:r>
              <a:rPr lang="en-US"/>
              <a:t>Divider Slide Title Text Goes Here</a:t>
            </a:r>
          </a:p>
        </p:txBody>
      </p:sp>
      <p:pic>
        <p:nvPicPr>
          <p:cNvPr id="5" name="Graphic 4">
            <a:extLst>
              <a:ext uri="{FF2B5EF4-FFF2-40B4-BE49-F238E27FC236}">
                <a16:creationId xmlns:a16="http://schemas.microsoft.com/office/drawing/2014/main" id="{AA3E59EA-6032-98B6-CF29-50518CF0A1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2657" y="5897894"/>
            <a:ext cx="1401667" cy="380988"/>
          </a:xfrm>
          <a:prstGeom prst="rect">
            <a:avLst/>
          </a:prstGeom>
        </p:spPr>
      </p:pic>
      <p:sp>
        <p:nvSpPr>
          <p:cNvPr id="3" name="Picture Placeholder 6">
            <a:extLst>
              <a:ext uri="{FF2B5EF4-FFF2-40B4-BE49-F238E27FC236}">
                <a16:creationId xmlns:a16="http://schemas.microsoft.com/office/drawing/2014/main" id="{D63E3BC3-8C36-E341-AA85-58131EF48BD5}"/>
              </a:ext>
            </a:extLst>
          </p:cNvPr>
          <p:cNvSpPr>
            <a:spLocks noGrp="1"/>
          </p:cNvSpPr>
          <p:nvPr>
            <p:ph type="pic" sz="quarter" idx="13"/>
          </p:nvPr>
        </p:nvSpPr>
        <p:spPr>
          <a:xfrm>
            <a:off x="5676390" y="1222436"/>
            <a:ext cx="3467610" cy="5002880"/>
          </a:xfrm>
          <a:custGeom>
            <a:avLst/>
            <a:gdLst>
              <a:gd name="connsiteX0" fmla="*/ 0 w 3903242"/>
              <a:gd name="connsiteY0" fmla="*/ 0 h 3899574"/>
              <a:gd name="connsiteX1" fmla="*/ 3903242 w 3903242"/>
              <a:gd name="connsiteY1" fmla="*/ 0 h 3899574"/>
              <a:gd name="connsiteX2" fmla="*/ 3903242 w 3903242"/>
              <a:gd name="connsiteY2" fmla="*/ 3899574 h 3899574"/>
              <a:gd name="connsiteX3" fmla="*/ 0 w 3903242"/>
              <a:gd name="connsiteY3" fmla="*/ 3899574 h 3899574"/>
              <a:gd name="connsiteX4" fmla="*/ 0 w 3903242"/>
              <a:gd name="connsiteY4" fmla="*/ 0 h 3899574"/>
              <a:gd name="connsiteX0" fmla="*/ 0 w 3903242"/>
              <a:gd name="connsiteY0" fmla="*/ 0 h 3899574"/>
              <a:gd name="connsiteX1" fmla="*/ 3903242 w 3903242"/>
              <a:gd name="connsiteY1" fmla="*/ 0 h 3899574"/>
              <a:gd name="connsiteX2" fmla="*/ 3903242 w 3903242"/>
              <a:gd name="connsiteY2" fmla="*/ 3899574 h 3899574"/>
              <a:gd name="connsiteX3" fmla="*/ 0 w 3903242"/>
              <a:gd name="connsiteY3" fmla="*/ 3899574 h 3899574"/>
              <a:gd name="connsiteX4" fmla="*/ 517 w 3903242"/>
              <a:gd name="connsiteY4" fmla="*/ 1948751 h 3899574"/>
              <a:gd name="connsiteX5" fmla="*/ 0 w 3903242"/>
              <a:gd name="connsiteY5" fmla="*/ 0 h 3899574"/>
              <a:gd name="connsiteX0" fmla="*/ 0 w 3903386"/>
              <a:gd name="connsiteY0" fmla="*/ 0 h 3899574"/>
              <a:gd name="connsiteX1" fmla="*/ 3903242 w 3903386"/>
              <a:gd name="connsiteY1" fmla="*/ 0 h 3899574"/>
              <a:gd name="connsiteX2" fmla="*/ 3903386 w 3903386"/>
              <a:gd name="connsiteY2" fmla="*/ 1946370 h 3899574"/>
              <a:gd name="connsiteX3" fmla="*/ 3903242 w 3903386"/>
              <a:gd name="connsiteY3" fmla="*/ 3899574 h 3899574"/>
              <a:gd name="connsiteX4" fmla="*/ 0 w 3903386"/>
              <a:gd name="connsiteY4" fmla="*/ 3899574 h 3899574"/>
              <a:gd name="connsiteX5" fmla="*/ 517 w 3903386"/>
              <a:gd name="connsiteY5" fmla="*/ 1948751 h 3899574"/>
              <a:gd name="connsiteX6" fmla="*/ 0 w 3903386"/>
              <a:gd name="connsiteY6" fmla="*/ 0 h 3899574"/>
              <a:gd name="connsiteX0" fmla="*/ 0 w 3903242"/>
              <a:gd name="connsiteY0" fmla="*/ 0 h 3899574"/>
              <a:gd name="connsiteX1" fmla="*/ 3903242 w 3903242"/>
              <a:gd name="connsiteY1" fmla="*/ 0 h 3899574"/>
              <a:gd name="connsiteX2" fmla="*/ 2036486 w 3903242"/>
              <a:gd name="connsiteY2" fmla="*/ 1948751 h 3899574"/>
              <a:gd name="connsiteX3" fmla="*/ 3903242 w 3903242"/>
              <a:gd name="connsiteY3" fmla="*/ 3899574 h 3899574"/>
              <a:gd name="connsiteX4" fmla="*/ 0 w 3903242"/>
              <a:gd name="connsiteY4" fmla="*/ 3899574 h 3899574"/>
              <a:gd name="connsiteX5" fmla="*/ 517 w 3903242"/>
              <a:gd name="connsiteY5" fmla="*/ 1948751 h 3899574"/>
              <a:gd name="connsiteX6" fmla="*/ 0 w 3903242"/>
              <a:gd name="connsiteY6" fmla="*/ 0 h 3899574"/>
              <a:gd name="connsiteX0" fmla="*/ 0 w 3903242"/>
              <a:gd name="connsiteY0" fmla="*/ 0 h 3899574"/>
              <a:gd name="connsiteX1" fmla="*/ 3903242 w 3903242"/>
              <a:gd name="connsiteY1" fmla="*/ 0 h 3899574"/>
              <a:gd name="connsiteX2" fmla="*/ 2036486 w 3903242"/>
              <a:gd name="connsiteY2" fmla="*/ 1948751 h 3899574"/>
              <a:gd name="connsiteX3" fmla="*/ 3903242 w 3903242"/>
              <a:gd name="connsiteY3" fmla="*/ 3899574 h 3899574"/>
              <a:gd name="connsiteX4" fmla="*/ 0 w 3903242"/>
              <a:gd name="connsiteY4" fmla="*/ 3899574 h 3899574"/>
              <a:gd name="connsiteX5" fmla="*/ 1853130 w 3903242"/>
              <a:gd name="connsiteY5" fmla="*/ 1946370 h 3899574"/>
              <a:gd name="connsiteX6" fmla="*/ 0 w 3903242"/>
              <a:gd name="connsiteY6" fmla="*/ 0 h 3899574"/>
              <a:gd name="connsiteX0" fmla="*/ 0 w 3903242"/>
              <a:gd name="connsiteY0" fmla="*/ 0 h 3899574"/>
              <a:gd name="connsiteX1" fmla="*/ 3903242 w 3903242"/>
              <a:gd name="connsiteY1" fmla="*/ 0 h 3899574"/>
              <a:gd name="connsiteX2" fmla="*/ 2036486 w 3903242"/>
              <a:gd name="connsiteY2" fmla="*/ 1948751 h 3899574"/>
              <a:gd name="connsiteX3" fmla="*/ 3903242 w 3903242"/>
              <a:gd name="connsiteY3" fmla="*/ 3899574 h 3899574"/>
              <a:gd name="connsiteX4" fmla="*/ 0 w 3903242"/>
              <a:gd name="connsiteY4" fmla="*/ 3899574 h 3899574"/>
              <a:gd name="connsiteX5" fmla="*/ 1853130 w 3903242"/>
              <a:gd name="connsiteY5" fmla="*/ 1946370 h 3899574"/>
              <a:gd name="connsiteX6" fmla="*/ 0 w 3903242"/>
              <a:gd name="connsiteY6" fmla="*/ 0 h 3899574"/>
              <a:gd name="connsiteX0" fmla="*/ 0 w 3903242"/>
              <a:gd name="connsiteY0" fmla="*/ 0 h 3899574"/>
              <a:gd name="connsiteX1" fmla="*/ 3903242 w 3903242"/>
              <a:gd name="connsiteY1" fmla="*/ 0 h 3899574"/>
              <a:gd name="connsiteX2" fmla="*/ 2036486 w 3903242"/>
              <a:gd name="connsiteY2" fmla="*/ 1948751 h 3899574"/>
              <a:gd name="connsiteX3" fmla="*/ 3903242 w 3903242"/>
              <a:gd name="connsiteY3" fmla="*/ 3899574 h 3899574"/>
              <a:gd name="connsiteX4" fmla="*/ 0 w 3903242"/>
              <a:gd name="connsiteY4" fmla="*/ 3899574 h 3899574"/>
              <a:gd name="connsiteX5" fmla="*/ 1853130 w 3903242"/>
              <a:gd name="connsiteY5" fmla="*/ 1946370 h 3899574"/>
              <a:gd name="connsiteX6" fmla="*/ 0 w 3903242"/>
              <a:gd name="connsiteY6" fmla="*/ 0 h 3899574"/>
              <a:gd name="connsiteX0" fmla="*/ 0 w 3903242"/>
              <a:gd name="connsiteY0" fmla="*/ 0 h 3899574"/>
              <a:gd name="connsiteX1" fmla="*/ 3903242 w 3903242"/>
              <a:gd name="connsiteY1" fmla="*/ 0 h 3899574"/>
              <a:gd name="connsiteX2" fmla="*/ 2036486 w 3903242"/>
              <a:gd name="connsiteY2" fmla="*/ 1948751 h 3899574"/>
              <a:gd name="connsiteX3" fmla="*/ 3903242 w 3903242"/>
              <a:gd name="connsiteY3" fmla="*/ 3899574 h 3899574"/>
              <a:gd name="connsiteX4" fmla="*/ 0 w 3903242"/>
              <a:gd name="connsiteY4" fmla="*/ 3899574 h 3899574"/>
              <a:gd name="connsiteX5" fmla="*/ 1853130 w 3903242"/>
              <a:gd name="connsiteY5" fmla="*/ 1946370 h 3899574"/>
              <a:gd name="connsiteX6" fmla="*/ 0 w 3903242"/>
              <a:gd name="connsiteY6" fmla="*/ 0 h 3899574"/>
              <a:gd name="connsiteX0" fmla="*/ 0 w 3903242"/>
              <a:gd name="connsiteY0" fmla="*/ 0 h 3899574"/>
              <a:gd name="connsiteX1" fmla="*/ 3903242 w 3903242"/>
              <a:gd name="connsiteY1" fmla="*/ 0 h 3899574"/>
              <a:gd name="connsiteX2" fmla="*/ 2036486 w 3903242"/>
              <a:gd name="connsiteY2" fmla="*/ 1948751 h 3899574"/>
              <a:gd name="connsiteX3" fmla="*/ 3903242 w 3903242"/>
              <a:gd name="connsiteY3" fmla="*/ 3899574 h 3899574"/>
              <a:gd name="connsiteX4" fmla="*/ 0 w 3903242"/>
              <a:gd name="connsiteY4" fmla="*/ 3899574 h 3899574"/>
              <a:gd name="connsiteX5" fmla="*/ 1853130 w 3903242"/>
              <a:gd name="connsiteY5" fmla="*/ 1946370 h 3899574"/>
              <a:gd name="connsiteX6" fmla="*/ 0 w 3903242"/>
              <a:gd name="connsiteY6" fmla="*/ 0 h 3899574"/>
              <a:gd name="connsiteX0" fmla="*/ 0 w 3903242"/>
              <a:gd name="connsiteY0" fmla="*/ 0 h 3899574"/>
              <a:gd name="connsiteX1" fmla="*/ 3903242 w 3903242"/>
              <a:gd name="connsiteY1" fmla="*/ 0 h 3899574"/>
              <a:gd name="connsiteX2" fmla="*/ 2036486 w 3903242"/>
              <a:gd name="connsiteY2" fmla="*/ 1948751 h 3899574"/>
              <a:gd name="connsiteX3" fmla="*/ 3903242 w 3903242"/>
              <a:gd name="connsiteY3" fmla="*/ 3899574 h 3899574"/>
              <a:gd name="connsiteX4" fmla="*/ 0 w 3903242"/>
              <a:gd name="connsiteY4" fmla="*/ 3899574 h 3899574"/>
              <a:gd name="connsiteX5" fmla="*/ 1853130 w 3903242"/>
              <a:gd name="connsiteY5" fmla="*/ 1946370 h 3899574"/>
              <a:gd name="connsiteX6" fmla="*/ 0 w 3903242"/>
              <a:gd name="connsiteY6" fmla="*/ 0 h 3899574"/>
              <a:gd name="connsiteX0" fmla="*/ 0 w 3903242"/>
              <a:gd name="connsiteY0" fmla="*/ 0 h 3899574"/>
              <a:gd name="connsiteX1" fmla="*/ 3903242 w 3903242"/>
              <a:gd name="connsiteY1" fmla="*/ 0 h 3899574"/>
              <a:gd name="connsiteX2" fmla="*/ 2036486 w 3903242"/>
              <a:gd name="connsiteY2" fmla="*/ 1948751 h 3899574"/>
              <a:gd name="connsiteX3" fmla="*/ 3903242 w 3903242"/>
              <a:gd name="connsiteY3" fmla="*/ 3899574 h 3899574"/>
              <a:gd name="connsiteX4" fmla="*/ 0 w 3903242"/>
              <a:gd name="connsiteY4" fmla="*/ 3899574 h 3899574"/>
              <a:gd name="connsiteX5" fmla="*/ 1853130 w 3903242"/>
              <a:gd name="connsiteY5" fmla="*/ 1946370 h 3899574"/>
              <a:gd name="connsiteX6" fmla="*/ 0 w 3903242"/>
              <a:gd name="connsiteY6" fmla="*/ 0 h 3899574"/>
              <a:gd name="connsiteX0" fmla="*/ 0 w 3903242"/>
              <a:gd name="connsiteY0" fmla="*/ 0 h 3899574"/>
              <a:gd name="connsiteX1" fmla="*/ 3903242 w 3903242"/>
              <a:gd name="connsiteY1" fmla="*/ 0 h 3899574"/>
              <a:gd name="connsiteX2" fmla="*/ 2036486 w 3903242"/>
              <a:gd name="connsiteY2" fmla="*/ 1948751 h 3899574"/>
              <a:gd name="connsiteX3" fmla="*/ 3903242 w 3903242"/>
              <a:gd name="connsiteY3" fmla="*/ 3899574 h 3899574"/>
              <a:gd name="connsiteX4" fmla="*/ 0 w 3903242"/>
              <a:gd name="connsiteY4" fmla="*/ 3899574 h 3899574"/>
              <a:gd name="connsiteX5" fmla="*/ 1853130 w 3903242"/>
              <a:gd name="connsiteY5" fmla="*/ 1946370 h 3899574"/>
              <a:gd name="connsiteX6" fmla="*/ 0 w 3903242"/>
              <a:gd name="connsiteY6" fmla="*/ 0 h 3899574"/>
              <a:gd name="connsiteX0" fmla="*/ 53 w 3903295"/>
              <a:gd name="connsiteY0" fmla="*/ 0 h 3899574"/>
              <a:gd name="connsiteX1" fmla="*/ 3903295 w 3903295"/>
              <a:gd name="connsiteY1" fmla="*/ 0 h 3899574"/>
              <a:gd name="connsiteX2" fmla="*/ 2036539 w 3903295"/>
              <a:gd name="connsiteY2" fmla="*/ 1948751 h 3899574"/>
              <a:gd name="connsiteX3" fmla="*/ 3903295 w 3903295"/>
              <a:gd name="connsiteY3" fmla="*/ 3899574 h 3899574"/>
              <a:gd name="connsiteX4" fmla="*/ 53 w 3903295"/>
              <a:gd name="connsiteY4" fmla="*/ 3899574 h 3899574"/>
              <a:gd name="connsiteX5" fmla="*/ 1853183 w 3903295"/>
              <a:gd name="connsiteY5" fmla="*/ 1946370 h 3899574"/>
              <a:gd name="connsiteX6" fmla="*/ 53 w 3903295"/>
              <a:gd name="connsiteY6" fmla="*/ 0 h 3899574"/>
              <a:gd name="connsiteX0" fmla="*/ 53 w 3903295"/>
              <a:gd name="connsiteY0" fmla="*/ 0 h 3899574"/>
              <a:gd name="connsiteX1" fmla="*/ 3903295 w 3903295"/>
              <a:gd name="connsiteY1" fmla="*/ 0 h 3899574"/>
              <a:gd name="connsiteX2" fmla="*/ 2036539 w 3903295"/>
              <a:gd name="connsiteY2" fmla="*/ 1948751 h 3899574"/>
              <a:gd name="connsiteX3" fmla="*/ 3903295 w 3903295"/>
              <a:gd name="connsiteY3" fmla="*/ 3899574 h 3899574"/>
              <a:gd name="connsiteX4" fmla="*/ 53 w 3903295"/>
              <a:gd name="connsiteY4" fmla="*/ 3899574 h 3899574"/>
              <a:gd name="connsiteX5" fmla="*/ 1853183 w 3903295"/>
              <a:gd name="connsiteY5" fmla="*/ 1946370 h 3899574"/>
              <a:gd name="connsiteX6" fmla="*/ 53 w 3903295"/>
              <a:gd name="connsiteY6" fmla="*/ 0 h 3899574"/>
              <a:gd name="connsiteX0" fmla="*/ 53 w 4165367"/>
              <a:gd name="connsiteY0" fmla="*/ 0 h 3899574"/>
              <a:gd name="connsiteX1" fmla="*/ 3903295 w 4165367"/>
              <a:gd name="connsiteY1" fmla="*/ 0 h 3899574"/>
              <a:gd name="connsiteX2" fmla="*/ 3612644 w 4165367"/>
              <a:gd name="connsiteY2" fmla="*/ 1026996 h 3899574"/>
              <a:gd name="connsiteX3" fmla="*/ 2036539 w 4165367"/>
              <a:gd name="connsiteY3" fmla="*/ 1948751 h 3899574"/>
              <a:gd name="connsiteX4" fmla="*/ 3903295 w 4165367"/>
              <a:gd name="connsiteY4" fmla="*/ 3899574 h 3899574"/>
              <a:gd name="connsiteX5" fmla="*/ 53 w 4165367"/>
              <a:gd name="connsiteY5" fmla="*/ 3899574 h 3899574"/>
              <a:gd name="connsiteX6" fmla="*/ 1853183 w 4165367"/>
              <a:gd name="connsiteY6" fmla="*/ 1946370 h 3899574"/>
              <a:gd name="connsiteX7" fmla="*/ 53 w 4165367"/>
              <a:gd name="connsiteY7" fmla="*/ 0 h 3899574"/>
              <a:gd name="connsiteX0" fmla="*/ 53 w 4165367"/>
              <a:gd name="connsiteY0" fmla="*/ 0 h 3899574"/>
              <a:gd name="connsiteX1" fmla="*/ 3903295 w 4165367"/>
              <a:gd name="connsiteY1" fmla="*/ 0 h 3899574"/>
              <a:gd name="connsiteX2" fmla="*/ 3612644 w 4165367"/>
              <a:gd name="connsiteY2" fmla="*/ 1026996 h 3899574"/>
              <a:gd name="connsiteX3" fmla="*/ 2036539 w 4165367"/>
              <a:gd name="connsiteY3" fmla="*/ 1948751 h 3899574"/>
              <a:gd name="connsiteX4" fmla="*/ 3603843 w 4165367"/>
              <a:gd name="connsiteY4" fmla="*/ 2883649 h 3899574"/>
              <a:gd name="connsiteX5" fmla="*/ 3903295 w 4165367"/>
              <a:gd name="connsiteY5" fmla="*/ 3899574 h 3899574"/>
              <a:gd name="connsiteX6" fmla="*/ 53 w 4165367"/>
              <a:gd name="connsiteY6" fmla="*/ 3899574 h 3899574"/>
              <a:gd name="connsiteX7" fmla="*/ 1853183 w 4165367"/>
              <a:gd name="connsiteY7" fmla="*/ 1946370 h 3899574"/>
              <a:gd name="connsiteX8" fmla="*/ 53 w 4165367"/>
              <a:gd name="connsiteY8" fmla="*/ 0 h 3899574"/>
              <a:gd name="connsiteX0" fmla="*/ 53 w 4165367"/>
              <a:gd name="connsiteY0" fmla="*/ 0 h 3899574"/>
              <a:gd name="connsiteX1" fmla="*/ 3903295 w 4165367"/>
              <a:gd name="connsiteY1" fmla="*/ 0 h 3899574"/>
              <a:gd name="connsiteX2" fmla="*/ 3612644 w 4165367"/>
              <a:gd name="connsiteY2" fmla="*/ 1026996 h 3899574"/>
              <a:gd name="connsiteX3" fmla="*/ 2036539 w 4165367"/>
              <a:gd name="connsiteY3" fmla="*/ 1948751 h 3899574"/>
              <a:gd name="connsiteX4" fmla="*/ 3603843 w 4165367"/>
              <a:gd name="connsiteY4" fmla="*/ 2883649 h 3899574"/>
              <a:gd name="connsiteX5" fmla="*/ 3903295 w 4165367"/>
              <a:gd name="connsiteY5" fmla="*/ 3899574 h 3899574"/>
              <a:gd name="connsiteX6" fmla="*/ 53 w 4165367"/>
              <a:gd name="connsiteY6" fmla="*/ 3899574 h 3899574"/>
              <a:gd name="connsiteX7" fmla="*/ 1853183 w 4165367"/>
              <a:gd name="connsiteY7" fmla="*/ 1946370 h 3899574"/>
              <a:gd name="connsiteX8" fmla="*/ 53 w 4165367"/>
              <a:gd name="connsiteY8" fmla="*/ 0 h 3899574"/>
              <a:gd name="connsiteX0" fmla="*/ 53 w 4165367"/>
              <a:gd name="connsiteY0" fmla="*/ 0 h 3899574"/>
              <a:gd name="connsiteX1" fmla="*/ 3903295 w 4165367"/>
              <a:gd name="connsiteY1" fmla="*/ 0 h 3899574"/>
              <a:gd name="connsiteX2" fmla="*/ 3612644 w 4165367"/>
              <a:gd name="connsiteY2" fmla="*/ 1026996 h 3899574"/>
              <a:gd name="connsiteX3" fmla="*/ 2036539 w 4165367"/>
              <a:gd name="connsiteY3" fmla="*/ 1948751 h 3899574"/>
              <a:gd name="connsiteX4" fmla="*/ 3603843 w 4165367"/>
              <a:gd name="connsiteY4" fmla="*/ 2883649 h 3899574"/>
              <a:gd name="connsiteX5" fmla="*/ 3903295 w 4165367"/>
              <a:gd name="connsiteY5" fmla="*/ 3899574 h 3899574"/>
              <a:gd name="connsiteX6" fmla="*/ 53 w 4165367"/>
              <a:gd name="connsiteY6" fmla="*/ 3899574 h 3899574"/>
              <a:gd name="connsiteX7" fmla="*/ 1853183 w 4165367"/>
              <a:gd name="connsiteY7" fmla="*/ 1946370 h 3899574"/>
              <a:gd name="connsiteX8" fmla="*/ 53 w 4165367"/>
              <a:gd name="connsiteY8" fmla="*/ 0 h 3899574"/>
              <a:gd name="connsiteX0" fmla="*/ 53 w 4165367"/>
              <a:gd name="connsiteY0" fmla="*/ 0 h 3899574"/>
              <a:gd name="connsiteX1" fmla="*/ 3903295 w 4165367"/>
              <a:gd name="connsiteY1" fmla="*/ 0 h 3899574"/>
              <a:gd name="connsiteX2" fmla="*/ 3612644 w 4165367"/>
              <a:gd name="connsiteY2" fmla="*/ 1026996 h 3899574"/>
              <a:gd name="connsiteX3" fmla="*/ 2036539 w 4165367"/>
              <a:gd name="connsiteY3" fmla="*/ 1948751 h 3899574"/>
              <a:gd name="connsiteX4" fmla="*/ 3603843 w 4165367"/>
              <a:gd name="connsiteY4" fmla="*/ 2883649 h 3899574"/>
              <a:gd name="connsiteX5" fmla="*/ 3903295 w 4165367"/>
              <a:gd name="connsiteY5" fmla="*/ 3899574 h 3899574"/>
              <a:gd name="connsiteX6" fmla="*/ 53 w 4165367"/>
              <a:gd name="connsiteY6" fmla="*/ 3899574 h 3899574"/>
              <a:gd name="connsiteX7" fmla="*/ 1853183 w 4165367"/>
              <a:gd name="connsiteY7" fmla="*/ 1946370 h 3899574"/>
              <a:gd name="connsiteX8" fmla="*/ 53 w 4165367"/>
              <a:gd name="connsiteY8" fmla="*/ 0 h 3899574"/>
              <a:gd name="connsiteX0" fmla="*/ 53 w 4165367"/>
              <a:gd name="connsiteY0" fmla="*/ 0 h 3899574"/>
              <a:gd name="connsiteX1" fmla="*/ 3903295 w 4165367"/>
              <a:gd name="connsiteY1" fmla="*/ 0 h 3899574"/>
              <a:gd name="connsiteX2" fmla="*/ 3612644 w 4165367"/>
              <a:gd name="connsiteY2" fmla="*/ 1026996 h 3899574"/>
              <a:gd name="connsiteX3" fmla="*/ 2036539 w 4165367"/>
              <a:gd name="connsiteY3" fmla="*/ 1948751 h 3899574"/>
              <a:gd name="connsiteX4" fmla="*/ 3603843 w 4165367"/>
              <a:gd name="connsiteY4" fmla="*/ 2883649 h 3899574"/>
              <a:gd name="connsiteX5" fmla="*/ 3903295 w 4165367"/>
              <a:gd name="connsiteY5" fmla="*/ 3899574 h 3899574"/>
              <a:gd name="connsiteX6" fmla="*/ 53 w 4165367"/>
              <a:gd name="connsiteY6" fmla="*/ 3899574 h 3899574"/>
              <a:gd name="connsiteX7" fmla="*/ 1853183 w 4165367"/>
              <a:gd name="connsiteY7" fmla="*/ 1946370 h 3899574"/>
              <a:gd name="connsiteX8" fmla="*/ 53 w 4165367"/>
              <a:gd name="connsiteY8" fmla="*/ 0 h 3899574"/>
              <a:gd name="connsiteX0" fmla="*/ 53 w 4165367"/>
              <a:gd name="connsiteY0" fmla="*/ 0 h 3899574"/>
              <a:gd name="connsiteX1" fmla="*/ 3903295 w 4165367"/>
              <a:gd name="connsiteY1" fmla="*/ 0 h 3899574"/>
              <a:gd name="connsiteX2" fmla="*/ 3612644 w 4165367"/>
              <a:gd name="connsiteY2" fmla="*/ 1026996 h 3899574"/>
              <a:gd name="connsiteX3" fmla="*/ 2036539 w 4165367"/>
              <a:gd name="connsiteY3" fmla="*/ 1948751 h 3899574"/>
              <a:gd name="connsiteX4" fmla="*/ 3603843 w 4165367"/>
              <a:gd name="connsiteY4" fmla="*/ 2883649 h 3899574"/>
              <a:gd name="connsiteX5" fmla="*/ 3903295 w 4165367"/>
              <a:gd name="connsiteY5" fmla="*/ 3899574 h 3899574"/>
              <a:gd name="connsiteX6" fmla="*/ 53 w 4165367"/>
              <a:gd name="connsiteY6" fmla="*/ 3899574 h 3899574"/>
              <a:gd name="connsiteX7" fmla="*/ 1853183 w 4165367"/>
              <a:gd name="connsiteY7" fmla="*/ 1946370 h 3899574"/>
              <a:gd name="connsiteX8" fmla="*/ 53 w 4165367"/>
              <a:gd name="connsiteY8" fmla="*/ 0 h 3899574"/>
              <a:gd name="connsiteX0" fmla="*/ 53 w 4165367"/>
              <a:gd name="connsiteY0" fmla="*/ 0 h 3899574"/>
              <a:gd name="connsiteX1" fmla="*/ 3903295 w 4165367"/>
              <a:gd name="connsiteY1" fmla="*/ 0 h 3899574"/>
              <a:gd name="connsiteX2" fmla="*/ 3612644 w 4165367"/>
              <a:gd name="connsiteY2" fmla="*/ 1026996 h 3899574"/>
              <a:gd name="connsiteX3" fmla="*/ 2036539 w 4165367"/>
              <a:gd name="connsiteY3" fmla="*/ 1948751 h 3899574"/>
              <a:gd name="connsiteX4" fmla="*/ 3606520 w 4165367"/>
              <a:gd name="connsiteY4" fmla="*/ 2872942 h 3899574"/>
              <a:gd name="connsiteX5" fmla="*/ 3903295 w 4165367"/>
              <a:gd name="connsiteY5" fmla="*/ 3899574 h 3899574"/>
              <a:gd name="connsiteX6" fmla="*/ 53 w 4165367"/>
              <a:gd name="connsiteY6" fmla="*/ 3899574 h 3899574"/>
              <a:gd name="connsiteX7" fmla="*/ 1853183 w 4165367"/>
              <a:gd name="connsiteY7" fmla="*/ 1946370 h 3899574"/>
              <a:gd name="connsiteX8" fmla="*/ 53 w 4165367"/>
              <a:gd name="connsiteY8" fmla="*/ 0 h 3899574"/>
              <a:gd name="connsiteX0" fmla="*/ 53 w 4165367"/>
              <a:gd name="connsiteY0" fmla="*/ 0 h 3899574"/>
              <a:gd name="connsiteX1" fmla="*/ 3903295 w 4165367"/>
              <a:gd name="connsiteY1" fmla="*/ 0 h 3899574"/>
              <a:gd name="connsiteX2" fmla="*/ 3612644 w 4165367"/>
              <a:gd name="connsiteY2" fmla="*/ 1026996 h 3899574"/>
              <a:gd name="connsiteX3" fmla="*/ 2036539 w 4165367"/>
              <a:gd name="connsiteY3" fmla="*/ 1948751 h 3899574"/>
              <a:gd name="connsiteX4" fmla="*/ 3606520 w 4165367"/>
              <a:gd name="connsiteY4" fmla="*/ 2872942 h 3899574"/>
              <a:gd name="connsiteX5" fmla="*/ 3903295 w 4165367"/>
              <a:gd name="connsiteY5" fmla="*/ 3899574 h 3899574"/>
              <a:gd name="connsiteX6" fmla="*/ 53 w 4165367"/>
              <a:gd name="connsiteY6" fmla="*/ 3899574 h 3899574"/>
              <a:gd name="connsiteX7" fmla="*/ 1853183 w 4165367"/>
              <a:gd name="connsiteY7" fmla="*/ 1946370 h 3899574"/>
              <a:gd name="connsiteX8" fmla="*/ 53 w 4165367"/>
              <a:gd name="connsiteY8" fmla="*/ 0 h 3899574"/>
              <a:gd name="connsiteX0" fmla="*/ 53 w 4165367"/>
              <a:gd name="connsiteY0" fmla="*/ 0 h 3899574"/>
              <a:gd name="connsiteX1" fmla="*/ 3903295 w 4165367"/>
              <a:gd name="connsiteY1" fmla="*/ 0 h 3899574"/>
              <a:gd name="connsiteX2" fmla="*/ 3612644 w 4165367"/>
              <a:gd name="connsiteY2" fmla="*/ 1026996 h 3899574"/>
              <a:gd name="connsiteX3" fmla="*/ 2036539 w 4165367"/>
              <a:gd name="connsiteY3" fmla="*/ 1948751 h 3899574"/>
              <a:gd name="connsiteX4" fmla="*/ 3606520 w 4165367"/>
              <a:gd name="connsiteY4" fmla="*/ 2872942 h 3899574"/>
              <a:gd name="connsiteX5" fmla="*/ 3903295 w 4165367"/>
              <a:gd name="connsiteY5" fmla="*/ 3899574 h 3899574"/>
              <a:gd name="connsiteX6" fmla="*/ 53 w 4165367"/>
              <a:gd name="connsiteY6" fmla="*/ 3899574 h 3899574"/>
              <a:gd name="connsiteX7" fmla="*/ 1853183 w 4165367"/>
              <a:gd name="connsiteY7" fmla="*/ 1946370 h 3899574"/>
              <a:gd name="connsiteX8" fmla="*/ 53 w 4165367"/>
              <a:gd name="connsiteY8" fmla="*/ 0 h 3899574"/>
              <a:gd name="connsiteX0" fmla="*/ 53 w 4165367"/>
              <a:gd name="connsiteY0" fmla="*/ 0 h 3899574"/>
              <a:gd name="connsiteX1" fmla="*/ 3903295 w 4165367"/>
              <a:gd name="connsiteY1" fmla="*/ 0 h 3899574"/>
              <a:gd name="connsiteX2" fmla="*/ 3612644 w 4165367"/>
              <a:gd name="connsiteY2" fmla="*/ 1026996 h 3899574"/>
              <a:gd name="connsiteX3" fmla="*/ 2036539 w 4165367"/>
              <a:gd name="connsiteY3" fmla="*/ 1948751 h 3899574"/>
              <a:gd name="connsiteX4" fmla="*/ 3606520 w 4165367"/>
              <a:gd name="connsiteY4" fmla="*/ 2872942 h 3899574"/>
              <a:gd name="connsiteX5" fmla="*/ 3903295 w 4165367"/>
              <a:gd name="connsiteY5" fmla="*/ 3899574 h 3899574"/>
              <a:gd name="connsiteX6" fmla="*/ 53 w 4165367"/>
              <a:gd name="connsiteY6" fmla="*/ 3899574 h 3899574"/>
              <a:gd name="connsiteX7" fmla="*/ 1853183 w 4165367"/>
              <a:gd name="connsiteY7" fmla="*/ 1946370 h 3899574"/>
              <a:gd name="connsiteX8" fmla="*/ 53 w 4165367"/>
              <a:gd name="connsiteY8" fmla="*/ 0 h 3899574"/>
              <a:gd name="connsiteX0" fmla="*/ 53 w 4165367"/>
              <a:gd name="connsiteY0" fmla="*/ 0 h 3899574"/>
              <a:gd name="connsiteX1" fmla="*/ 3903295 w 4165367"/>
              <a:gd name="connsiteY1" fmla="*/ 0 h 3899574"/>
              <a:gd name="connsiteX2" fmla="*/ 3612644 w 4165367"/>
              <a:gd name="connsiteY2" fmla="*/ 1026996 h 3899574"/>
              <a:gd name="connsiteX3" fmla="*/ 2036539 w 4165367"/>
              <a:gd name="connsiteY3" fmla="*/ 1948751 h 3899574"/>
              <a:gd name="connsiteX4" fmla="*/ 3606520 w 4165367"/>
              <a:gd name="connsiteY4" fmla="*/ 2872942 h 3899574"/>
              <a:gd name="connsiteX5" fmla="*/ 3606151 w 4165367"/>
              <a:gd name="connsiteY5" fmla="*/ 3899574 h 3899574"/>
              <a:gd name="connsiteX6" fmla="*/ 53 w 4165367"/>
              <a:gd name="connsiteY6" fmla="*/ 3899574 h 3899574"/>
              <a:gd name="connsiteX7" fmla="*/ 1853183 w 4165367"/>
              <a:gd name="connsiteY7" fmla="*/ 1946370 h 3899574"/>
              <a:gd name="connsiteX8" fmla="*/ 53 w 4165367"/>
              <a:gd name="connsiteY8" fmla="*/ 0 h 3899574"/>
              <a:gd name="connsiteX0" fmla="*/ 53 w 4165367"/>
              <a:gd name="connsiteY0" fmla="*/ 0 h 3899574"/>
              <a:gd name="connsiteX1" fmla="*/ 3903295 w 4165367"/>
              <a:gd name="connsiteY1" fmla="*/ 0 h 3899574"/>
              <a:gd name="connsiteX2" fmla="*/ 3612644 w 4165367"/>
              <a:gd name="connsiteY2" fmla="*/ 1026996 h 3899574"/>
              <a:gd name="connsiteX3" fmla="*/ 2036539 w 4165367"/>
              <a:gd name="connsiteY3" fmla="*/ 1948751 h 3899574"/>
              <a:gd name="connsiteX4" fmla="*/ 3606520 w 4165367"/>
              <a:gd name="connsiteY4" fmla="*/ 2872942 h 3899574"/>
              <a:gd name="connsiteX5" fmla="*/ 3606151 w 4165367"/>
              <a:gd name="connsiteY5" fmla="*/ 3899574 h 3899574"/>
              <a:gd name="connsiteX6" fmla="*/ 53 w 4165367"/>
              <a:gd name="connsiteY6" fmla="*/ 3899574 h 3899574"/>
              <a:gd name="connsiteX7" fmla="*/ 1853183 w 4165367"/>
              <a:gd name="connsiteY7" fmla="*/ 1946370 h 3899574"/>
              <a:gd name="connsiteX8" fmla="*/ 53 w 4165367"/>
              <a:gd name="connsiteY8" fmla="*/ 0 h 3899574"/>
              <a:gd name="connsiteX0" fmla="*/ 53 w 4165367"/>
              <a:gd name="connsiteY0" fmla="*/ 0 h 3899574"/>
              <a:gd name="connsiteX1" fmla="*/ 3903295 w 4165367"/>
              <a:gd name="connsiteY1" fmla="*/ 0 h 3899574"/>
              <a:gd name="connsiteX2" fmla="*/ 3612644 w 4165367"/>
              <a:gd name="connsiteY2" fmla="*/ 1026996 h 3899574"/>
              <a:gd name="connsiteX3" fmla="*/ 2036539 w 4165367"/>
              <a:gd name="connsiteY3" fmla="*/ 1948751 h 3899574"/>
              <a:gd name="connsiteX4" fmla="*/ 3603844 w 4165367"/>
              <a:gd name="connsiteY4" fmla="*/ 2872942 h 3899574"/>
              <a:gd name="connsiteX5" fmla="*/ 3606151 w 4165367"/>
              <a:gd name="connsiteY5" fmla="*/ 3899574 h 3899574"/>
              <a:gd name="connsiteX6" fmla="*/ 53 w 4165367"/>
              <a:gd name="connsiteY6" fmla="*/ 3899574 h 3899574"/>
              <a:gd name="connsiteX7" fmla="*/ 1853183 w 4165367"/>
              <a:gd name="connsiteY7" fmla="*/ 1946370 h 3899574"/>
              <a:gd name="connsiteX8" fmla="*/ 53 w 4165367"/>
              <a:gd name="connsiteY8" fmla="*/ 0 h 3899574"/>
              <a:gd name="connsiteX0" fmla="*/ 53 w 4165367"/>
              <a:gd name="connsiteY0" fmla="*/ 0 h 3899574"/>
              <a:gd name="connsiteX1" fmla="*/ 3903295 w 4165367"/>
              <a:gd name="connsiteY1" fmla="*/ 0 h 3899574"/>
              <a:gd name="connsiteX2" fmla="*/ 3612644 w 4165367"/>
              <a:gd name="connsiteY2" fmla="*/ 1026996 h 3899574"/>
              <a:gd name="connsiteX3" fmla="*/ 2036539 w 4165367"/>
              <a:gd name="connsiteY3" fmla="*/ 1948751 h 3899574"/>
              <a:gd name="connsiteX4" fmla="*/ 3603844 w 4165367"/>
              <a:gd name="connsiteY4" fmla="*/ 2872942 h 3899574"/>
              <a:gd name="connsiteX5" fmla="*/ 3606151 w 4165367"/>
              <a:gd name="connsiteY5" fmla="*/ 3899574 h 3899574"/>
              <a:gd name="connsiteX6" fmla="*/ 53 w 4165367"/>
              <a:gd name="connsiteY6" fmla="*/ 3899574 h 3899574"/>
              <a:gd name="connsiteX7" fmla="*/ 1853183 w 4165367"/>
              <a:gd name="connsiteY7" fmla="*/ 1946370 h 3899574"/>
              <a:gd name="connsiteX8" fmla="*/ 53 w 4165367"/>
              <a:gd name="connsiteY8" fmla="*/ 0 h 3899574"/>
              <a:gd name="connsiteX0" fmla="*/ 53 w 4165367"/>
              <a:gd name="connsiteY0" fmla="*/ 0 h 3899574"/>
              <a:gd name="connsiteX1" fmla="*/ 3903295 w 4165367"/>
              <a:gd name="connsiteY1" fmla="*/ 0 h 3899574"/>
              <a:gd name="connsiteX2" fmla="*/ 3612644 w 4165367"/>
              <a:gd name="connsiteY2" fmla="*/ 1026996 h 3899574"/>
              <a:gd name="connsiteX3" fmla="*/ 2036539 w 4165367"/>
              <a:gd name="connsiteY3" fmla="*/ 1948751 h 3899574"/>
              <a:gd name="connsiteX4" fmla="*/ 3603844 w 4165367"/>
              <a:gd name="connsiteY4" fmla="*/ 2872942 h 3899574"/>
              <a:gd name="connsiteX5" fmla="*/ 3606151 w 4165367"/>
              <a:gd name="connsiteY5" fmla="*/ 3899574 h 3899574"/>
              <a:gd name="connsiteX6" fmla="*/ 53 w 4165367"/>
              <a:gd name="connsiteY6" fmla="*/ 3899574 h 3899574"/>
              <a:gd name="connsiteX7" fmla="*/ 1853183 w 4165367"/>
              <a:gd name="connsiteY7" fmla="*/ 1946370 h 3899574"/>
              <a:gd name="connsiteX8" fmla="*/ 53 w 4165367"/>
              <a:gd name="connsiteY8" fmla="*/ 0 h 3899574"/>
              <a:gd name="connsiteX0" fmla="*/ 53 w 4165367"/>
              <a:gd name="connsiteY0" fmla="*/ 0 h 3899574"/>
              <a:gd name="connsiteX1" fmla="*/ 3903295 w 4165367"/>
              <a:gd name="connsiteY1" fmla="*/ 0 h 3899574"/>
              <a:gd name="connsiteX2" fmla="*/ 3612644 w 4165367"/>
              <a:gd name="connsiteY2" fmla="*/ 1026996 h 3899574"/>
              <a:gd name="connsiteX3" fmla="*/ 2036539 w 4165367"/>
              <a:gd name="connsiteY3" fmla="*/ 1948751 h 3899574"/>
              <a:gd name="connsiteX4" fmla="*/ 3603844 w 4165367"/>
              <a:gd name="connsiteY4" fmla="*/ 2872942 h 3899574"/>
              <a:gd name="connsiteX5" fmla="*/ 3606151 w 4165367"/>
              <a:gd name="connsiteY5" fmla="*/ 3899574 h 3899574"/>
              <a:gd name="connsiteX6" fmla="*/ 53 w 4165367"/>
              <a:gd name="connsiteY6" fmla="*/ 3899574 h 3899574"/>
              <a:gd name="connsiteX7" fmla="*/ 1853183 w 4165367"/>
              <a:gd name="connsiteY7" fmla="*/ 1946370 h 3899574"/>
              <a:gd name="connsiteX8" fmla="*/ 53 w 4165367"/>
              <a:gd name="connsiteY8" fmla="*/ 0 h 3899574"/>
              <a:gd name="connsiteX0" fmla="*/ 53 w 4165367"/>
              <a:gd name="connsiteY0" fmla="*/ 0 h 3899574"/>
              <a:gd name="connsiteX1" fmla="*/ 3903295 w 4165367"/>
              <a:gd name="connsiteY1" fmla="*/ 0 h 3899574"/>
              <a:gd name="connsiteX2" fmla="*/ 3612644 w 4165367"/>
              <a:gd name="connsiteY2" fmla="*/ 1026996 h 3899574"/>
              <a:gd name="connsiteX3" fmla="*/ 2036539 w 4165367"/>
              <a:gd name="connsiteY3" fmla="*/ 1948751 h 3899574"/>
              <a:gd name="connsiteX4" fmla="*/ 3603844 w 4165367"/>
              <a:gd name="connsiteY4" fmla="*/ 2872942 h 3899574"/>
              <a:gd name="connsiteX5" fmla="*/ 3603474 w 4165367"/>
              <a:gd name="connsiteY5" fmla="*/ 3899574 h 3899574"/>
              <a:gd name="connsiteX6" fmla="*/ 53 w 4165367"/>
              <a:gd name="connsiteY6" fmla="*/ 3899574 h 3899574"/>
              <a:gd name="connsiteX7" fmla="*/ 1853183 w 4165367"/>
              <a:gd name="connsiteY7" fmla="*/ 1946370 h 3899574"/>
              <a:gd name="connsiteX8" fmla="*/ 53 w 4165367"/>
              <a:gd name="connsiteY8" fmla="*/ 0 h 3899574"/>
              <a:gd name="connsiteX0" fmla="*/ 53 w 4165367"/>
              <a:gd name="connsiteY0" fmla="*/ 0 h 3899574"/>
              <a:gd name="connsiteX1" fmla="*/ 3903295 w 4165367"/>
              <a:gd name="connsiteY1" fmla="*/ 0 h 3899574"/>
              <a:gd name="connsiteX2" fmla="*/ 3612644 w 4165367"/>
              <a:gd name="connsiteY2" fmla="*/ 1026996 h 3899574"/>
              <a:gd name="connsiteX3" fmla="*/ 2036539 w 4165367"/>
              <a:gd name="connsiteY3" fmla="*/ 1948751 h 3899574"/>
              <a:gd name="connsiteX4" fmla="*/ 3603844 w 4165367"/>
              <a:gd name="connsiteY4" fmla="*/ 2872942 h 3899574"/>
              <a:gd name="connsiteX5" fmla="*/ 3603474 w 4165367"/>
              <a:gd name="connsiteY5" fmla="*/ 3899574 h 3899574"/>
              <a:gd name="connsiteX6" fmla="*/ 53 w 4165367"/>
              <a:gd name="connsiteY6" fmla="*/ 3899574 h 3899574"/>
              <a:gd name="connsiteX7" fmla="*/ 1853183 w 4165367"/>
              <a:gd name="connsiteY7" fmla="*/ 1946370 h 3899574"/>
              <a:gd name="connsiteX8" fmla="*/ 53 w 4165367"/>
              <a:gd name="connsiteY8" fmla="*/ 0 h 3899574"/>
              <a:gd name="connsiteX0" fmla="*/ 53 w 4162246"/>
              <a:gd name="connsiteY0" fmla="*/ 0 h 3899574"/>
              <a:gd name="connsiteX1" fmla="*/ 3903295 w 4162246"/>
              <a:gd name="connsiteY1" fmla="*/ 0 h 3899574"/>
              <a:gd name="connsiteX2" fmla="*/ 3599259 w 4162246"/>
              <a:gd name="connsiteY2" fmla="*/ 1043058 h 3899574"/>
              <a:gd name="connsiteX3" fmla="*/ 2036539 w 4162246"/>
              <a:gd name="connsiteY3" fmla="*/ 1948751 h 3899574"/>
              <a:gd name="connsiteX4" fmla="*/ 3603844 w 4162246"/>
              <a:gd name="connsiteY4" fmla="*/ 2872942 h 3899574"/>
              <a:gd name="connsiteX5" fmla="*/ 3603474 w 4162246"/>
              <a:gd name="connsiteY5" fmla="*/ 3899574 h 3899574"/>
              <a:gd name="connsiteX6" fmla="*/ 53 w 4162246"/>
              <a:gd name="connsiteY6" fmla="*/ 3899574 h 3899574"/>
              <a:gd name="connsiteX7" fmla="*/ 1853183 w 4162246"/>
              <a:gd name="connsiteY7" fmla="*/ 1946370 h 3899574"/>
              <a:gd name="connsiteX8" fmla="*/ 53 w 4162246"/>
              <a:gd name="connsiteY8" fmla="*/ 0 h 3899574"/>
              <a:gd name="connsiteX0" fmla="*/ 53 w 4162246"/>
              <a:gd name="connsiteY0" fmla="*/ 0 h 3899574"/>
              <a:gd name="connsiteX1" fmla="*/ 3903295 w 4162246"/>
              <a:gd name="connsiteY1" fmla="*/ 0 h 3899574"/>
              <a:gd name="connsiteX2" fmla="*/ 3599259 w 4162246"/>
              <a:gd name="connsiteY2" fmla="*/ 1043058 h 3899574"/>
              <a:gd name="connsiteX3" fmla="*/ 2036539 w 4162246"/>
              <a:gd name="connsiteY3" fmla="*/ 1948751 h 3899574"/>
              <a:gd name="connsiteX4" fmla="*/ 3603844 w 4162246"/>
              <a:gd name="connsiteY4" fmla="*/ 2872942 h 3899574"/>
              <a:gd name="connsiteX5" fmla="*/ 3603474 w 4162246"/>
              <a:gd name="connsiteY5" fmla="*/ 3899574 h 3899574"/>
              <a:gd name="connsiteX6" fmla="*/ 53 w 4162246"/>
              <a:gd name="connsiteY6" fmla="*/ 3899574 h 3899574"/>
              <a:gd name="connsiteX7" fmla="*/ 1853183 w 4162246"/>
              <a:gd name="connsiteY7" fmla="*/ 1946370 h 3899574"/>
              <a:gd name="connsiteX8" fmla="*/ 53 w 4162246"/>
              <a:gd name="connsiteY8" fmla="*/ 0 h 3899574"/>
              <a:gd name="connsiteX0" fmla="*/ 53 w 4162246"/>
              <a:gd name="connsiteY0" fmla="*/ 0 h 3899574"/>
              <a:gd name="connsiteX1" fmla="*/ 3903295 w 4162246"/>
              <a:gd name="connsiteY1" fmla="*/ 0 h 3899574"/>
              <a:gd name="connsiteX2" fmla="*/ 3599259 w 4162246"/>
              <a:gd name="connsiteY2" fmla="*/ 1043058 h 3899574"/>
              <a:gd name="connsiteX3" fmla="*/ 2036539 w 4162246"/>
              <a:gd name="connsiteY3" fmla="*/ 1948751 h 3899574"/>
              <a:gd name="connsiteX4" fmla="*/ 3603844 w 4162246"/>
              <a:gd name="connsiteY4" fmla="*/ 2872942 h 3899574"/>
              <a:gd name="connsiteX5" fmla="*/ 3603474 w 4162246"/>
              <a:gd name="connsiteY5" fmla="*/ 3899574 h 3899574"/>
              <a:gd name="connsiteX6" fmla="*/ 53 w 4162246"/>
              <a:gd name="connsiteY6" fmla="*/ 3899574 h 3899574"/>
              <a:gd name="connsiteX7" fmla="*/ 1853183 w 4162246"/>
              <a:gd name="connsiteY7" fmla="*/ 1946370 h 3899574"/>
              <a:gd name="connsiteX8" fmla="*/ 53 w 4162246"/>
              <a:gd name="connsiteY8" fmla="*/ 0 h 3899574"/>
              <a:gd name="connsiteX0" fmla="*/ 53 w 4109136"/>
              <a:gd name="connsiteY0" fmla="*/ 0 h 3899574"/>
              <a:gd name="connsiteX1" fmla="*/ 3903295 w 4109136"/>
              <a:gd name="connsiteY1" fmla="*/ 0 h 3899574"/>
              <a:gd name="connsiteX2" fmla="*/ 3599259 w 4109136"/>
              <a:gd name="connsiteY2" fmla="*/ 1043058 h 3899574"/>
              <a:gd name="connsiteX3" fmla="*/ 2036539 w 4109136"/>
              <a:gd name="connsiteY3" fmla="*/ 1948751 h 3899574"/>
              <a:gd name="connsiteX4" fmla="*/ 3603844 w 4109136"/>
              <a:gd name="connsiteY4" fmla="*/ 2872942 h 3899574"/>
              <a:gd name="connsiteX5" fmla="*/ 3603474 w 4109136"/>
              <a:gd name="connsiteY5" fmla="*/ 3899574 h 3899574"/>
              <a:gd name="connsiteX6" fmla="*/ 53 w 4109136"/>
              <a:gd name="connsiteY6" fmla="*/ 3899574 h 3899574"/>
              <a:gd name="connsiteX7" fmla="*/ 1853183 w 4109136"/>
              <a:gd name="connsiteY7" fmla="*/ 1946370 h 3899574"/>
              <a:gd name="connsiteX8" fmla="*/ 53 w 4109136"/>
              <a:gd name="connsiteY8" fmla="*/ 0 h 3899574"/>
              <a:gd name="connsiteX0" fmla="*/ 53 w 3874933"/>
              <a:gd name="connsiteY0" fmla="*/ 0 h 3899574"/>
              <a:gd name="connsiteX1" fmla="*/ 3611505 w 3874933"/>
              <a:gd name="connsiteY1" fmla="*/ 0 h 3899574"/>
              <a:gd name="connsiteX2" fmla="*/ 3599259 w 3874933"/>
              <a:gd name="connsiteY2" fmla="*/ 1043058 h 3899574"/>
              <a:gd name="connsiteX3" fmla="*/ 2036539 w 3874933"/>
              <a:gd name="connsiteY3" fmla="*/ 1948751 h 3899574"/>
              <a:gd name="connsiteX4" fmla="*/ 3603844 w 3874933"/>
              <a:gd name="connsiteY4" fmla="*/ 2872942 h 3899574"/>
              <a:gd name="connsiteX5" fmla="*/ 3603474 w 3874933"/>
              <a:gd name="connsiteY5" fmla="*/ 3899574 h 3899574"/>
              <a:gd name="connsiteX6" fmla="*/ 53 w 3874933"/>
              <a:gd name="connsiteY6" fmla="*/ 3899574 h 3899574"/>
              <a:gd name="connsiteX7" fmla="*/ 1853183 w 3874933"/>
              <a:gd name="connsiteY7" fmla="*/ 1946370 h 3899574"/>
              <a:gd name="connsiteX8" fmla="*/ 53 w 3874933"/>
              <a:gd name="connsiteY8" fmla="*/ 0 h 3899574"/>
              <a:gd name="connsiteX0" fmla="*/ 53 w 3611505"/>
              <a:gd name="connsiteY0" fmla="*/ 0 h 3899574"/>
              <a:gd name="connsiteX1" fmla="*/ 3611505 w 3611505"/>
              <a:gd name="connsiteY1" fmla="*/ 0 h 3899574"/>
              <a:gd name="connsiteX2" fmla="*/ 3599259 w 3611505"/>
              <a:gd name="connsiteY2" fmla="*/ 1043058 h 3899574"/>
              <a:gd name="connsiteX3" fmla="*/ 2036539 w 3611505"/>
              <a:gd name="connsiteY3" fmla="*/ 1948751 h 3899574"/>
              <a:gd name="connsiteX4" fmla="*/ 3603844 w 3611505"/>
              <a:gd name="connsiteY4" fmla="*/ 2872942 h 3899574"/>
              <a:gd name="connsiteX5" fmla="*/ 3603474 w 3611505"/>
              <a:gd name="connsiteY5" fmla="*/ 3899574 h 3899574"/>
              <a:gd name="connsiteX6" fmla="*/ 53 w 3611505"/>
              <a:gd name="connsiteY6" fmla="*/ 3899574 h 3899574"/>
              <a:gd name="connsiteX7" fmla="*/ 1853183 w 3611505"/>
              <a:gd name="connsiteY7" fmla="*/ 1946370 h 3899574"/>
              <a:gd name="connsiteX8" fmla="*/ 53 w 3611505"/>
              <a:gd name="connsiteY8" fmla="*/ 0 h 3899574"/>
              <a:gd name="connsiteX0" fmla="*/ 53 w 3603844"/>
              <a:gd name="connsiteY0" fmla="*/ 0 h 3899574"/>
              <a:gd name="connsiteX1" fmla="*/ 3600797 w 3603844"/>
              <a:gd name="connsiteY1" fmla="*/ 0 h 3899574"/>
              <a:gd name="connsiteX2" fmla="*/ 3599259 w 3603844"/>
              <a:gd name="connsiteY2" fmla="*/ 1043058 h 3899574"/>
              <a:gd name="connsiteX3" fmla="*/ 2036539 w 3603844"/>
              <a:gd name="connsiteY3" fmla="*/ 1948751 h 3899574"/>
              <a:gd name="connsiteX4" fmla="*/ 3603844 w 3603844"/>
              <a:gd name="connsiteY4" fmla="*/ 2872942 h 3899574"/>
              <a:gd name="connsiteX5" fmla="*/ 3603474 w 3603844"/>
              <a:gd name="connsiteY5" fmla="*/ 3899574 h 3899574"/>
              <a:gd name="connsiteX6" fmla="*/ 53 w 3603844"/>
              <a:gd name="connsiteY6" fmla="*/ 3899574 h 3899574"/>
              <a:gd name="connsiteX7" fmla="*/ 1853183 w 3603844"/>
              <a:gd name="connsiteY7" fmla="*/ 1946370 h 3899574"/>
              <a:gd name="connsiteX8" fmla="*/ 53 w 3603844"/>
              <a:gd name="connsiteY8" fmla="*/ 0 h 3899574"/>
              <a:gd name="connsiteX0" fmla="*/ 53 w 3603844"/>
              <a:gd name="connsiteY0" fmla="*/ 0 h 3899574"/>
              <a:gd name="connsiteX1" fmla="*/ 3600797 w 3603844"/>
              <a:gd name="connsiteY1" fmla="*/ 0 h 3899574"/>
              <a:gd name="connsiteX2" fmla="*/ 3599259 w 3603844"/>
              <a:gd name="connsiteY2" fmla="*/ 1043058 h 3899574"/>
              <a:gd name="connsiteX3" fmla="*/ 2036539 w 3603844"/>
              <a:gd name="connsiteY3" fmla="*/ 1948751 h 3899574"/>
              <a:gd name="connsiteX4" fmla="*/ 3603844 w 3603844"/>
              <a:gd name="connsiteY4" fmla="*/ 2872942 h 3899574"/>
              <a:gd name="connsiteX5" fmla="*/ 3603474 w 3603844"/>
              <a:gd name="connsiteY5" fmla="*/ 3899574 h 3899574"/>
              <a:gd name="connsiteX6" fmla="*/ 53 w 3603844"/>
              <a:gd name="connsiteY6" fmla="*/ 3899574 h 3899574"/>
              <a:gd name="connsiteX7" fmla="*/ 1853183 w 3603844"/>
              <a:gd name="connsiteY7" fmla="*/ 1946370 h 3899574"/>
              <a:gd name="connsiteX8" fmla="*/ 53 w 3603844"/>
              <a:gd name="connsiteY8" fmla="*/ 0 h 3899574"/>
              <a:gd name="connsiteX0" fmla="*/ 53 w 3603844"/>
              <a:gd name="connsiteY0" fmla="*/ 0 h 3899574"/>
              <a:gd name="connsiteX1" fmla="*/ 3600797 w 3603844"/>
              <a:gd name="connsiteY1" fmla="*/ 0 h 3899574"/>
              <a:gd name="connsiteX2" fmla="*/ 3599259 w 3603844"/>
              <a:gd name="connsiteY2" fmla="*/ 1043058 h 3899574"/>
              <a:gd name="connsiteX3" fmla="*/ 2036539 w 3603844"/>
              <a:gd name="connsiteY3" fmla="*/ 1948751 h 3899574"/>
              <a:gd name="connsiteX4" fmla="*/ 3603844 w 3603844"/>
              <a:gd name="connsiteY4" fmla="*/ 2872942 h 3899574"/>
              <a:gd name="connsiteX5" fmla="*/ 3603474 w 3603844"/>
              <a:gd name="connsiteY5" fmla="*/ 3899574 h 3899574"/>
              <a:gd name="connsiteX6" fmla="*/ 53 w 3603844"/>
              <a:gd name="connsiteY6" fmla="*/ 3899574 h 3899574"/>
              <a:gd name="connsiteX7" fmla="*/ 1853183 w 3603844"/>
              <a:gd name="connsiteY7" fmla="*/ 1946370 h 3899574"/>
              <a:gd name="connsiteX8" fmla="*/ 53 w 3603844"/>
              <a:gd name="connsiteY8" fmla="*/ 0 h 38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03844" h="3899574">
                <a:moveTo>
                  <a:pt x="53" y="0"/>
                </a:moveTo>
                <a:lnTo>
                  <a:pt x="3600797" y="0"/>
                </a:lnTo>
                <a:cubicBezTo>
                  <a:pt x="3595224" y="473664"/>
                  <a:pt x="3602533" y="584419"/>
                  <a:pt x="3599259" y="1043058"/>
                </a:cubicBezTo>
                <a:cubicBezTo>
                  <a:pt x="3360412" y="1413358"/>
                  <a:pt x="2857160" y="1917715"/>
                  <a:pt x="2036539" y="1948751"/>
                </a:cubicBezTo>
                <a:cubicBezTo>
                  <a:pt x="2859578" y="1982466"/>
                  <a:pt x="3410505" y="2537097"/>
                  <a:pt x="3603844" y="2872942"/>
                </a:cubicBezTo>
                <a:cubicBezTo>
                  <a:pt x="3601764" y="3275710"/>
                  <a:pt x="3604463" y="3417047"/>
                  <a:pt x="3603474" y="3899574"/>
                </a:cubicBezTo>
                <a:lnTo>
                  <a:pt x="53" y="3899574"/>
                </a:lnTo>
                <a:cubicBezTo>
                  <a:pt x="-7867" y="2868974"/>
                  <a:pt x="862324" y="1946660"/>
                  <a:pt x="1853183" y="1946370"/>
                </a:cubicBezTo>
                <a:cubicBezTo>
                  <a:pt x="862411" y="1949248"/>
                  <a:pt x="225" y="1046094"/>
                  <a:pt x="53" y="0"/>
                </a:cubicBezTo>
                <a:close/>
              </a:path>
            </a:pathLst>
          </a:custGeom>
          <a:solidFill>
            <a:schemeClr val="bg2"/>
          </a:solidFill>
          <a:ln>
            <a:noFill/>
          </a:ln>
        </p:spPr>
        <p:txBody>
          <a:bodyPr anchor="ctr">
            <a:normAutofit/>
          </a:bodyPr>
          <a:lstStyle>
            <a:lvl1pPr algn="ctr">
              <a:defRPr sz="1000">
                <a:solidFill>
                  <a:schemeClr val="tx1"/>
                </a:solidFill>
              </a:defRPr>
            </a:lvl1pPr>
          </a:lstStyle>
          <a:p>
            <a:endParaRPr lang="en-US"/>
          </a:p>
        </p:txBody>
      </p:sp>
      <p:sp>
        <p:nvSpPr>
          <p:cNvPr id="8" name="Isosceles Triangle 7">
            <a:extLst>
              <a:ext uri="{FF2B5EF4-FFF2-40B4-BE49-F238E27FC236}">
                <a16:creationId xmlns:a16="http://schemas.microsoft.com/office/drawing/2014/main" id="{E6D46A1B-5D51-5F6C-0B45-9C6444D4AB98}"/>
              </a:ext>
            </a:extLst>
          </p:cNvPr>
          <p:cNvSpPr/>
          <p:nvPr userDrawn="1"/>
        </p:nvSpPr>
        <p:spPr>
          <a:xfrm>
            <a:off x="357188" y="451193"/>
            <a:ext cx="1301221" cy="172368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207647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showMasterSp="0" userDrawn="1">
  <p:cSld name="1_Image Slide 1">
    <p:spTree>
      <p:nvGrpSpPr>
        <p:cNvPr id="1" name=""/>
        <p:cNvGrpSpPr/>
        <p:nvPr/>
      </p:nvGrpSpPr>
      <p:grpSpPr>
        <a:xfrm>
          <a:off x="0" y="0"/>
          <a:ext cx="0" cy="0"/>
          <a:chOff x="0" y="0"/>
          <a:chExt cx="0" cy="0"/>
        </a:xfrm>
      </p:grpSpPr>
      <p:sp>
        <p:nvSpPr>
          <p:cNvPr id="128" name="Body Level One…"/>
          <p:cNvSpPr txBox="1">
            <a:spLocks noGrp="1"/>
          </p:cNvSpPr>
          <p:nvPr>
            <p:ph type="body" sz="quarter" idx="1" hasCustomPrompt="1"/>
          </p:nvPr>
        </p:nvSpPr>
        <p:spPr>
          <a:xfrm>
            <a:off x="368871" y="1477937"/>
            <a:ext cx="3657601" cy="487681"/>
          </a:xfrm>
          <a:prstGeom prst="rect">
            <a:avLst/>
          </a:prstGeom>
        </p:spPr>
        <p:txBody>
          <a:bodyPr>
            <a:normAutofit/>
          </a:bodyPr>
          <a:lstStyle>
            <a:lvl1pPr>
              <a:defRPr sz="1400">
                <a:solidFill>
                  <a:schemeClr val="accent1"/>
                </a:solidFill>
              </a:defRPr>
            </a:lvl1pPr>
            <a:lvl2pPr marL="0" indent="342892">
              <a:buSzTx/>
              <a:buNone/>
              <a:defRPr sz="1400">
                <a:solidFill>
                  <a:schemeClr val="accent1"/>
                </a:solidFill>
              </a:defRPr>
            </a:lvl2pPr>
            <a:lvl3pPr marL="0" indent="685783">
              <a:buSzTx/>
              <a:buNone/>
              <a:defRPr sz="1400">
                <a:solidFill>
                  <a:schemeClr val="accent1"/>
                </a:solidFill>
              </a:defRPr>
            </a:lvl3pPr>
            <a:lvl4pPr marL="0" indent="1028675">
              <a:buSzTx/>
              <a:buNone/>
              <a:defRPr sz="1400">
                <a:solidFill>
                  <a:schemeClr val="accent1"/>
                </a:solidFill>
              </a:defRPr>
            </a:lvl4pPr>
            <a:lvl5pPr marL="0" indent="1371566">
              <a:buSzTx/>
              <a:buNone/>
              <a:defRPr sz="1400">
                <a:solidFill>
                  <a:schemeClr val="accent1"/>
                </a:solidFill>
              </a:defRPr>
            </a:lvl5pPr>
          </a:lstStyle>
          <a:p>
            <a:r>
              <a:t>Subtitle text goes here</a:t>
            </a:r>
          </a:p>
          <a:p>
            <a:pPr lvl="1"/>
            <a:endParaRPr/>
          </a:p>
          <a:p>
            <a:pPr lvl="2"/>
            <a:endParaRPr/>
          </a:p>
          <a:p>
            <a:pPr lvl="3"/>
            <a:endParaRPr/>
          </a:p>
          <a:p>
            <a:pPr lvl="4"/>
            <a:endParaRPr/>
          </a:p>
        </p:txBody>
      </p:sp>
      <p:sp>
        <p:nvSpPr>
          <p:cNvPr id="130" name="Image Slide Title Text Goes Here"/>
          <p:cNvSpPr txBox="1">
            <a:spLocks noGrp="1"/>
          </p:cNvSpPr>
          <p:nvPr>
            <p:ph type="title" hasCustomPrompt="1"/>
          </p:nvPr>
        </p:nvSpPr>
        <p:spPr>
          <a:xfrm>
            <a:off x="368871" y="344179"/>
            <a:ext cx="3657601" cy="876864"/>
          </a:xfrm>
          <a:prstGeom prst="rect">
            <a:avLst/>
          </a:prstGeom>
        </p:spPr>
        <p:txBody>
          <a:bodyPr/>
          <a:lstStyle/>
          <a:p>
            <a:r>
              <a:t>Image Slide Title Text Goes Here</a:t>
            </a:r>
          </a:p>
        </p:txBody>
      </p:sp>
      <p:sp>
        <p:nvSpPr>
          <p:cNvPr id="131" name="Text Placeholder 11"/>
          <p:cNvSpPr>
            <a:spLocks noGrp="1"/>
          </p:cNvSpPr>
          <p:nvPr>
            <p:ph type="body" sz="half" idx="21" hasCustomPrompt="1"/>
          </p:nvPr>
        </p:nvSpPr>
        <p:spPr>
          <a:xfrm>
            <a:off x="368300" y="2047683"/>
            <a:ext cx="3657600" cy="3962401"/>
          </a:xfrm>
          <a:prstGeom prst="rect">
            <a:avLst/>
          </a:prstGeom>
        </p:spPr>
        <p:txBody>
          <a:bodyPr>
            <a:normAutofit/>
          </a:bodyPr>
          <a:lstStyle>
            <a:lvl1pPr>
              <a:spcBef>
                <a:spcPts val="0"/>
              </a:spcBef>
            </a:lvl1pPr>
          </a:lstStyle>
          <a:p>
            <a:r>
              <a:t>Intro copy text goes here 
First level bullet
Second level bullet
Third level bullet
Fourth level bullet</a:t>
            </a:r>
          </a:p>
        </p:txBody>
      </p:sp>
      <p:sp>
        <p:nvSpPr>
          <p:cNvPr id="132" name="Picture Placeholder 6"/>
          <p:cNvSpPr>
            <a:spLocks noGrp="1"/>
          </p:cNvSpPr>
          <p:nvPr>
            <p:ph type="pic" sz="half" idx="22"/>
          </p:nvPr>
        </p:nvSpPr>
        <p:spPr>
          <a:xfrm>
            <a:off x="4572000" y="431802"/>
            <a:ext cx="4203700" cy="5577417"/>
          </a:xfrm>
          <a:prstGeom prst="rect">
            <a:avLst/>
          </a:prstGeom>
        </p:spPr>
        <p:txBody>
          <a:bodyPr lIns="91439" tIns="45719" rIns="91439" bIns="45719"/>
          <a:lstStyle/>
          <a:p>
            <a:endParaRPr/>
          </a:p>
        </p:txBody>
      </p:sp>
      <p:pic>
        <p:nvPicPr>
          <p:cNvPr id="6" name="Graphic 11" descr="Graphic 11">
            <a:extLst>
              <a:ext uri="{FF2B5EF4-FFF2-40B4-BE49-F238E27FC236}">
                <a16:creationId xmlns:a16="http://schemas.microsoft.com/office/drawing/2014/main" id="{0A4EDAFA-6460-EB2C-29F7-BF9522D32C4D}"/>
              </a:ext>
            </a:extLst>
          </p:cNvPr>
          <p:cNvPicPr>
            <a:picLocks noChangeAspect="1"/>
          </p:cNvPicPr>
          <p:nvPr userDrawn="1"/>
        </p:nvPicPr>
        <p:blipFill>
          <a:blip r:embed="rId2"/>
          <a:stretch>
            <a:fillRect/>
          </a:stretch>
        </p:blipFill>
        <p:spPr>
          <a:xfrm>
            <a:off x="374904" y="6385184"/>
            <a:ext cx="621792" cy="169011"/>
          </a:xfrm>
          <a:prstGeom prst="rect">
            <a:avLst/>
          </a:prstGeom>
          <a:ln w="12700">
            <a:miter lim="400000"/>
          </a:ln>
        </p:spPr>
      </p:pic>
      <p:sp>
        <p:nvSpPr>
          <p:cNvPr id="7" name="TextBox 13">
            <a:extLst>
              <a:ext uri="{FF2B5EF4-FFF2-40B4-BE49-F238E27FC236}">
                <a16:creationId xmlns:a16="http://schemas.microsoft.com/office/drawing/2014/main" id="{1F8B147B-F142-4110-7187-D310A7D1933D}"/>
              </a:ext>
            </a:extLst>
          </p:cNvPr>
          <p:cNvSpPr txBox="1"/>
          <p:nvPr userDrawn="1"/>
        </p:nvSpPr>
        <p:spPr>
          <a:xfrm>
            <a:off x="5236463" y="6477712"/>
            <a:ext cx="3209926" cy="107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spAutoFit/>
          </a:bodyPr>
          <a:lstStyle>
            <a:lvl1pPr algn="r">
              <a:defRPr sz="700">
                <a:solidFill>
                  <a:schemeClr val="accent1"/>
                </a:solidFill>
              </a:defRPr>
            </a:lvl1pPr>
          </a:lstStyle>
          <a:p>
            <a:r>
              <a:rPr sz="700"/>
              <a:t>BIONANO STRATEGY DAY</a:t>
            </a:r>
          </a:p>
        </p:txBody>
      </p:sp>
      <p:sp>
        <p:nvSpPr>
          <p:cNvPr id="8" name="Slide Number">
            <a:extLst>
              <a:ext uri="{FF2B5EF4-FFF2-40B4-BE49-F238E27FC236}">
                <a16:creationId xmlns:a16="http://schemas.microsoft.com/office/drawing/2014/main" id="{E551D526-903C-3B0F-6DD9-577DAD9BFB13}"/>
              </a:ext>
            </a:extLst>
          </p:cNvPr>
          <p:cNvSpPr txBox="1">
            <a:spLocks noGrp="1"/>
          </p:cNvSpPr>
          <p:nvPr>
            <p:ph type="sldNum" sz="quarter" idx="2"/>
          </p:nvPr>
        </p:nvSpPr>
        <p:spPr>
          <a:xfrm>
            <a:off x="8656317" y="6459352"/>
            <a:ext cx="125034" cy="123111"/>
          </a:xfrm>
          <a:prstGeom prst="rect">
            <a:avLst/>
          </a:prstGeom>
          <a:ln w="12700">
            <a:miter lim="400000"/>
          </a:ln>
        </p:spPr>
        <p:txBody>
          <a:bodyPr wrap="none" lIns="0" tIns="0" rIns="0" bIns="0" anchor="b">
            <a:spAutoFit/>
          </a:bodyPr>
          <a:lstStyle>
            <a:lvl1pPr algn="r">
              <a:defRPr sz="800"/>
            </a:lvl1pPr>
          </a:lstStyle>
          <a:p>
            <a:fld id="{86CB4B4D-7CA3-9044-876B-883B54F8677D}" type="slidenum">
              <a:t>‹#›</a:t>
            </a:fld>
            <a:endParaRPr/>
          </a:p>
        </p:txBody>
      </p:sp>
      <p:sp>
        <p:nvSpPr>
          <p:cNvPr id="9" name="Body Level One…">
            <a:extLst>
              <a:ext uri="{FF2B5EF4-FFF2-40B4-BE49-F238E27FC236}">
                <a16:creationId xmlns:a16="http://schemas.microsoft.com/office/drawing/2014/main" id="{61D40EC0-FBDF-8057-303C-90D08D1FFB69}"/>
              </a:ext>
            </a:extLst>
          </p:cNvPr>
          <p:cNvSpPr txBox="1">
            <a:spLocks noGrp="1"/>
          </p:cNvSpPr>
          <p:nvPr>
            <p:ph idx="23"/>
          </p:nvPr>
        </p:nvSpPr>
        <p:spPr>
          <a:xfrm>
            <a:off x="1329946" y="6422826"/>
            <a:ext cx="3243475" cy="24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rPr lang="en-US"/>
              <a:t>For Research Use Only. Not for use in Diagnostic Procedures.</a:t>
            </a:r>
          </a:p>
        </p:txBody>
      </p:sp>
    </p:spTree>
    <p:extLst>
      <p:ext uri="{BB962C8B-B14F-4D97-AF65-F5344CB8AC3E}">
        <p14:creationId xmlns:p14="http://schemas.microsoft.com/office/powerpoint/2010/main" val="31537112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40.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1.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theme" Target="../theme/theme42.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slideLayout" Target="../slideLayouts/slideLayout455.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3" Type="http://schemas.openxmlformats.org/officeDocument/2006/relationships/slideLayout" Target="../slideLayouts/slideLayout458.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5" Type="http://schemas.openxmlformats.org/officeDocument/2006/relationships/theme" Target="../theme/theme43.xml"/><Relationship Id="rId4" Type="http://schemas.openxmlformats.org/officeDocument/2006/relationships/slideLayout" Target="../slideLayouts/slideLayout45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7.xml"/><Relationship Id="rId13" Type="http://schemas.openxmlformats.org/officeDocument/2006/relationships/theme" Target="../theme/theme44.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slideLayout" Target="../slideLayouts/slideLayout471.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79.xml"/><Relationship Id="rId13" Type="http://schemas.openxmlformats.org/officeDocument/2006/relationships/image" Target="../media/image1.png"/><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45.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0.xml"/><Relationship Id="rId13" Type="http://schemas.openxmlformats.org/officeDocument/2006/relationships/theme" Target="../theme/theme46.xml"/><Relationship Id="rId3" Type="http://schemas.openxmlformats.org/officeDocument/2006/relationships/slideLayout" Target="../slideLayouts/slideLayout485.xml"/><Relationship Id="rId7" Type="http://schemas.openxmlformats.org/officeDocument/2006/relationships/slideLayout" Target="../slideLayouts/slideLayout489.xml"/><Relationship Id="rId12" Type="http://schemas.openxmlformats.org/officeDocument/2006/relationships/slideLayout" Target="../slideLayouts/slideLayout494.xml"/><Relationship Id="rId2" Type="http://schemas.openxmlformats.org/officeDocument/2006/relationships/slideLayout" Target="../slideLayouts/slideLayout484.xml"/><Relationship Id="rId1" Type="http://schemas.openxmlformats.org/officeDocument/2006/relationships/slideLayout" Target="../slideLayouts/slideLayout483.xml"/><Relationship Id="rId6" Type="http://schemas.openxmlformats.org/officeDocument/2006/relationships/slideLayout" Target="../slideLayouts/slideLayout488.xml"/><Relationship Id="rId11" Type="http://schemas.openxmlformats.org/officeDocument/2006/relationships/slideLayout" Target="../slideLayouts/slideLayout493.xml"/><Relationship Id="rId5" Type="http://schemas.openxmlformats.org/officeDocument/2006/relationships/slideLayout" Target="../slideLayouts/slideLayout487.xml"/><Relationship Id="rId10" Type="http://schemas.openxmlformats.org/officeDocument/2006/relationships/slideLayout" Target="../slideLayouts/slideLayout492.xml"/><Relationship Id="rId4" Type="http://schemas.openxmlformats.org/officeDocument/2006/relationships/slideLayout" Target="../slideLayouts/slideLayout486.xml"/><Relationship Id="rId9" Type="http://schemas.openxmlformats.org/officeDocument/2006/relationships/slideLayout" Target="../slideLayouts/slideLayout491.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2.xml"/><Relationship Id="rId13" Type="http://schemas.openxmlformats.org/officeDocument/2006/relationships/theme" Target="../theme/theme47.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slideLayout" Target="../slideLayouts/slideLayout506.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 Id="rId14" Type="http://schemas.openxmlformats.org/officeDocument/2006/relationships/image" Target="../media/image1.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image" Target="../media/image1.png"/><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image" Target="../media/image1.png"/><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9.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image" Target="../media/image1.png"/><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50.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47.xml"/><Relationship Id="rId13" Type="http://schemas.openxmlformats.org/officeDocument/2006/relationships/theme" Target="../theme/theme51.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slideLayout" Target="../slideLayouts/slideLayout551.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59.xml"/><Relationship Id="rId13" Type="http://schemas.openxmlformats.org/officeDocument/2006/relationships/theme" Target="../theme/theme52.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slideLayout" Target="../slideLayouts/slideLayout563.xml"/><Relationship Id="rId2" Type="http://schemas.openxmlformats.org/officeDocument/2006/relationships/slideLayout" Target="../slideLayouts/slideLayout553.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 Id="rId14" Type="http://schemas.openxmlformats.org/officeDocument/2006/relationships/image" Target="../media/image1.png"/></Relationships>
</file>

<file path=ppt/slideMasters/_rels/slideMaster53.xml.rels><?xml version="1.0" encoding="UTF-8" standalone="yes"?>
<Relationships xmlns="http://schemas.openxmlformats.org/package/2006/relationships"><Relationship Id="rId3" Type="http://schemas.openxmlformats.org/officeDocument/2006/relationships/theme" Target="../theme/theme53.xml"/><Relationship Id="rId2" Type="http://schemas.openxmlformats.org/officeDocument/2006/relationships/slideLayout" Target="../slideLayouts/slideLayout565.xml"/><Relationship Id="rId1" Type="http://schemas.openxmlformats.org/officeDocument/2006/relationships/slideLayout" Target="../slideLayouts/slideLayout564.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73.xml"/><Relationship Id="rId13" Type="http://schemas.openxmlformats.org/officeDocument/2006/relationships/theme" Target="../theme/theme54.xml"/><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slideLayout" Target="../slideLayouts/slideLayout577.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85.xml"/><Relationship Id="rId13" Type="http://schemas.openxmlformats.org/officeDocument/2006/relationships/theme" Target="../theme/theme55.xml"/><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slideLayout" Target="../slideLayouts/slideLayout589.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s>
</file>

<file path=ppt/slideMasters/_rels/slideMaster56.xml.rels><?xml version="1.0" encoding="UTF-8" standalone="yes"?>
<Relationships xmlns="http://schemas.openxmlformats.org/package/2006/relationships"><Relationship Id="rId3" Type="http://schemas.openxmlformats.org/officeDocument/2006/relationships/theme" Target="../theme/theme56.xml"/><Relationship Id="rId2" Type="http://schemas.openxmlformats.org/officeDocument/2006/relationships/slideLayout" Target="../slideLayouts/slideLayout591.xml"/><Relationship Id="rId1" Type="http://schemas.openxmlformats.org/officeDocument/2006/relationships/slideLayout" Target="../slideLayouts/slideLayout59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99.xml"/><Relationship Id="rId13" Type="http://schemas.openxmlformats.org/officeDocument/2006/relationships/theme" Target="../theme/theme57.xml"/><Relationship Id="rId3" Type="http://schemas.openxmlformats.org/officeDocument/2006/relationships/slideLayout" Target="../slideLayouts/slideLayout594.xml"/><Relationship Id="rId7" Type="http://schemas.openxmlformats.org/officeDocument/2006/relationships/slideLayout" Target="../slideLayouts/slideLayout598.xml"/><Relationship Id="rId12" Type="http://schemas.openxmlformats.org/officeDocument/2006/relationships/slideLayout" Target="../slideLayouts/slideLayout603.xml"/><Relationship Id="rId2" Type="http://schemas.openxmlformats.org/officeDocument/2006/relationships/slideLayout" Target="../slideLayouts/slideLayout593.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slideLayout" Target="../slideLayouts/slideLayout602.xml"/><Relationship Id="rId5" Type="http://schemas.openxmlformats.org/officeDocument/2006/relationships/slideLayout" Target="../slideLayouts/slideLayout596.xml"/><Relationship Id="rId10" Type="http://schemas.openxmlformats.org/officeDocument/2006/relationships/slideLayout" Target="../slideLayouts/slideLayout601.xml"/><Relationship Id="rId4" Type="http://schemas.openxmlformats.org/officeDocument/2006/relationships/slideLayout" Target="../slideLayouts/slideLayout595.xml"/><Relationship Id="rId9" Type="http://schemas.openxmlformats.org/officeDocument/2006/relationships/slideLayout" Target="../slideLayouts/slideLayout600.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11.xml"/><Relationship Id="rId13" Type="http://schemas.openxmlformats.org/officeDocument/2006/relationships/image" Target="../media/image1.png"/><Relationship Id="rId3" Type="http://schemas.openxmlformats.org/officeDocument/2006/relationships/slideLayout" Target="../slideLayouts/slideLayout606.xml"/><Relationship Id="rId7" Type="http://schemas.openxmlformats.org/officeDocument/2006/relationships/slideLayout" Target="../slideLayouts/slideLayout610.xml"/><Relationship Id="rId12" Type="http://schemas.openxmlformats.org/officeDocument/2006/relationships/theme" Target="../theme/theme58.xml"/><Relationship Id="rId2" Type="http://schemas.openxmlformats.org/officeDocument/2006/relationships/slideLayout" Target="../slideLayouts/slideLayout605.xml"/><Relationship Id="rId1" Type="http://schemas.openxmlformats.org/officeDocument/2006/relationships/slideLayout" Target="../slideLayouts/slideLayout604.xml"/><Relationship Id="rId6" Type="http://schemas.openxmlformats.org/officeDocument/2006/relationships/slideLayout" Target="../slideLayouts/slideLayout609.xml"/><Relationship Id="rId11" Type="http://schemas.openxmlformats.org/officeDocument/2006/relationships/slideLayout" Target="../slideLayouts/slideLayout614.xml"/><Relationship Id="rId5" Type="http://schemas.openxmlformats.org/officeDocument/2006/relationships/slideLayout" Target="../slideLayouts/slideLayout608.xml"/><Relationship Id="rId10" Type="http://schemas.openxmlformats.org/officeDocument/2006/relationships/slideLayout" Target="../slideLayouts/slideLayout613.xml"/><Relationship Id="rId4" Type="http://schemas.openxmlformats.org/officeDocument/2006/relationships/slideLayout" Target="../slideLayouts/slideLayout607.xml"/><Relationship Id="rId9" Type="http://schemas.openxmlformats.org/officeDocument/2006/relationships/slideLayout" Target="../slideLayouts/slideLayout61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22.xml"/><Relationship Id="rId13" Type="http://schemas.openxmlformats.org/officeDocument/2006/relationships/theme" Target="../theme/theme59.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slideLayout" Target="../slideLayouts/slideLayout626.xml"/><Relationship Id="rId2" Type="http://schemas.openxmlformats.org/officeDocument/2006/relationships/slideLayout" Target="../slideLayouts/slideLayout616.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0" Type="http://schemas.openxmlformats.org/officeDocument/2006/relationships/slideLayout" Target="../slideLayouts/slideLayout624.xml"/><Relationship Id="rId4" Type="http://schemas.openxmlformats.org/officeDocument/2006/relationships/slideLayout" Target="../slideLayouts/slideLayout618.xml"/><Relationship Id="rId9" Type="http://schemas.openxmlformats.org/officeDocument/2006/relationships/slideLayout" Target="../slideLayouts/slideLayout62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13" Type="http://schemas.openxmlformats.org/officeDocument/2006/relationships/slideLayout" Target="../slideLayouts/slideLayout639.xml"/><Relationship Id="rId18" Type="http://schemas.openxmlformats.org/officeDocument/2006/relationships/slideLayout" Target="../slideLayouts/slideLayout644.xml"/><Relationship Id="rId26" Type="http://schemas.openxmlformats.org/officeDocument/2006/relationships/slideLayout" Target="../slideLayouts/slideLayout652.xml"/><Relationship Id="rId21" Type="http://schemas.openxmlformats.org/officeDocument/2006/relationships/slideLayout" Target="../slideLayouts/slideLayout647.xml"/><Relationship Id="rId34" Type="http://schemas.openxmlformats.org/officeDocument/2006/relationships/slideLayout" Target="../slideLayouts/slideLayout660.xml"/><Relationship Id="rId7" Type="http://schemas.openxmlformats.org/officeDocument/2006/relationships/slideLayout" Target="../slideLayouts/slideLayout633.xml"/><Relationship Id="rId12" Type="http://schemas.openxmlformats.org/officeDocument/2006/relationships/slideLayout" Target="../slideLayouts/slideLayout638.xml"/><Relationship Id="rId17" Type="http://schemas.openxmlformats.org/officeDocument/2006/relationships/slideLayout" Target="../slideLayouts/slideLayout643.xml"/><Relationship Id="rId25" Type="http://schemas.openxmlformats.org/officeDocument/2006/relationships/slideLayout" Target="../slideLayouts/slideLayout651.xml"/><Relationship Id="rId33" Type="http://schemas.openxmlformats.org/officeDocument/2006/relationships/slideLayout" Target="../slideLayouts/slideLayout659.xml"/><Relationship Id="rId2" Type="http://schemas.openxmlformats.org/officeDocument/2006/relationships/slideLayout" Target="../slideLayouts/slideLayout628.xml"/><Relationship Id="rId16" Type="http://schemas.openxmlformats.org/officeDocument/2006/relationships/slideLayout" Target="../slideLayouts/slideLayout642.xml"/><Relationship Id="rId20" Type="http://schemas.openxmlformats.org/officeDocument/2006/relationships/slideLayout" Target="../slideLayouts/slideLayout646.xml"/><Relationship Id="rId29" Type="http://schemas.openxmlformats.org/officeDocument/2006/relationships/slideLayout" Target="../slideLayouts/slideLayout655.xml"/><Relationship Id="rId1" Type="http://schemas.openxmlformats.org/officeDocument/2006/relationships/slideLayout" Target="../slideLayouts/slideLayout627.xml"/><Relationship Id="rId6" Type="http://schemas.openxmlformats.org/officeDocument/2006/relationships/slideLayout" Target="../slideLayouts/slideLayout632.xml"/><Relationship Id="rId11" Type="http://schemas.openxmlformats.org/officeDocument/2006/relationships/slideLayout" Target="../slideLayouts/slideLayout637.xml"/><Relationship Id="rId24" Type="http://schemas.openxmlformats.org/officeDocument/2006/relationships/slideLayout" Target="../slideLayouts/slideLayout650.xml"/><Relationship Id="rId32" Type="http://schemas.openxmlformats.org/officeDocument/2006/relationships/slideLayout" Target="../slideLayouts/slideLayout658.xml"/><Relationship Id="rId37" Type="http://schemas.openxmlformats.org/officeDocument/2006/relationships/image" Target="../media/image12.svg"/><Relationship Id="rId5" Type="http://schemas.openxmlformats.org/officeDocument/2006/relationships/slideLayout" Target="../slideLayouts/slideLayout631.xml"/><Relationship Id="rId15" Type="http://schemas.openxmlformats.org/officeDocument/2006/relationships/slideLayout" Target="../slideLayouts/slideLayout641.xml"/><Relationship Id="rId23" Type="http://schemas.openxmlformats.org/officeDocument/2006/relationships/slideLayout" Target="../slideLayouts/slideLayout649.xml"/><Relationship Id="rId28" Type="http://schemas.openxmlformats.org/officeDocument/2006/relationships/slideLayout" Target="../slideLayouts/slideLayout654.xml"/><Relationship Id="rId36" Type="http://schemas.openxmlformats.org/officeDocument/2006/relationships/image" Target="../media/image11.png"/><Relationship Id="rId10" Type="http://schemas.openxmlformats.org/officeDocument/2006/relationships/slideLayout" Target="../slideLayouts/slideLayout636.xml"/><Relationship Id="rId19" Type="http://schemas.openxmlformats.org/officeDocument/2006/relationships/slideLayout" Target="../slideLayouts/slideLayout645.xml"/><Relationship Id="rId31" Type="http://schemas.openxmlformats.org/officeDocument/2006/relationships/slideLayout" Target="../slideLayouts/slideLayout657.xml"/><Relationship Id="rId4" Type="http://schemas.openxmlformats.org/officeDocument/2006/relationships/slideLayout" Target="../slideLayouts/slideLayout630.xml"/><Relationship Id="rId9" Type="http://schemas.openxmlformats.org/officeDocument/2006/relationships/slideLayout" Target="../slideLayouts/slideLayout635.xml"/><Relationship Id="rId14" Type="http://schemas.openxmlformats.org/officeDocument/2006/relationships/slideLayout" Target="../slideLayouts/slideLayout640.xml"/><Relationship Id="rId22" Type="http://schemas.openxmlformats.org/officeDocument/2006/relationships/slideLayout" Target="../slideLayouts/slideLayout648.xml"/><Relationship Id="rId27" Type="http://schemas.openxmlformats.org/officeDocument/2006/relationships/slideLayout" Target="../slideLayouts/slideLayout653.xml"/><Relationship Id="rId30" Type="http://schemas.openxmlformats.org/officeDocument/2006/relationships/slideLayout" Target="../slideLayouts/slideLayout656.xml"/><Relationship Id="rId35" Type="http://schemas.openxmlformats.org/officeDocument/2006/relationships/theme" Target="../theme/theme60.xml"/><Relationship Id="rId8" Type="http://schemas.openxmlformats.org/officeDocument/2006/relationships/slideLayout" Target="../slideLayouts/slideLayout634.xml"/><Relationship Id="rId3" Type="http://schemas.openxmlformats.org/officeDocument/2006/relationships/slideLayout" Target="../slideLayouts/slideLayout62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2023. 4. 13.</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4/13/23</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91276993"/>
      </p:ext>
    </p:extLst>
  </p:cSld>
  <p:clrMap bg1="lt1" tx1="dk1" bg2="lt2" tx2="dk2" accent1="accent1" accent2="accent2" accent3="accent3" accent4="accent4" accent5="accent5" accent6="accent6" hlink="hlink" folHlink="folHlink"/>
  <p:sldLayoutIdLst>
    <p:sldLayoutId id="2147488077" r:id="rId1"/>
    <p:sldLayoutId id="2147488078" r:id="rId2"/>
    <p:sldLayoutId id="2147488079" r:id="rId3"/>
    <p:sldLayoutId id="2147488080" r:id="rId4"/>
    <p:sldLayoutId id="2147488081" r:id="rId5"/>
    <p:sldLayoutId id="2147488082" r:id="rId6"/>
    <p:sldLayoutId id="2147488083" r:id="rId7"/>
    <p:sldLayoutId id="2147488084" r:id="rId8"/>
    <p:sldLayoutId id="2147488085" r:id="rId9"/>
    <p:sldLayoutId id="2147488086" r:id="rId10"/>
    <p:sldLayoutId id="2147488087"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3036572897"/>
      </p:ext>
    </p:extLst>
  </p:cSld>
  <p:clrMap bg1="lt1" tx1="dk1" bg2="lt2" tx2="dk2" accent1="accent1" accent2="accent2" accent3="accent3" accent4="accent4" accent5="accent5" accent6="accent6" hlink="hlink" folHlink="folHlink"/>
  <p:sldLayoutIdLst>
    <p:sldLayoutId id="2147488140" r:id="rId1"/>
    <p:sldLayoutId id="2147488141" r:id="rId2"/>
    <p:sldLayoutId id="2147488142" r:id="rId3"/>
    <p:sldLayoutId id="2147488143" r:id="rId4"/>
    <p:sldLayoutId id="2147488144" r:id="rId5"/>
    <p:sldLayoutId id="2147488145" r:id="rId6"/>
    <p:sldLayoutId id="2147488146" r:id="rId7"/>
    <p:sldLayoutId id="2147488147" r:id="rId8"/>
    <p:sldLayoutId id="2147488148" r:id="rId9"/>
    <p:sldLayoutId id="2147488149" r:id="rId10"/>
    <p:sldLayoutId id="214748815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461338241"/>
      </p:ext>
    </p:extLst>
  </p:cSld>
  <p:clrMap bg1="lt1" tx1="dk1" bg2="lt2" tx2="dk2" accent1="accent1" accent2="accent2" accent3="accent3" accent4="accent4" accent5="accent5" accent6="accent6" hlink="hlink" folHlink="folHlink"/>
  <p:sldLayoutIdLst>
    <p:sldLayoutId id="2147488152" r:id="rId1"/>
    <p:sldLayoutId id="2147488153" r:id="rId2"/>
    <p:sldLayoutId id="2147488154" r:id="rId3"/>
    <p:sldLayoutId id="2147488155" r:id="rId4"/>
    <p:sldLayoutId id="2147488156" r:id="rId5"/>
    <p:sldLayoutId id="2147488157" r:id="rId6"/>
    <p:sldLayoutId id="2147488158" r:id="rId7"/>
    <p:sldLayoutId id="2147488159" r:id="rId8"/>
    <p:sldLayoutId id="2147488160" r:id="rId9"/>
    <p:sldLayoutId id="2147488161" r:id="rId10"/>
    <p:sldLayoutId id="214748816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t>‹#›</a:t>
            </a:fld>
            <a:endParaRPr 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33121658"/>
      </p:ext>
    </p:extLst>
  </p:cSld>
  <p:clrMap bg1="lt1" tx1="dk1" bg2="lt2" tx2="dk2" accent1="accent1" accent2="accent2" accent3="accent3" accent4="accent4" accent5="accent5" accent6="accent6" hlink="hlink" folHlink="folHlink"/>
  <p:sldLayoutIdLst>
    <p:sldLayoutId id="2147488164" r:id="rId1"/>
    <p:sldLayoutId id="2147488165" r:id="rId2"/>
    <p:sldLayoutId id="2147488166" r:id="rId3"/>
    <p:sldLayoutId id="2147488167" r:id="rId4"/>
    <p:sldLayoutId id="2147488168" r:id="rId5"/>
    <p:sldLayoutId id="2147488169" r:id="rId6"/>
    <p:sldLayoutId id="2147488170" r:id="rId7"/>
    <p:sldLayoutId id="2147488171" r:id="rId8"/>
    <p:sldLayoutId id="2147488172" r:id="rId9"/>
    <p:sldLayoutId id="2147488173" r:id="rId10"/>
    <p:sldLayoutId id="214748817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92162"/>
          </a:xfrm>
          <a:prstGeom prst="rect">
            <a:avLst/>
          </a:prstGeom>
        </p:spPr>
        <p:txBody>
          <a:bodyPr vert="horz" lIns="0" tIns="45713" rIns="0" bIns="45713"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457200" y="1295403"/>
            <a:ext cx="8229600" cy="4830763"/>
          </a:xfrm>
          <a:prstGeom prst="rect">
            <a:avLst/>
          </a:prstGeom>
        </p:spPr>
        <p:txBody>
          <a:bodyPr vert="horz" lIns="91425" tIns="45713" rIns="91425" bIns="45713"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457200" y="6356425"/>
            <a:ext cx="21336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pPr defTabSz="914259"/>
            <a:endParaRPr lang="en-US" dirty="0">
              <a:solidFill>
                <a:prstClr val="black">
                  <a:tint val="75000"/>
                </a:prstClr>
              </a:solidFill>
            </a:endParaRPr>
          </a:p>
        </p:txBody>
      </p:sp>
      <p:sp>
        <p:nvSpPr>
          <p:cNvPr id="5" name="Footer Placeholder 4"/>
          <p:cNvSpPr>
            <a:spLocks noGrp="1"/>
          </p:cNvSpPr>
          <p:nvPr>
            <p:ph type="ftr" sz="quarter" idx="3"/>
          </p:nvPr>
        </p:nvSpPr>
        <p:spPr>
          <a:xfrm>
            <a:off x="3124201" y="6356425"/>
            <a:ext cx="28956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pPr defTabSz="914259"/>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425"/>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pPr defTabSz="914259"/>
            <a:fld id="{58161B50-6D0B-48B4-A1D4-BAD8C599CC84}" type="slidenum">
              <a:rPr lang="en-US" smtClean="0">
                <a:solidFill>
                  <a:prstClr val="black">
                    <a:tint val="75000"/>
                  </a:prstClr>
                </a:solidFill>
              </a:rPr>
              <a:pPr defTabSz="914259"/>
              <a:t>‹#›</a:t>
            </a:fld>
            <a:endParaRPr lang="en-US" dirty="0">
              <a:solidFill>
                <a:prstClr val="black">
                  <a:tint val="75000"/>
                </a:prstClr>
              </a:solidFill>
            </a:endParaRPr>
          </a:p>
        </p:txBody>
      </p:sp>
      <p:pic>
        <p:nvPicPr>
          <p:cNvPr id="7" name="Picture 6" descr="safari.png"/>
          <p:cNvPicPr>
            <a:picLocks noChangeAspect="1"/>
          </p:cNvPicPr>
          <p:nvPr/>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624989912"/>
      </p:ext>
    </p:extLst>
  </p:cSld>
  <p:clrMap bg1="lt1" tx1="dk1" bg2="lt2" tx2="dk2" accent1="accent1" accent2="accent2" accent3="accent3" accent4="accent4" accent5="accent5" accent6="accent6" hlink="hlink" folHlink="folHlink"/>
  <p:sldLayoutIdLst>
    <p:sldLayoutId id="2147488176" r:id="rId1"/>
    <p:sldLayoutId id="2147488177" r:id="rId2"/>
    <p:sldLayoutId id="2147488178" r:id="rId3"/>
    <p:sldLayoutId id="2147488179" r:id="rId4"/>
    <p:sldLayoutId id="2147488180" r:id="rId5"/>
    <p:sldLayoutId id="2147488181" r:id="rId6"/>
    <p:sldLayoutId id="2147488182" r:id="rId7"/>
    <p:sldLayoutId id="2147488183" r:id="rId8"/>
    <p:sldLayoutId id="2147488184" r:id="rId9"/>
    <p:sldLayoutId id="2147488185" r:id="rId10"/>
    <p:sldLayoutId id="2147488186" r:id="rId11"/>
  </p:sldLayoutIdLst>
  <p:hf hdr="0" ftr="0" dt="0"/>
  <p:txStyles>
    <p:titleStyle>
      <a:lvl1pPr algn="ctr" defTabSz="914259"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848" indent="-342848" algn="l" defTabSz="91425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36" indent="-285707" algn="l" defTabSz="91425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24" indent="-228564" algn="l" defTabSz="91425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5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8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06102790"/>
      </p:ext>
    </p:extLst>
  </p:cSld>
  <p:clrMap bg1="lt1" tx1="dk1" bg2="lt2" tx2="dk2" accent1="accent1" accent2="accent2" accent3="accent3" accent4="accent4" accent5="accent5" accent6="accent6" hlink="hlink" folHlink="folHlink"/>
  <p:sldLayoutIdLst>
    <p:sldLayoutId id="2147488201" r:id="rId1"/>
    <p:sldLayoutId id="2147488202" r:id="rId2"/>
    <p:sldLayoutId id="2147488203" r:id="rId3"/>
    <p:sldLayoutId id="2147488204" r:id="rId4"/>
    <p:sldLayoutId id="2147488205" r:id="rId5"/>
    <p:sldLayoutId id="2147488206" r:id="rId6"/>
    <p:sldLayoutId id="2147488207" r:id="rId7"/>
    <p:sldLayoutId id="2147488208" r:id="rId8"/>
    <p:sldLayoutId id="2147488209" r:id="rId9"/>
    <p:sldLayoutId id="2147488210" r:id="rId10"/>
    <p:sldLayoutId id="2147488211" r:id="rId11"/>
    <p:sldLayoutId id="214748821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9858" name="Rectangle 1026">
            <a:extLst>
              <a:ext uri="{FF2B5EF4-FFF2-40B4-BE49-F238E27FC236}">
                <a16:creationId xmlns:a16="http://schemas.microsoft.com/office/drawing/2014/main" id="{69248EF4-3E69-B545-A84A-3629A8EF2DEA}"/>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49859" name="Rectangle 1027">
            <a:extLst>
              <a:ext uri="{FF2B5EF4-FFF2-40B4-BE49-F238E27FC236}">
                <a16:creationId xmlns:a16="http://schemas.microsoft.com/office/drawing/2014/main" id="{76028715-7B83-A94D-8964-AD03F51D6623}"/>
              </a:ext>
            </a:extLst>
          </p:cNvPr>
          <p:cNvSpPr>
            <a:spLocks noGrp="1" noChangeArrowheads="1"/>
          </p:cNvSpPr>
          <p:nvPr>
            <p:ph type="body" idx="1"/>
          </p:nvPr>
        </p:nvSpPr>
        <p:spPr bwMode="auto">
          <a:xfrm>
            <a:off x="228600" y="1371600"/>
            <a:ext cx="8610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E98DCC22-FAD6-A244-9758-A06739651DC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Garamond" pitchFamily="18" charset="0"/>
              </a:defRPr>
            </a:lvl1pPr>
          </a:lstStyle>
          <a:p>
            <a:pPr>
              <a:defRPr/>
            </a:pPr>
            <a:endParaRPr lang="en-US" altLang="en-US"/>
          </a:p>
        </p:txBody>
      </p:sp>
      <p:sp>
        <p:nvSpPr>
          <p:cNvPr id="100358" name="Rectangle 1030">
            <a:extLst>
              <a:ext uri="{FF2B5EF4-FFF2-40B4-BE49-F238E27FC236}">
                <a16:creationId xmlns:a16="http://schemas.microsoft.com/office/drawing/2014/main" id="{88BD0DCB-AF21-E243-BA84-578BB3062006}"/>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latin typeface="Garamond" pitchFamily="18" charset="0"/>
              </a:defRPr>
            </a:lvl1pPr>
          </a:lstStyle>
          <a:p>
            <a:pPr>
              <a:defRPr/>
            </a:pPr>
            <a:fld id="{80C0A34F-326B-4141-AEB1-5680B50808E3}" type="slidenum">
              <a:rPr lang="en-US" altLang="en-US"/>
              <a:pPr>
                <a:defRPr/>
              </a:pPr>
              <a:t>‹#›</a:t>
            </a:fld>
            <a:endParaRPr lang="en-US" altLang="en-US"/>
          </a:p>
        </p:txBody>
      </p:sp>
      <p:sp>
        <p:nvSpPr>
          <p:cNvPr id="249862" name="Line 1032">
            <a:extLst>
              <a:ext uri="{FF2B5EF4-FFF2-40B4-BE49-F238E27FC236}">
                <a16:creationId xmlns:a16="http://schemas.microsoft.com/office/drawing/2014/main" id="{5882E6FE-A590-4046-970B-5C757A356BB7}"/>
              </a:ext>
            </a:extLst>
          </p:cNvPr>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9863" name="Line 1033">
            <a:extLst>
              <a:ext uri="{FF2B5EF4-FFF2-40B4-BE49-F238E27FC236}">
                <a16:creationId xmlns:a16="http://schemas.microsoft.com/office/drawing/2014/main" id="{0DDADD4F-5184-5647-B349-2A12A9A3454A}"/>
              </a:ext>
            </a:extLst>
          </p:cNvPr>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49864" name="Picture 7" descr="safari.png">
            <a:extLst>
              <a:ext uri="{FF2B5EF4-FFF2-40B4-BE49-F238E27FC236}">
                <a16:creationId xmlns:a16="http://schemas.microsoft.com/office/drawing/2014/main" id="{6FA29B0F-0D97-7048-8D55-3A8259A5405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45207"/>
      </p:ext>
    </p:extLst>
  </p:cSld>
  <p:clrMap bg1="lt1" tx1="dk1" bg2="lt2" tx2="dk2" accent1="accent1" accent2="accent2" accent3="accent3" accent4="accent4" accent5="accent5" accent6="accent6" hlink="hlink" folHlink="folHlink"/>
  <p:sldLayoutIdLst>
    <p:sldLayoutId id="2147488214" r:id="rId1"/>
    <p:sldLayoutId id="2147488215" r:id="rId2"/>
    <p:sldLayoutId id="2147488216" r:id="rId3"/>
    <p:sldLayoutId id="2147488217" r:id="rId4"/>
    <p:sldLayoutId id="2147488218" r:id="rId5"/>
    <p:sldLayoutId id="2147488219" r:id="rId6"/>
    <p:sldLayoutId id="2147488220" r:id="rId7"/>
    <p:sldLayoutId id="2147488221" r:id="rId8"/>
    <p:sldLayoutId id="2147488222" r:id="rId9"/>
    <p:sldLayoutId id="2147488223" r:id="rId10"/>
    <p:sldLayoutId id="214748822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 y="6536970"/>
            <a:ext cx="9144001" cy="370458"/>
          </a:xfrm>
          <a:prstGeom prst="rect">
            <a:avLst/>
          </a:prstGeom>
          <a:solidFill>
            <a:srgbClr val="7FC1F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
        <p:nvSpPr>
          <p:cNvPr id="9" name="Rectangle 8"/>
          <p:cNvSpPr/>
          <p:nvPr/>
        </p:nvSpPr>
        <p:spPr>
          <a:xfrm>
            <a:off x="366963" y="1006133"/>
            <a:ext cx="8410073"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66963" y="257434"/>
            <a:ext cx="8410073" cy="753467"/>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366964" y="1138595"/>
            <a:ext cx="8410073" cy="531163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1">
            <a:extLst>
              <a:ext uri="{FF2B5EF4-FFF2-40B4-BE49-F238E27FC236}">
                <a16:creationId xmlns:a16="http://schemas.microsoft.com/office/drawing/2014/main" id="{9A79501A-6899-B540-BD7F-353D672C4F01}"/>
              </a:ext>
            </a:extLst>
          </p:cNvPr>
          <p:cNvSpPr>
            <a:spLocks noGrp="1"/>
          </p:cNvSpPr>
          <p:nvPr>
            <p:ph type="sldNum" sz="quarter" idx="4"/>
          </p:nvPr>
        </p:nvSpPr>
        <p:spPr>
          <a:xfrm>
            <a:off x="7516375" y="6567235"/>
            <a:ext cx="1260661" cy="270767"/>
          </a:xfrm>
          <a:prstGeom prst="rect">
            <a:avLst/>
          </a:prstGeom>
        </p:spPr>
        <p:txBody>
          <a:bodyPr anchor="ctr" anchorCtr="0"/>
          <a:lstStyle>
            <a:lvl1pPr algn="r">
              <a:defRPr sz="1600" b="1">
                <a:solidFill>
                  <a:schemeClr val="bg1"/>
                </a:solidFill>
                <a:latin typeface="Corbel" panose="020B0503020204020204" pitchFamily="34" charset="0"/>
                <a:cs typeface="Calibri" panose="020F0502020204030204" pitchFamily="34" charset="0"/>
              </a:defRPr>
            </a:lvl1pPr>
          </a:lstStyle>
          <a:p>
            <a:fld id="{BE67019E-6B59-9444-A8F8-0CFAB6B6981D}" type="slidenum">
              <a:rPr lang="en-US" smtClean="0"/>
              <a:pPr/>
              <a:t>‹#›</a:t>
            </a:fld>
            <a:endParaRPr lang="en-US" dirty="0"/>
          </a:p>
        </p:txBody>
      </p:sp>
    </p:spTree>
    <p:extLst>
      <p:ext uri="{BB962C8B-B14F-4D97-AF65-F5344CB8AC3E}">
        <p14:creationId xmlns:p14="http://schemas.microsoft.com/office/powerpoint/2010/main" val="1798587366"/>
      </p:ext>
    </p:extLst>
  </p:cSld>
  <p:clrMap bg1="lt1" tx1="dk1" bg2="lt2" tx2="dk2" accent1="accent1" accent2="accent2" accent3="accent3" accent4="accent4" accent5="accent5" accent6="accent6" hlink="hlink" folHlink="folHlink"/>
  <p:sldLayoutIdLst>
    <p:sldLayoutId id="2147488226" r:id="rId1"/>
    <p:sldLayoutId id="2147488227" r:id="rId2"/>
    <p:sldLayoutId id="2147488228" r:id="rId3"/>
    <p:sldLayoutId id="2147488229" r:id="rId4"/>
    <p:sldLayoutId id="2147488230" r:id="rId5"/>
    <p:sldLayoutId id="2147488231" r:id="rId6"/>
    <p:sldLayoutId id="2147488232" r:id="rId7"/>
    <p:sldLayoutId id="2147488233" r:id="rId8"/>
    <p:sldLayoutId id="2147488234" r:id="rId9"/>
    <p:sldLayoutId id="2147488235" r:id="rId10"/>
    <p:sldLayoutId id="2147488236" r:id="rId11"/>
    <p:sldLayoutId id="2147488237" r:id="rId12"/>
  </p:sldLayoutIdLst>
  <p:hf hdr="0" ftr="0" dt="0"/>
  <p:txStyles>
    <p:titleStyle>
      <a:lvl1pPr algn="l" defTabSz="914400" rtl="0" eaLnBrk="1" latinLnBrk="0" hangingPunct="1">
        <a:lnSpc>
          <a:spcPct val="100000"/>
        </a:lnSpc>
        <a:spcBef>
          <a:spcPct val="0"/>
        </a:spcBef>
        <a:buNone/>
        <a:defRPr sz="4800" kern="1200" spc="-50" baseline="0">
          <a:solidFill>
            <a:schemeClr val="accent1"/>
          </a:solidFill>
          <a:latin typeface="Corbel" panose="020B0503020204020204" pitchFamily="34" charset="0"/>
          <a:ea typeface="+mj-ea"/>
          <a:cs typeface="Calibri" panose="020F050202020403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383698"/>
      </p:ext>
    </p:extLst>
  </p:cSld>
  <p:clrMap bg1="lt1" tx1="dk1" bg2="lt2" tx2="dk2" accent1="accent1" accent2="accent2" accent3="accent3" accent4="accent4" accent5="accent5" accent6="accent6" hlink="hlink" folHlink="folHlink"/>
  <p:sldLayoutIdLst>
    <p:sldLayoutId id="2147488239" r:id="rId1"/>
    <p:sldLayoutId id="2147488240" r:id="rId2"/>
    <p:sldLayoutId id="2147488241" r:id="rId3"/>
    <p:sldLayoutId id="2147488242" r:id="rId4"/>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42842715"/>
      </p:ext>
    </p:extLst>
  </p:cSld>
  <p:clrMap bg1="lt1" tx1="dk1" bg2="lt2" tx2="dk2" accent1="accent1" accent2="accent2" accent3="accent3" accent4="accent4" accent5="accent5" accent6="accent6" hlink="hlink" folHlink="folHlink"/>
  <p:sldLayoutIdLst>
    <p:sldLayoutId id="2147488244" r:id="rId1"/>
    <p:sldLayoutId id="2147488245" r:id="rId2"/>
    <p:sldLayoutId id="2147488246" r:id="rId3"/>
    <p:sldLayoutId id="2147488247" r:id="rId4"/>
    <p:sldLayoutId id="2147488248" r:id="rId5"/>
    <p:sldLayoutId id="2147488249" r:id="rId6"/>
    <p:sldLayoutId id="2147488250" r:id="rId7"/>
    <p:sldLayoutId id="2147488251" r:id="rId8"/>
    <p:sldLayoutId id="2147488252" r:id="rId9"/>
    <p:sldLayoutId id="2147488253" r:id="rId10"/>
    <p:sldLayoutId id="2147488254" r:id="rId11"/>
    <p:sldLayoutId id="21474882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56657446"/>
      </p:ext>
    </p:extLst>
  </p:cSld>
  <p:clrMap bg1="lt1" tx1="dk1" bg2="lt2" tx2="dk2" accent1="accent1" accent2="accent2" accent3="accent3" accent4="accent4" accent5="accent5" accent6="accent6" hlink="hlink" folHlink="folHlink"/>
  <p:sldLayoutIdLst>
    <p:sldLayoutId id="2147488257" r:id="rId1"/>
    <p:sldLayoutId id="2147488258" r:id="rId2"/>
    <p:sldLayoutId id="2147488259" r:id="rId3"/>
    <p:sldLayoutId id="2147488260" r:id="rId4"/>
    <p:sldLayoutId id="2147488261" r:id="rId5"/>
    <p:sldLayoutId id="2147488262" r:id="rId6"/>
    <p:sldLayoutId id="2147488263" r:id="rId7"/>
    <p:sldLayoutId id="2147488264" r:id="rId8"/>
    <p:sldLayoutId id="2147488265" r:id="rId9"/>
    <p:sldLayoutId id="2147488266" r:id="rId10"/>
    <p:sldLayoutId id="214748826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 y="6536970"/>
            <a:ext cx="9144001" cy="3704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b="0" dirty="0"/>
          </a:p>
        </p:txBody>
      </p:sp>
      <p:sp>
        <p:nvSpPr>
          <p:cNvPr id="9" name="Rectangle 8"/>
          <p:cNvSpPr/>
          <p:nvPr/>
        </p:nvSpPr>
        <p:spPr>
          <a:xfrm>
            <a:off x="366963" y="1006133"/>
            <a:ext cx="8410073"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66964" y="1138595"/>
            <a:ext cx="8410073" cy="531163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1">
            <a:extLst>
              <a:ext uri="{FF2B5EF4-FFF2-40B4-BE49-F238E27FC236}">
                <a16:creationId xmlns:a16="http://schemas.microsoft.com/office/drawing/2014/main" id="{9A79501A-6899-B540-BD7F-353D672C4F01}"/>
              </a:ext>
            </a:extLst>
          </p:cNvPr>
          <p:cNvSpPr>
            <a:spLocks noGrp="1"/>
          </p:cNvSpPr>
          <p:nvPr>
            <p:ph type="sldNum" sz="quarter" idx="4"/>
          </p:nvPr>
        </p:nvSpPr>
        <p:spPr>
          <a:xfrm>
            <a:off x="7516375" y="6567235"/>
            <a:ext cx="1260661" cy="270767"/>
          </a:xfrm>
          <a:prstGeom prst="rect">
            <a:avLst/>
          </a:prstGeom>
        </p:spPr>
        <p:txBody>
          <a:bodyPr anchor="ctr" anchorCtr="0"/>
          <a:lstStyle>
            <a:lvl1pPr algn="r">
              <a:defRPr sz="1600" b="1">
                <a:solidFill>
                  <a:schemeClr val="bg1"/>
                </a:solidFill>
                <a:latin typeface="Corbel" panose="020B0503020204020204" pitchFamily="34" charset="0"/>
                <a:cs typeface="Calibri" panose="020F0502020204030204" pitchFamily="34" charset="0"/>
              </a:defRPr>
            </a:lvl1pPr>
          </a:lstStyle>
          <a:p>
            <a:fld id="{BE67019E-6B59-9444-A8F8-0CFAB6B6981D}" type="slidenum">
              <a:rPr lang="en-US" smtClean="0"/>
              <a:pPr/>
              <a:t>‹#›</a:t>
            </a:fld>
            <a:endParaRPr lang="en-US" dirty="0"/>
          </a:p>
        </p:txBody>
      </p:sp>
      <p:sp>
        <p:nvSpPr>
          <p:cNvPr id="8" name="Title Placeholder 1">
            <a:extLst>
              <a:ext uri="{FF2B5EF4-FFF2-40B4-BE49-F238E27FC236}">
                <a16:creationId xmlns:a16="http://schemas.microsoft.com/office/drawing/2014/main" id="{B64D9AE9-2733-754F-86B9-8A69E05BAA3E}"/>
              </a:ext>
            </a:extLst>
          </p:cNvPr>
          <p:cNvSpPr>
            <a:spLocks noGrp="1"/>
          </p:cNvSpPr>
          <p:nvPr>
            <p:ph type="title"/>
          </p:nvPr>
        </p:nvSpPr>
        <p:spPr>
          <a:xfrm>
            <a:off x="366963" y="257434"/>
            <a:ext cx="8410073" cy="753467"/>
          </a:xfrm>
          <a:prstGeom prst="rect">
            <a:avLst/>
          </a:prstGeom>
        </p:spPr>
        <p:txBody>
          <a:bodyPr vert="horz" lIns="91440" tIns="45720" rIns="91440" bIns="45720" rtlCol="0" anchor="ctr" anchorCtr="0">
            <a:normAutofit/>
          </a:bodyPr>
          <a:lstStyle/>
          <a:p>
            <a:r>
              <a:rPr lang="en-US" dirty="0"/>
              <a:t>Click to edit Master title style</a:t>
            </a:r>
          </a:p>
        </p:txBody>
      </p:sp>
    </p:spTree>
    <p:extLst>
      <p:ext uri="{BB962C8B-B14F-4D97-AF65-F5344CB8AC3E}">
        <p14:creationId xmlns:p14="http://schemas.microsoft.com/office/powerpoint/2010/main" val="87848796"/>
      </p:ext>
    </p:extLst>
  </p:cSld>
  <p:clrMap bg1="lt1" tx1="dk1" bg2="lt2" tx2="dk2" accent1="accent1" accent2="accent2" accent3="accent3" accent4="accent4" accent5="accent5" accent6="accent6" hlink="hlink" folHlink="folHlink"/>
  <p:sldLayoutIdLst>
    <p:sldLayoutId id="2147488269" r:id="rId1"/>
    <p:sldLayoutId id="2147488270" r:id="rId2"/>
    <p:sldLayoutId id="2147488271" r:id="rId3"/>
    <p:sldLayoutId id="2147488272" r:id="rId4"/>
    <p:sldLayoutId id="2147488273" r:id="rId5"/>
    <p:sldLayoutId id="2147488274" r:id="rId6"/>
    <p:sldLayoutId id="2147488275" r:id="rId7"/>
    <p:sldLayoutId id="2147488276" r:id="rId8"/>
    <p:sldLayoutId id="2147488277" r:id="rId9"/>
    <p:sldLayoutId id="2147488278" r:id="rId10"/>
    <p:sldLayoutId id="2147488279" r:id="rId11"/>
    <p:sldLayoutId id="2147488280" r:id="rId12"/>
  </p:sldLayoutIdLst>
  <p:hf hdr="0" ftr="0" dt="0"/>
  <p:txStyles>
    <p:titleStyle>
      <a:lvl1pPr algn="l" defTabSz="914400" rtl="0" eaLnBrk="1" latinLnBrk="0" hangingPunct="1">
        <a:lnSpc>
          <a:spcPct val="100000"/>
        </a:lnSpc>
        <a:spcBef>
          <a:spcPct val="0"/>
        </a:spcBef>
        <a:buNone/>
        <a:defRPr sz="4800" kern="1200" spc="-50" baseline="0">
          <a:solidFill>
            <a:schemeClr val="accent1"/>
          </a:solidFill>
          <a:latin typeface="Corbel" panose="020B0503020204020204" pitchFamily="34" charset="0"/>
          <a:ea typeface="+mj-ea"/>
          <a:cs typeface="Calibri" panose="020F0502020204030204" pitchFamily="34"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629691858"/>
      </p:ext>
    </p:extLst>
  </p:cSld>
  <p:clrMap bg1="lt1" tx1="dk1" bg2="lt2" tx2="dk2" accent1="accent1" accent2="accent2" accent3="accent3" accent4="accent4" accent5="accent5" accent6="accent6" hlink="hlink" folHlink="folHlink"/>
  <p:sldLayoutIdLst>
    <p:sldLayoutId id="2147488282" r:id="rId1"/>
    <p:sldLayoutId id="2147488283" r:id="rId2"/>
    <p:sldLayoutId id="2147488284" r:id="rId3"/>
    <p:sldLayoutId id="2147488285" r:id="rId4"/>
    <p:sldLayoutId id="2147488286" r:id="rId5"/>
    <p:sldLayoutId id="2147488287" r:id="rId6"/>
    <p:sldLayoutId id="2147488288" r:id="rId7"/>
    <p:sldLayoutId id="2147488289" r:id="rId8"/>
    <p:sldLayoutId id="2147488290" r:id="rId9"/>
    <p:sldLayoutId id="2147488291" r:id="rId10"/>
    <p:sldLayoutId id="2147488292" r:id="rId11"/>
    <p:sldLayoutId id="214748829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25905354"/>
      </p:ext>
    </p:extLst>
  </p:cSld>
  <p:clrMap bg1="lt1" tx1="dk1" bg2="lt2" tx2="dk2" accent1="accent1" accent2="accent2" accent3="accent3" accent4="accent4" accent5="accent5" accent6="accent6" hlink="hlink" folHlink="folHlink"/>
  <p:sldLayoutIdLst>
    <p:sldLayoutId id="2147488295" r:id="rId1"/>
    <p:sldLayoutId id="2147488296" r:id="rId2"/>
    <p:sldLayoutId id="2147488297" r:id="rId3"/>
    <p:sldLayoutId id="2147488298" r:id="rId4"/>
    <p:sldLayoutId id="2147488299" r:id="rId5"/>
    <p:sldLayoutId id="2147488300" r:id="rId6"/>
    <p:sldLayoutId id="2147488301" r:id="rId7"/>
    <p:sldLayoutId id="2147488302" r:id="rId8"/>
    <p:sldLayoutId id="2147488303" r:id="rId9"/>
    <p:sldLayoutId id="2147488304" r:id="rId10"/>
    <p:sldLayoutId id="21474883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733970302"/>
      </p:ext>
    </p:extLst>
  </p:cSld>
  <p:clrMap bg1="lt1" tx1="dk1" bg2="lt2" tx2="dk2" accent1="accent1" accent2="accent2" accent3="accent3" accent4="accent4" accent5="accent5" accent6="accent6" hlink="hlink" folHlink="folHlink"/>
  <p:sldLayoutIdLst>
    <p:sldLayoutId id="2147488307" r:id="rId1"/>
    <p:sldLayoutId id="2147488308" r:id="rId2"/>
    <p:sldLayoutId id="2147488309" r:id="rId3"/>
    <p:sldLayoutId id="2147488310" r:id="rId4"/>
    <p:sldLayoutId id="2147488311" r:id="rId5"/>
    <p:sldLayoutId id="2147488312" r:id="rId6"/>
    <p:sldLayoutId id="2147488313" r:id="rId7"/>
    <p:sldLayoutId id="2147488314" r:id="rId8"/>
    <p:sldLayoutId id="2147488315" r:id="rId9"/>
    <p:sldLayoutId id="2147488316" r:id="rId10"/>
    <p:sldLayoutId id="214748831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00768996"/>
      </p:ext>
    </p:extLst>
  </p:cSld>
  <p:clrMap bg1="lt1" tx1="dk1" bg2="lt2" tx2="dk2" accent1="accent1" accent2="accent2" accent3="accent3" accent4="accent4" accent5="accent5" accent6="accent6" hlink="hlink" folHlink="folHlink"/>
  <p:sldLayoutIdLst>
    <p:sldLayoutId id="2147488319" r:id="rId1"/>
    <p:sldLayoutId id="2147488320" r:id="rId2"/>
    <p:sldLayoutId id="2147488321" r:id="rId3"/>
    <p:sldLayoutId id="2147488322" r:id="rId4"/>
    <p:sldLayoutId id="2147488323" r:id="rId5"/>
    <p:sldLayoutId id="2147488324" r:id="rId6"/>
    <p:sldLayoutId id="2147488325" r:id="rId7"/>
    <p:sldLayoutId id="2147488326" r:id="rId8"/>
    <p:sldLayoutId id="2147488327" r:id="rId9"/>
    <p:sldLayoutId id="2147488328" r:id="rId10"/>
    <p:sldLayoutId id="214748832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65995559"/>
      </p:ext>
    </p:extLst>
  </p:cSld>
  <p:clrMap bg1="lt1" tx1="dk1" bg2="lt2" tx2="dk2" accent1="accent1" accent2="accent2" accent3="accent3" accent4="accent4" accent5="accent5" accent6="accent6" hlink="hlink" folHlink="folHlink"/>
  <p:sldLayoutIdLst>
    <p:sldLayoutId id="2147488331" r:id="rId1"/>
    <p:sldLayoutId id="2147488332" r:id="rId2"/>
    <p:sldLayoutId id="2147488333" r:id="rId3"/>
    <p:sldLayoutId id="2147488334" r:id="rId4"/>
    <p:sldLayoutId id="2147488335" r:id="rId5"/>
    <p:sldLayoutId id="2147488336" r:id="rId6"/>
    <p:sldLayoutId id="2147488337" r:id="rId7"/>
    <p:sldLayoutId id="2147488338" r:id="rId8"/>
    <p:sldLayoutId id="2147488339" r:id="rId9"/>
    <p:sldLayoutId id="2147488340" r:id="rId10"/>
    <p:sldLayoutId id="2147488341" r:id="rId11"/>
    <p:sldLayoutId id="214748834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54551092"/>
      </p:ext>
    </p:extLst>
  </p:cSld>
  <p:clrMap bg1="lt1" tx1="dk1" bg2="lt2" tx2="dk2" accent1="accent1" accent2="accent2" accent3="accent3" accent4="accent4" accent5="accent5" accent6="accent6" hlink="hlink" folHlink="folHlink"/>
  <p:sldLayoutIdLst>
    <p:sldLayoutId id="2147488344" r:id="rId1"/>
    <p:sldLayoutId id="2147488345" r:id="rId2"/>
    <p:sldLayoutId id="2147488346" r:id="rId3"/>
    <p:sldLayoutId id="2147488347" r:id="rId4"/>
    <p:sldLayoutId id="2147488348" r:id="rId5"/>
    <p:sldLayoutId id="2147488349" r:id="rId6"/>
    <p:sldLayoutId id="2147488350" r:id="rId7"/>
    <p:sldLayoutId id="2147488351" r:id="rId8"/>
    <p:sldLayoutId id="2147488352" r:id="rId9"/>
    <p:sldLayoutId id="2147488353" r:id="rId10"/>
    <p:sldLayoutId id="2147488354" r:id="rId11"/>
    <p:sldLayoutId id="2147488355"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79205"/>
      </p:ext>
    </p:extLst>
  </p:cSld>
  <p:clrMap bg1="lt1" tx1="dk1" bg2="lt2" tx2="dk2" accent1="accent1" accent2="accent2" accent3="accent3" accent4="accent4" accent5="accent5" accent6="accent6" hlink="hlink" folHlink="folHlink"/>
  <p:sldLayoutIdLst>
    <p:sldLayoutId id="2147488360" r:id="rId1"/>
    <p:sldLayoutId id="21474883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64193922-6134-7948-9137-2E5B8D9C2913}"/>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F539B65D-748C-974F-A932-F79F35E252D6}"/>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4894F77-4824-1C4D-B980-C0F4BA1A550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57C535B2-C077-3C46-A187-4CBEF0169A1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cs typeface="Arial" panose="020B0604020202020204" pitchFamily="34" charset="0"/>
              </a:defRPr>
            </a:lvl1pPr>
          </a:lstStyle>
          <a:p>
            <a:pPr>
              <a:defRPr/>
            </a:pPr>
            <a:fld id="{77CA2CB9-F24C-5E45-831A-419127340138}" type="slidenum">
              <a:rPr lang="en-US" altLang="en-US"/>
              <a:pPr>
                <a:defRPr/>
              </a:pPr>
              <a:t>‹#›</a:t>
            </a:fld>
            <a:endParaRPr lang="en-US" altLang="en-US"/>
          </a:p>
        </p:txBody>
      </p:sp>
      <p:sp>
        <p:nvSpPr>
          <p:cNvPr id="1030" name="Line 1032">
            <a:extLst>
              <a:ext uri="{FF2B5EF4-FFF2-40B4-BE49-F238E27FC236}">
                <a16:creationId xmlns:a16="http://schemas.microsoft.com/office/drawing/2014/main" id="{81ED38AC-4E34-6E46-B9C1-7D8804246711}"/>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3094ABAD-0C8B-604E-94E7-BFA539131366}"/>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086719823"/>
      </p:ext>
    </p:extLst>
  </p:cSld>
  <p:clrMap bg1="lt1" tx1="dk1" bg2="lt2" tx2="dk2" accent1="accent1" accent2="accent2" accent3="accent3" accent4="accent4" accent5="accent5" accent6="accent6" hlink="hlink" folHlink="folHlink"/>
  <p:sldLayoutIdLst>
    <p:sldLayoutId id="2147488363" r:id="rId1"/>
    <p:sldLayoutId id="2147488364" r:id="rId2"/>
    <p:sldLayoutId id="2147488365" r:id="rId3"/>
    <p:sldLayoutId id="2147488366" r:id="rId4"/>
    <p:sldLayoutId id="2147488367" r:id="rId5"/>
    <p:sldLayoutId id="2147488368" r:id="rId6"/>
    <p:sldLayoutId id="2147488369" r:id="rId7"/>
    <p:sldLayoutId id="2147488370" r:id="rId8"/>
    <p:sldLayoutId id="2147488371" r:id="rId9"/>
    <p:sldLayoutId id="2147488372" r:id="rId10"/>
    <p:sldLayoutId id="2147488373" r:id="rId11"/>
    <p:sldLayoutId id="214748837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09720579"/>
      </p:ext>
    </p:extLst>
  </p:cSld>
  <p:clrMap bg1="lt1" tx1="dk1" bg2="lt2" tx2="dk2" accent1="accent1" accent2="accent2" accent3="accent3" accent4="accent4" accent5="accent5" accent6="accent6" hlink="hlink" folHlink="folHlink"/>
  <p:sldLayoutIdLst>
    <p:sldLayoutId id="2147488376" r:id="rId1"/>
    <p:sldLayoutId id="2147488377" r:id="rId2"/>
    <p:sldLayoutId id="2147488378" r:id="rId3"/>
    <p:sldLayoutId id="2147488379" r:id="rId4"/>
    <p:sldLayoutId id="2147488380" r:id="rId5"/>
    <p:sldLayoutId id="2147488381" r:id="rId6"/>
    <p:sldLayoutId id="2147488382" r:id="rId7"/>
    <p:sldLayoutId id="2147488383" r:id="rId8"/>
    <p:sldLayoutId id="2147488384" r:id="rId9"/>
    <p:sldLayoutId id="2147488385" r:id="rId10"/>
    <p:sldLayoutId id="2147488386" r:id="rId11"/>
    <p:sldLayoutId id="214748838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4/13/23</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4115612957"/>
      </p:ext>
    </p:extLst>
  </p:cSld>
  <p:clrMap bg1="lt1" tx1="dk1" bg2="lt2" tx2="dk2" accent1="accent1" accent2="accent2" accent3="accent3" accent4="accent4" accent5="accent5" accent6="accent6" hlink="hlink" folHlink="folHlink"/>
  <p:sldLayoutIdLst>
    <p:sldLayoutId id="2147488389" r:id="rId1"/>
    <p:sldLayoutId id="2147488390"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1026">
            <a:extLst>
              <a:ext uri="{FF2B5EF4-FFF2-40B4-BE49-F238E27FC236}">
                <a16:creationId xmlns:a16="http://schemas.microsoft.com/office/drawing/2014/main" id="{767842EF-2E87-9649-8E4C-4EF07515E69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25667" name="Rectangle 1027">
            <a:extLst>
              <a:ext uri="{FF2B5EF4-FFF2-40B4-BE49-F238E27FC236}">
                <a16:creationId xmlns:a16="http://schemas.microsoft.com/office/drawing/2014/main" id="{7F46E882-405C-294F-A176-5EB4B6E5E8E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955FDDD-00C5-1D4C-912E-1BDB0E3BD33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2C1267A1-BE40-C34F-A587-D92B7D4A5D5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B1C60925-3F6D-0244-A63C-8428EA4EFD07}" type="slidenum">
              <a:rPr lang="en-US" altLang="en-US"/>
              <a:pPr>
                <a:defRPr/>
              </a:pPr>
              <a:t>‹#›</a:t>
            </a:fld>
            <a:endParaRPr lang="en-US" altLang="en-US"/>
          </a:p>
        </p:txBody>
      </p:sp>
      <p:sp>
        <p:nvSpPr>
          <p:cNvPr id="625670" name="Line 1032">
            <a:extLst>
              <a:ext uri="{FF2B5EF4-FFF2-40B4-BE49-F238E27FC236}">
                <a16:creationId xmlns:a16="http://schemas.microsoft.com/office/drawing/2014/main" id="{BEFE2080-76AE-4B40-AEAD-392FD767B10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71" name="Line 1033">
            <a:extLst>
              <a:ext uri="{FF2B5EF4-FFF2-40B4-BE49-F238E27FC236}">
                <a16:creationId xmlns:a16="http://schemas.microsoft.com/office/drawing/2014/main" id="{23A53299-EA82-2047-A09E-6BA50065689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36842945"/>
      </p:ext>
    </p:extLst>
  </p:cSld>
  <p:clrMap bg1="lt1" tx1="dk1" bg2="lt2" tx2="dk2" accent1="accent1" accent2="accent2" accent3="accent3" accent4="accent4" accent5="accent5" accent6="accent6" hlink="hlink" folHlink="folHlink"/>
  <p:sldLayoutIdLst>
    <p:sldLayoutId id="2147488395" r:id="rId1"/>
    <p:sldLayoutId id="2147488396" r:id="rId2"/>
    <p:sldLayoutId id="2147488397" r:id="rId3"/>
    <p:sldLayoutId id="2147488398" r:id="rId4"/>
    <p:sldLayoutId id="2147488399" r:id="rId5"/>
    <p:sldLayoutId id="2147488400" r:id="rId6"/>
    <p:sldLayoutId id="2147488401" r:id="rId7"/>
    <p:sldLayoutId id="2147488402" r:id="rId8"/>
    <p:sldLayoutId id="2147488403" r:id="rId9"/>
    <p:sldLayoutId id="2147488404" r:id="rId10"/>
    <p:sldLayoutId id="2147488405" r:id="rId11"/>
    <p:sldLayoutId id="214748840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4863066"/>
      </p:ext>
    </p:extLst>
  </p:cSld>
  <p:clrMap bg1="lt1" tx1="dk1" bg2="lt2" tx2="dk2" accent1="accent1" accent2="accent2" accent3="accent3" accent4="accent4" accent5="accent5" accent6="accent6" hlink="hlink" folHlink="folHlink"/>
  <p:sldLayoutIdLst>
    <p:sldLayoutId id="2147488408" r:id="rId1"/>
    <p:sldLayoutId id="2147488409" r:id="rId2"/>
    <p:sldLayoutId id="2147488410" r:id="rId3"/>
    <p:sldLayoutId id="2147488411" r:id="rId4"/>
    <p:sldLayoutId id="2147488412" r:id="rId5"/>
    <p:sldLayoutId id="2147488413" r:id="rId6"/>
    <p:sldLayoutId id="2147488414" r:id="rId7"/>
    <p:sldLayoutId id="2147488415" r:id="rId8"/>
    <p:sldLayoutId id="2147488416" r:id="rId9"/>
    <p:sldLayoutId id="2147488417" r:id="rId10"/>
    <p:sldLayoutId id="214748841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251277"/>
      </p:ext>
    </p:extLst>
  </p:cSld>
  <p:clrMap bg1="lt1" tx1="dk1" bg2="lt2" tx2="dk2" accent1="accent1" accent2="accent2" accent3="accent3" accent4="accent4" accent5="accent5" accent6="accent6" hlink="hlink" folHlink="folHlink"/>
  <p:sldLayoutIdLst>
    <p:sldLayoutId id="2147488420" r:id="rId1"/>
    <p:sldLayoutId id="2147488421" r:id="rId2"/>
    <p:sldLayoutId id="2147488422" r:id="rId3"/>
    <p:sldLayoutId id="2147488423" r:id="rId4"/>
    <p:sldLayoutId id="2147488424" r:id="rId5"/>
    <p:sldLayoutId id="2147488425" r:id="rId6"/>
    <p:sldLayoutId id="2147488426" r:id="rId7"/>
    <p:sldLayoutId id="2147488427" r:id="rId8"/>
    <p:sldLayoutId id="2147488428" r:id="rId9"/>
    <p:sldLayoutId id="2147488429" r:id="rId10"/>
    <p:sldLayoutId id="2147488430" r:id="rId11"/>
    <p:sldLayoutId id="214748843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871" y="344179"/>
            <a:ext cx="8412480" cy="499792"/>
          </a:xfrm>
          <a:prstGeom prst="rect">
            <a:avLst/>
          </a:prstGeom>
        </p:spPr>
        <p:txBody>
          <a:bodyPr vert="horz" lIns="0" tIns="0" rIns="0" bIns="0" rtlCol="0" anchor="t">
            <a:noAutofit/>
          </a:bodyPr>
          <a:lstStyle/>
          <a:p>
            <a:r>
              <a:rPr lang="en-US"/>
              <a:t>Click to edit Master title style</a:t>
            </a:r>
          </a:p>
        </p:txBody>
      </p:sp>
      <p:pic>
        <p:nvPicPr>
          <p:cNvPr id="12" name="Graphic 11">
            <a:extLst>
              <a:ext uri="{FF2B5EF4-FFF2-40B4-BE49-F238E27FC236}">
                <a16:creationId xmlns:a16="http://schemas.microsoft.com/office/drawing/2014/main" id="{300371EB-D4BC-8016-6A22-32F0ECAE1140}"/>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374904" y="6385186"/>
            <a:ext cx="621792" cy="169009"/>
          </a:xfrm>
          <a:prstGeom prst="rect">
            <a:avLst/>
          </a:prstGeom>
        </p:spPr>
      </p:pic>
      <p:sp>
        <p:nvSpPr>
          <p:cNvPr id="5" name="TextBox 4">
            <a:extLst>
              <a:ext uri="{FF2B5EF4-FFF2-40B4-BE49-F238E27FC236}">
                <a16:creationId xmlns:a16="http://schemas.microsoft.com/office/drawing/2014/main" id="{DB30B712-2234-5535-5960-E664F1D8ED67}"/>
              </a:ext>
            </a:extLst>
          </p:cNvPr>
          <p:cNvSpPr txBox="1"/>
          <p:nvPr userDrawn="1"/>
        </p:nvSpPr>
        <p:spPr>
          <a:xfrm>
            <a:off x="1125339" y="6426564"/>
            <a:ext cx="3435608" cy="107722"/>
          </a:xfrm>
          <a:prstGeom prst="rect">
            <a:avLst/>
          </a:prstGeom>
          <a:noFill/>
        </p:spPr>
        <p:txBody>
          <a:bodyPr wrap="square" lIns="0" tIns="0" rIns="0" bIns="0"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700"/>
              <a:t>FOR RESEARCH USE ONLY. NOT FOR USE IN DIAGNOSTIC PROCEDURES.</a:t>
            </a:r>
          </a:p>
        </p:txBody>
      </p:sp>
      <p:sp>
        <p:nvSpPr>
          <p:cNvPr id="8" name="TextBox 7">
            <a:extLst>
              <a:ext uri="{FF2B5EF4-FFF2-40B4-BE49-F238E27FC236}">
                <a16:creationId xmlns:a16="http://schemas.microsoft.com/office/drawing/2014/main" id="{F9DEB2BD-E734-E0DA-A8C8-BB709B5B8F0B}"/>
              </a:ext>
            </a:extLst>
          </p:cNvPr>
          <p:cNvSpPr txBox="1"/>
          <p:nvPr userDrawn="1"/>
        </p:nvSpPr>
        <p:spPr>
          <a:xfrm>
            <a:off x="5114926" y="6416307"/>
            <a:ext cx="3435608" cy="123111"/>
          </a:xfrm>
          <a:prstGeom prst="rect">
            <a:avLst/>
          </a:prstGeom>
          <a:noFill/>
        </p:spPr>
        <p:txBody>
          <a:bodyPr wrap="square" lIns="0" tIns="0" rIns="0" bIns="0" rtlCol="0">
            <a:spAutoFit/>
          </a:bodyPr>
          <a:lstStyle/>
          <a:p>
            <a:pPr lvl="0" algn="r"/>
            <a:r>
              <a:rPr lang="en-US" sz="800"/>
              <a:t> © 2023, </a:t>
            </a:r>
            <a:r>
              <a:rPr lang="en-US" sz="800" err="1"/>
              <a:t>Bionano</a:t>
            </a:r>
            <a:r>
              <a:rPr lang="en-US" sz="800"/>
              <a:t> Genomics, Inc.</a:t>
            </a:r>
          </a:p>
        </p:txBody>
      </p:sp>
      <p:sp>
        <p:nvSpPr>
          <p:cNvPr id="11" name="TextBox 10">
            <a:extLst>
              <a:ext uri="{FF2B5EF4-FFF2-40B4-BE49-F238E27FC236}">
                <a16:creationId xmlns:a16="http://schemas.microsoft.com/office/drawing/2014/main" id="{9D17D4A9-F3AC-23AA-4B66-9BC1FEB28E52}"/>
              </a:ext>
            </a:extLst>
          </p:cNvPr>
          <p:cNvSpPr txBox="1"/>
          <p:nvPr userDrawn="1"/>
        </p:nvSpPr>
        <p:spPr>
          <a:xfrm>
            <a:off x="8550534" y="6416305"/>
            <a:ext cx="245773" cy="123111"/>
          </a:xfrm>
          <a:prstGeom prst="rect">
            <a:avLst/>
          </a:prstGeom>
          <a:noFill/>
        </p:spPr>
        <p:txBody>
          <a:bodyPr wrap="square" lIns="0" tIns="0" rIns="0" bIns="0" rtlCol="0">
            <a:spAutoFit/>
          </a:bodyPr>
          <a:lstStyle/>
          <a:p>
            <a:pPr algn="r"/>
            <a:fld id="{719AFE47-D076-4F1F-90CC-6958DAE0E184}" type="slidenum">
              <a:rPr lang="en-US" sz="800" smtClean="0"/>
              <a:pPr algn="r"/>
              <a:t>‹#›</a:t>
            </a:fld>
            <a:endParaRPr lang="en-US" sz="800"/>
          </a:p>
        </p:txBody>
      </p:sp>
      <p:sp>
        <p:nvSpPr>
          <p:cNvPr id="15" name="Text Placeholder 14">
            <a:extLst>
              <a:ext uri="{FF2B5EF4-FFF2-40B4-BE49-F238E27FC236}">
                <a16:creationId xmlns:a16="http://schemas.microsoft.com/office/drawing/2014/main" id="{94BC108A-2344-6173-08FE-069F594A1712}"/>
              </a:ext>
            </a:extLst>
          </p:cNvPr>
          <p:cNvSpPr>
            <a:spLocks noGrp="1"/>
          </p:cNvSpPr>
          <p:nvPr>
            <p:ph type="body" idx="1"/>
          </p:nvPr>
        </p:nvSpPr>
        <p:spPr>
          <a:xfrm>
            <a:off x="383828" y="1624908"/>
            <a:ext cx="8412479" cy="2600043"/>
          </a:xfrm>
          <a:prstGeom prst="rect">
            <a:avLst/>
          </a:prstGeom>
        </p:spPr>
        <p:txBody>
          <a:bodyPr vert="horz" lIns="91440" tIns="45720" rIns="91440" bIns="45720" rtlCol="0">
            <a:normAutofit/>
          </a:bodyPr>
          <a:lstStyle/>
          <a:p>
            <a:pPr lvl="0"/>
            <a:r>
              <a:rPr lang="en-US"/>
              <a:t>Intro text goes here </a:t>
            </a:r>
          </a:p>
          <a:p>
            <a:pPr lvl="1"/>
            <a:r>
              <a:rPr lang="en-US"/>
              <a:t>First level bullet goes here</a:t>
            </a:r>
          </a:p>
          <a:p>
            <a:pPr lvl="2"/>
            <a:r>
              <a:rPr lang="en-US"/>
              <a:t>Second level bullet goes here</a:t>
            </a:r>
          </a:p>
          <a:p>
            <a:pPr lvl="3"/>
            <a:r>
              <a:rPr lang="en-US"/>
              <a:t>Third level bullet goes here</a:t>
            </a:r>
          </a:p>
        </p:txBody>
      </p:sp>
    </p:spTree>
    <p:extLst>
      <p:ext uri="{BB962C8B-B14F-4D97-AF65-F5344CB8AC3E}">
        <p14:creationId xmlns:p14="http://schemas.microsoft.com/office/powerpoint/2010/main" val="3918831413"/>
      </p:ext>
    </p:extLst>
  </p:cSld>
  <p:clrMap bg1="lt1" tx1="dk1" bg2="lt2" tx2="dk2" accent1="accent1" accent2="accent2" accent3="accent3" accent4="accent4" accent5="accent5" accent6="accent6" hlink="hlink" folHlink="folHlink"/>
  <p:sldLayoutIdLst>
    <p:sldLayoutId id="2147488433" r:id="rId1"/>
    <p:sldLayoutId id="2147488434" r:id="rId2"/>
    <p:sldLayoutId id="2147488435" r:id="rId3"/>
    <p:sldLayoutId id="2147488436" r:id="rId4"/>
    <p:sldLayoutId id="2147488437" r:id="rId5"/>
    <p:sldLayoutId id="2147488438" r:id="rId6"/>
    <p:sldLayoutId id="2147488439" r:id="rId7"/>
    <p:sldLayoutId id="2147488440" r:id="rId8"/>
    <p:sldLayoutId id="2147488441" r:id="rId9"/>
    <p:sldLayoutId id="2147488442" r:id="rId10"/>
    <p:sldLayoutId id="2147488443" r:id="rId11"/>
    <p:sldLayoutId id="2147488444" r:id="rId12"/>
    <p:sldLayoutId id="2147488445" r:id="rId13"/>
    <p:sldLayoutId id="2147488446" r:id="rId14"/>
    <p:sldLayoutId id="2147488447" r:id="rId15"/>
    <p:sldLayoutId id="2147488448" r:id="rId16"/>
    <p:sldLayoutId id="2147488449" r:id="rId17"/>
    <p:sldLayoutId id="2147488450" r:id="rId18"/>
    <p:sldLayoutId id="2147488451" r:id="rId19"/>
    <p:sldLayoutId id="2147488452" r:id="rId20"/>
    <p:sldLayoutId id="2147488453" r:id="rId21"/>
    <p:sldLayoutId id="2147488454" r:id="rId22"/>
    <p:sldLayoutId id="2147488455" r:id="rId23"/>
    <p:sldLayoutId id="2147488456" r:id="rId24"/>
    <p:sldLayoutId id="2147488457" r:id="rId25"/>
    <p:sldLayoutId id="2147488458" r:id="rId26"/>
    <p:sldLayoutId id="2147488459" r:id="rId27"/>
    <p:sldLayoutId id="2147488460" r:id="rId28"/>
    <p:sldLayoutId id="2147488461" r:id="rId29"/>
    <p:sldLayoutId id="2147488462" r:id="rId30"/>
    <p:sldLayoutId id="2147488463" r:id="rId31"/>
    <p:sldLayoutId id="2147488464" r:id="rId32"/>
    <p:sldLayoutId id="2147488465" r:id="rId33"/>
    <p:sldLayoutId id="2147488466" r:id="rId34"/>
  </p:sldLayoutIdLst>
  <p:hf hdr="0" dt="0"/>
  <p:txStyles>
    <p:titleStyle>
      <a:lvl1pPr algn="l" defTabSz="685783"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0" indent="0" algn="l" defTabSz="685783" rtl="0" eaLnBrk="1" latinLnBrk="0" hangingPunct="1">
        <a:lnSpc>
          <a:spcPct val="12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1pPr>
      <a:lvl2pPr marL="128013" indent="-128013" algn="l" defTabSz="685783" rtl="0" eaLnBrk="1" latinLnBrk="0" hangingPunct="1">
        <a:lnSpc>
          <a:spcPct val="120000"/>
        </a:lnSpc>
        <a:spcBef>
          <a:spcPts val="0"/>
        </a:spcBef>
        <a:spcAft>
          <a:spcPts val="300"/>
        </a:spcAft>
        <a:buClr>
          <a:schemeClr val="accent1"/>
        </a:buClr>
        <a:buFont typeface="Arial" panose="020B0604020202020204" pitchFamily="34" charset="0"/>
        <a:buChar char="•"/>
        <a:defRPr sz="1050" kern="1200">
          <a:solidFill>
            <a:schemeClr val="tx1"/>
          </a:solidFill>
          <a:latin typeface="+mn-lt"/>
          <a:ea typeface="+mn-ea"/>
          <a:cs typeface="+mn-cs"/>
        </a:defRPr>
      </a:lvl2pPr>
      <a:lvl3pPr marL="420614" indent="-128013" algn="l" defTabSz="685783" rtl="0" eaLnBrk="1" latinLnBrk="0" hangingPunct="1">
        <a:lnSpc>
          <a:spcPct val="120000"/>
        </a:lnSpc>
        <a:spcBef>
          <a:spcPts val="0"/>
        </a:spcBef>
        <a:spcAft>
          <a:spcPts val="300"/>
        </a:spcAft>
        <a:buClr>
          <a:schemeClr val="accent1"/>
        </a:buClr>
        <a:buFont typeface="Arial" panose="020B0604020202020204" pitchFamily="34" charset="0"/>
        <a:buChar char="–"/>
        <a:defRPr sz="950" kern="1200">
          <a:solidFill>
            <a:schemeClr val="tx1"/>
          </a:solidFill>
          <a:latin typeface="+mn-lt"/>
          <a:ea typeface="+mn-ea"/>
          <a:cs typeface="+mn-cs"/>
        </a:defRPr>
      </a:lvl3pPr>
      <a:lvl4pPr marL="704071" indent="-126997" algn="l" defTabSz="685783" rtl="0" eaLnBrk="1" latinLnBrk="0" hangingPunct="1">
        <a:lnSpc>
          <a:spcPct val="120000"/>
        </a:lnSpc>
        <a:spcBef>
          <a:spcPts val="0"/>
        </a:spcBef>
        <a:spcAft>
          <a:spcPts val="300"/>
        </a:spcAft>
        <a:buClr>
          <a:schemeClr val="accent1"/>
        </a:buClr>
        <a:buFont typeface="Arial" panose="020B0604020202020204" pitchFamily="34" charset="0"/>
        <a:buChar char="•"/>
        <a:defRPr sz="850" kern="1200">
          <a:solidFill>
            <a:schemeClr val="tx1"/>
          </a:solidFill>
          <a:latin typeface="+mn-lt"/>
          <a:ea typeface="+mn-ea"/>
          <a:cs typeface="+mn-cs"/>
        </a:defRPr>
      </a:lvl4pPr>
      <a:lvl5pPr marL="844529" indent="0" algn="l" defTabSz="685783" rtl="0" eaLnBrk="1" latinLnBrk="0" hangingPunct="1">
        <a:lnSpc>
          <a:spcPct val="120000"/>
        </a:lnSpc>
        <a:spcBef>
          <a:spcPts val="0"/>
        </a:spcBef>
        <a:spcAft>
          <a:spcPts val="300"/>
        </a:spcAft>
        <a:buFont typeface="Arial" panose="020B0604020202020204" pitchFamily="34" charset="0"/>
        <a:buNone/>
        <a:defRPr sz="8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4.xml"/></Relationships>
</file>

<file path=ppt/slides/_rels/slide100.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422.xml"/><Relationship Id="rId5" Type="http://schemas.openxmlformats.org/officeDocument/2006/relationships/image" Target="../media/image135.png"/><Relationship Id="rId4" Type="http://schemas.openxmlformats.org/officeDocument/2006/relationships/hyperlink" Target="https://arxiv.org/pdf/1903.03988.pdf"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www.research.ibm.com/journal/" TargetMode="External"/><Relationship Id="rId2" Type="http://schemas.openxmlformats.org/officeDocument/2006/relationships/hyperlink" Target="https://arxiv.org/pdf/1907.12947.pdf" TargetMode="External"/><Relationship Id="rId1" Type="http://schemas.openxmlformats.org/officeDocument/2006/relationships/slideLayout" Target="../slideLayouts/slideLayout422.xml"/><Relationship Id="rId4" Type="http://schemas.openxmlformats.org/officeDocument/2006/relationships/image" Target="../media/image136.png"/></Relationships>
</file>

<file path=ppt/slides/_rels/slide102.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422.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03.xml.rels><?xml version="1.0" encoding="UTF-8" standalone="yes"?>
<Relationships xmlns="http://schemas.openxmlformats.org/package/2006/relationships"><Relationship Id="rId8" Type="http://schemas.openxmlformats.org/officeDocument/2006/relationships/hyperlink" Target="https://www.youtube.com/watch?v=1S9P5-i4EuI" TargetMode="External"/><Relationship Id="rId13" Type="http://schemas.openxmlformats.org/officeDocument/2006/relationships/image" Target="../media/image137.png"/><Relationship Id="rId3" Type="http://schemas.openxmlformats.org/officeDocument/2006/relationships/hyperlink" Target="https://ieee-iedm.org/program/tutorials/" TargetMode="External"/><Relationship Id="rId7" Type="http://schemas.openxmlformats.org/officeDocument/2006/relationships/hyperlink" Target="https://www.youtube.com/watch?v=H3sEaINPBOE" TargetMode="External"/><Relationship Id="rId12" Type="http://schemas.openxmlformats.org/officeDocument/2006/relationships/hyperlink" Target="https://www.youtube.com/onurmutlulectures" TargetMode="External"/><Relationship Id="rId2" Type="http://schemas.openxmlformats.org/officeDocument/2006/relationships/hyperlink" Target="https://people.inf.ethz.ch/omutlu/pub/onur-IEDM-Tutorial-MemoryCentricComputingSystems-December-12-2020-FINAL.pptx" TargetMode="External"/><Relationship Id="rId1" Type="http://schemas.openxmlformats.org/officeDocument/2006/relationships/slideLayout" Target="../slideLayouts/slideLayout422.xml"/><Relationship Id="rId6" Type="http://schemas.openxmlformats.org/officeDocument/2006/relationships/hyperlink" Target="https://people.inf.ethz.ch/omutlu/pub/onur-IEDM-Tutorial-ExecutiveSummary-MemoryCentricComputingSystems-December-12-2020-FINAL.pdf" TargetMode="External"/><Relationship Id="rId11" Type="http://schemas.openxmlformats.org/officeDocument/2006/relationships/hyperlink" Target="https://people.inf.ethz.ch/omutlu/pub/ModernPrimerOnPIM_springer-emerging-computing-bookchapter21.pdf" TargetMode="External"/><Relationship Id="rId5" Type="http://schemas.openxmlformats.org/officeDocument/2006/relationships/hyperlink" Target="https://people.inf.ethz.ch/omutlu/pub/onur-IEDM-Tutorial-ExecutiveSummary-MemoryCentricComputingSystems-December-12-2020-FINAL.pptx" TargetMode="External"/><Relationship Id="rId10" Type="http://schemas.openxmlformats.org/officeDocument/2006/relationships/hyperlink" Target="https://people.inf.ethz.ch/omutlu/pub/intelligent-architectures-for-intelligent-machines_keynote-paper_VLSI20.pdf" TargetMode="External"/><Relationship Id="rId4" Type="http://schemas.openxmlformats.org/officeDocument/2006/relationships/hyperlink" Target="https://people.inf.ethz.ch/omutlu/pub/onur-IEDM-Tutorial-MemoryCentricComputingSystems-December-12-2020-FINAL.pdf" TargetMode="External"/><Relationship Id="rId9" Type="http://schemas.openxmlformats.org/officeDocument/2006/relationships/hyperlink" Target="https://ieee-iedm.org/wp-content/uploads/2020/11/Mutlu.pdf" TargetMode="External"/></Relationships>
</file>

<file path=ppt/slides/_rels/slide104.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9e4Chnwdovo&amp;list=PL5Q2soXY2Zi-841fUYYUK9EsXKhQKRPyX" TargetMode="External"/><Relationship Id="rId2" Type="http://schemas.openxmlformats.org/officeDocument/2006/relationships/hyperlink" Target="https://safari.ethz.ch/projects_and_seminars/fall2022/doku.php?id=processing_in_memory" TargetMode="External"/><Relationship Id="rId1" Type="http://schemas.openxmlformats.org/officeDocument/2006/relationships/slideLayout" Target="../slideLayouts/slideLayout2.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QLL0wQ9I4Dw&amp;list=PL5Q2soXY2Zi8KzG2CQYRNQOVD0GOBrnKy" TargetMode="External"/><Relationship Id="rId4" Type="http://schemas.openxmlformats.org/officeDocument/2006/relationships/hyperlink" Target="https://safari.ethz.ch/projects_and_seminars/spring2022/doku.php?id=processing_in_memory" TargetMode="External"/><Relationship Id="rId9" Type="http://schemas.openxmlformats.org/officeDocument/2006/relationships/hyperlink" Target="https://www.youtube.com/onurmutlulectures" TargetMode="External"/></Relationships>
</file>

<file path=ppt/slides/_rels/slide105.xml.rels><?xml version="1.0" encoding="UTF-8" standalone="yes"?>
<Relationships xmlns="http://schemas.openxmlformats.org/package/2006/relationships"><Relationship Id="rId8" Type="http://schemas.openxmlformats.org/officeDocument/2006/relationships/image" Target="../media/image144.tiff"/><Relationship Id="rId3" Type="http://schemas.openxmlformats.org/officeDocument/2006/relationships/image" Target="../media/image123.png"/><Relationship Id="rId7" Type="http://schemas.openxmlformats.org/officeDocument/2006/relationships/image" Target="../media/image143.png"/><Relationship Id="rId2" Type="http://schemas.openxmlformats.org/officeDocument/2006/relationships/image" Target="../media/image139.png"/><Relationship Id="rId1" Type="http://schemas.openxmlformats.org/officeDocument/2006/relationships/slideLayout" Target="../slideLayouts/slideLayout42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png"/><Relationship Id="rId9" Type="http://schemas.openxmlformats.org/officeDocument/2006/relationships/image" Target="../media/image145.png"/></Relationships>
</file>

<file path=ppt/slides/_rels/slide106.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146.tiff"/><Relationship Id="rId1" Type="http://schemas.openxmlformats.org/officeDocument/2006/relationships/slideLayout" Target="../slideLayouts/slideLayout579.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147.tiff"/></Relationships>
</file>

<file path=ppt/slides/_rels/slide10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4.xml"/><Relationship Id="rId1" Type="http://schemas.openxmlformats.org/officeDocument/2006/relationships/slideLayout" Target="../slideLayouts/slideLayout591.xml"/><Relationship Id="rId4" Type="http://schemas.openxmlformats.org/officeDocument/2006/relationships/hyperlink" Target="http://www.upmem.com/" TargetMode="External"/></Relationships>
</file>

<file path=ppt/slides/_rels/slide108.xml.rels><?xml version="1.0" encoding="UTF-8" standalone="yes"?>
<Relationships xmlns="http://schemas.openxmlformats.org/package/2006/relationships"><Relationship Id="rId8" Type="http://schemas.openxmlformats.org/officeDocument/2006/relationships/image" Target="../media/image154.emf"/><Relationship Id="rId13" Type="http://schemas.openxmlformats.org/officeDocument/2006/relationships/hyperlink" Target="https://arxiv.org/pdf/2105.03814.pdf" TargetMode="External"/><Relationship Id="rId3" Type="http://schemas.openxmlformats.org/officeDocument/2006/relationships/image" Target="../media/image149.emf"/><Relationship Id="rId7" Type="http://schemas.openxmlformats.org/officeDocument/2006/relationships/image" Target="../media/image153.emf"/><Relationship Id="rId12" Type="http://schemas.openxmlformats.org/officeDocument/2006/relationships/image" Target="../media/image158.emf"/><Relationship Id="rId2" Type="http://schemas.openxmlformats.org/officeDocument/2006/relationships/notesSlide" Target="../notesSlides/notesSlide45.xml"/><Relationship Id="rId1" Type="http://schemas.openxmlformats.org/officeDocument/2006/relationships/slideLayout" Target="../slideLayouts/slideLayout579.xml"/><Relationship Id="rId6" Type="http://schemas.openxmlformats.org/officeDocument/2006/relationships/image" Target="../media/image152.emf"/><Relationship Id="rId11" Type="http://schemas.openxmlformats.org/officeDocument/2006/relationships/image" Target="../media/image157.emf"/><Relationship Id="rId5" Type="http://schemas.openxmlformats.org/officeDocument/2006/relationships/image" Target="../media/image151.emf"/><Relationship Id="rId10" Type="http://schemas.openxmlformats.org/officeDocument/2006/relationships/image" Target="../media/image156.emf"/><Relationship Id="rId4" Type="http://schemas.openxmlformats.org/officeDocument/2006/relationships/image" Target="../media/image150.emf"/><Relationship Id="rId9" Type="http://schemas.openxmlformats.org/officeDocument/2006/relationships/image" Target="../media/image155.emf"/><Relationship Id="rId14" Type="http://schemas.openxmlformats.org/officeDocument/2006/relationships/image" Target="../media/image159.png"/></Relationships>
</file>

<file path=ppt/slides/_rels/slide10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4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arxiv.org/pdf/2207.07886.pdf" TargetMode="External"/><Relationship Id="rId7" Type="http://schemas.openxmlformats.org/officeDocument/2006/relationships/image" Target="../media/image163.png"/><Relationship Id="rId2" Type="http://schemas.openxmlformats.org/officeDocument/2006/relationships/hyperlink" Target="https://arxiv.org/pdf/2105.03814.pdf" TargetMode="External"/><Relationship Id="rId1" Type="http://schemas.openxmlformats.org/officeDocument/2006/relationships/slideLayout" Target="../slideLayouts/slideLayout2.xml"/><Relationship Id="rId6" Type="http://schemas.openxmlformats.org/officeDocument/2006/relationships/hyperlink" Target="https://www.youtube.com/watch?v=nphV36SrysA" TargetMode="External"/><Relationship Id="rId5" Type="http://schemas.openxmlformats.org/officeDocument/2006/relationships/image" Target="../media/image162.png"/><Relationship Id="rId4" Type="http://schemas.openxmlformats.org/officeDocument/2006/relationships/image" Target="../media/image161.jpeg"/></Relationships>
</file>

<file path=ppt/slides/_rels/slide111.xml.rels><?xml version="1.0" encoding="UTF-8" standalone="yes"?>
<Relationships xmlns="http://schemas.openxmlformats.org/package/2006/relationships"><Relationship Id="rId8" Type="http://schemas.openxmlformats.org/officeDocument/2006/relationships/hyperlink" Target="https://www.youtube.com/watch?v=nphV36SrysA&amp;list=PL5Q2soXY2Zi8D_5MGV6EnXEJHnV2YFBJl&amp;index=65" TargetMode="External"/><Relationship Id="rId3" Type="http://schemas.openxmlformats.org/officeDocument/2006/relationships/hyperlink" Target="https://sites.google.com/umn.edu/cut-2021/home" TargetMode="External"/><Relationship Id="rId7" Type="http://schemas.openxmlformats.org/officeDocument/2006/relationships/hyperlink" Target="https://people.inf.ethz.ch/omutlu/pub/Benchmarking-Memory-Centric-Computing-Systems_cut21-talk.pdf" TargetMode="External"/><Relationship Id="rId2" Type="http://schemas.openxmlformats.org/officeDocument/2006/relationships/hyperlink" Target="https://people.inf.ethz.ch/omutlu/pub/Benchmarking-Memory-Centric-Computing-Systems_cut21.pdf" TargetMode="External"/><Relationship Id="rId1" Type="http://schemas.openxmlformats.org/officeDocument/2006/relationships/slideLayout" Target="../slideLayouts/slideLayout579.xml"/><Relationship Id="rId6" Type="http://schemas.openxmlformats.org/officeDocument/2006/relationships/hyperlink" Target="https://people.inf.ethz.ch/omutlu/pub/Benchmarking-Memory-Centric-Computing-Systems_cut21-talk.pptx" TargetMode="External"/><Relationship Id="rId5" Type="http://schemas.openxmlformats.org/officeDocument/2006/relationships/hyperlink" Target="https://github.com/CMU-SAFARI/prim-benchmarks" TargetMode="External"/><Relationship Id="rId10" Type="http://schemas.openxmlformats.org/officeDocument/2006/relationships/image" Target="../media/image164.png"/><Relationship Id="rId4" Type="http://schemas.openxmlformats.org/officeDocument/2006/relationships/hyperlink" Target="https://arxiv.org/abs/2110.01709" TargetMode="External"/><Relationship Id="rId9" Type="http://schemas.openxmlformats.org/officeDocument/2006/relationships/hyperlink" Target="https://www.youtube.com/watch?v=SrFD_u46EDA&amp;list=PL5Q2soXY2Zi8_VVChACnON4sfh2bJ5IrD&amp;index=152"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7" Type="http://schemas.openxmlformats.org/officeDocument/2006/relationships/image" Target="../media/image165.png"/><Relationship Id="rId2" Type="http://schemas.openxmlformats.org/officeDocument/2006/relationships/hyperlink" Target="https://arxiv.org/pdf/2208.01243.pdf" TargetMode="External"/><Relationship Id="rId1" Type="http://schemas.openxmlformats.org/officeDocument/2006/relationships/slideLayout" Target="../slideLayouts/slideLayout2.xml"/><Relationship Id="rId6" Type="http://schemas.openxmlformats.org/officeDocument/2006/relationships/hyperlink" Target="https://github.com/safaad/aim" TargetMode="External"/><Relationship Id="rId5" Type="http://schemas.openxmlformats.org/officeDocument/2006/relationships/hyperlink" Target="https://arxiv.org/abs/2208.01243" TargetMode="External"/><Relationship Id="rId4" Type="http://schemas.openxmlformats.org/officeDocument/2006/relationships/hyperlink" Target="https://doi.org/10.1093/bioinformatics/btad155"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https://youtu.be/PWWBtrL60dQ?t=8290"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GenPIP_comparch22-lecture-slides.pdf" TargetMode="External"/><Relationship Id="rId2" Type="http://schemas.openxmlformats.org/officeDocument/2006/relationships/hyperlink" Target="https://arxiv.org/pdf/2209.08600.pdf" TargetMode="External"/><Relationship Id="rId1" Type="http://schemas.openxmlformats.org/officeDocument/2006/relationships/slideLayout" Target="../slideLayouts/slideLayout2.xml"/><Relationship Id="rId6" Type="http://schemas.openxmlformats.org/officeDocument/2006/relationships/hyperlink" Target="https://people.inf.ethz.ch/omutlu/pub/GenPIP_comparch22-lecture-slides.pptx" TargetMode="External"/><Relationship Id="rId5" Type="http://schemas.openxmlformats.org/officeDocument/2006/relationships/hyperlink" Target="https://people.inf.ethz.ch/omutlu/pub/GenPIP_micro22-talk.pdf" TargetMode="External"/><Relationship Id="rId10" Type="http://schemas.openxmlformats.org/officeDocument/2006/relationships/image" Target="../media/image166.png"/><Relationship Id="rId4" Type="http://schemas.openxmlformats.org/officeDocument/2006/relationships/hyperlink" Target="https://people.inf.ethz.ch/omutlu/pub/GenPIP_micro22-talk.pptx" TargetMode="External"/><Relationship Id="rId9" Type="http://schemas.openxmlformats.org/officeDocument/2006/relationships/hyperlink" Target="https://arxiv.org/abs/2209.08600"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arxiv.org/pdf/1711.08774.pdf" TargetMode="External"/><Relationship Id="rId7" Type="http://schemas.openxmlformats.org/officeDocument/2006/relationships/image" Target="../media/image74.png"/><Relationship Id="rId2" Type="http://schemas.openxmlformats.org/officeDocument/2006/relationships/hyperlink" Target="https://www.ncbi.nlm.nih.gov/pubmed/29617724" TargetMode="External"/><Relationship Id="rId1" Type="http://schemas.openxmlformats.org/officeDocument/2006/relationships/slideLayout" Target="../slideLayouts/slideLayout2.xml"/><Relationship Id="rId6" Type="http://schemas.openxmlformats.org/officeDocument/2006/relationships/hyperlink" Target="https://www.youtube.com/watch?v=Zug8FonO8Vo" TargetMode="External"/><Relationship Id="rId5" Type="http://schemas.openxmlformats.org/officeDocument/2006/relationships/hyperlink" Target="https://people.inf.ethz.ch/omutlu/pub/nanopore-sequencing-technology-and-tools-for-genome-assembly-AACBB18-talk.pdf" TargetMode="External"/><Relationship Id="rId4" Type="http://schemas.openxmlformats.org/officeDocument/2006/relationships/hyperlink" Target="https://people.inf.ethz.ch/omutlu/pub/nanopore-sequencing-technology-and-tools-for-genome-assembly-AACBB18-talk.pptx"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iscaconf.org/isca2022/" TargetMode="External"/><Relationship Id="rId2" Type="http://schemas.openxmlformats.org/officeDocument/2006/relationships/hyperlink" Target="https://people.inf.ethz.ch/omutlu/pub/SeGraM_genomic-sequence-mapping-universal-accelerator_isca22.pdf" TargetMode="Externa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s://arxiv.org/pdf/2205.05883.pdf" TargetMode="External"/></Relationships>
</file>

<file path=ppt/slides/_rels/slide117.xml.rels><?xml version="1.0" encoding="UTF-8" standalone="yes"?>
<Relationships xmlns="http://schemas.openxmlformats.org/package/2006/relationships"><Relationship Id="rId8" Type="http://schemas.openxmlformats.org/officeDocument/2006/relationships/hyperlink" Target="https://arxiv.org/pdf/1912.08735.pdf" TargetMode="External"/><Relationship Id="rId3" Type="http://schemas.openxmlformats.org/officeDocument/2006/relationships/hyperlink" Target="https://people.inf.ethz.ch/omutlu/pub/AirLift_genome-remapper_arxiv21.pdf" TargetMode="External"/><Relationship Id="rId7" Type="http://schemas.openxmlformats.org/officeDocument/2006/relationships/image" Target="../media/image16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github.com/CMU-SAFARI/AirLift" TargetMode="External"/><Relationship Id="rId5" Type="http://schemas.openxmlformats.org/officeDocument/2006/relationships/hyperlink" Target="https://doi.org/10.1101/2021.02.16.431517" TargetMode="External"/><Relationship Id="rId4" Type="http://schemas.openxmlformats.org/officeDocument/2006/relationships/hyperlink" Target="https://arxiv.org/abs/1912.08735"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s://doi.org/10.1093/bioinformatics/btac554"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arxiv.org/pdf/2201.06255.pdf" TargetMode="External"/><Relationship Id="rId5" Type="http://schemas.openxmlformats.org/officeDocument/2006/relationships/image" Target="../media/image168.png"/><Relationship Id="rId4" Type="http://schemas.openxmlformats.org/officeDocument/2006/relationships/hyperlink" Target="https://github.com/CMU-SAFARI/FastRemap" TargetMode="External"/></Relationships>
</file>

<file path=ppt/slides/_rels/slide119.xml.rels><?xml version="1.0" encoding="UTF-8" standalone="yes"?>
<Relationships xmlns="http://schemas.openxmlformats.org/package/2006/relationships"><Relationship Id="rId3" Type="http://schemas.openxmlformats.org/officeDocument/2006/relationships/hyperlink" Target="https://arxiv.org/pdf/2301.09200.pdf" TargetMode="External"/><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2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hyperlink" Target="https://arxiv.org/pdf/2301.09200.pdf" TargetMode="Externa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56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arxiv.org/pdf/2008.00961.pdf"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124.xml.rels><?xml version="1.0" encoding="UTF-8" standalone="yes"?>
<Relationships xmlns="http://schemas.openxmlformats.org/package/2006/relationships"><Relationship Id="rId3" Type="http://schemas.openxmlformats.org/officeDocument/2006/relationships/hyperlink" Target="https://emea.illumina.com/products/by-type/informatics-products/dragen-bio-it-platform.html" TargetMode="External"/><Relationship Id="rId2" Type="http://schemas.openxmlformats.org/officeDocument/2006/relationships/image" Target="../media/image171.png"/><Relationship Id="rId1" Type="http://schemas.openxmlformats.org/officeDocument/2006/relationships/slideLayout" Target="../slideLayouts/slideLayout553.xml"/><Relationship Id="rId4" Type="http://schemas.openxmlformats.org/officeDocument/2006/relationships/hyperlink" Target="https://emea.illumina.com/company/news-center/press-releases/2018/2349147.html"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tiff"/><Relationship Id="rId1" Type="http://schemas.openxmlformats.org/officeDocument/2006/relationships/slideLayout" Target="../slideLayouts/slideLayout557.xml"/><Relationship Id="rId4" Type="http://schemas.openxmlformats.org/officeDocument/2006/relationships/hyperlink" Target="https://developer.nvidia.com/clara-parabricks"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blogs.nvidia.com/blog/2022/03/22/nvidia-hopper-accelerates-dynamic-programming-using-dpx-instructions/" TargetMode="External"/><Relationship Id="rId2" Type="http://schemas.openxmlformats.org/officeDocument/2006/relationships/image" Target="../media/image174.png"/><Relationship Id="rId1" Type="http://schemas.openxmlformats.org/officeDocument/2006/relationships/slideLayout" Target="../slideLayouts/slideLayout557.xml"/></Relationships>
</file>

<file path=ppt/slides/_rels/slide127.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jpeg"/><Relationship Id="rId7" Type="http://schemas.openxmlformats.org/officeDocument/2006/relationships/image" Target="../media/image179.png"/><Relationship Id="rId2" Type="http://schemas.openxmlformats.org/officeDocument/2006/relationships/notesSlide" Target="../notesSlides/notesSlide48.xml"/><Relationship Id="rId1" Type="http://schemas.openxmlformats.org/officeDocument/2006/relationships/slideLayout" Target="../slideLayouts/slideLayout648.xml"/><Relationship Id="rId6" Type="http://schemas.openxmlformats.org/officeDocument/2006/relationships/image" Target="../media/image178.png"/><Relationship Id="rId5" Type="http://schemas.openxmlformats.org/officeDocument/2006/relationships/image" Target="../media/image177.png"/><Relationship Id="rId4" Type="http://schemas.openxmlformats.org/officeDocument/2006/relationships/image" Target="../media/image176.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gif"/></Relationships>
</file>

<file path=ppt/slides/_rels/slide1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56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arxiv.org/pdf/2008.00961.pdf"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s://www.youtube.com/watch?v=NCagwf0ivT0" TargetMode="External"/><Relationship Id="rId2" Type="http://schemas.openxmlformats.org/officeDocument/2006/relationships/image" Target="../media/image181.png"/><Relationship Id="rId1" Type="http://schemas.openxmlformats.org/officeDocument/2006/relationships/slideLayout" Target="../slideLayouts/slideLayout567.xml"/></Relationships>
</file>

<file path=ppt/slides/_rels/slide132.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hyperlink" Target="https://www.youtube.com/watch?v=tVpg0XqU_c4" TargetMode="External"/><Relationship Id="rId1" Type="http://schemas.openxmlformats.org/officeDocument/2006/relationships/slideLayout" Target="../slideLayouts/slideLayout567.xml"/></Relationships>
</file>

<file path=ppt/slides/_rels/slide13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DEL_5A_Y3TI&amp;list=PL5Q2soXY2Zi8NrPDgOR1yRU_Cxxjw-u18" TargetMode="External"/><Relationship Id="rId2" Type="http://schemas.openxmlformats.org/officeDocument/2006/relationships/hyperlink" Target="https://safari.ethz.ch/projects_and_seminars/fall2022/doku.php?id=bioinformatics" TargetMode="External"/><Relationship Id="rId1" Type="http://schemas.openxmlformats.org/officeDocument/2006/relationships/slideLayout" Target="../slideLayouts/slideLayout553.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nA41964-9r8&amp;list=PL5Q2soXY2Zi8tFlQvdxOdizD_EhVAMVQV" TargetMode="External"/><Relationship Id="rId4" Type="http://schemas.openxmlformats.org/officeDocument/2006/relationships/hyperlink" Target="https://safari.ethz.ch/projects_and_seminars/spring2022/doku.php?id=bioinformatics" TargetMode="External"/><Relationship Id="rId9" Type="http://schemas.openxmlformats.org/officeDocument/2006/relationships/hyperlink" Target="https://www.youtube.com/onurmutlulectures" TargetMode="External"/></Relationships>
</file>

<file path=ppt/slides/_rels/slide134.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9e4Chnwdovo&amp;list=PL5Q2soXY2Zi-841fUYYUK9EsXKhQKRPyX" TargetMode="External"/><Relationship Id="rId2" Type="http://schemas.openxmlformats.org/officeDocument/2006/relationships/hyperlink" Target="https://safari.ethz.ch/projects_and_seminars/fall2022/doku.php?id=processing_in_memory" TargetMode="External"/><Relationship Id="rId1" Type="http://schemas.openxmlformats.org/officeDocument/2006/relationships/slideLayout" Target="../slideLayouts/slideLayout2.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QLL0wQ9I4Dw&amp;list=PL5Q2soXY2Zi8KzG2CQYRNQOVD0GOBrnKy" TargetMode="External"/><Relationship Id="rId4" Type="http://schemas.openxmlformats.org/officeDocument/2006/relationships/hyperlink" Target="https://safari.ethz.ch/projects_and_seminars/spring2022/doku.php?id=processing_in_memory" TargetMode="External"/><Relationship Id="rId9" Type="http://schemas.openxmlformats.org/officeDocument/2006/relationships/hyperlink" Target="https://www.youtube.com/onurmutlulectures" TargetMode="External"/></Relationships>
</file>

<file path=ppt/slides/_rels/slide135.xml.rels><?xml version="1.0" encoding="UTF-8" standalone="yes"?>
<Relationships xmlns="http://schemas.openxmlformats.org/package/2006/relationships"><Relationship Id="rId8" Type="http://schemas.openxmlformats.org/officeDocument/2006/relationships/hyperlink" Target="https://www.youtube.com/watch?v=hqLrd-Uj0aU&amp;list=PL5Q2soXY2Zi9BJhenUq4JI5bwhAMpAp13&amp;pp=iAQB" TargetMode="External"/><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_q4rm71DsY4&amp;list=PL5Q2soXY2Zi8vabcse1kL22DEcgMl2RAq" TargetMode="External"/><Relationship Id="rId2" Type="http://schemas.openxmlformats.org/officeDocument/2006/relationships/hyperlink" Target="https://safari.ethz.ch/projects_and_seminars/spring2023/doku.php?id=modern_ssds" TargetMode="External"/><Relationship Id="rId1" Type="http://schemas.openxmlformats.org/officeDocument/2006/relationships/slideLayout" Target="../slideLayouts/slideLayout593.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4VTwOMmsnJY&amp;list=PL5Q2soXY2Zi_8qOM5Icpp8hB2SHtm4z57&amp;pp=iAQB" TargetMode="External"/><Relationship Id="rId10" Type="http://schemas.openxmlformats.org/officeDocument/2006/relationships/image" Target="../media/image183.png"/><Relationship Id="rId4" Type="http://schemas.openxmlformats.org/officeDocument/2006/relationships/hyperlink" Target="https://safari.ethz.ch/projects_and_seminars/fall2022/doku.php?id=modern_ssds" TargetMode="External"/><Relationship Id="rId9" Type="http://schemas.openxmlformats.org/officeDocument/2006/relationships/hyperlink" Target="https://www.youtube.com/onurmutlulectures"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mailto:omutlu@gmail.com" TargetMode="External"/><Relationship Id="rId7" Type="http://schemas.openxmlformats.org/officeDocument/2006/relationships/image" Target="../media/image18.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hyperlink" Target="https://people.inf.ethz.ch/omutlu" TargetMode="Externa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139.xml.rels><?xml version="1.0" encoding="UTF-8" standalone="yes"?>
<Relationships xmlns="http://schemas.openxmlformats.org/package/2006/relationships"><Relationship Id="rId3" Type="http://schemas.openxmlformats.org/officeDocument/2006/relationships/hyperlink" Target="https://www.youtube.com/watch?v=qeukNs5XI3g" TargetMode="External"/><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140.xml.rels><?xml version="1.0" encoding="UTF-8" standalone="yes"?>
<Relationships xmlns="http://schemas.openxmlformats.org/package/2006/relationships"><Relationship Id="rId3" Type="http://schemas.openxmlformats.org/officeDocument/2006/relationships/hyperlink" Target="https://www.youtube.com/watch?v=ygmQpdDTL7o&amp;list=PL5Q2soXY2Zi9xidyIgBxUz7xRPS-wisBN&amp;index=14" TargetMode="External"/><Relationship Id="rId2" Type="http://schemas.openxmlformats.org/officeDocument/2006/relationships/hyperlink" Target="https://www.youtube.com/watch?v=CrRb32v7SJc&amp;list=PL5Q2soXY2Zi9xidyIgBxUz7xRPS-wisBN&amp;index=5" TargetMode="External"/><Relationship Id="rId1" Type="http://schemas.openxmlformats.org/officeDocument/2006/relationships/slideLayout" Target="../slideLayouts/slideLayout541.xml"/><Relationship Id="rId6" Type="http://schemas.openxmlformats.org/officeDocument/2006/relationships/hyperlink" Target="https://www.youtube.com/onurmutlulectures" TargetMode="External"/><Relationship Id="rId5" Type="http://schemas.openxmlformats.org/officeDocument/2006/relationships/hyperlink" Target="https://www.youtube.com/watch?v=rgjl8ZyLsAg&amp;list=PL5Q2soXY2Zi9E2bBVAgCqLgwiDRQDTyId" TargetMode="External"/><Relationship Id="rId4" Type="http://schemas.openxmlformats.org/officeDocument/2006/relationships/hyperlink" Target="https://www.youtube.com/watch?v=gR7XR-Eepcg&amp;list=PL5Q2soXY2Zi9xidyIgBxUz7xRPS-wisBN&amp;index=10" TargetMode="External"/></Relationships>
</file>

<file path=ppt/slides/_rels/slide141.xml.rels><?xml version="1.0" encoding="UTF-8" standalone="yes"?>
<Relationships xmlns="http://schemas.openxmlformats.org/package/2006/relationships"><Relationship Id="rId3" Type="http://schemas.openxmlformats.org/officeDocument/2006/relationships/hyperlink" Target="https://safari.ethz.ch/architecture/fall2020/doku.php?id=schedule" TargetMode="External"/><Relationship Id="rId7" Type="http://schemas.openxmlformats.org/officeDocument/2006/relationships/hyperlink" Target="https://www.youtube.com/onurmutlulectures" TargetMode="External"/><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461.xml"/><Relationship Id="rId6" Type="http://schemas.openxmlformats.org/officeDocument/2006/relationships/image" Target="../media/image185.png"/><Relationship Id="rId5" Type="http://schemas.openxmlformats.org/officeDocument/2006/relationships/hyperlink" Target="https://www.youtube.com/watch?v=c3mPdZA-Fmc&amp;list=PL5Q2soXY2Zi9xidyIgBxUz7xRPS-wisBN" TargetMode="External"/><Relationship Id="rId4" Type="http://schemas.openxmlformats.org/officeDocument/2006/relationships/hyperlink" Target="https://www.youtube.com/watch?v=4yfkM_5EFgo&amp;list=PL5Q2soXY2Zi-Mnk1PxjEIG32HAGILkTOF" TargetMode="External"/></Relationships>
</file>

<file path=ppt/slides/_rels/slide142.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LbC0EZY8yw4&amp;list=PL5Q2soXY2Zi_uej3aY39YB5pfW4SJ7LlN" TargetMode="External"/><Relationship Id="rId2" Type="http://schemas.openxmlformats.org/officeDocument/2006/relationships/hyperlink" Target="https://safari.ethz.ch/digitaltechnik/spring2022/doku.php?id=schedule" TargetMode="External"/><Relationship Id="rId1" Type="http://schemas.openxmlformats.org/officeDocument/2006/relationships/slideLayout" Target="../slideLayouts/slideLayout553.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cpXdE3HwvK0&amp;list=PL5Q2soXY2Zi97Ya5DEUpMpO2bbAoaG7c6" TargetMode="External"/><Relationship Id="rId4" Type="http://schemas.openxmlformats.org/officeDocument/2006/relationships/hyperlink" Target="https://safari.ethz.ch/digitaltechnik/spring2021/doku.php?id=schedule" TargetMode="External"/><Relationship Id="rId9" Type="http://schemas.openxmlformats.org/officeDocument/2006/relationships/hyperlink" Target="https://www.youtube.com/onurmutlulectures"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s://safari.ethz.ch/architecture/fall2021/doku.php?id=schedule" TargetMode="External"/><Relationship Id="rId7" Type="http://schemas.openxmlformats.org/officeDocument/2006/relationships/image" Target="../media/image187.png"/><Relationship Id="rId2" Type="http://schemas.openxmlformats.org/officeDocument/2006/relationships/hyperlink" Target="https://safari.ethz.ch/architecture_seminar/spring2022/doku.php?id=schedule" TargetMode="External"/><Relationship Id="rId1" Type="http://schemas.openxmlformats.org/officeDocument/2006/relationships/slideLayout" Target="../slideLayouts/slideLayout553.xml"/><Relationship Id="rId6" Type="http://schemas.openxmlformats.org/officeDocument/2006/relationships/hyperlink" Target="https://www.youtube.com/watch?v=4TcP297mdsI&amp;list=PL5Q2soXY2Zi_7UBNmC9B8Yr5JSwTG9yH4" TargetMode="External"/><Relationship Id="rId5" Type="http://schemas.openxmlformats.org/officeDocument/2006/relationships/hyperlink" Target="https://www.youtube.com/watch?v=rS9UPk509AQ&amp;list=PL5Q2soXY2Zi_hxizriwKmFHgcoe2Q8-m0" TargetMode="External"/><Relationship Id="rId4" Type="http://schemas.openxmlformats.org/officeDocument/2006/relationships/hyperlink" Target="https://safari.ethz.ch/architecture_seminar/fall2021/doku.php?id=schedule"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s://safari.ethz.ch/architecture/fall2021/doku.php?id=schedule" TargetMode="External"/><Relationship Id="rId2" Type="http://schemas.openxmlformats.org/officeDocument/2006/relationships/hyperlink" Target="https://safari.ethz.ch/projects_and_seminars/spring2022/doku.php?id=heterogeneous_systems" TargetMode="External"/><Relationship Id="rId1" Type="http://schemas.openxmlformats.org/officeDocument/2006/relationships/slideLayout" Target="../slideLayouts/slideLayout593.xml"/><Relationship Id="rId6" Type="http://schemas.openxmlformats.org/officeDocument/2006/relationships/image" Target="../media/image188.png"/><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oFO5fTrgFIY&amp;list=PL5Q2soXY2Zi9XrgXR38IM_FTjmY6h7Gzm" TargetMode="External"/></Relationships>
</file>

<file path=ppt/slides/_rels/slide145.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hyperlink" Target="https://safari.ethz.ch/projects_and_seminars/spring2022/doku.php?id=hw_sw_codesign" TargetMode="External"/><Relationship Id="rId7" Type="http://schemas.openxmlformats.org/officeDocument/2006/relationships/image" Target="../media/image189.png"/><Relationship Id="rId2" Type="http://schemas.openxmlformats.org/officeDocument/2006/relationships/hyperlink" Target="https://safari.ethz.ch/architecture/fall2021/doku.php?id=schedule" TargetMode="External"/><Relationship Id="rId1" Type="http://schemas.openxmlformats.org/officeDocument/2006/relationships/slideLayout" Target="../slideLayouts/slideLayout593.xml"/><Relationship Id="rId6" Type="http://schemas.openxmlformats.org/officeDocument/2006/relationships/hyperlink" Target="https://youtube.com/playlist?list=PL5Q2soXY2Zi8nH7un3ghD2nutKWWDk-NK" TargetMode="External"/><Relationship Id="rId5" Type="http://schemas.openxmlformats.org/officeDocument/2006/relationships/hyperlink" Target="https://www.youtube.com/watch?v=4yfkM_5EFgo&amp;list=PL5Q2soXY2Zi-Mnk1PxjEIG32HAGILkTOF" TargetMode="External"/><Relationship Id="rId4" Type="http://schemas.openxmlformats.org/officeDocument/2006/relationships/hyperlink" Target="https://www.youtube.com/watch?v=9e4Chnwdovo&amp;list=PL5Q2soXY2Zi-841fUYYUK9EsXKhQKRPyX" TargetMode="Externa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4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hyperlink" Target="http://www.safari.ethz.ch/" TargetMode="External"/><Relationship Id="rId1" Type="http://schemas.openxmlformats.org/officeDocument/2006/relationships/slideLayout" Target="../slideLayouts/slideLayout422.xml"/></Relationships>
</file>

<file path=ppt/slides/_rels/slide1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2.png"/><Relationship Id="rId1" Type="http://schemas.openxmlformats.org/officeDocument/2006/relationships/slideLayout" Target="../slideLayouts/slideLayout457.xml"/><Relationship Id="rId6" Type="http://schemas.openxmlformats.org/officeDocument/2006/relationships/hyperlink" Target="https://safari.ethz.ch/safari-newsletter-january-2021/" TargetMode="External"/><Relationship Id="rId5" Type="http://schemas.openxmlformats.org/officeDocument/2006/relationships/image" Target="../media/image193.jpeg"/><Relationship Id="rId4" Type="http://schemas.openxmlformats.org/officeDocument/2006/relationships/hyperlink" Target="http://www.safari.ethz.ch/"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hyperlink" Target="https://safari.ethz.ch/safari-newsletter-april-2020/" TargetMode="External"/><Relationship Id="rId1" Type="http://schemas.openxmlformats.org/officeDocument/2006/relationships/slideLayout" Target="../slideLayouts/slideLayout46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8.xml"/></Relationships>
</file>

<file path=ppt/slides/_rels/slide15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hyperlink" Target="https://safari.ethz.ch/safari-newsletter-january-2021/" TargetMode="External"/><Relationship Id="rId1" Type="http://schemas.openxmlformats.org/officeDocument/2006/relationships/slideLayout" Target="../slideLayouts/slideLayout461.xml"/></Relationships>
</file>

<file path=ppt/slides/_rels/slide15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hyperlink" Target="https://safari.ethz.ch/safari-newsletter-december-2021/" TargetMode="External"/><Relationship Id="rId1" Type="http://schemas.openxmlformats.org/officeDocument/2006/relationships/slideLayout" Target="../slideLayouts/slideLayout461.xml"/></Relationships>
</file>

<file path=ppt/slides/_rels/slide152.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496.xml"/></Relationships>
</file>

<file path=ppt/slides/_rels/slide15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hyperlink" Target="https://github.com/CMU-SAFARI/" TargetMode="External"/><Relationship Id="rId1" Type="http://schemas.openxmlformats.org/officeDocument/2006/relationships/slideLayout" Target="../slideLayouts/slideLayout46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hyperlink" Target="https://arxiv.org/pdf/2112.08687.pdf" TargetMode="External"/><Relationship Id="rId2" Type="http://schemas.openxmlformats.org/officeDocument/2006/relationships/notesSlide" Target="../notesSlides/notesSlide52.xml"/><Relationship Id="rId1" Type="http://schemas.openxmlformats.org/officeDocument/2006/relationships/slideLayout" Target="../slideLayouts/slideLayout605.xml"/><Relationship Id="rId6" Type="http://schemas.openxmlformats.org/officeDocument/2006/relationships/image" Target="../media/image198.png"/><Relationship Id="rId5" Type="http://schemas.openxmlformats.org/officeDocument/2006/relationships/hyperlink" Target="https://github.com/CMU-SAFARI/BLEND" TargetMode="External"/><Relationship Id="rId4" Type="http://schemas.openxmlformats.org/officeDocument/2006/relationships/hyperlink" Target="https://arxiv.org/abs/2112.08687"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s://arxiv.org/pdf/2207.09765.pdf" TargetMode="External"/><Relationship Id="rId2" Type="http://schemas.openxmlformats.org/officeDocument/2006/relationships/notesSlide" Target="../notesSlides/notesSlide53.xml"/><Relationship Id="rId1" Type="http://schemas.openxmlformats.org/officeDocument/2006/relationships/slideLayout" Target="../slideLayouts/slideLayout605.xml"/><Relationship Id="rId6" Type="http://schemas.openxmlformats.org/officeDocument/2006/relationships/image" Target="../media/image199.png"/><Relationship Id="rId5" Type="http://schemas.openxmlformats.org/officeDocument/2006/relationships/hyperlink" Target="https://github.com/CMU-SAFARI/ApHMM-GPU" TargetMode="External"/><Relationship Id="rId4" Type="http://schemas.openxmlformats.org/officeDocument/2006/relationships/hyperlink" Target="https://arxiv.org/abs/2207.09765" TargetMode="External"/></Relationships>
</file>

<file path=ppt/slides/_rels/slide157.xml.rels><?xml version="1.0" encoding="UTF-8" standalone="yes"?>
<Relationships xmlns="http://schemas.openxmlformats.org/package/2006/relationships"><Relationship Id="rId3" Type="http://schemas.openxmlformats.org/officeDocument/2006/relationships/hyperlink" Target="https://people.inf.ethz.ch/omutlu/pub/AirLift_genome-remapper_arxiv21.pdf" TargetMode="External"/><Relationship Id="rId7" Type="http://schemas.openxmlformats.org/officeDocument/2006/relationships/image" Target="../media/image16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github.com/CMU-SAFARI/AirLift" TargetMode="External"/><Relationship Id="rId5" Type="http://schemas.openxmlformats.org/officeDocument/2006/relationships/hyperlink" Target="https://doi.org/10.1101/2021.02.16.431517" TargetMode="External"/><Relationship Id="rId4" Type="http://schemas.openxmlformats.org/officeDocument/2006/relationships/hyperlink" Target="https://arxiv.org/abs/1912.08735" TargetMode="External"/></Relationships>
</file>

<file path=ppt/slides/_rels/slide158.xml.rels><?xml version="1.0" encoding="UTF-8" standalone="yes"?>
<Relationships xmlns="http://schemas.openxmlformats.org/package/2006/relationships"><Relationship Id="rId3" Type="http://schemas.openxmlformats.org/officeDocument/2006/relationships/hyperlink" Target="https://doi.org/10.1093/bioinformatics/btac554"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hyperlink" Target="https://github.com/CMU-SAFARI/FastRemap" TargetMode="External"/></Relationships>
</file>

<file path=ppt/slides/_rels/slide159.xml.rels><?xml version="1.0" encoding="UTF-8" standalone="yes"?>
<Relationships xmlns="http://schemas.openxmlformats.org/package/2006/relationships"><Relationship Id="rId3" Type="http://schemas.openxmlformats.org/officeDocument/2006/relationships/hyperlink" Target="https://github.com/CMU-SAFARI/COVIDHunter" TargetMode="External"/><Relationship Id="rId2" Type="http://schemas.openxmlformats.org/officeDocument/2006/relationships/hyperlink" Target="https://arxiv.org/pdf/2102.03667.pdf" TargetMode="External"/><Relationship Id="rId1" Type="http://schemas.openxmlformats.org/officeDocument/2006/relationships/slideLayout" Target="../slideLayouts/slideLayout553.xml"/><Relationship Id="rId4" Type="http://schemas.openxmlformats.org/officeDocument/2006/relationships/image" Target="../media/image200.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55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6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hyperlink" Target="https://arxiv.org/pdf/2203.16261.pdf" TargetMode="External"/><Relationship Id="rId1" Type="http://schemas.openxmlformats.org/officeDocument/2006/relationships/slideLayout" Target="../slideLayouts/slideLayout553.xml"/></Relationships>
</file>

<file path=ppt/slides/_rels/slide16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hyperlink" Target="https://arxiv.org/pdf/2206.01932.pdf" TargetMode="External"/><Relationship Id="rId1" Type="http://schemas.openxmlformats.org/officeDocument/2006/relationships/slideLayout" Target="../slideLayouts/slideLayout55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557.xml"/><Relationship Id="rId4" Type="http://schemas.openxmlformats.org/officeDocument/2006/relationships/hyperlink" Target="https://arxiv.org/abs/2003.0011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tiff"/><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65.tiff"/><Relationship Id="rId3" Type="http://schemas.openxmlformats.org/officeDocument/2006/relationships/image" Target="../media/image61.jpeg"/><Relationship Id="rId7" Type="http://schemas.openxmlformats.org/officeDocument/2006/relationships/image" Target="../media/image64.tif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3.tiff"/><Relationship Id="rId5" Type="http://schemas.openxmlformats.org/officeDocument/2006/relationships/image" Target="../media/image62.png"/><Relationship Id="rId4" Type="http://schemas.openxmlformats.org/officeDocument/2006/relationships/image" Target="../media/image60.tiff"/><Relationship Id="rId9" Type="http://schemas.openxmlformats.org/officeDocument/2006/relationships/image" Target="../media/image66.tiff"/></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69.png"/><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www.genome.gov/about-genomics/fact-sheets/DNA-Sequencing-Costs-Data"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s://www.genome.gov/about-genomics/fact-sheets/DNA-Sequencing-Costs-Data"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pacb.com/smrt-science/smrt-sequencing/hifi-reads-for-highly-accurate-long-read-sequencing/" TargetMode="External"/><Relationship Id="rId2" Type="http://schemas.openxmlformats.org/officeDocument/2006/relationships/notesSlide" Target="../notesSlides/notesSlide12.xml"/><Relationship Id="rId1" Type="http://schemas.openxmlformats.org/officeDocument/2006/relationships/slideLayout" Target="../slideLayouts/slideLayout557.xml"/><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arxiv.org/pdf/1711.08774.pdf" TargetMode="External"/><Relationship Id="rId7" Type="http://schemas.openxmlformats.org/officeDocument/2006/relationships/image" Target="../media/image74.png"/><Relationship Id="rId2" Type="http://schemas.openxmlformats.org/officeDocument/2006/relationships/hyperlink" Target="https://www.ncbi.nlm.nih.gov/pubmed/29617724" TargetMode="External"/><Relationship Id="rId1" Type="http://schemas.openxmlformats.org/officeDocument/2006/relationships/slideLayout" Target="../slideLayouts/slideLayout2.xml"/><Relationship Id="rId6" Type="http://schemas.openxmlformats.org/officeDocument/2006/relationships/hyperlink" Target="https://www.youtube.com/watch?v=Zug8FonO8Vo" TargetMode="External"/><Relationship Id="rId5" Type="http://schemas.openxmlformats.org/officeDocument/2006/relationships/hyperlink" Target="https://people.inf.ethz.ch/omutlu/pub/nanopore-sequencing-technology-and-tools-for-genome-assembly-AACBB18-talk.pdf" TargetMode="External"/><Relationship Id="rId4" Type="http://schemas.openxmlformats.org/officeDocument/2006/relationships/hyperlink" Target="https://people.inf.ethz.ch/omutlu/pub/nanopore-sequencing-technology-and-tools-for-genome-assembly-AACBB18-talk.pptx"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nature.com/articles/s41587-019-0217-9" TargetMode="External"/><Relationship Id="rId2" Type="http://schemas.openxmlformats.org/officeDocument/2006/relationships/notesSlide" Target="../notesSlides/notesSlide13.xml"/><Relationship Id="rId1" Type="http://schemas.openxmlformats.org/officeDocument/2006/relationships/slideLayout" Target="../slideLayouts/slideLayout553.xml"/><Relationship Id="rId6" Type="http://schemas.openxmlformats.org/officeDocument/2006/relationships/image" Target="../media/image75.tiff"/><Relationship Id="rId5" Type="http://schemas.openxmlformats.org/officeDocument/2006/relationships/hyperlink" Target="https://pacbio.gs.washington.edu/" TargetMode="External"/><Relationship Id="rId4" Type="http://schemas.openxmlformats.org/officeDocument/2006/relationships/hyperlink" Target="https://labs.wsu.edu/genomicscore/illumina-sequencing/"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76.png"/><Relationship Id="rId7" Type="http://schemas.openxmlformats.org/officeDocument/2006/relationships/oleObject" Target="../embeddings/oleObject2.bin"/><Relationship Id="rId2" Type="http://schemas.openxmlformats.org/officeDocument/2006/relationships/notesSlide" Target="../notesSlides/notesSlide14.xml"/><Relationship Id="rId1" Type="http://schemas.openxmlformats.org/officeDocument/2006/relationships/slideLayout" Target="../slideLayouts/slideLayout383.xml"/><Relationship Id="rId6" Type="http://schemas.openxmlformats.org/officeDocument/2006/relationships/image" Target="../media/image78.emf"/><Relationship Id="rId5" Type="http://schemas.openxmlformats.org/officeDocument/2006/relationships/oleObject" Target="../embeddings/oleObject1.bin"/><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github.com/Mangul-Lab-USC/review_technology_dictates_algorithms" TargetMode="External"/><Relationship Id="rId2" Type="http://schemas.openxmlformats.org/officeDocument/2006/relationships/hyperlink" Target="https://arxiv.org/abs/2003.00110" TargetMode="External"/><Relationship Id="rId1" Type="http://schemas.openxmlformats.org/officeDocument/2006/relationships/slideLayout" Target="../slideLayouts/slideLayout553.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32.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image" Target="../media/image76.png"/><Relationship Id="rId7" Type="http://schemas.openxmlformats.org/officeDocument/2006/relationships/oleObject" Target="../embeddings/oleObject4.bin"/><Relationship Id="rId2" Type="http://schemas.openxmlformats.org/officeDocument/2006/relationships/notesSlide" Target="../notesSlides/notesSlide15.xml"/><Relationship Id="rId1" Type="http://schemas.openxmlformats.org/officeDocument/2006/relationships/slideLayout" Target="../slideLayouts/slideLayout383.xml"/><Relationship Id="rId6" Type="http://schemas.openxmlformats.org/officeDocument/2006/relationships/image" Target="../media/image78.emf"/><Relationship Id="rId5" Type="http://schemas.openxmlformats.org/officeDocument/2006/relationships/oleObject" Target="../embeddings/oleObject3.bin"/><Relationship Id="rId4" Type="http://schemas.openxmlformats.org/officeDocument/2006/relationships/image" Target="../media/image77.jpeg"/><Relationship Id="rId9" Type="http://schemas.openxmlformats.org/officeDocument/2006/relationships/image" Target="../media/image81.jpeg"/></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338.xml"/></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hyperlink" Target="https://www.scirp.org/journal/paperinformation.aspx?paperid=74603" TargetMode="External"/><Relationship Id="rId4" Type="http://schemas.openxmlformats.org/officeDocument/2006/relationships/chart" Target="../charts/chart1.xml"/></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557.xml"/><Relationship Id="rId6" Type="http://schemas.openxmlformats.org/officeDocument/2006/relationships/image" Target="../media/image87.tiff"/><Relationship Id="rId5" Type="http://schemas.openxmlformats.org/officeDocument/2006/relationships/image" Target="../media/image86.tiff"/><Relationship Id="rId4" Type="http://schemas.openxmlformats.org/officeDocument/2006/relationships/image" Target="../media/image8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8.xml"/><Relationship Id="rId1" Type="http://schemas.openxmlformats.org/officeDocument/2006/relationships/slideLayout" Target="../slideLayouts/slideLayout389.xml"/><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arxiv.org/abs/1412.0348" TargetMode="External"/><Relationship Id="rId2" Type="http://schemas.openxmlformats.org/officeDocument/2006/relationships/image" Target="../media/image90.png"/><Relationship Id="rId1" Type="http://schemas.openxmlformats.org/officeDocument/2006/relationships/slideLayout" Target="../slideLayouts/slideLayout553.xml"/></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553.xml"/><Relationship Id="rId6" Type="http://schemas.openxmlformats.org/officeDocument/2006/relationships/image" Target="../media/image22.jpeg"/><Relationship Id="rId5" Type="http://schemas.openxmlformats.org/officeDocument/2006/relationships/image" Target="../media/image21.tiff"/><Relationship Id="rId4" Type="http://schemas.openxmlformats.org/officeDocument/2006/relationships/image" Target="../media/image20.tiff"/></Relationships>
</file>

<file path=ppt/slides/_rels/slide40.xml.rels><?xml version="1.0" encoding="UTF-8" standalone="yes"?>
<Relationships xmlns="http://schemas.openxmlformats.org/package/2006/relationships"><Relationship Id="rId3" Type="http://schemas.openxmlformats.org/officeDocument/2006/relationships/hyperlink" Target="https://github.com/Mangul-Lab-USC/review_technology_dictates_algorithms" TargetMode="External"/><Relationship Id="rId2" Type="http://schemas.openxmlformats.org/officeDocument/2006/relationships/hyperlink" Target="https://arxiv.org/abs/2003.00110" TargetMode="External"/><Relationship Id="rId1" Type="http://schemas.openxmlformats.org/officeDocument/2006/relationships/slideLayout" Target="../slideLayouts/slideLayout553.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553.xml"/></Relationships>
</file>

<file path=ppt/slides/_rels/slide42.xml.rels><?xml version="1.0" encoding="UTF-8" standalone="yes"?>
<Relationships xmlns="http://schemas.openxmlformats.org/package/2006/relationships"><Relationship Id="rId3" Type="http://schemas.openxmlformats.org/officeDocument/2006/relationships/hyperlink" Target="https://arxiv.org/pdf/2008.00961.pdf" TargetMode="External"/><Relationship Id="rId2" Type="http://schemas.openxmlformats.org/officeDocument/2006/relationships/image" Target="../media/image47.png"/><Relationship Id="rId1" Type="http://schemas.openxmlformats.org/officeDocument/2006/relationships/slideLayout" Target="../slideLayouts/slideLayout55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arxiv.org/pdf/2008.00961.pdf" TargetMode="External"/><Relationship Id="rId1" Type="http://schemas.openxmlformats.org/officeDocument/2006/relationships/slideLayout" Target="../slideLayouts/slideLayout557.xml"/></Relationships>
</file>

<file path=ppt/slides/_rels/slide4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DEL_5A_Y3TI&amp;list=PL5Q2soXY2Zi8NrPDgOR1yRU_Cxxjw-u18" TargetMode="External"/><Relationship Id="rId2" Type="http://schemas.openxmlformats.org/officeDocument/2006/relationships/hyperlink" Target="https://safari.ethz.ch/projects_and_seminars/fall2022/doku.php?id=bioinformatics" TargetMode="External"/><Relationship Id="rId1" Type="http://schemas.openxmlformats.org/officeDocument/2006/relationships/slideLayout" Target="../slideLayouts/slideLayout553.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nA41964-9r8&amp;list=PL5Q2soXY2Zi8tFlQvdxOdizD_EhVAMVQV" TargetMode="External"/><Relationship Id="rId4" Type="http://schemas.openxmlformats.org/officeDocument/2006/relationships/hyperlink" Target="https://safari.ethz.ch/projects_and_seminars/spring2022/doku.php?id=bioinformatics" TargetMode="External"/><Relationship Id="rId9" Type="http://schemas.openxmlformats.org/officeDocument/2006/relationships/hyperlink" Target="https://www.youtube.com/onurmutlulectures"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2" Type="http://schemas.openxmlformats.org/officeDocument/2006/relationships/hyperlink" Target="https://people.inf.ethz.ch/omutlu/pub/gatekeeper_FPGA-genome-prealignment-accelerator_bionformatics17.pdf" TargetMode="External"/><Relationship Id="rId1" Type="http://schemas.openxmlformats.org/officeDocument/2006/relationships/slideLayout" Target="../slideLayouts/slideLayout2.xml"/><Relationship Id="rId6" Type="http://schemas.openxmlformats.org/officeDocument/2006/relationships/image" Target="../media/image92.tiff"/><Relationship Id="rId5" Type="http://schemas.openxmlformats.org/officeDocument/2006/relationships/hyperlink" Target="https://academic.oup.com/bioinformatics/article-lookup/doi/10.1093/bioinformatics/btx342" TargetMode="External"/><Relationship Id="rId4" Type="http://schemas.openxmlformats.org/officeDocument/2006/relationships/hyperlink" Target="https://github.com/BilkentCompGen/GateKeeper" TargetMode="Externa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3.emf"/></Relationships>
</file>

<file path=ppt/slides/_rels/slide48.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oleObject" Target="../embeddings/oleObject6.bin"/><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github.com/BilkentCompGen/GateKeepe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56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arxiv.org/pdf/2008.00961.pdf"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2" Type="http://schemas.openxmlformats.org/officeDocument/2006/relationships/hyperlink" Target="https://people.inf.ethz.ch/omutlu/pub/gatekeeper_FPGA-genome-prealignment-accelerator_bionformatics17.pdf" TargetMode="External"/><Relationship Id="rId1" Type="http://schemas.openxmlformats.org/officeDocument/2006/relationships/slideLayout" Target="../slideLayouts/slideLayout2.xml"/><Relationship Id="rId6" Type="http://schemas.openxmlformats.org/officeDocument/2006/relationships/image" Target="../media/image92.tiff"/><Relationship Id="rId5" Type="http://schemas.openxmlformats.org/officeDocument/2006/relationships/hyperlink" Target="https://academic.oup.com/bioinformatics/article-lookup/doi/10.1093/bioinformatics/btx342" TargetMode="External"/><Relationship Id="rId4" Type="http://schemas.openxmlformats.org/officeDocument/2006/relationships/hyperlink" Target="https://github.com/BilkentCompGen/GateKeeper"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34.xml"/></Relationships>
</file>

<file path=ppt/slides/_rels/slide53.xml.rels><?xml version="1.0" encoding="UTF-8" standalone="yes"?>
<Relationships xmlns="http://schemas.openxmlformats.org/package/2006/relationships"><Relationship Id="rId3" Type="http://schemas.openxmlformats.org/officeDocument/2006/relationships/hyperlink" Target="https://people.inf.ethz.ch/omutlu/pub/shouji-genome-prealignment-filter_bionformatics19.pdf" TargetMode="External"/><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hyperlink" Target="https://doi.org/10.1093/bioinformatics/btz234" TargetMode="External"/><Relationship Id="rId5" Type="http://schemas.openxmlformats.org/officeDocument/2006/relationships/hyperlink" Target="https://github.com/CMU-SAFARI/Shouji" TargetMode="External"/><Relationship Id="rId4" Type="http://schemas.openxmlformats.org/officeDocument/2006/relationships/hyperlink" Target="http://bioinformatics.oxfordjournals.or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oleObject" Target="../embeddings/oleObject7.bin"/><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people.inf.ethz.ch/omutlu/pub/SneakySnake_UniversalGenomePrealignmentFilter_bioinformatics20.pdf" TargetMode="External"/><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hyperlink" Target="https://doi.org/10.1093/bioinformatics/btaa1015" TargetMode="External"/><Relationship Id="rId5" Type="http://schemas.openxmlformats.org/officeDocument/2006/relationships/hyperlink" Target="https://github.com/CMU-SAFARI/SneakySnake" TargetMode="External"/><Relationship Id="rId4" Type="http://schemas.openxmlformats.org/officeDocument/2006/relationships/hyperlink" Target="http://bioinformatics.oxfordjournals.org/"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553.xml"/></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tiff"/><Relationship Id="rId1" Type="http://schemas.openxmlformats.org/officeDocument/2006/relationships/slideLayout" Target="../slideLayouts/slideLayout2.xml"/><Relationship Id="rId4" Type="http://schemas.openxmlformats.org/officeDocument/2006/relationships/image" Target="../media/image101.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people.inf.ethz.ch/omutlu/pub/SneakySnake_UniversalGenomePrealignmentFilter_bioinformatics20.pdf" TargetMode="External"/><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hyperlink" Target="https://doi.org/10.1093/bioinformatics/btaa1015" TargetMode="External"/><Relationship Id="rId5" Type="http://schemas.openxmlformats.org/officeDocument/2006/relationships/hyperlink" Target="https://github.com/CMU-SAFARI/SneakySnake" TargetMode="External"/><Relationship Id="rId4" Type="http://schemas.openxmlformats.org/officeDocument/2006/relationships/hyperlink" Target="http://bioinformatics.oxfordjournals.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arxiv.org/pdf/2008.00961.pdf" TargetMode="External"/><Relationship Id="rId1" Type="http://schemas.openxmlformats.org/officeDocument/2006/relationships/slideLayout" Target="../slideLayouts/slideLayout557.xml"/></Relationships>
</file>

<file path=ppt/slides/_rels/slide60.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102.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84.xml"/><Relationship Id="rId1" Type="http://schemas.openxmlformats.org/officeDocument/2006/relationships/tags" Target="../tags/tag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84.xml"/><Relationship Id="rId1" Type="http://schemas.openxmlformats.org/officeDocument/2006/relationships/tags" Target="../tags/tag2.xml"/><Relationship Id="rId5" Type="http://schemas.openxmlformats.org/officeDocument/2006/relationships/image" Target="../media/image104.emf"/><Relationship Id="rId4" Type="http://schemas.openxmlformats.org/officeDocument/2006/relationships/image" Target="../media/image103.emf"/></Relationships>
</file>

<file path=ppt/slides/_rels/slide63.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notesSlide" Target="../notesSlides/notesSlide24.xml"/><Relationship Id="rId7" Type="http://schemas.openxmlformats.org/officeDocument/2006/relationships/image" Target="../media/image108.emf"/><Relationship Id="rId2" Type="http://schemas.openxmlformats.org/officeDocument/2006/relationships/slideLayout" Target="../slideLayouts/slideLayout484.xml"/><Relationship Id="rId1" Type="http://schemas.openxmlformats.org/officeDocument/2006/relationships/tags" Target="../tags/tag3.xml"/><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5.emf"/></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84.xml"/><Relationship Id="rId1" Type="http://schemas.openxmlformats.org/officeDocument/2006/relationships/tags" Target="../tags/tag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84.xml"/><Relationship Id="rId1" Type="http://schemas.openxmlformats.org/officeDocument/2006/relationships/tags" Target="../tags/tag5.xml"/><Relationship Id="rId5" Type="http://schemas.openxmlformats.org/officeDocument/2006/relationships/image" Target="../media/image111.emf"/><Relationship Id="rId4" Type="http://schemas.openxmlformats.org/officeDocument/2006/relationships/image" Target="../media/image110.e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84.xml"/><Relationship Id="rId1" Type="http://schemas.openxmlformats.org/officeDocument/2006/relationships/tags" Target="../tags/tag6.xml"/><Relationship Id="rId5" Type="http://schemas.openxmlformats.org/officeDocument/2006/relationships/image" Target="../media/image111.emf"/><Relationship Id="rId4" Type="http://schemas.openxmlformats.org/officeDocument/2006/relationships/image" Target="../media/image110.em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84.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84.xml"/><Relationship Id="rId1" Type="http://schemas.openxmlformats.org/officeDocument/2006/relationships/tags" Target="../tags/tag7.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84.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hyperlink" Target="https://arxiv.org/pdf/2106.06433.pdf" TargetMode="External"/><Relationship Id="rId2" Type="http://schemas.openxmlformats.org/officeDocument/2006/relationships/image" Target="../media/image30.png"/><Relationship Id="rId1" Type="http://schemas.openxmlformats.org/officeDocument/2006/relationships/slideLayout" Target="../slideLayouts/slideLayout557.xml"/><Relationship Id="rId4" Type="http://schemas.openxmlformats.org/officeDocument/2006/relationships/hyperlink" Target="https://github.com/CMU-SAFARI/SneakySnake/tree/master/SneakySnake-HLS-HBM" TargetMode="External"/></Relationships>
</file>

<file path=ppt/slides/_rels/slide70.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102.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7" Type="http://schemas.openxmlformats.org/officeDocument/2006/relationships/image" Target="../media/image112.png"/><Relationship Id="rId2" Type="http://schemas.openxmlformats.org/officeDocument/2006/relationships/hyperlink" Target="https://arxiv.org/pdf/2208.09985.pdf" TargetMode="External"/><Relationship Id="rId1" Type="http://schemas.openxmlformats.org/officeDocument/2006/relationships/slideLayout" Target="../slideLayouts/slideLayout2.xml"/><Relationship Id="rId6" Type="http://schemas.openxmlformats.org/officeDocument/2006/relationships/hyperlink" Target="https://github.com/cmu-safari/scrooge" TargetMode="External"/><Relationship Id="rId5" Type="http://schemas.openxmlformats.org/officeDocument/2006/relationships/hyperlink" Target="https://arxiv.org/abs/2208.09985" TargetMode="External"/><Relationship Id="rId4" Type="http://schemas.openxmlformats.org/officeDocument/2006/relationships/hyperlink" Target="https://doi.org/10.1093/bioinformatics/btad151"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iscaconf.org/isca2022/" TargetMode="External"/><Relationship Id="rId2" Type="http://schemas.openxmlformats.org/officeDocument/2006/relationships/hyperlink" Target="https://people.inf.ethz.ch/omutlu/pub/SeGraM_genomic-sequence-mapping-universal-accelerator_isca22.pdf" TargetMode="Externa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s://arxiv.org/pdf/2205.05883.pdf" TargetMode="Externa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84.xml"/><Relationship Id="rId1" Type="http://schemas.openxmlformats.org/officeDocument/2006/relationships/tags" Target="../tags/tag9.xml"/><Relationship Id="rId4" Type="http://schemas.openxmlformats.org/officeDocument/2006/relationships/image" Target="../media/image114.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8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8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8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84.xml"/><Relationship Id="rId1" Type="http://schemas.openxmlformats.org/officeDocument/2006/relationships/tags" Target="../tags/tag10.xml"/></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s://www.youtube.com/watch?v=gyjqYoyDP9s" TargetMode="External"/><Relationship Id="rId1" Type="http://schemas.openxmlformats.org/officeDocument/2006/relationships/slideLayout" Target="../slideLayouts/slideLayout605.xml"/></Relationships>
</file>

<file path=ppt/slides/_rels/slide79.xml.rels><?xml version="1.0" encoding="UTF-8" standalone="yes"?>
<Relationships xmlns="http://schemas.openxmlformats.org/package/2006/relationships"><Relationship Id="rId3" Type="http://schemas.openxmlformats.org/officeDocument/2006/relationships/hyperlink" Target="http://iscaconf.org/isca2022/" TargetMode="External"/><Relationship Id="rId2" Type="http://schemas.openxmlformats.org/officeDocument/2006/relationships/hyperlink" Target="https://people.inf.ethz.ch/omutlu/pub/SeGraM_genomic-sequence-mapping-universal-accelerator_isca22.pdf" TargetMode="Externa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s://arxiv.org/pdf/2205.05883.pdf"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github.com/CMU-SAFARI/Molecules2Variations" TargetMode="External"/><Relationship Id="rId2" Type="http://schemas.openxmlformats.org/officeDocument/2006/relationships/hyperlink" Target="https://arxiv.org/abs/2205.07957" TargetMode="External"/><Relationship Id="rId1" Type="http://schemas.openxmlformats.org/officeDocument/2006/relationships/slideLayout" Target="../slideLayouts/slideLayout553.xml"/><Relationship Id="rId5" Type="http://schemas.openxmlformats.org/officeDocument/2006/relationships/hyperlink" Target="https://arxiv.org/pdf/2205.07957.pdf" TargetMode="External"/><Relationship Id="rId4" Type="http://schemas.openxmlformats.org/officeDocument/2006/relationships/image" Target="../media/image31.png"/></Relationships>
</file>

<file path=ppt/slides/_rels/slide8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hyperlink" Target="https://arxiv.org/pdf/2211.03079.pdf"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2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https://arxiv.org/pdf/2106.06433.pdf" TargetMode="External"/><Relationship Id="rId2" Type="http://schemas.openxmlformats.org/officeDocument/2006/relationships/image" Target="../media/image30.png"/><Relationship Id="rId1" Type="http://schemas.openxmlformats.org/officeDocument/2006/relationships/slideLayout" Target="../slideLayouts/slideLayout557.xml"/><Relationship Id="rId4" Type="http://schemas.openxmlformats.org/officeDocument/2006/relationships/hyperlink" Target="https://github.com/CMU-SAFARI/SneakySnake/tree/master/SneakySnake-HLS-HBM"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53.xml"/></Relationships>
</file>

<file path=ppt/slides/_rels/slide8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119.jpeg"/></Relationships>
</file>

<file path=ppt/slides/_rels/slide88.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121.tiff"/></Relationships>
</file>

<file path=ppt/slides/_rels/slide89.xml.rels><?xml version="1.0" encoding="UTF-8" standalone="yes"?>
<Relationships xmlns="http://schemas.openxmlformats.org/package/2006/relationships"><Relationship Id="rId3" Type="http://schemas.openxmlformats.org/officeDocument/2006/relationships/hyperlink" Target="https://arxiv.org/pdf/2106.06433.pdf" TargetMode="External"/><Relationship Id="rId2" Type="http://schemas.openxmlformats.org/officeDocument/2006/relationships/image" Target="../media/image30.png"/><Relationship Id="rId1" Type="http://schemas.openxmlformats.org/officeDocument/2006/relationships/slideLayout" Target="../slideLayouts/slideLayout557.xml"/><Relationship Id="rId4" Type="http://schemas.openxmlformats.org/officeDocument/2006/relationships/hyperlink" Target="https://github.com/CMU-SAFARI/SneakySnake/tree/master/SneakySnake-HLS-HB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53.xml"/></Relationships>
</file>

<file path=ppt/slides/_rels/slide90.xml.rels><?xml version="1.0" encoding="UTF-8" standalone="yes"?>
<Relationships xmlns="http://schemas.openxmlformats.org/package/2006/relationships"><Relationship Id="rId8" Type="http://schemas.openxmlformats.org/officeDocument/2006/relationships/hyperlink" Target="https://www.youtube.com/watch?v=j5-I84iNVd8" TargetMode="External"/><Relationship Id="rId3" Type="http://schemas.openxmlformats.org/officeDocument/2006/relationships/hyperlink" Target="http://www.biomedcentral.com/bmcgenomics/" TargetMode="External"/><Relationship Id="rId7" Type="http://schemas.openxmlformats.org/officeDocument/2006/relationships/hyperlink" Target="https://github.com/CMU-SAFARI/GRIM" TargetMode="External"/><Relationship Id="rId2" Type="http://schemas.openxmlformats.org/officeDocument/2006/relationships/hyperlink" Target="https://arxiv.org/pdf/1711.01177.pdf" TargetMode="External"/><Relationship Id="rId1" Type="http://schemas.openxmlformats.org/officeDocument/2006/relationships/slideLayout" Target="../slideLayouts/slideLayout2.xml"/><Relationship Id="rId6" Type="http://schemas.openxmlformats.org/officeDocument/2006/relationships/hyperlink" Target="https://people.inf.ethz.ch/omutlu/pub/GRIM-filter-DNA-pre-alignment-in-memory_apbc18-talk.pdf" TargetMode="External"/><Relationship Id="rId5" Type="http://schemas.openxmlformats.org/officeDocument/2006/relationships/hyperlink" Target="https://people.inf.ethz.ch/omutlu/pub/GRIM-filter-DNA-pre-alignment-in-memory_apbc18-talk.pptx" TargetMode="External"/><Relationship Id="rId4" Type="http://schemas.openxmlformats.org/officeDocument/2006/relationships/hyperlink" Target="http://apbc2018.bio.keio.ac.jp/" TargetMode="External"/><Relationship Id="rId9" Type="http://schemas.openxmlformats.org/officeDocument/2006/relationships/image" Target="../media/image122.png"/></Relationships>
</file>

<file path=ppt/slides/_rels/slide9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s://asplos-conference.org/" TargetMode="External"/><Relationship Id="rId7" Type="http://schemas.openxmlformats.org/officeDocument/2006/relationships/image" Target="../media/image124.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2.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65.xml"/><Relationship Id="rId1" Type="http://schemas.openxmlformats.org/officeDocument/2006/relationships/tags" Target="../tags/tag11.xml"/><Relationship Id="rId5" Type="http://schemas.openxmlformats.org/officeDocument/2006/relationships/image" Target="../media/image126.svg"/><Relationship Id="rId4" Type="http://schemas.openxmlformats.org/officeDocument/2006/relationships/image" Target="../media/image125.png"/></Relationships>
</file>

<file path=ppt/slides/_rels/slide9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notesSlide" Target="../notesSlides/notesSlide39.xml"/><Relationship Id="rId7" Type="http://schemas.openxmlformats.org/officeDocument/2006/relationships/image" Target="../media/image130.svg"/><Relationship Id="rId2" Type="http://schemas.openxmlformats.org/officeDocument/2006/relationships/slideLayout" Target="../slideLayouts/slideLayout565.xml"/><Relationship Id="rId1" Type="http://schemas.openxmlformats.org/officeDocument/2006/relationships/tags" Target="../tags/tag12.xml"/><Relationship Id="rId6" Type="http://schemas.openxmlformats.org/officeDocument/2006/relationships/image" Target="../media/image129.png"/><Relationship Id="rId11" Type="http://schemas.openxmlformats.org/officeDocument/2006/relationships/image" Target="../media/image126.svg"/><Relationship Id="rId5" Type="http://schemas.openxmlformats.org/officeDocument/2006/relationships/image" Target="../media/image128.svg"/><Relationship Id="rId10" Type="http://schemas.openxmlformats.org/officeDocument/2006/relationships/image" Target="../media/image125.png"/><Relationship Id="rId4" Type="http://schemas.openxmlformats.org/officeDocument/2006/relationships/image" Target="../media/image127.png"/><Relationship Id="rId9" Type="http://schemas.openxmlformats.org/officeDocument/2006/relationships/image" Target="../media/image132.sv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65.xml"/><Relationship Id="rId1" Type="http://schemas.openxmlformats.org/officeDocument/2006/relationships/tags" Target="../tags/tag13.xml"/><Relationship Id="rId5" Type="http://schemas.openxmlformats.org/officeDocument/2006/relationships/image" Target="../media/image134.svg"/><Relationship Id="rId4" Type="http://schemas.openxmlformats.org/officeDocument/2006/relationships/image" Target="../media/image133.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65.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65.xml"/><Relationship Id="rId1" Type="http://schemas.openxmlformats.org/officeDocument/2006/relationships/tags" Target="../tags/tag14.xml"/><Relationship Id="rId5" Type="http://schemas.openxmlformats.org/officeDocument/2006/relationships/image" Target="../media/image134.svg"/><Relationship Id="rId4" Type="http://schemas.openxmlformats.org/officeDocument/2006/relationships/image" Target="../media/image133.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65.xml"/><Relationship Id="rId1" Type="http://schemas.openxmlformats.org/officeDocument/2006/relationships/tags" Target="../tags/tag15.xml"/><Relationship Id="rId5" Type="http://schemas.openxmlformats.org/officeDocument/2006/relationships/image" Target="../media/image134.svg"/><Relationship Id="rId4" Type="http://schemas.openxmlformats.org/officeDocument/2006/relationships/image" Target="../media/image133.png"/></Relationships>
</file>

<file path=ppt/slides/_rels/slide99.xml.rels><?xml version="1.0" encoding="UTF-8" standalone="yes"?>
<Relationships xmlns="http://schemas.openxmlformats.org/package/2006/relationships"><Relationship Id="rId3" Type="http://schemas.openxmlformats.org/officeDocument/2006/relationships/hyperlink" Target="https://asplos-conference.org/" TargetMode="External"/><Relationship Id="rId7" Type="http://schemas.openxmlformats.org/officeDocument/2006/relationships/image" Target="../media/image124.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2.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14 April 2023</a:t>
            </a:r>
          </a:p>
          <a:p>
            <a:r>
              <a:rPr lang="en-US" sz="2200" dirty="0"/>
              <a:t>BIO-Arch Workshop @ RECOMB</a:t>
            </a:r>
          </a:p>
          <a:p>
            <a:pPr algn="l"/>
            <a:endParaRPr lang="en-US" sz="2200" dirty="0"/>
          </a:p>
        </p:txBody>
      </p:sp>
      <p:sp>
        <p:nvSpPr>
          <p:cNvPr id="13" name="Title 1"/>
          <p:cNvSpPr>
            <a:spLocks noGrp="1"/>
          </p:cNvSpPr>
          <p:nvPr>
            <p:ph type="ctrTitle"/>
          </p:nvPr>
        </p:nvSpPr>
        <p:spPr>
          <a:xfrm>
            <a:off x="395536" y="1340768"/>
            <a:ext cx="8382000" cy="2201416"/>
          </a:xfrm>
        </p:spPr>
        <p:txBody>
          <a:bodyPr>
            <a:normAutofit/>
          </a:bodyPr>
          <a:lstStyle/>
          <a:p>
            <a:pPr algn="ctr"/>
            <a:r>
              <a:rPr lang="en-US" sz="5400" dirty="0"/>
              <a:t>Accelerating Genome Analysis</a:t>
            </a:r>
            <a:br>
              <a:rPr lang="en-US" sz="4400" dirty="0"/>
            </a:br>
            <a:br>
              <a:rPr lang="en-US" sz="800" dirty="0"/>
            </a:br>
            <a:r>
              <a:rPr lang="en-US" sz="4400" dirty="0">
                <a:solidFill>
                  <a:srgbClr val="C00000"/>
                </a:solidFill>
              </a:rPr>
              <a:t>A Primer on an Ongoing Journey</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safari.png">
            <a:extLst>
              <a:ext uri="{FF2B5EF4-FFF2-40B4-BE49-F238E27FC236}">
                <a16:creationId xmlns:a16="http://schemas.microsoft.com/office/drawing/2014/main" id="{C9B17D3A-555D-294B-BA0B-7E8D65DE6AC3}"/>
              </a:ext>
            </a:extLst>
          </p:cNvPr>
          <p:cNvPicPr>
            <a:picLocks noChangeAspect="1"/>
          </p:cNvPicPr>
          <p:nvPr/>
        </p:nvPicPr>
        <p:blipFill>
          <a:blip r:embed="rId6" cstate="print"/>
          <a:stretch>
            <a:fillRect/>
          </a:stretch>
        </p:blipFill>
        <p:spPr>
          <a:xfrm>
            <a:off x="216024" y="5949280"/>
            <a:ext cx="1745138" cy="504938"/>
          </a:xfrm>
          <a:prstGeom prst="rect">
            <a:avLst/>
          </a:prstGeom>
        </p:spPr>
      </p:pic>
      <p:pic>
        <p:nvPicPr>
          <p:cNvPr id="9" name="Picture 8" descr="Burgundy_CMU_JPG_Logo.jpg">
            <a:extLst>
              <a:ext uri="{FF2B5EF4-FFF2-40B4-BE49-F238E27FC236}">
                <a16:creationId xmlns:a16="http://schemas.microsoft.com/office/drawing/2014/main" id="{9127C22E-15AE-AE44-AF51-E3A55BC60E46}"/>
              </a:ext>
            </a:extLst>
          </p:cNvPr>
          <p:cNvPicPr>
            <a:picLocks noChangeAspect="1"/>
          </p:cNvPicPr>
          <p:nvPr/>
        </p:nvPicPr>
        <p:blipFill>
          <a:blip r:embed="rId7"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4182974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itle 1">
            <a:extLst>
              <a:ext uri="{FF2B5EF4-FFF2-40B4-BE49-F238E27FC236}">
                <a16:creationId xmlns:a16="http://schemas.microsoft.com/office/drawing/2014/main" id="{C0BA9032-E454-4549-A5B5-ED2FFF9B48F6}"/>
              </a:ext>
            </a:extLst>
          </p:cNvPr>
          <p:cNvSpPr>
            <a:spLocks noGrp="1" noChangeArrowheads="1"/>
          </p:cNvSpPr>
          <p:nvPr>
            <p:ph type="title"/>
          </p:nvPr>
        </p:nvSpPr>
        <p:spPr>
          <a:xfrm>
            <a:off x="228600" y="152400"/>
            <a:ext cx="8915400" cy="1066800"/>
          </a:xfrm>
        </p:spPr>
        <p:txBody>
          <a:bodyPr/>
          <a:lstStyle/>
          <a:p>
            <a:r>
              <a:rPr lang="en-US" altLang="en-US" sz="3800" dirty="0"/>
              <a:t>Algorithm-Arch-Device Co-Design is Critical</a:t>
            </a:r>
          </a:p>
        </p:txBody>
      </p:sp>
      <p:sp>
        <p:nvSpPr>
          <p:cNvPr id="277506" name="Content Placeholder 2">
            <a:extLst>
              <a:ext uri="{FF2B5EF4-FFF2-40B4-BE49-F238E27FC236}">
                <a16:creationId xmlns:a16="http://schemas.microsoft.com/office/drawing/2014/main" id="{281812F4-8401-8A40-97FF-DB827DE7A4ED}"/>
              </a:ext>
            </a:extLst>
          </p:cNvPr>
          <p:cNvSpPr>
            <a:spLocks noGrp="1" noChangeArrowheads="1"/>
          </p:cNvSpPr>
          <p:nvPr>
            <p:ph idx="1"/>
          </p:nvPr>
        </p:nvSpPr>
        <p:spPr/>
        <p:txBody>
          <a:bodyPr/>
          <a:lstStyle/>
          <a:p>
            <a:endParaRPr lang="en-US" altLang="en-US"/>
          </a:p>
        </p:txBody>
      </p:sp>
      <p:sp>
        <p:nvSpPr>
          <p:cNvPr id="4" name="Slide Number Placeholder 3">
            <a:extLst>
              <a:ext uri="{FF2B5EF4-FFF2-40B4-BE49-F238E27FC236}">
                <a16:creationId xmlns:a16="http://schemas.microsoft.com/office/drawing/2014/main" id="{89B71706-8BED-F442-8971-B8568724DC1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85D8F-B845-BB48-BA80-B7F93FEB1A49}"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959B9344-D19A-2D41-AE41-D62E609FC875}"/>
              </a:ext>
            </a:extLst>
          </p:cNvPr>
          <p:cNvSpPr txBox="1">
            <a:spLocks noChangeArrowheads="1"/>
          </p:cNvSpPr>
          <p:nvPr/>
        </p:nvSpPr>
        <p:spPr bwMode="auto">
          <a:xfrm>
            <a:off x="3248025" y="36909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7C4BD413-256F-804C-A912-33BF955D779D}"/>
              </a:ext>
            </a:extLst>
          </p:cNvPr>
          <p:cNvSpPr txBox="1">
            <a:spLocks noChangeAspect="1" noChangeArrowheads="1"/>
          </p:cNvSpPr>
          <p:nvPr/>
        </p:nvSpPr>
        <p:spPr bwMode="auto">
          <a:xfrm>
            <a:off x="3248025" y="33194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SW/HW Interface</a:t>
            </a:r>
          </a:p>
        </p:txBody>
      </p:sp>
      <p:sp>
        <p:nvSpPr>
          <p:cNvPr id="7" name="Text Box 19">
            <a:extLst>
              <a:ext uri="{FF2B5EF4-FFF2-40B4-BE49-F238E27FC236}">
                <a16:creationId xmlns:a16="http://schemas.microsoft.com/office/drawing/2014/main" id="{B9AA388C-D761-2E48-878A-F4413ABC67B1}"/>
              </a:ext>
            </a:extLst>
          </p:cNvPr>
          <p:cNvSpPr txBox="1">
            <a:spLocks noChangeAspect="1" noChangeArrowheads="1"/>
          </p:cNvSpPr>
          <p:nvPr/>
        </p:nvSpPr>
        <p:spPr bwMode="auto">
          <a:xfrm>
            <a:off x="3244850" y="26543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B8AE1440-B0CA-254A-8992-48EE47078E5D}"/>
              </a:ext>
            </a:extLst>
          </p:cNvPr>
          <p:cNvSpPr txBox="1">
            <a:spLocks noChangeAspect="1" noChangeArrowheads="1"/>
          </p:cNvSpPr>
          <p:nvPr/>
        </p:nvSpPr>
        <p:spPr bwMode="auto">
          <a:xfrm>
            <a:off x="3244850" y="22828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284B2756-DCD2-CB4A-A497-A7E3258D80D8}"/>
              </a:ext>
            </a:extLst>
          </p:cNvPr>
          <p:cNvSpPr txBox="1">
            <a:spLocks noChangeAspect="1" noChangeArrowheads="1"/>
          </p:cNvSpPr>
          <p:nvPr/>
        </p:nvSpPr>
        <p:spPr bwMode="auto">
          <a:xfrm>
            <a:off x="3244850" y="1916113"/>
            <a:ext cx="2043113" cy="366712"/>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4A5CD7D2-75F2-4340-AD85-3DA75A4D8BD3}"/>
              </a:ext>
            </a:extLst>
          </p:cNvPr>
          <p:cNvSpPr txBox="1">
            <a:spLocks noChangeAspect="1" noChangeArrowheads="1"/>
          </p:cNvSpPr>
          <p:nvPr/>
        </p:nvSpPr>
        <p:spPr bwMode="auto">
          <a:xfrm>
            <a:off x="3248025" y="40640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a:extLst>
              <a:ext uri="{FF2B5EF4-FFF2-40B4-BE49-F238E27FC236}">
                <a16:creationId xmlns:a16="http://schemas.microsoft.com/office/drawing/2014/main" id="{8FF071FC-8054-5545-9246-15BBD8947BE7}"/>
              </a:ext>
            </a:extLst>
          </p:cNvPr>
          <p:cNvSpPr txBox="1">
            <a:spLocks noChangeAspect="1" noChangeArrowheads="1"/>
          </p:cNvSpPr>
          <p:nvPr/>
        </p:nvSpPr>
        <p:spPr bwMode="auto">
          <a:xfrm>
            <a:off x="3248025" y="44354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B8807EAF-3E7A-2E4F-A579-A5C0F20A55C3}"/>
              </a:ext>
            </a:extLst>
          </p:cNvPr>
          <p:cNvSpPr txBox="1">
            <a:spLocks noChangeAspect="1" noChangeArrowheads="1"/>
          </p:cNvSpPr>
          <p:nvPr/>
        </p:nvSpPr>
        <p:spPr bwMode="auto">
          <a:xfrm>
            <a:off x="3248025" y="2997200"/>
            <a:ext cx="2041525" cy="3270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System Software</a:t>
            </a:r>
          </a:p>
        </p:txBody>
      </p:sp>
      <p:sp>
        <p:nvSpPr>
          <p:cNvPr id="14" name="Text Box 23">
            <a:extLst>
              <a:ext uri="{FF2B5EF4-FFF2-40B4-BE49-F238E27FC236}">
                <a16:creationId xmlns:a16="http://schemas.microsoft.com/office/drawing/2014/main" id="{91425FE6-E37E-7E4F-B0E3-BFAA7BB143C7}"/>
              </a:ext>
            </a:extLst>
          </p:cNvPr>
          <p:cNvSpPr txBox="1">
            <a:spLocks noChangeAspect="1" noChangeArrowheads="1"/>
          </p:cNvSpPr>
          <p:nvPr/>
        </p:nvSpPr>
        <p:spPr bwMode="auto">
          <a:xfrm>
            <a:off x="3249613" y="47910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6" name="Rounded Rectangle 15">
            <a:extLst>
              <a:ext uri="{FF2B5EF4-FFF2-40B4-BE49-F238E27FC236}">
                <a16:creationId xmlns:a16="http://schemas.microsoft.com/office/drawing/2014/main" id="{A71EA216-5C4D-3D45-839A-67809AE444B6}"/>
              </a:ext>
            </a:extLst>
          </p:cNvPr>
          <p:cNvSpPr>
            <a:spLocks noChangeArrowheads="1"/>
          </p:cNvSpPr>
          <p:nvPr/>
        </p:nvSpPr>
        <p:spPr bwMode="auto">
          <a:xfrm rot="5400000">
            <a:off x="3140075" y="2393951"/>
            <a:ext cx="2232025" cy="2286000"/>
          </a:xfrm>
          <a:prstGeom prst="roundRect">
            <a:avLst>
              <a:gd name="adj" fmla="val 16667"/>
            </a:avLst>
          </a:prstGeom>
          <a:noFill/>
          <a:ln w="44450">
            <a:solidFill>
              <a:srgbClr val="0000FF"/>
            </a:solidFill>
            <a:round/>
            <a:headEnd/>
            <a:tailEnd/>
          </a:ln>
          <a:extLst>
            <a:ext uri="{909E8E84-426E-40dd-AFC4-6F175D3DCCD1}"/>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7" name="TextBox 16">
            <a:extLst>
              <a:ext uri="{FF2B5EF4-FFF2-40B4-BE49-F238E27FC236}">
                <a16:creationId xmlns:a16="http://schemas.microsoft.com/office/drawing/2014/main" id="{8C58E4F8-1C59-F946-A9A5-CE2A86B0DDA5}"/>
              </a:ext>
            </a:extLst>
          </p:cNvPr>
          <p:cNvSpPr txBox="1">
            <a:spLocks noChangeArrowheads="1"/>
          </p:cNvSpPr>
          <p:nvPr/>
        </p:nvSpPr>
        <p:spPr bwMode="auto">
          <a:xfrm>
            <a:off x="-31750" y="3284538"/>
            <a:ext cx="3124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Computer Architecture (expanded view)</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52657880"/>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strike="noStrike" kern="1200" cap="none" spc="0" normalizeH="0" baseline="0" noProof="0" dirty="0">
                <a:ln>
                  <a:noFill/>
                </a:ln>
                <a:solidFill>
                  <a:srgbClr val="000000"/>
                </a:solidFill>
                <a:effectLst/>
                <a:uLnTx/>
                <a:uFillTx/>
                <a:latin typeface="Tahoma"/>
                <a:ea typeface="+mn-ea"/>
                <a:cs typeface="+mn-cs"/>
              </a:rPr>
              <a:t>Onur Mutlu</a:t>
            </a:r>
            <a:r>
              <a:rPr kumimoji="0" lang="en-US" sz="1800" b="0" i="0" u="none" strike="noStrike" kern="1200" cap="none" spc="0" normalizeH="0" baseline="0" noProof="0" dirty="0">
                <a:ln>
                  <a:noFill/>
                </a:ln>
                <a:solidFill>
                  <a:srgbClr val="000000"/>
                </a:solidFill>
                <a:effectLst/>
                <a:uLnTx/>
                <a:uFillTx/>
                <a:latin typeface="Tahoma"/>
                <a:ea typeface="+mn-ea"/>
                <a:cs typeface="+mn-cs"/>
              </a:rPr>
              <a:t>,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2678099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 (II)</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20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Saugata Ghose, Amirali Boroumand,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700" b="0" i="0" u="none" strike="noStrike" kern="1200" cap="none" spc="0" normalizeH="0" baseline="0" noProof="0" dirty="0">
                <a:ln>
                  <a:noFill/>
                </a:ln>
                <a:solidFill>
                  <a:srgbClr val="000000"/>
                </a:solidFill>
                <a:effectLst/>
                <a:uLnTx/>
                <a:uFillTx/>
                <a:latin typeface="Tahoma"/>
                <a:ea typeface="+mn-ea"/>
                <a:cs typeface="+mn-cs"/>
              </a:rPr>
              <a:t> S. Kim, Juan Gomez-Luna, and Onur Mutlu,</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"Processing-in-Memory: A Workload-Driven Perspective"</a:t>
            </a:r>
            <a:br>
              <a:rPr kumimoji="0" lang="en-US" sz="1900" b="0" i="0" u="none" strike="noStrike" kern="1200" cap="none" spc="0" normalizeH="0" baseline="0" noProof="0" dirty="0">
                <a:ln>
                  <a:noFill/>
                </a:ln>
                <a:solidFill>
                  <a:srgbClr val="0000FF"/>
                </a:solidFill>
                <a:effectLst/>
                <a:uLnTx/>
                <a:uFillTx/>
                <a:latin typeface="Tahoma"/>
                <a:ea typeface="+mn-ea"/>
                <a:cs typeface="+mn-cs"/>
              </a:rPr>
            </a:br>
            <a:r>
              <a:rPr kumimoji="0" lang="en-US" sz="1900" b="0" i="1" u="none" strike="noStrike" kern="1200" cap="none" spc="0" normalizeH="0" baseline="0" noProof="0" dirty="0">
                <a:ln>
                  <a:noFill/>
                </a:ln>
                <a:solidFill>
                  <a:srgbClr val="000000"/>
                </a:solidFill>
                <a:effectLst/>
                <a:uLnTx/>
                <a:uFillTx/>
                <a:latin typeface="Tahoma"/>
                <a:ea typeface="+mn-ea"/>
                <a:cs typeface="+mn-cs"/>
              </a:rPr>
              <a:t>Invited Article in </a:t>
            </a:r>
            <a:r>
              <a:rPr kumimoji="0" lang="en-US" sz="1900" b="0" i="1" u="none" strike="noStrike" kern="1200" cap="none" spc="0" normalizeH="0" baseline="0" noProof="0" dirty="0">
                <a:ln>
                  <a:noFill/>
                </a:ln>
                <a:solidFill>
                  <a:srgbClr val="000000"/>
                </a:solidFill>
                <a:effectLst/>
                <a:uLnTx/>
                <a:uFillTx/>
                <a:latin typeface="Tahoma"/>
                <a:ea typeface="+mn-ea"/>
                <a:cs typeface="+mn-cs"/>
                <a:hlinkClick r:id="rId3"/>
              </a:rPr>
              <a:t>IBM Journal of Research &amp; Development</a:t>
            </a:r>
            <a:r>
              <a:rPr kumimoji="0" lang="en-US" sz="1900" b="0" i="1" u="none" strike="noStrike" kern="1200" cap="none" spc="0" normalizeH="0" baseline="0" noProof="0" dirty="0">
                <a:ln>
                  <a:noFill/>
                </a:ln>
                <a:solidFill>
                  <a:srgbClr val="000000"/>
                </a:solidFill>
                <a:effectLst/>
                <a:uLnTx/>
                <a:uFillTx/>
                <a:latin typeface="Tahoma"/>
                <a:ea typeface="+mn-ea"/>
                <a:cs typeface="+mn-cs"/>
              </a:rPr>
              <a:t>, Special Issue on Hardware for Artificial Intelligence</a:t>
            </a:r>
            <a:r>
              <a:rPr kumimoji="0" lang="en-US" sz="1900" b="0" i="0" u="none" strike="noStrike" kern="1200" cap="none" spc="0" normalizeH="0" baseline="0" noProof="0" dirty="0">
                <a:ln>
                  <a:noFill/>
                </a:ln>
                <a:solidFill>
                  <a:srgbClr val="000000"/>
                </a:solidFill>
                <a:effectLst/>
                <a:uLnTx/>
                <a:uFillTx/>
                <a:latin typeface="Tahoma"/>
                <a:ea typeface="+mn-ea"/>
                <a:cs typeface="+mn-cs"/>
              </a:rPr>
              <a:t>, to appear in November 2019. </a:t>
            </a:r>
            <a:br>
              <a:rPr kumimoji="0" lang="en-US" sz="1900" b="0" i="0" u="none" strike="noStrike" kern="1200" cap="none" spc="0" normalizeH="0" baseline="0" noProof="0" dirty="0">
                <a:ln>
                  <a:noFill/>
                </a:ln>
                <a:solidFill>
                  <a:srgbClr val="000000"/>
                </a:solidFill>
                <a:effectLst/>
                <a:uLnTx/>
                <a:uFillTx/>
                <a:latin typeface="Tahoma"/>
                <a:ea typeface="+mn-ea"/>
                <a:cs typeface="+mn-cs"/>
              </a:rPr>
            </a:br>
            <a:r>
              <a:rPr kumimoji="0" lang="en-US" sz="1900" b="0" i="0" u="none" strike="noStrike" kern="1200" cap="none" spc="0" normalizeH="0" baseline="0" noProof="0" dirty="0">
                <a:ln>
                  <a:noFill/>
                </a:ln>
                <a:solidFill>
                  <a:srgbClr val="000000"/>
                </a:solidFill>
                <a:effectLst/>
                <a:uLnTx/>
                <a:uFillTx/>
                <a:latin typeface="Tahoma"/>
                <a:ea typeface="+mn-ea"/>
                <a:cs typeface="+mn-cs"/>
              </a:rPr>
              <a:t>[</a:t>
            </a:r>
            <a:r>
              <a:rPr kumimoji="0" lang="en-US" sz="1900" b="0" i="0" u="none" strike="noStrike" kern="1200" cap="none" spc="0" normalizeH="0" baseline="0" noProof="0" dirty="0">
                <a:ln>
                  <a:noFill/>
                </a:ln>
                <a:solidFill>
                  <a:srgbClr val="000000"/>
                </a:solidFill>
                <a:effectLst/>
                <a:uLnTx/>
                <a:uFillTx/>
                <a:latin typeface="Tahoma"/>
                <a:ea typeface="+mn-ea"/>
                <a:cs typeface="+mn-cs"/>
                <a:hlinkClick r:id="rId2"/>
              </a:rPr>
              <a:t>Preliminary arXiv version</a:t>
            </a:r>
            <a:r>
              <a:rPr kumimoji="0" lang="en-US" sz="1900" b="0" i="0" u="none" strike="noStrike" kern="1200" cap="none" spc="0" normalizeH="0" baseline="0" noProof="0" dirty="0">
                <a:ln>
                  <a:noFill/>
                </a:ln>
                <a:solidFill>
                  <a:srgbClr val="000000"/>
                </a:solidFill>
                <a:effectLst/>
                <a:uLnTx/>
                <a:uFillTx/>
                <a:latin typeface="Tahoma"/>
                <a:ea typeface="+mn-ea"/>
                <a:cs typeface="+mn-cs"/>
              </a:rPr>
              <a:t>]</a:t>
            </a: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https://arxiv.org/pdf/1907.12947.pdf</a:t>
            </a:r>
            <a:endParaRPr kumimoji="0" lang="en-US" sz="1800" b="1"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FBED0A37-4CC1-FB45-AFBB-5CD2236B61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12" y="2457019"/>
            <a:ext cx="9144000" cy="1055077"/>
          </a:xfrm>
          <a:prstGeom prst="rect">
            <a:avLst/>
          </a:prstGeom>
        </p:spPr>
      </p:pic>
    </p:spTree>
    <p:extLst>
      <p:ext uri="{BB962C8B-B14F-4D97-AF65-F5344CB8AC3E}">
        <p14:creationId xmlns:p14="http://schemas.microsoft.com/office/powerpoint/2010/main" val="4252192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Processing-in-Memory</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"Memory-Centric Computing Systems"</a:t>
            </a:r>
            <a:br>
              <a:rPr lang="en-US" dirty="0">
                <a:solidFill>
                  <a:srgbClr val="0000FF"/>
                </a:solidFill>
              </a:rPr>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146948243"/>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A Tutorial on PIM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r>
              <a:rPr lang="en-US" dirty="0"/>
              <a:t>Onur Mutlu,</a:t>
            </a:r>
            <a:br>
              <a:rPr lang="en-US" dirty="0"/>
            </a:br>
            <a:r>
              <a:rPr lang="en-US" b="1" dirty="0">
                <a:hlinkClick r:id="rId2"/>
              </a:rPr>
              <a:t>"Memory-Centric Computing Systems"</a:t>
            </a:r>
            <a:br>
              <a:rPr lang="en-US" dirty="0"/>
            </a:br>
            <a:r>
              <a:rPr lang="en-US" dirty="0"/>
              <a:t>Invited Tutorial at </a:t>
            </a:r>
            <a:r>
              <a:rPr lang="en-US" i="1" dirty="0">
                <a:hlinkClick r:id="rId3"/>
              </a:rPr>
              <a:t>66th International Electron Devices Meeting (</a:t>
            </a:r>
            <a:r>
              <a:rPr lang="en-US" b="1" i="1" dirty="0">
                <a:hlinkClick r:id="rId3"/>
              </a:rPr>
              <a:t>IEDM</a:t>
            </a:r>
            <a:r>
              <a:rPr lang="en-US" i="1" dirty="0">
                <a:hlinkClick r:id="rId3"/>
              </a:rPr>
              <a:t>)</a:t>
            </a:r>
            <a:r>
              <a:rPr lang="en-US" dirty="0"/>
              <a:t>, Virtual, 12 December 2020.</a:t>
            </a:r>
            <a:br>
              <a:rPr lang="en-US" dirty="0"/>
            </a:br>
            <a:r>
              <a:rPr lang="en-US" dirty="0"/>
              <a:t>[</a:t>
            </a:r>
            <a:r>
              <a:rPr lang="en-US" dirty="0">
                <a:hlinkClick r:id="rId2"/>
              </a:rPr>
              <a:t>Slides (pptx)</a:t>
            </a:r>
            <a:r>
              <a:rPr lang="en-US" dirty="0"/>
              <a:t> </a:t>
            </a:r>
            <a:r>
              <a:rPr lang="en-US" dirty="0">
                <a:hlinkClick r:id="rId4"/>
              </a:rPr>
              <a:t>(pdf)</a:t>
            </a:r>
            <a:r>
              <a:rPr lang="en-US" dirty="0"/>
              <a:t>]</a:t>
            </a:r>
            <a:br>
              <a:rPr lang="en-US" dirty="0"/>
            </a:br>
            <a:r>
              <a:rPr lang="en-US" dirty="0"/>
              <a:t>[</a:t>
            </a:r>
            <a:r>
              <a:rPr lang="en-US" dirty="0">
                <a:hlinkClick r:id="rId5"/>
              </a:rPr>
              <a:t>Executive Summary Slides (pptx)</a:t>
            </a:r>
            <a:r>
              <a:rPr lang="en-US" dirty="0"/>
              <a:t> </a:t>
            </a:r>
            <a:r>
              <a:rPr lang="en-US" dirty="0">
                <a:hlinkClick r:id="rId6"/>
              </a:rPr>
              <a:t>(pdf)</a:t>
            </a:r>
            <a:r>
              <a:rPr lang="en-US" dirty="0"/>
              <a:t>]</a:t>
            </a:r>
            <a:br>
              <a:rPr lang="en-US" dirty="0"/>
            </a:br>
            <a:r>
              <a:rPr lang="en-US" dirty="0"/>
              <a:t>[</a:t>
            </a:r>
            <a:r>
              <a:rPr lang="en-US" dirty="0">
                <a:hlinkClick r:id="rId7"/>
              </a:rPr>
              <a:t>Tutorial Video</a:t>
            </a:r>
            <a:r>
              <a:rPr lang="en-US" dirty="0"/>
              <a:t> (1 hour 51 minutes)]</a:t>
            </a:r>
            <a:br>
              <a:rPr lang="en-US" dirty="0"/>
            </a:br>
            <a:r>
              <a:rPr lang="en-US" dirty="0"/>
              <a:t>[</a:t>
            </a:r>
            <a:r>
              <a:rPr lang="en-US" dirty="0">
                <a:hlinkClick r:id="rId8"/>
              </a:rPr>
              <a:t>Executive Summary Video</a:t>
            </a:r>
            <a:r>
              <a:rPr lang="en-US" dirty="0"/>
              <a:t> (2 minutes)]</a:t>
            </a:r>
            <a:br>
              <a:rPr lang="en-US" dirty="0"/>
            </a:br>
            <a:r>
              <a:rPr lang="en-US" dirty="0"/>
              <a:t>[</a:t>
            </a:r>
            <a:r>
              <a:rPr lang="en-US" dirty="0">
                <a:hlinkClick r:id="rId9"/>
              </a:rPr>
              <a:t>Abstract and Bio</a:t>
            </a:r>
            <a:r>
              <a:rPr lang="en-US" dirty="0"/>
              <a:t>]</a:t>
            </a:r>
            <a:br>
              <a:rPr lang="en-US" dirty="0"/>
            </a:br>
            <a:r>
              <a:rPr lang="en-US" dirty="0"/>
              <a:t>[</a:t>
            </a:r>
            <a:r>
              <a:rPr lang="en-US" dirty="0">
                <a:hlinkClick r:id="rId10"/>
              </a:rPr>
              <a:t>Related Keynote Paper from VLSI-DAT 2020</a:t>
            </a:r>
            <a:r>
              <a:rPr lang="en-US" dirty="0"/>
              <a:t>]</a:t>
            </a:r>
            <a:br>
              <a:rPr lang="en-US" dirty="0"/>
            </a:br>
            <a:r>
              <a:rPr lang="en-US" dirty="0"/>
              <a:t>[</a:t>
            </a:r>
            <a:r>
              <a:rPr lang="en-US" dirty="0">
                <a:hlinkClick r:id="rId11"/>
              </a:rPr>
              <a:t>Related Review Paper on Processing in Memory</a:t>
            </a:r>
            <a:r>
              <a:rPr lang="en-US" dirty="0"/>
              <a:t>]</a:t>
            </a:r>
            <a:br>
              <a:rPr lang="en-US" dirty="0"/>
            </a:br>
            <a:endParaRPr lang="en-US" dirty="0"/>
          </a:p>
          <a:p>
            <a:pPr marL="0" indent="0" algn="ctr">
              <a:buNone/>
            </a:pPr>
            <a:r>
              <a:rPr lang="en-US" dirty="0">
                <a:solidFill>
                  <a:srgbClr val="0000FF"/>
                </a:solidFill>
                <a:hlinkClick r:id="rId7">
                  <a:extLst>
                    <a:ext uri="{A12FA001-AC4F-418D-AE19-62706E023703}">
                      <ahyp:hlinkClr xmlns:ahyp="http://schemas.microsoft.com/office/drawing/2018/hyperlinkcolor" val="tx"/>
                    </a:ext>
                  </a:extLst>
                </a:hlinkClick>
              </a:rPr>
              <a:t>https://www.youtube.com/watch?v=H3sEaINPBOE</a:t>
            </a:r>
            <a:r>
              <a:rPr lang="en-US" dirty="0">
                <a:solidFill>
                  <a:srgbClr val="0000FF"/>
                </a:solidFill>
              </a:rPr>
              <a:t> </a:t>
            </a:r>
          </a:p>
        </p:txBody>
      </p:sp>
      <p:sp>
        <p:nvSpPr>
          <p:cNvPr id="5" name="Rectangle 4">
            <a:extLst>
              <a:ext uri="{FF2B5EF4-FFF2-40B4-BE49-F238E27FC236}">
                <a16:creationId xmlns:a16="http://schemas.microsoft.com/office/drawing/2014/main" id="{5DFA3366-29E6-914D-98EA-E6458972951E}"/>
              </a:ext>
            </a:extLst>
          </p:cNvPr>
          <p:cNvSpPr/>
          <p:nvPr/>
        </p:nvSpPr>
        <p:spPr>
          <a:xfrm>
            <a:off x="1590700" y="6475391"/>
            <a:ext cx="58864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12">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1F19BEF1-D7AD-6145-A699-312C82831CD5}"/>
              </a:ext>
            </a:extLst>
          </p:cNvPr>
          <p:cNvPicPr>
            <a:picLocks noChangeAspect="1"/>
          </p:cNvPicPr>
          <p:nvPr/>
        </p:nvPicPr>
        <p:blipFill>
          <a:blip r:embed="rId13"/>
          <a:stretch>
            <a:fillRect/>
          </a:stretch>
        </p:blipFill>
        <p:spPr>
          <a:xfrm>
            <a:off x="0" y="277358"/>
            <a:ext cx="9144000" cy="6303283"/>
          </a:xfrm>
          <a:prstGeom prst="rect">
            <a:avLst/>
          </a:prstGeom>
        </p:spPr>
      </p:pic>
      <p:sp>
        <p:nvSpPr>
          <p:cNvPr id="4" name="TextBox 3">
            <a:extLst>
              <a:ext uri="{FF2B5EF4-FFF2-40B4-BE49-F238E27FC236}">
                <a16:creationId xmlns:a16="http://schemas.microsoft.com/office/drawing/2014/main" id="{43AC4BB8-1225-4A40-B5B3-0820BDCBF4BD}"/>
              </a:ext>
            </a:extLst>
          </p:cNvPr>
          <p:cNvSpPr txBox="1"/>
          <p:nvPr/>
        </p:nvSpPr>
        <p:spPr>
          <a:xfrm>
            <a:off x="2339752" y="6202448"/>
            <a:ext cx="426924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https://www.youtube.com/watch?v=H3sEaINPBOE</a:t>
            </a:r>
            <a:r>
              <a:rPr kumimoji="0" lang="en-US" sz="1400" b="0"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214604752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PIM Course (Fall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969640"/>
            <a:ext cx="5063480" cy="5195664"/>
          </a:xfrm>
        </p:spPr>
        <p:txBody>
          <a:bodyPr/>
          <a:lstStyle/>
          <a:p>
            <a:r>
              <a:rPr lang="en-US" sz="1600" b="1" dirty="0">
                <a:solidFill>
                  <a:srgbClr val="0000FF"/>
                </a:solidFill>
                <a:hlinkClick r:id="rId2">
                  <a:extLst>
                    <a:ext uri="{A12FA001-AC4F-418D-AE19-62706E023703}">
                      <ahyp:hlinkClr xmlns:ahyp="http://schemas.microsoft.com/office/drawing/2018/hyperlinkcolor" val="tx"/>
                    </a:ext>
                  </a:extLst>
                </a:hlinkClick>
              </a:rPr>
              <a:t>Fall 2022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2">
                  <a:extLst>
                    <a:ext uri="{A12FA001-AC4F-418D-AE19-62706E023703}">
                      <ahyp:hlinkClr xmlns:ahyp="http://schemas.microsoft.com/office/drawing/2018/hyperlinkcolor" val="tx"/>
                    </a:ext>
                  </a:extLst>
                </a:hlinkClick>
              </a:rPr>
              <a:t>https://safari.ethz.ch/projects_and_seminars/fall2022/doku.php?id=processing_in_memory</a:t>
            </a:r>
            <a:r>
              <a:rPr lang="en-US" sz="1400" dirty="0">
                <a:solidFill>
                  <a:srgbClr val="0000FF"/>
                </a:solidFill>
              </a:rPr>
              <a:t> </a:t>
            </a:r>
          </a:p>
          <a:p>
            <a:r>
              <a:rPr lang="en-US" sz="1600" b="1" dirty="0">
                <a:solidFill>
                  <a:srgbClr val="0432FF"/>
                </a:solidFill>
                <a:hlinkClick r:id="rId3">
                  <a:extLst>
                    <a:ext uri="{A12FA001-AC4F-418D-AE19-62706E023703}">
                      <ahyp:hlinkClr xmlns:ahyp="http://schemas.microsoft.com/office/drawing/2018/hyperlinkcolor" val="tx"/>
                    </a:ext>
                  </a:extLst>
                </a:hlinkClick>
              </a:rPr>
              <a:t>Spring </a:t>
            </a:r>
            <a:r>
              <a:rPr lang="en-US" sz="1600" b="1" dirty="0">
                <a:solidFill>
                  <a:srgbClr val="0432FF"/>
                </a:solidFill>
                <a:hlinkClick r:id="rId4">
                  <a:extLst>
                    <a:ext uri="{A12FA001-AC4F-418D-AE19-62706E023703}">
                      <ahyp:hlinkClr xmlns:ahyp="http://schemas.microsoft.com/office/drawing/2018/hyperlinkcolor" val="tx"/>
                    </a:ext>
                  </a:extLst>
                </a:hlinkClick>
              </a:rPr>
              <a:t>2022</a:t>
            </a:r>
            <a:r>
              <a:rPr lang="en-US" sz="1600" b="1" dirty="0">
                <a:solidFill>
                  <a:srgbClr val="0432FF"/>
                </a:solidFill>
                <a:hlinkClick r:id="rId3">
                  <a:extLst>
                    <a:ext uri="{A12FA001-AC4F-418D-AE19-62706E023703}">
                      <ahyp:hlinkClr xmlns:ahyp="http://schemas.microsoft.com/office/drawing/2018/hyperlinkcolor" val="tx"/>
                    </a:ext>
                  </a:extLst>
                </a:hlinkClick>
              </a:rPr>
              <a:t> Edition: </a:t>
            </a:r>
          </a:p>
          <a:p>
            <a:pPr lvl="1"/>
            <a:r>
              <a:rPr lang="en-US" sz="1400" dirty="0">
                <a:solidFill>
                  <a:srgbClr val="0000FF"/>
                </a:solidFill>
                <a:hlinkClick r:id="rId4">
                  <a:extLst>
                    <a:ext uri="{A12FA001-AC4F-418D-AE19-62706E023703}">
                      <ahyp:hlinkClr xmlns:ahyp="http://schemas.microsoft.com/office/drawing/2018/hyperlinkcolor" val="tx"/>
                    </a:ext>
                  </a:extLst>
                </a:hlinkClick>
              </a:rPr>
              <a:t>https://safari.ethz.ch/projects_and_seminars/spring2022/doku.php?id=processing_in_memory</a:t>
            </a:r>
            <a:r>
              <a:rPr lang="en-US" sz="1400" dirty="0">
                <a:solidFill>
                  <a:srgbClr val="0000FF"/>
                </a:solidFill>
              </a:rPr>
              <a:t> </a:t>
            </a:r>
          </a:p>
          <a:p>
            <a:pPr lvl="1"/>
            <a:endParaRPr lang="en-US" sz="1600" dirty="0">
              <a:solidFill>
                <a:srgbClr val="0432FF"/>
              </a:solidFill>
            </a:endParaRP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(Fall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7">
                  <a:extLst>
                    <a:ext uri="{A12FA001-AC4F-418D-AE19-62706E023703}">
                      <ahyp:hlinkClr xmlns:ahyp="http://schemas.microsoft.com/office/drawing/2018/hyperlinkcolor" val="tx"/>
                    </a:ext>
                  </a:extLst>
                </a:hlinkClick>
              </a:rPr>
              <a:t>https://www.youtube.com/watch?v=QLL0wQ9I4Dw&amp;list=PL5Q2soXY2Zi8KzG2CQYRNQOVD0GOBrnKy</a:t>
            </a:r>
            <a:endParaRPr lang="en-US" sz="1600" b="1" dirty="0">
              <a:solidFill>
                <a:srgbClr val="0432FF"/>
              </a:solidFill>
              <a:hlinkClick r:id="">
                <a:extLst>
                  <a:ext uri="{A12FA001-AC4F-418D-AE19-62706E023703}">
                    <ahyp:hlinkClr xmlns:ahyp="http://schemas.microsoft.com/office/drawing/2018/hyperlinkcolor" val="tx"/>
                  </a:ext>
                </a:extLst>
              </a:hlinkClick>
            </a:endParaRPr>
          </a:p>
          <a:p>
            <a:r>
              <a:rPr lang="en-US" sz="1600" b="1" dirty="0">
                <a:solidFill>
                  <a:srgbClr val="0432FF"/>
                </a:solidFill>
                <a:hlinkClick r:id="">
                  <a:extLst>
                    <a:ext uri="{A12FA001-AC4F-418D-AE19-62706E023703}">
                      <ahyp:hlinkClr xmlns:ahyp="http://schemas.microsoft.com/office/drawing/2018/hyperlinkcolor" val="tx"/>
                    </a:ext>
                  </a:extLst>
                </a:hlinkClick>
              </a:rPr>
              <a:t>Youtube Livestream (Spring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7">
                  <a:extLst>
                    <a:ext uri="{A12FA001-AC4F-418D-AE19-62706E023703}">
                      <ahyp:hlinkClr xmlns:ahyp="http://schemas.microsoft.com/office/drawing/2018/hyperlinkcolor" val="tx"/>
                    </a:ext>
                  </a:extLst>
                </a:hlinkClick>
              </a:rPr>
              <a:t>https://www.youtube.com/watch?v=9e4Chnwdovo&amp;list=PL5Q2soXY2Zi-841fUYYUK9EsXKhQKRPyX</a:t>
            </a:r>
            <a:r>
              <a:rPr lang="en-US" sz="1400" dirty="0">
                <a:solidFill>
                  <a:srgbClr val="0000FF"/>
                </a:solidFill>
              </a:rPr>
              <a:t> </a:t>
            </a:r>
          </a:p>
          <a:p>
            <a:pPr marL="0" indent="0">
              <a:buNone/>
            </a:pPr>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Processing-in-Memory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4A179BAD-D06D-A69D-73FA-3A7AB7BDE712}"/>
              </a:ext>
            </a:extLst>
          </p:cNvPr>
          <p:cNvPicPr>
            <a:picLocks noChangeAspect="1"/>
          </p:cNvPicPr>
          <p:nvPr/>
        </p:nvPicPr>
        <p:blipFill>
          <a:blip r:embed="rId8"/>
          <a:stretch>
            <a:fillRect/>
          </a:stretch>
        </p:blipFill>
        <p:spPr>
          <a:xfrm>
            <a:off x="6226127" y="0"/>
            <a:ext cx="2666353" cy="6858000"/>
          </a:xfrm>
          <a:prstGeom prst="rect">
            <a:avLst/>
          </a:prstGeom>
        </p:spPr>
      </p:pic>
      <p:sp>
        <p:nvSpPr>
          <p:cNvPr id="6" name="TextBox 5">
            <a:extLst>
              <a:ext uri="{FF2B5EF4-FFF2-40B4-BE49-F238E27FC236}">
                <a16:creationId xmlns:a16="http://schemas.microsoft.com/office/drawing/2014/main" id="{27BF6E24-45C2-0C29-5FF4-253DFFAFF0DD}"/>
              </a:ext>
            </a:extLst>
          </p:cNvPr>
          <p:cNvSpPr txBox="1"/>
          <p:nvPr/>
        </p:nvSpPr>
        <p:spPr>
          <a:xfrm>
            <a:off x="176382" y="6023029"/>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1874411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Processing-in-Memory Landscape Today</a:t>
            </a:r>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065916" y="6509127"/>
            <a:ext cx="49359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This does not include many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spTree>
    <p:extLst>
      <p:ext uri="{BB962C8B-B14F-4D97-AF65-F5344CB8AC3E}">
        <p14:creationId xmlns:p14="http://schemas.microsoft.com/office/powerpoint/2010/main" val="1743204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55100730"/>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UPMEM Memory Modules</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E19: 8 chips DIMM (1 rank). DPUs @ 267 MHz</a:t>
            </a:r>
          </a:p>
          <a:p>
            <a:r>
              <a:rPr lang="en-US" sz="2600" dirty="0"/>
              <a:t>P21: 16 chips DIMM (2 ranks). DPUs @ 350 MHz</a:t>
            </a:r>
          </a:p>
        </p:txBody>
      </p:sp>
      <p:pic>
        <p:nvPicPr>
          <p:cNvPr id="6" name="Picture 5">
            <a:extLst>
              <a:ext uri="{FF2B5EF4-FFF2-40B4-BE49-F238E27FC236}">
                <a16:creationId xmlns:a16="http://schemas.microsoft.com/office/drawing/2014/main" id="{515C2AE4-3B3A-DE4A-A3A4-2A8ADB7D2F47}"/>
              </a:ext>
            </a:extLst>
          </p:cNvPr>
          <p:cNvPicPr>
            <a:picLocks noChangeAspect="1"/>
          </p:cNvPicPr>
          <p:nvPr/>
        </p:nvPicPr>
        <p:blipFill>
          <a:blip r:embed="rId3"/>
          <a:stretch>
            <a:fillRect/>
          </a:stretch>
        </p:blipFill>
        <p:spPr>
          <a:xfrm>
            <a:off x="1724637" y="2058625"/>
            <a:ext cx="5694726" cy="4141619"/>
          </a:xfrm>
          <a:prstGeom prst="rect">
            <a:avLst/>
          </a:prstGeom>
        </p:spPr>
      </p:pic>
      <p:sp>
        <p:nvSpPr>
          <p:cNvPr id="5" name="TextBox 4">
            <a:extLst>
              <a:ext uri="{FF2B5EF4-FFF2-40B4-BE49-F238E27FC236}">
                <a16:creationId xmlns:a16="http://schemas.microsoft.com/office/drawing/2014/main" id="{9FFAC973-70A2-804A-B666-069E89D6CF82}"/>
              </a:ext>
            </a:extLst>
          </p:cNvPr>
          <p:cNvSpPr txBox="1"/>
          <p:nvPr/>
        </p:nvSpPr>
        <p:spPr>
          <a:xfrm>
            <a:off x="3996362" y="6479300"/>
            <a:ext cx="11512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hlinkClick r:id="rId4"/>
              </a:rPr>
              <a:t>www.upmem.com</a:t>
            </a:r>
            <a:endPar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18104396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a:bodyPr>
          <a:lstStyle/>
          <a:p>
            <a:r>
              <a:rPr lang="en-US" dirty="0"/>
              <a:t>2,560-DPU Processing-in-Memory System</a:t>
            </a:r>
          </a:p>
        </p:txBody>
      </p:sp>
      <p:pic>
        <p:nvPicPr>
          <p:cNvPr id="4" name="Picture 3">
            <a:extLst>
              <a:ext uri="{FF2B5EF4-FFF2-40B4-BE49-F238E27FC236}">
                <a16:creationId xmlns:a16="http://schemas.microsoft.com/office/drawing/2014/main" id="{36E8E657-497E-D34D-9E02-328862033C12}"/>
              </a:ext>
            </a:extLst>
          </p:cNvPr>
          <p:cNvPicPr>
            <a:picLocks noChangeAspect="1"/>
          </p:cNvPicPr>
          <p:nvPr/>
        </p:nvPicPr>
        <p:blipFill>
          <a:blip r:embed="rId3"/>
          <a:stretch>
            <a:fillRect/>
          </a:stretch>
        </p:blipFill>
        <p:spPr>
          <a:xfrm>
            <a:off x="2979309" y="903296"/>
            <a:ext cx="5851473" cy="5573704"/>
          </a:xfrm>
          <a:prstGeom prst="rect">
            <a:avLst/>
          </a:prstGeom>
        </p:spPr>
      </p:pic>
      <p:pic>
        <p:nvPicPr>
          <p:cNvPr id="12" name="Picture 11">
            <a:extLst>
              <a:ext uri="{FF2B5EF4-FFF2-40B4-BE49-F238E27FC236}">
                <a16:creationId xmlns:a16="http://schemas.microsoft.com/office/drawing/2014/main" id="{D3106EDF-1A4E-6145-9E03-9FF99CE57DC6}"/>
              </a:ext>
            </a:extLst>
          </p:cNvPr>
          <p:cNvPicPr>
            <a:picLocks noChangeAspect="1"/>
          </p:cNvPicPr>
          <p:nvPr/>
        </p:nvPicPr>
        <p:blipFill>
          <a:blip r:embed="rId4"/>
          <a:stretch>
            <a:fillRect/>
          </a:stretch>
        </p:blipFill>
        <p:spPr>
          <a:xfrm>
            <a:off x="3920245" y="2904293"/>
            <a:ext cx="3012711" cy="2118984"/>
          </a:xfrm>
          <a:prstGeom prst="rect">
            <a:avLst/>
          </a:prstGeom>
        </p:spPr>
      </p:pic>
      <p:pic>
        <p:nvPicPr>
          <p:cNvPr id="14" name="Picture 13">
            <a:extLst>
              <a:ext uri="{FF2B5EF4-FFF2-40B4-BE49-F238E27FC236}">
                <a16:creationId xmlns:a16="http://schemas.microsoft.com/office/drawing/2014/main" id="{BE0F6870-38D1-E447-9353-7D4BF29084F6}"/>
              </a:ext>
            </a:extLst>
          </p:cNvPr>
          <p:cNvPicPr>
            <a:picLocks noChangeAspect="1"/>
          </p:cNvPicPr>
          <p:nvPr/>
        </p:nvPicPr>
        <p:blipFill>
          <a:blip r:embed="rId5"/>
          <a:stretch>
            <a:fillRect/>
          </a:stretch>
        </p:blipFill>
        <p:spPr>
          <a:xfrm>
            <a:off x="6549230" y="1674985"/>
            <a:ext cx="2066388" cy="919299"/>
          </a:xfrm>
          <a:prstGeom prst="rect">
            <a:avLst/>
          </a:prstGeom>
        </p:spPr>
      </p:pic>
      <p:pic>
        <p:nvPicPr>
          <p:cNvPr id="16" name="Picture 15">
            <a:extLst>
              <a:ext uri="{FF2B5EF4-FFF2-40B4-BE49-F238E27FC236}">
                <a16:creationId xmlns:a16="http://schemas.microsoft.com/office/drawing/2014/main" id="{CB32921E-5AA3-B844-8F27-9D5D6227F59C}"/>
              </a:ext>
            </a:extLst>
          </p:cNvPr>
          <p:cNvPicPr>
            <a:picLocks noChangeAspect="1"/>
          </p:cNvPicPr>
          <p:nvPr/>
        </p:nvPicPr>
        <p:blipFill>
          <a:blip r:embed="rId6"/>
          <a:stretch>
            <a:fillRect/>
          </a:stretch>
        </p:blipFill>
        <p:spPr>
          <a:xfrm>
            <a:off x="3138623" y="3439859"/>
            <a:ext cx="2592924" cy="2001694"/>
          </a:xfrm>
          <a:prstGeom prst="rect">
            <a:avLst/>
          </a:prstGeom>
        </p:spPr>
      </p:pic>
      <p:pic>
        <p:nvPicPr>
          <p:cNvPr id="18" name="Picture 17">
            <a:extLst>
              <a:ext uri="{FF2B5EF4-FFF2-40B4-BE49-F238E27FC236}">
                <a16:creationId xmlns:a16="http://schemas.microsoft.com/office/drawing/2014/main" id="{56C4920E-CFD7-B344-BBAC-B77FDC25C719}"/>
              </a:ext>
            </a:extLst>
          </p:cNvPr>
          <p:cNvPicPr>
            <a:picLocks noChangeAspect="1"/>
          </p:cNvPicPr>
          <p:nvPr/>
        </p:nvPicPr>
        <p:blipFill>
          <a:blip r:embed="rId7"/>
          <a:stretch>
            <a:fillRect/>
          </a:stretch>
        </p:blipFill>
        <p:spPr>
          <a:xfrm>
            <a:off x="5987595" y="1887464"/>
            <a:ext cx="2070100" cy="868519"/>
          </a:xfrm>
          <a:prstGeom prst="rect">
            <a:avLst/>
          </a:prstGeom>
        </p:spPr>
      </p:pic>
      <p:pic>
        <p:nvPicPr>
          <p:cNvPr id="23" name="Picture 22">
            <a:extLst>
              <a:ext uri="{FF2B5EF4-FFF2-40B4-BE49-F238E27FC236}">
                <a16:creationId xmlns:a16="http://schemas.microsoft.com/office/drawing/2014/main" id="{4EEC4595-5C2B-D74E-A7AB-93038825B54C}"/>
              </a:ext>
            </a:extLst>
          </p:cNvPr>
          <p:cNvPicPr>
            <a:picLocks noChangeAspect="1"/>
          </p:cNvPicPr>
          <p:nvPr/>
        </p:nvPicPr>
        <p:blipFill>
          <a:blip r:embed="rId8"/>
          <a:stretch>
            <a:fillRect/>
          </a:stretch>
        </p:blipFill>
        <p:spPr>
          <a:xfrm>
            <a:off x="4721083" y="2294202"/>
            <a:ext cx="2809502" cy="1458000"/>
          </a:xfrm>
          <a:prstGeom prst="rect">
            <a:avLst/>
          </a:prstGeom>
        </p:spPr>
      </p:pic>
      <p:pic>
        <p:nvPicPr>
          <p:cNvPr id="25" name="Picture 24">
            <a:extLst>
              <a:ext uri="{FF2B5EF4-FFF2-40B4-BE49-F238E27FC236}">
                <a16:creationId xmlns:a16="http://schemas.microsoft.com/office/drawing/2014/main" id="{5F31B5F0-E7C8-A94D-A239-6162094D42FE}"/>
              </a:ext>
            </a:extLst>
          </p:cNvPr>
          <p:cNvPicPr>
            <a:picLocks noChangeAspect="1"/>
          </p:cNvPicPr>
          <p:nvPr/>
        </p:nvPicPr>
        <p:blipFill>
          <a:blip r:embed="rId9"/>
          <a:stretch>
            <a:fillRect/>
          </a:stretch>
        </p:blipFill>
        <p:spPr>
          <a:xfrm>
            <a:off x="5552690" y="2066443"/>
            <a:ext cx="2320496" cy="1008022"/>
          </a:xfrm>
          <a:prstGeom prst="rect">
            <a:avLst/>
          </a:prstGeom>
        </p:spPr>
      </p:pic>
      <p:grpSp>
        <p:nvGrpSpPr>
          <p:cNvPr id="31" name="Group 30">
            <a:extLst>
              <a:ext uri="{FF2B5EF4-FFF2-40B4-BE49-F238E27FC236}">
                <a16:creationId xmlns:a16="http://schemas.microsoft.com/office/drawing/2014/main" id="{705FFEEB-275A-6D48-A0BA-4952CDBF4E51}"/>
              </a:ext>
            </a:extLst>
          </p:cNvPr>
          <p:cNvGrpSpPr/>
          <p:nvPr/>
        </p:nvGrpSpPr>
        <p:grpSpPr>
          <a:xfrm>
            <a:off x="6813095" y="975827"/>
            <a:ext cx="2281552" cy="1398315"/>
            <a:chOff x="5480050" y="921748"/>
            <a:chExt cx="2281552" cy="1398315"/>
          </a:xfrm>
        </p:grpSpPr>
        <p:pic>
          <p:nvPicPr>
            <p:cNvPr id="27" name="Picture 26">
              <a:extLst>
                <a:ext uri="{FF2B5EF4-FFF2-40B4-BE49-F238E27FC236}">
                  <a16:creationId xmlns:a16="http://schemas.microsoft.com/office/drawing/2014/main" id="{C6CE7DF7-C4B4-D04D-8FF2-ED61BC62C0A6}"/>
                </a:ext>
              </a:extLst>
            </p:cNvPr>
            <p:cNvPicPr>
              <a:picLocks noChangeAspect="1"/>
            </p:cNvPicPr>
            <p:nvPr/>
          </p:nvPicPr>
          <p:blipFill>
            <a:blip r:embed="rId10"/>
            <a:stretch>
              <a:fillRect/>
            </a:stretch>
          </p:blipFill>
          <p:spPr>
            <a:xfrm>
              <a:off x="5480050" y="1249462"/>
              <a:ext cx="2120900" cy="750472"/>
            </a:xfrm>
            <a:prstGeom prst="rect">
              <a:avLst/>
            </a:prstGeom>
          </p:spPr>
        </p:pic>
        <p:sp>
          <p:nvSpPr>
            <p:cNvPr id="29" name="Rectangle 28">
              <a:extLst>
                <a:ext uri="{FF2B5EF4-FFF2-40B4-BE49-F238E27FC236}">
                  <a16:creationId xmlns:a16="http://schemas.microsoft.com/office/drawing/2014/main" id="{14550289-053A-BA48-9FBD-B9F4A7CC5957}"/>
                </a:ext>
              </a:extLst>
            </p:cNvPr>
            <p:cNvSpPr/>
            <p:nvPr/>
          </p:nvSpPr>
          <p:spPr>
            <a:xfrm>
              <a:off x="7506375" y="921748"/>
              <a:ext cx="255227"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36" name="Group 35">
            <a:extLst>
              <a:ext uri="{FF2B5EF4-FFF2-40B4-BE49-F238E27FC236}">
                <a16:creationId xmlns:a16="http://schemas.microsoft.com/office/drawing/2014/main" id="{E61AF7B0-9D5C-3D46-B511-5F0408593525}"/>
              </a:ext>
            </a:extLst>
          </p:cNvPr>
          <p:cNvGrpSpPr/>
          <p:nvPr/>
        </p:nvGrpSpPr>
        <p:grpSpPr>
          <a:xfrm>
            <a:off x="2111632" y="3614951"/>
            <a:ext cx="3211780" cy="2660400"/>
            <a:chOff x="778587" y="3625968"/>
            <a:chExt cx="3211780" cy="2660400"/>
          </a:xfrm>
        </p:grpSpPr>
        <p:pic>
          <p:nvPicPr>
            <p:cNvPr id="35" name="Picture 34">
              <a:extLst>
                <a:ext uri="{FF2B5EF4-FFF2-40B4-BE49-F238E27FC236}">
                  <a16:creationId xmlns:a16="http://schemas.microsoft.com/office/drawing/2014/main" id="{70E57DCB-2F0D-BD41-A724-67B83D67B578}"/>
                </a:ext>
              </a:extLst>
            </p:cNvPr>
            <p:cNvPicPr>
              <a:picLocks noChangeAspect="1"/>
            </p:cNvPicPr>
            <p:nvPr/>
          </p:nvPicPr>
          <p:blipFill>
            <a:blip r:embed="rId11"/>
            <a:stretch>
              <a:fillRect/>
            </a:stretch>
          </p:blipFill>
          <p:spPr>
            <a:xfrm>
              <a:off x="922110" y="3625968"/>
              <a:ext cx="3068257" cy="2660400"/>
            </a:xfrm>
            <a:prstGeom prst="rect">
              <a:avLst/>
            </a:prstGeom>
          </p:spPr>
        </p:pic>
        <p:sp>
          <p:nvSpPr>
            <p:cNvPr id="28" name="Rectangle 27">
              <a:extLst>
                <a:ext uri="{FF2B5EF4-FFF2-40B4-BE49-F238E27FC236}">
                  <a16:creationId xmlns:a16="http://schemas.microsoft.com/office/drawing/2014/main" id="{89138301-4BD6-DD49-9B22-015A6C780208}"/>
                </a:ext>
              </a:extLst>
            </p:cNvPr>
            <p:cNvSpPr/>
            <p:nvPr/>
          </p:nvSpPr>
          <p:spPr>
            <a:xfrm>
              <a:off x="778587" y="3625968"/>
              <a:ext cx="853178"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grpSp>
      <p:pic>
        <p:nvPicPr>
          <p:cNvPr id="17" name="Picture 16">
            <a:extLst>
              <a:ext uri="{FF2B5EF4-FFF2-40B4-BE49-F238E27FC236}">
                <a16:creationId xmlns:a16="http://schemas.microsoft.com/office/drawing/2014/main" id="{50ADAA6C-C5FB-CB44-A9E6-6E964C8200AA}"/>
              </a:ext>
            </a:extLst>
          </p:cNvPr>
          <p:cNvPicPr>
            <a:picLocks noChangeAspect="1"/>
          </p:cNvPicPr>
          <p:nvPr/>
        </p:nvPicPr>
        <p:blipFill>
          <a:blip r:embed="rId12"/>
          <a:stretch>
            <a:fillRect/>
          </a:stretch>
        </p:blipFill>
        <p:spPr>
          <a:xfrm>
            <a:off x="166062" y="990600"/>
            <a:ext cx="2729538" cy="3213445"/>
          </a:xfrm>
          <a:prstGeom prst="rect">
            <a:avLst/>
          </a:prstGeom>
        </p:spPr>
      </p:pic>
      <p:sp>
        <p:nvSpPr>
          <p:cNvPr id="19" name="Slide Number Placeholder 3">
            <a:extLst>
              <a:ext uri="{FF2B5EF4-FFF2-40B4-BE49-F238E27FC236}">
                <a16:creationId xmlns:a16="http://schemas.microsoft.com/office/drawing/2014/main" id="{DD0B0116-900A-2E42-B946-6D64B4AF6111}"/>
              </a:ext>
            </a:extLst>
          </p:cNvPr>
          <p:cNvSpPr>
            <a:spLocks noGrp="1"/>
          </p:cNvSpPr>
          <p:nvPr>
            <p:ph type="sldNum" sz="quarter" idx="11"/>
          </p:nvPr>
        </p:nvSpPr>
        <p:spPr>
          <a:xfrm>
            <a:off x="6777038" y="631825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3" name="TextBox 2">
            <a:extLst>
              <a:ext uri="{FF2B5EF4-FFF2-40B4-BE49-F238E27FC236}">
                <a16:creationId xmlns:a16="http://schemas.microsoft.com/office/drawing/2014/main" id="{4A498B5C-ED8C-5E45-ADFE-D336315F8238}"/>
              </a:ext>
            </a:extLst>
          </p:cNvPr>
          <p:cNvSpPr txBox="1"/>
          <p:nvPr/>
        </p:nvSpPr>
        <p:spPr>
          <a:xfrm>
            <a:off x="2514600" y="6516469"/>
            <a:ext cx="4742004"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13">
                  <a:extLst>
                    <a:ext uri="{A12FA001-AC4F-418D-AE19-62706E023703}">
                      <ahyp:hlinkClr xmlns:ahyp="http://schemas.microsoft.com/office/drawing/2018/hyperlinkcolor" val="tx"/>
                    </a:ext>
                  </a:extLst>
                </a:hlinkClick>
              </a:rPr>
              <a:t>https://arxiv.org/pdf/2105.03814.pdf</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20" name="Picture 19">
            <a:extLst>
              <a:ext uri="{FF2B5EF4-FFF2-40B4-BE49-F238E27FC236}">
                <a16:creationId xmlns:a16="http://schemas.microsoft.com/office/drawing/2014/main" id="{D1C71662-8A7A-2045-B226-D20EE146E943}"/>
              </a:ext>
            </a:extLst>
          </p:cNvPr>
          <p:cNvPicPr>
            <a:picLocks noChangeAspect="1"/>
          </p:cNvPicPr>
          <p:nvPr/>
        </p:nvPicPr>
        <p:blipFill>
          <a:blip r:embed="rId14"/>
          <a:stretch>
            <a:fillRect/>
          </a:stretch>
        </p:blipFill>
        <p:spPr>
          <a:xfrm>
            <a:off x="166062" y="4367231"/>
            <a:ext cx="2405112" cy="2420032"/>
          </a:xfrm>
          <a:prstGeom prst="rect">
            <a:avLst/>
          </a:prstGeom>
        </p:spPr>
      </p:pic>
    </p:spTree>
    <p:extLst>
      <p:ext uri="{BB962C8B-B14F-4D97-AF65-F5344CB8AC3E}">
        <p14:creationId xmlns:p14="http://schemas.microsoft.com/office/powerpoint/2010/main" val="482674211"/>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spTree>
    <p:extLst>
      <p:ext uri="{BB962C8B-B14F-4D97-AF65-F5344CB8AC3E}">
        <p14:creationId xmlns:p14="http://schemas.microsoft.com/office/powerpoint/2010/main" val="338995905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solidFill>
                  <a:srgbClr val="0000FF"/>
                </a:solidFill>
              </a:rPr>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 &amp; Storage</a:t>
            </a:r>
          </a:p>
          <a:p>
            <a:pPr lvl="1"/>
            <a:endParaRPr lang="en-US" dirty="0"/>
          </a:p>
          <a:p>
            <a:r>
              <a:rPr lang="en-US" dirty="0"/>
              <a:t>Future Opportunities: New Technologies &amp; Applications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fld id="{323594FA-E141-4234-AE05-360401972BE7}" type="slidenum">
              <a:rPr lang="en-US" altLang="en-US" smtClean="0"/>
              <a:pPr/>
              <a:t>11</a:t>
            </a:fld>
            <a:endParaRPr lang="en-US" altLang="en-US"/>
          </a:p>
        </p:txBody>
      </p:sp>
    </p:spTree>
    <p:extLst>
      <p:ext uri="{BB962C8B-B14F-4D97-AF65-F5344CB8AC3E}">
        <p14:creationId xmlns:p14="http://schemas.microsoft.com/office/powerpoint/2010/main" val="2410908713"/>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3E8E-0D66-4B42-A09B-0EA6C9449CE0}"/>
              </a:ext>
            </a:extLst>
          </p:cNvPr>
          <p:cNvSpPr>
            <a:spLocks noGrp="1"/>
          </p:cNvSpPr>
          <p:nvPr>
            <p:ph type="title"/>
          </p:nvPr>
        </p:nvSpPr>
        <p:spPr/>
        <p:txBody>
          <a:bodyPr/>
          <a:lstStyle/>
          <a:p>
            <a:r>
              <a:rPr lang="en-US" dirty="0"/>
              <a:t>SRC TECHCON Presentation</a:t>
            </a:r>
          </a:p>
        </p:txBody>
      </p:sp>
      <p:sp>
        <p:nvSpPr>
          <p:cNvPr id="3" name="Content Placeholder 2">
            <a:extLst>
              <a:ext uri="{FF2B5EF4-FFF2-40B4-BE49-F238E27FC236}">
                <a16:creationId xmlns:a16="http://schemas.microsoft.com/office/drawing/2014/main" id="{9B6CB1FC-4914-CE40-BC66-64BE3F801B6D}"/>
              </a:ext>
            </a:extLst>
          </p:cNvPr>
          <p:cNvSpPr>
            <a:spLocks noGrp="1"/>
          </p:cNvSpPr>
          <p:nvPr>
            <p:ph idx="1"/>
          </p:nvPr>
        </p:nvSpPr>
        <p:spPr>
          <a:xfrm>
            <a:off x="228600" y="908720"/>
            <a:ext cx="8610600" cy="5123656"/>
          </a:xfrm>
        </p:spPr>
        <p:txBody>
          <a:bodyPr/>
          <a:lstStyle/>
          <a:p>
            <a:pPr marL="0" indent="0">
              <a:buNone/>
            </a:pPr>
            <a:endParaRPr lang="en-US" sz="400" dirty="0"/>
          </a:p>
          <a:p>
            <a:r>
              <a:rPr lang="en-US" sz="2000" dirty="0">
                <a:solidFill>
                  <a:srgbClr val="0000FF"/>
                </a:solidFill>
              </a:rPr>
              <a:t>Dr. Juan Gomez-Luna</a:t>
            </a:r>
          </a:p>
          <a:p>
            <a:pPr lvl="1"/>
            <a:r>
              <a:rPr lang="en-US" sz="1800" dirty="0"/>
              <a:t>Benchmarking Memory-Centric Computing Systems: Analysis of Real Processing-in-Memory Hardware</a:t>
            </a:r>
          </a:p>
          <a:p>
            <a:pPr lvl="1"/>
            <a:r>
              <a:rPr lang="en-US" sz="1800" dirty="0"/>
              <a:t>Based on two major works</a:t>
            </a:r>
          </a:p>
          <a:p>
            <a:pPr lvl="2"/>
            <a:r>
              <a:rPr lang="en-US" sz="1600" dirty="0">
                <a:solidFill>
                  <a:srgbClr val="0000FF"/>
                </a:solidFill>
                <a:hlinkClick r:id="rId2">
                  <a:extLst>
                    <a:ext uri="{A12FA001-AC4F-418D-AE19-62706E023703}">
                      <ahyp:hlinkClr xmlns:ahyp="http://schemas.microsoft.com/office/drawing/2018/hyperlinkcolor" val="tx"/>
                    </a:ext>
                  </a:extLst>
                </a:hlinkClick>
              </a:rPr>
              <a:t>https://arxiv.org/pdf/2105.03814.pdf</a:t>
            </a:r>
            <a:r>
              <a:rPr lang="en-US" sz="1600" dirty="0">
                <a:solidFill>
                  <a:srgbClr val="0000FF"/>
                </a:solidFill>
              </a:rPr>
              <a:t> </a:t>
            </a:r>
          </a:p>
          <a:p>
            <a:pPr lvl="2"/>
            <a:r>
              <a:rPr lang="en-US" sz="1600" dirty="0">
                <a:solidFill>
                  <a:srgbClr val="0000FF"/>
                </a:solidFill>
                <a:hlinkClick r:id="rId3">
                  <a:extLst>
                    <a:ext uri="{A12FA001-AC4F-418D-AE19-62706E023703}">
                      <ahyp:hlinkClr xmlns:ahyp="http://schemas.microsoft.com/office/drawing/2018/hyperlinkcolor" val="tx"/>
                    </a:ext>
                  </a:extLst>
                </a:hlinkClick>
              </a:rPr>
              <a:t>https://arxiv.org/pdf/2207.07886.pdf</a:t>
            </a:r>
            <a:r>
              <a:rPr lang="en-US" sz="1600" dirty="0">
                <a:solidFill>
                  <a:srgbClr val="0000FF"/>
                </a:solidFill>
              </a:rPr>
              <a:t> </a:t>
            </a:r>
          </a:p>
          <a:p>
            <a:pPr lvl="1"/>
            <a:endParaRPr lang="en-US" sz="1800" dirty="0">
              <a:solidFill>
                <a:srgbClr val="7030A0"/>
              </a:solidFill>
            </a:endParaRPr>
          </a:p>
          <a:p>
            <a:endParaRPr lang="en-US" sz="400" dirty="0">
              <a:solidFill>
                <a:srgbClr val="0000FF"/>
              </a:solidFill>
            </a:endParaRPr>
          </a:p>
          <a:p>
            <a:endParaRPr lang="en-US" sz="400" dirty="0">
              <a:solidFill>
                <a:srgbClr val="0000FF"/>
              </a:solidFill>
            </a:endParaRPr>
          </a:p>
          <a:p>
            <a:pPr marL="344487" lvl="1" indent="0">
              <a:buNone/>
            </a:pPr>
            <a:endParaRPr lang="en-US" dirty="0"/>
          </a:p>
        </p:txBody>
      </p:sp>
      <p:sp>
        <p:nvSpPr>
          <p:cNvPr id="4" name="Slide Number Placeholder 3">
            <a:extLst>
              <a:ext uri="{FF2B5EF4-FFF2-40B4-BE49-F238E27FC236}">
                <a16:creationId xmlns:a16="http://schemas.microsoft.com/office/drawing/2014/main" id="{39A137F2-11EA-384B-AE75-DB8ACDDA94B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D8D4B166-DB52-E19C-06F3-08AE7C311AA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40152" y="1821910"/>
            <a:ext cx="1574084" cy="1895122"/>
          </a:xfrm>
          <a:prstGeom prst="rect">
            <a:avLst/>
          </a:prstGeom>
        </p:spPr>
      </p:pic>
      <p:pic>
        <p:nvPicPr>
          <p:cNvPr id="5" name="Picture 4">
            <a:extLst>
              <a:ext uri="{FF2B5EF4-FFF2-40B4-BE49-F238E27FC236}">
                <a16:creationId xmlns:a16="http://schemas.microsoft.com/office/drawing/2014/main" id="{BDAA8BAB-3A1F-51A4-6FE8-11C12BD602DB}"/>
              </a:ext>
            </a:extLst>
          </p:cNvPr>
          <p:cNvPicPr>
            <a:picLocks noChangeAspect="1"/>
          </p:cNvPicPr>
          <p:nvPr/>
        </p:nvPicPr>
        <p:blipFill>
          <a:blip r:embed="rId5"/>
          <a:stretch>
            <a:fillRect/>
          </a:stretch>
        </p:blipFill>
        <p:spPr>
          <a:xfrm>
            <a:off x="0" y="3789040"/>
            <a:ext cx="9144000" cy="2527123"/>
          </a:xfrm>
          <a:prstGeom prst="rect">
            <a:avLst/>
          </a:prstGeom>
        </p:spPr>
      </p:pic>
      <p:sp>
        <p:nvSpPr>
          <p:cNvPr id="6" name="TextBox 5">
            <a:extLst>
              <a:ext uri="{FF2B5EF4-FFF2-40B4-BE49-F238E27FC236}">
                <a16:creationId xmlns:a16="http://schemas.microsoft.com/office/drawing/2014/main" id="{A67BFC93-2FEB-043F-059C-46A5FFAB9787}"/>
              </a:ext>
            </a:extLst>
          </p:cNvPr>
          <p:cNvSpPr txBox="1"/>
          <p:nvPr/>
        </p:nvSpPr>
        <p:spPr>
          <a:xfrm>
            <a:off x="1835696" y="6419364"/>
            <a:ext cx="62424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https://www.youtube.com/watch?v=nphV36SrysA</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8" name="Picture 7">
            <a:extLst>
              <a:ext uri="{FF2B5EF4-FFF2-40B4-BE49-F238E27FC236}">
                <a16:creationId xmlns:a16="http://schemas.microsoft.com/office/drawing/2014/main" id="{C711645F-23A3-68C2-501C-55D24552EF56}"/>
              </a:ext>
            </a:extLst>
          </p:cNvPr>
          <p:cNvPicPr>
            <a:picLocks noChangeAspect="1"/>
          </p:cNvPicPr>
          <p:nvPr/>
        </p:nvPicPr>
        <p:blipFill>
          <a:blip r:embed="rId7"/>
          <a:stretch>
            <a:fillRect/>
          </a:stretch>
        </p:blipFill>
        <p:spPr>
          <a:xfrm>
            <a:off x="4818568" y="4034963"/>
            <a:ext cx="3563888" cy="2437275"/>
          </a:xfrm>
          <a:prstGeom prst="rect">
            <a:avLst/>
          </a:prstGeom>
        </p:spPr>
      </p:pic>
    </p:spTree>
    <p:extLst>
      <p:ext uri="{BB962C8B-B14F-4D97-AF65-F5344CB8AC3E}">
        <p14:creationId xmlns:p14="http://schemas.microsoft.com/office/powerpoint/2010/main" val="4010229704"/>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B4B3C-102E-0749-B552-796F5010686A}"/>
              </a:ext>
            </a:extLst>
          </p:cNvPr>
          <p:cNvSpPr>
            <a:spLocks noGrp="1"/>
          </p:cNvSpPr>
          <p:nvPr>
            <p:ph type="title"/>
          </p:nvPr>
        </p:nvSpPr>
        <p:spPr>
          <a:xfrm>
            <a:off x="228600" y="152400"/>
            <a:ext cx="9144000" cy="1066800"/>
          </a:xfrm>
        </p:spPr>
        <p:txBody>
          <a:bodyPr/>
          <a:lstStyle/>
          <a:p>
            <a:r>
              <a:rPr lang="en-US" dirty="0"/>
              <a:t>UPMEM PIM System Summary &amp; Analysis</a:t>
            </a:r>
          </a:p>
        </p:txBody>
      </p:sp>
      <p:sp>
        <p:nvSpPr>
          <p:cNvPr id="3" name="Content Placeholder 2">
            <a:extLst>
              <a:ext uri="{FF2B5EF4-FFF2-40B4-BE49-F238E27FC236}">
                <a16:creationId xmlns:a16="http://schemas.microsoft.com/office/drawing/2014/main" id="{CBBEF26E-87B8-BF44-B23F-EFB5C9479699}"/>
              </a:ext>
            </a:extLst>
          </p:cNvPr>
          <p:cNvSpPr>
            <a:spLocks noGrp="1"/>
          </p:cNvSpPr>
          <p:nvPr>
            <p:ph idx="1"/>
          </p:nvPr>
        </p:nvSpPr>
        <p:spPr/>
        <p:txBody>
          <a:bodyPr/>
          <a:lstStyle/>
          <a:p>
            <a:r>
              <a:rPr lang="en-US" sz="1800" dirty="0"/>
              <a:t>Juan Gomez-Luna, Izzat El Hajj, Ivan Fernandez, Christina </a:t>
            </a:r>
            <a:r>
              <a:rPr lang="en-US" sz="1800" dirty="0" err="1"/>
              <a:t>Giannoula</a:t>
            </a:r>
            <a:r>
              <a:rPr lang="en-US" sz="1800" dirty="0"/>
              <a:t>, Geraldo F. Oliveira,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"Benchmarking Memory-Centric Computing Systems: Analysis of Real Processing-in-Memory Hardware"</a:t>
            </a:r>
            <a:br>
              <a:rPr lang="en-US" sz="1800" dirty="0"/>
            </a:br>
            <a:r>
              <a:rPr lang="en-US" sz="1800" i="1" dirty="0"/>
              <a:t>Invited Paper at </a:t>
            </a:r>
            <a:r>
              <a:rPr lang="en-US" sz="1800" i="1" dirty="0">
                <a:hlinkClick r:id="rId3"/>
              </a:rPr>
              <a:t>Workshop on Computing with Unconventional Technologies</a:t>
            </a:r>
            <a:r>
              <a:rPr lang="en-US" sz="1800" i="1" dirty="0"/>
              <a:t> (</a:t>
            </a:r>
            <a:r>
              <a:rPr lang="en-US" sz="1800" b="1" i="1" dirty="0"/>
              <a:t>CUT</a:t>
            </a:r>
            <a:r>
              <a:rPr lang="en-US" sz="1800" i="1" dirty="0"/>
              <a:t>)</a:t>
            </a:r>
            <a:r>
              <a:rPr lang="en-US" sz="1800" dirty="0"/>
              <a:t>, Virtual, October 2021.</a:t>
            </a:r>
            <a:br>
              <a:rPr lang="en-US" sz="1800" dirty="0"/>
            </a:br>
            <a:r>
              <a:rPr lang="en-US" sz="1800" dirty="0"/>
              <a:t>[</a:t>
            </a:r>
            <a:r>
              <a:rPr lang="en-US" sz="1800" dirty="0">
                <a:hlinkClick r:id="rId4"/>
              </a:rPr>
              <a:t>arXiv version</a:t>
            </a:r>
            <a:r>
              <a:rPr lang="en-US" sz="1800" dirty="0"/>
              <a:t>]</a:t>
            </a:r>
            <a:br>
              <a:rPr lang="en-US" sz="1800" dirty="0"/>
            </a:br>
            <a:r>
              <a:rPr lang="en-US" sz="1800" dirty="0"/>
              <a:t>[</a:t>
            </a:r>
            <a:r>
              <a:rPr lang="en-US" sz="1800" dirty="0">
                <a:hlinkClick r:id="rId5"/>
              </a:rPr>
              <a:t>PrIM Benchmarks Source Code</a:t>
            </a:r>
            <a:r>
              <a:rPr lang="en-US" sz="1800" dirty="0"/>
              <a:t>]</a:t>
            </a:r>
            <a:br>
              <a:rPr lang="en-US" sz="1800" dirty="0"/>
            </a:br>
            <a:r>
              <a:rPr lang="en-US" sz="1800" dirty="0"/>
              <a:t>[</a:t>
            </a:r>
            <a:r>
              <a:rPr lang="en-US" sz="1800" dirty="0">
                <a:hlinkClick r:id="rId6"/>
              </a:rPr>
              <a:t>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(37 minutes)]</a:t>
            </a:r>
            <a:br>
              <a:rPr lang="en-US" sz="1800" dirty="0"/>
            </a:br>
            <a:r>
              <a:rPr lang="en-US" sz="1800" dirty="0"/>
              <a:t>[</a:t>
            </a:r>
            <a:r>
              <a:rPr lang="en-US" sz="1800" dirty="0">
                <a:hlinkClick r:id="rId9"/>
              </a:rPr>
              <a:t>Lightning Talk Video</a:t>
            </a:r>
            <a:r>
              <a:rPr lang="en-US" sz="1800" dirty="0"/>
              <a:t> (3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3EF8F996-348D-6443-A1C1-C9253E466A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7CAC91B0-BB0B-4C48-9D6B-CAAE99B4F34C}"/>
              </a:ext>
            </a:extLst>
          </p:cNvPr>
          <p:cNvPicPr>
            <a:picLocks noChangeAspect="1"/>
          </p:cNvPicPr>
          <p:nvPr/>
        </p:nvPicPr>
        <p:blipFill>
          <a:blip r:embed="rId10"/>
          <a:stretch>
            <a:fillRect/>
          </a:stretch>
        </p:blipFill>
        <p:spPr>
          <a:xfrm>
            <a:off x="0" y="4437112"/>
            <a:ext cx="9144000" cy="1879085"/>
          </a:xfrm>
          <a:prstGeom prst="rect">
            <a:avLst/>
          </a:prstGeom>
        </p:spPr>
      </p:pic>
    </p:spTree>
    <p:extLst>
      <p:ext uri="{BB962C8B-B14F-4D97-AF65-F5344CB8AC3E}">
        <p14:creationId xmlns:p14="http://schemas.microsoft.com/office/powerpoint/2010/main" val="1632206139"/>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sz="3800" dirty="0"/>
              <a:t>AIM (PIM Sequence Alignment Framework)</a:t>
            </a:r>
            <a:endParaRPr lang="en-US" sz="38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600" b="0" i="0" dirty="0" err="1">
                <a:solidFill>
                  <a:srgbClr val="000000"/>
                </a:solidFill>
                <a:effectLst/>
              </a:rPr>
              <a:t>Safaa</a:t>
            </a:r>
            <a:r>
              <a:rPr lang="en-US" sz="1600" b="0" i="0" dirty="0">
                <a:solidFill>
                  <a:srgbClr val="000000"/>
                </a:solidFill>
                <a:effectLst/>
              </a:rPr>
              <a:t> Diab, Amir </a:t>
            </a:r>
            <a:r>
              <a:rPr lang="en-US" sz="1600" b="0" i="0" dirty="0" err="1">
                <a:solidFill>
                  <a:srgbClr val="000000"/>
                </a:solidFill>
                <a:effectLst/>
              </a:rPr>
              <a:t>Nassereldine</a:t>
            </a:r>
            <a:r>
              <a:rPr lang="en-US" sz="1600" b="0" i="0" dirty="0">
                <a:solidFill>
                  <a:srgbClr val="000000"/>
                </a:solidFill>
                <a:effectLst/>
              </a:rPr>
              <a:t>, Mohammed </a:t>
            </a:r>
            <a:r>
              <a:rPr lang="en-US" sz="1600" b="0" i="0" dirty="0" err="1">
                <a:solidFill>
                  <a:srgbClr val="000000"/>
                </a:solidFill>
                <a:effectLst/>
              </a:rPr>
              <a:t>Alser</a:t>
            </a:r>
            <a:r>
              <a:rPr lang="en-US" sz="1600" b="0" i="0" dirty="0">
                <a:solidFill>
                  <a:srgbClr val="000000"/>
                </a:solidFill>
                <a:effectLst/>
              </a:rPr>
              <a:t>, Juan Gómez Luna, Onur Mutlu, and Izzat El Hajj,</a:t>
            </a:r>
            <a:br>
              <a:rPr lang="en-US" sz="1600" b="0" i="0" dirty="0">
                <a:solidFill>
                  <a:srgbClr val="000000"/>
                </a:solidFill>
                <a:effectLst/>
              </a:rPr>
            </a:br>
            <a:r>
              <a:rPr lang="en-US" sz="1600" b="1" i="0" dirty="0">
                <a:solidFill>
                  <a:srgbClr val="0432FF"/>
                </a:solidFill>
                <a:effectLst/>
                <a:hlinkClick r:id="rId2">
                  <a:extLst>
                    <a:ext uri="{A12FA001-AC4F-418D-AE19-62706E023703}">
                      <ahyp:hlinkClr xmlns:ahyp="http://schemas.microsoft.com/office/drawing/2018/hyperlinkcolor" val="tx"/>
                    </a:ext>
                  </a:extLst>
                </a:hlinkClick>
              </a:rPr>
              <a:t>"A Framework for High-throughput Sequence Alignment using Real Processing-in-Memory Systems"</a:t>
            </a:r>
            <a:br>
              <a:rPr lang="en-US" sz="1600" b="0" i="0" dirty="0">
                <a:solidFill>
                  <a:srgbClr val="000000"/>
                </a:solidFill>
                <a:effectLst/>
              </a:rPr>
            </a:br>
            <a:r>
              <a:rPr lang="en-US" sz="1600" b="1" i="1" dirty="0">
                <a:solidFill>
                  <a:srgbClr val="000000"/>
                </a:solidFill>
                <a:effectLst/>
                <a:hlinkClick r:id="rId3"/>
              </a:rPr>
              <a:t>Bioinformatics</a:t>
            </a:r>
            <a:r>
              <a:rPr lang="en-US" sz="1600" b="0" i="0" dirty="0">
                <a:solidFill>
                  <a:srgbClr val="000000"/>
                </a:solidFill>
                <a:effectLst/>
              </a:rPr>
              <a:t>, [published online on] 27 March 2023.</a:t>
            </a:r>
            <a:br>
              <a:rPr lang="en-US" sz="1600" b="0" i="0" dirty="0">
                <a:solidFill>
                  <a:srgbClr val="000000"/>
                </a:solidFill>
                <a:effectLst/>
              </a:rPr>
            </a:br>
            <a:r>
              <a:rPr lang="en-US" sz="1600" b="0" i="0" dirty="0">
                <a:solidFill>
                  <a:srgbClr val="000000"/>
                </a:solidFill>
                <a:effectLst/>
              </a:rPr>
              <a:t>[</a:t>
            </a:r>
            <a:r>
              <a:rPr lang="en-US" sz="1600" b="0" i="0" dirty="0">
                <a:solidFill>
                  <a:srgbClr val="000000"/>
                </a:solidFill>
                <a:effectLst/>
                <a:hlinkClick r:id="rId4"/>
              </a:rPr>
              <a:t>Online link at Bioinformatics Journal</a:t>
            </a:r>
            <a:r>
              <a:rPr lang="en-US" sz="1600" b="0" i="0" dirty="0">
                <a:solidFill>
                  <a:srgbClr val="000000"/>
                </a:solidFill>
                <a:effectLst/>
              </a:rPr>
              <a:t>]</a:t>
            </a:r>
            <a:br>
              <a:rPr lang="en-US" sz="1600" b="0" i="0" dirty="0">
                <a:solidFill>
                  <a:srgbClr val="000000"/>
                </a:solidFill>
                <a:effectLst/>
              </a:rPr>
            </a:br>
            <a:r>
              <a:rPr lang="en-US" sz="1600" b="0" i="0" dirty="0">
                <a:solidFill>
                  <a:srgbClr val="000000"/>
                </a:solidFill>
                <a:effectLst/>
              </a:rPr>
              <a:t>[</a:t>
            </a:r>
            <a:r>
              <a:rPr lang="en-US" sz="1600" b="0" i="0" dirty="0">
                <a:solidFill>
                  <a:srgbClr val="000000"/>
                </a:solidFill>
                <a:effectLst/>
                <a:hlinkClick r:id="rId5"/>
              </a:rPr>
              <a:t>arXiv preprint</a:t>
            </a:r>
            <a:r>
              <a:rPr lang="en-US" sz="1600" b="0" i="0" dirty="0">
                <a:solidFill>
                  <a:srgbClr val="000000"/>
                </a:solidFill>
                <a:effectLst/>
              </a:rPr>
              <a:t>]</a:t>
            </a:r>
            <a:br>
              <a:rPr lang="en-US" sz="1600" b="0" i="0" dirty="0">
                <a:solidFill>
                  <a:srgbClr val="000000"/>
                </a:solidFill>
                <a:effectLst/>
              </a:rPr>
            </a:br>
            <a:r>
              <a:rPr lang="en-US" sz="1600" b="0" i="0" dirty="0">
                <a:solidFill>
                  <a:srgbClr val="000000"/>
                </a:solidFill>
                <a:effectLst/>
              </a:rPr>
              <a:t>[</a:t>
            </a:r>
            <a:r>
              <a:rPr lang="en-US" sz="1600" b="0" i="0" dirty="0">
                <a:solidFill>
                  <a:srgbClr val="000000"/>
                </a:solidFill>
                <a:effectLst/>
                <a:hlinkClick r:id="rId6"/>
              </a:rPr>
              <a:t>AiM Source Code</a:t>
            </a:r>
            <a:r>
              <a:rPr lang="en-US" sz="1600" b="0" i="0" dirty="0">
                <a:solidFill>
                  <a:srgbClr val="000000"/>
                </a:solidFill>
                <a:effectLst/>
              </a:rPr>
              <a:t>]</a:t>
            </a:r>
          </a:p>
          <a:p>
            <a:pPr marL="0" indent="0">
              <a:buNone/>
            </a:pPr>
            <a:br>
              <a:rPr lang="en-US" sz="1600" dirty="0"/>
            </a:b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EFD7793F-70F0-ABDA-8C95-C6EAE74CBBCA}"/>
              </a:ext>
            </a:extLst>
          </p:cNvPr>
          <p:cNvSpPr txBox="1"/>
          <p:nvPr/>
        </p:nvSpPr>
        <p:spPr>
          <a:xfrm>
            <a:off x="1619672"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https://arxiv.org/pdf/2208.01243.pdf</a:t>
            </a:r>
            <a:r>
              <a:rPr kumimoji="0" lang="en-US" sz="24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F78E1784-FD74-76E9-B265-8EE020C99197}"/>
              </a:ext>
            </a:extLst>
          </p:cNvPr>
          <p:cNvPicPr>
            <a:picLocks noChangeAspect="1"/>
          </p:cNvPicPr>
          <p:nvPr/>
        </p:nvPicPr>
        <p:blipFill>
          <a:blip r:embed="rId7"/>
          <a:stretch>
            <a:fillRect/>
          </a:stretch>
        </p:blipFill>
        <p:spPr>
          <a:xfrm>
            <a:off x="56982" y="3789040"/>
            <a:ext cx="9051522" cy="1832181"/>
          </a:xfrm>
          <a:prstGeom prst="rect">
            <a:avLst/>
          </a:prstGeom>
        </p:spPr>
      </p:pic>
    </p:spTree>
    <p:extLst>
      <p:ext uri="{BB962C8B-B14F-4D97-AF65-F5344CB8AC3E}">
        <p14:creationId xmlns:p14="http://schemas.microsoft.com/office/powerpoint/2010/main" val="470978702"/>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1724-FAEE-51A6-8A1E-4C3CEBE49A56}"/>
              </a:ext>
            </a:extLst>
          </p:cNvPr>
          <p:cNvSpPr>
            <a:spLocks noGrp="1"/>
          </p:cNvSpPr>
          <p:nvPr>
            <p:ph type="title"/>
          </p:nvPr>
        </p:nvSpPr>
        <p:spPr/>
        <p:txBody>
          <a:bodyPr/>
          <a:lstStyle/>
          <a:p>
            <a:r>
              <a:rPr lang="en-US" sz="3400" dirty="0"/>
              <a:t>Accelerating Basecalling + Read Mapping via PIM</a:t>
            </a:r>
          </a:p>
        </p:txBody>
      </p:sp>
      <p:sp>
        <p:nvSpPr>
          <p:cNvPr id="3" name="Content Placeholder 2">
            <a:extLst>
              <a:ext uri="{FF2B5EF4-FFF2-40B4-BE49-F238E27FC236}">
                <a16:creationId xmlns:a16="http://schemas.microsoft.com/office/drawing/2014/main" id="{DDF6A3FD-64F1-0DAB-7B46-E9330EBC2FFF}"/>
              </a:ext>
            </a:extLst>
          </p:cNvPr>
          <p:cNvSpPr>
            <a:spLocks noGrp="1"/>
          </p:cNvSpPr>
          <p:nvPr>
            <p:ph idx="1"/>
          </p:nvPr>
        </p:nvSpPr>
        <p:spPr>
          <a:xfrm>
            <a:off x="228600" y="1066800"/>
            <a:ext cx="8610600" cy="5181600"/>
          </a:xfrm>
        </p:spPr>
        <p:txBody>
          <a:bodyPr/>
          <a:lstStyle/>
          <a:p>
            <a:pPr>
              <a:buClr>
                <a:srgbClr val="CC9900"/>
              </a:buClr>
              <a:defRPr/>
            </a:pPr>
            <a:r>
              <a:rPr kumimoji="0" lang="en-US" sz="1600" b="0" i="0" u="none" strike="noStrike" kern="0" cap="none" spc="0" normalizeH="0" baseline="0" noProof="0" dirty="0">
                <a:ln>
                  <a:noFill/>
                </a:ln>
                <a:solidFill>
                  <a:srgbClr val="000000"/>
                </a:solidFill>
                <a:effectLst/>
                <a:uLnTx/>
                <a:uFillTx/>
                <a:ea typeface="+mn-ea"/>
                <a:cs typeface="+mn-cs"/>
              </a:rPr>
              <a:t>Haiyu Mao, Mohammed </a:t>
            </a:r>
            <a:r>
              <a:rPr kumimoji="0" lang="en-US" sz="1600" b="0" i="0" u="none" strike="noStrike" kern="0" cap="none" spc="0" normalizeH="0" baseline="0" noProof="0" dirty="0" err="1">
                <a:ln>
                  <a:noFill/>
                </a:ln>
                <a:solidFill>
                  <a:srgbClr val="000000"/>
                </a:solidFill>
                <a:effectLst/>
                <a:uLnTx/>
                <a:uFillTx/>
                <a:ea typeface="+mn-ea"/>
                <a:cs typeface="+mn-cs"/>
              </a:rPr>
              <a:t>Alser</a:t>
            </a:r>
            <a:r>
              <a:rPr kumimoji="0" lang="en-US" sz="1600" b="0" i="0" u="none" strike="noStrike" kern="0" cap="none" spc="0" normalizeH="0" baseline="0" noProof="0" dirty="0">
                <a:ln>
                  <a:noFill/>
                </a:ln>
                <a:solidFill>
                  <a:srgbClr val="000000"/>
                </a:solidFill>
                <a:effectLst/>
                <a:uLnTx/>
                <a:uFillTx/>
                <a:ea typeface="+mn-ea"/>
                <a:cs typeface="+mn-cs"/>
              </a:rPr>
              <a:t>, Mohammad </a:t>
            </a:r>
            <a:r>
              <a:rPr kumimoji="0" lang="en-US" sz="1600" b="0" i="0" u="none" strike="noStrike" kern="0" cap="none" spc="0" normalizeH="0" baseline="0" noProof="0" dirty="0" err="1">
                <a:ln>
                  <a:noFill/>
                </a:ln>
                <a:solidFill>
                  <a:srgbClr val="000000"/>
                </a:solidFill>
                <a:effectLst/>
                <a:uLnTx/>
                <a:uFillTx/>
                <a:ea typeface="+mn-ea"/>
                <a:cs typeface="+mn-cs"/>
              </a:rPr>
              <a:t>Sadrosadati</a:t>
            </a:r>
            <a:r>
              <a:rPr kumimoji="0" lang="en-US" sz="1600" b="0" i="0" u="none" strike="noStrike" kern="0" cap="none" spc="0" normalizeH="0" baseline="0" noProof="0" dirty="0">
                <a:ln>
                  <a:noFill/>
                </a:ln>
                <a:solidFill>
                  <a:srgbClr val="000000"/>
                </a:solidFill>
                <a:effectLst/>
                <a:uLnTx/>
                <a:uFillTx/>
                <a:ea typeface="+mn-ea"/>
                <a:cs typeface="+mn-cs"/>
              </a:rPr>
              <a:t>, Can </a:t>
            </a:r>
            <a:r>
              <a:rPr kumimoji="0" lang="en-US" sz="1600" b="0" i="0" u="none" strike="noStrike" kern="0" cap="none" spc="0" normalizeH="0" baseline="0" noProof="0" dirty="0" err="1">
                <a:ln>
                  <a:noFill/>
                </a:ln>
                <a:solidFill>
                  <a:srgbClr val="000000"/>
                </a:solidFill>
                <a:effectLst/>
                <a:uLnTx/>
                <a:uFillTx/>
                <a:ea typeface="+mn-ea"/>
                <a:cs typeface="+mn-cs"/>
              </a:rPr>
              <a:t>Firtina</a:t>
            </a:r>
            <a:r>
              <a:rPr kumimoji="0" lang="en-US" sz="1600" b="0" i="0" u="none" strike="noStrike" kern="0" cap="none" spc="0" normalizeH="0" baseline="0" noProof="0" dirty="0">
                <a:ln>
                  <a:noFill/>
                </a:ln>
                <a:solidFill>
                  <a:srgbClr val="000000"/>
                </a:solidFill>
                <a:effectLst/>
                <a:uLnTx/>
                <a:uFillTx/>
                <a:ea typeface="+mn-ea"/>
                <a:cs typeface="+mn-cs"/>
              </a:rPr>
              <a:t>, Akanksha </a:t>
            </a:r>
            <a:r>
              <a:rPr kumimoji="0" lang="en-US" sz="1600" b="0" i="0" u="none" strike="noStrike" kern="0" cap="none" spc="0" normalizeH="0" baseline="0" noProof="0" dirty="0" err="1">
                <a:ln>
                  <a:noFill/>
                </a:ln>
                <a:solidFill>
                  <a:srgbClr val="000000"/>
                </a:solidFill>
                <a:effectLst/>
                <a:uLnTx/>
                <a:uFillTx/>
                <a:ea typeface="+mn-ea"/>
                <a:cs typeface="+mn-cs"/>
              </a:rPr>
              <a:t>Baranwal</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Damla</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Senol</a:t>
            </a:r>
            <a:r>
              <a:rPr kumimoji="0" lang="en-US" sz="1600" b="0" i="0" u="none" strike="noStrike" kern="0" cap="none" spc="0" normalizeH="0" baseline="0" noProof="0" dirty="0">
                <a:ln>
                  <a:noFill/>
                </a:ln>
                <a:solidFill>
                  <a:srgbClr val="000000"/>
                </a:solidFill>
                <a:effectLst/>
                <a:uLnTx/>
                <a:uFillTx/>
                <a:ea typeface="+mn-ea"/>
                <a:cs typeface="+mn-cs"/>
              </a:rPr>
              <a:t> Cali, Aditya </a:t>
            </a:r>
            <a:r>
              <a:rPr kumimoji="0" lang="en-US" sz="1600" b="0" i="0" u="none" strike="noStrike" kern="0" cap="none" spc="0" normalizeH="0" baseline="0" noProof="0" dirty="0" err="1">
                <a:ln>
                  <a:noFill/>
                </a:ln>
                <a:solidFill>
                  <a:srgbClr val="000000"/>
                </a:solidFill>
                <a:effectLst/>
                <a:uLnTx/>
                <a:uFillTx/>
                <a:ea typeface="+mn-ea"/>
                <a:cs typeface="+mn-cs"/>
              </a:rPr>
              <a:t>Manglik</a:t>
            </a:r>
            <a:r>
              <a:rPr kumimoji="0" lang="en-US" sz="1600" b="0" i="0" u="none" strike="noStrike" kern="0" cap="none" spc="0" normalizeH="0" baseline="0" noProof="0" dirty="0">
                <a:ln>
                  <a:noFill/>
                </a:ln>
                <a:solidFill>
                  <a:srgbClr val="000000"/>
                </a:solidFill>
                <a:effectLst/>
                <a:uLnTx/>
                <a:uFillTx/>
                <a:ea typeface="+mn-ea"/>
                <a:cs typeface="+mn-cs"/>
              </a:rPr>
              <a:t>, Nour </a:t>
            </a:r>
            <a:r>
              <a:rPr kumimoji="0" lang="en-US" sz="1600" b="0" i="0" u="none" strike="noStrike" kern="0" cap="none" spc="0" normalizeH="0" baseline="0" noProof="0" dirty="0" err="1">
                <a:ln>
                  <a:noFill/>
                </a:ln>
                <a:solidFill>
                  <a:srgbClr val="000000"/>
                </a:solidFill>
                <a:effectLst/>
                <a:uLnTx/>
                <a:uFillTx/>
                <a:ea typeface="+mn-ea"/>
                <a:cs typeface="+mn-cs"/>
              </a:rPr>
              <a:t>Almadhoun</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Alserr</a:t>
            </a:r>
            <a:r>
              <a:rPr kumimoji="0" lang="en-US" sz="1600" b="0" i="0" u="none" strike="noStrike" kern="0" cap="none" spc="0" normalizeH="0" baseline="0" noProof="0" dirty="0">
                <a:ln>
                  <a:noFill/>
                </a:ln>
                <a:solidFill>
                  <a:srgbClr val="000000"/>
                </a:solidFill>
                <a:effectLst/>
                <a:uLnTx/>
                <a:uFillTx/>
                <a:ea typeface="+mn-ea"/>
                <a:cs typeface="+mn-cs"/>
              </a:rPr>
              <a:t>, and </a:t>
            </a:r>
            <a:r>
              <a:rPr kumimoji="0" lang="en-US" sz="1600" b="0" i="0" strike="noStrike" kern="0" cap="none" spc="0" normalizeH="0" baseline="0" noProof="0" dirty="0">
                <a:ln>
                  <a:noFill/>
                </a:ln>
                <a:solidFill>
                  <a:srgbClr val="000000"/>
                </a:solidFill>
                <a:effectLst/>
                <a:uLnTx/>
                <a:uFillTx/>
                <a:ea typeface="+mn-ea"/>
                <a:cs typeface="+mn-cs"/>
              </a:rPr>
              <a:t>Onur Mutlu</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1" i="0" u="none" strike="noStrike" kern="0" cap="none" spc="0" normalizeH="0" baseline="0" noProof="0" dirty="0">
                <a:ln>
                  <a:noFill/>
                </a:ln>
                <a:solidFill>
                  <a:srgbClr val="0000FF"/>
                </a:solidFill>
                <a:effectLst/>
                <a:uLnTx/>
                <a:uFillTx/>
                <a:ea typeface="+mn-ea"/>
                <a:cs typeface="+mn-cs"/>
                <a:hlinkClick r:id="rId2">
                  <a:extLst>
                    <a:ext uri="{A12FA001-AC4F-418D-AE19-62706E023703}">
                      <ahyp:hlinkClr xmlns:ahyp="http://schemas.microsoft.com/office/drawing/2018/hyperlinkcolor" val="tx"/>
                    </a:ext>
                  </a:extLst>
                </a:hlinkClick>
              </a:rPr>
              <a:t>"GenPIP: In-Memory Acceleration of Genome Analysis via Tight Integration of Basecalling and Read Mapping"</a:t>
            </a:r>
            <a:br>
              <a:rPr kumimoji="0" lang="en-US" sz="1600" b="0" i="0" u="none" strike="noStrike" kern="0" cap="none" spc="0" normalizeH="0" baseline="0" noProof="0" dirty="0">
                <a:ln>
                  <a:noFill/>
                </a:ln>
                <a:solidFill>
                  <a:srgbClr val="0000FF"/>
                </a:solidFill>
                <a:effectLst/>
                <a:uLnTx/>
                <a:uFillTx/>
                <a:ea typeface="+mn-ea"/>
                <a:cs typeface="+mn-cs"/>
              </a:rPr>
            </a:br>
            <a:r>
              <a:rPr kumimoji="0" lang="en-US" sz="1600" b="0" i="1" u="none" strike="noStrike" kern="0" cap="none" spc="0" normalizeH="0" baseline="0" noProof="0" dirty="0">
                <a:ln>
                  <a:noFill/>
                </a:ln>
                <a:solidFill>
                  <a:srgbClr val="000000"/>
                </a:solidFill>
                <a:effectLst/>
                <a:uLnTx/>
                <a:uFillTx/>
                <a:ea typeface="+mn-ea"/>
                <a:cs typeface="+mn-cs"/>
              </a:rPr>
              <a:t>Proceedings of the </a:t>
            </a:r>
            <a:r>
              <a:rPr kumimoji="0" lang="en-US" sz="1600" b="0" i="1" u="none" strike="noStrike" kern="0" cap="none" spc="0" normalizeH="0" baseline="0" noProof="0" dirty="0">
                <a:ln>
                  <a:noFill/>
                </a:ln>
                <a:solidFill>
                  <a:srgbClr val="000000"/>
                </a:solidFill>
                <a:effectLst/>
                <a:uLnTx/>
                <a:uFillTx/>
                <a:ea typeface="+mn-ea"/>
                <a:cs typeface="+mn-cs"/>
                <a:hlinkClick r:id="rId3"/>
              </a:rPr>
              <a:t>55th International Symposium on Microarchitecture</a:t>
            </a:r>
            <a:r>
              <a:rPr kumimoji="0" lang="en-US" sz="1600" b="0" i="1" u="none" strike="noStrike" kern="0" cap="none" spc="0" normalizeH="0" baseline="0" noProof="0" dirty="0">
                <a:ln>
                  <a:noFill/>
                </a:ln>
                <a:solidFill>
                  <a:srgbClr val="000000"/>
                </a:solidFill>
                <a:effectLst/>
                <a:uLnTx/>
                <a:uFillTx/>
                <a:ea typeface="+mn-ea"/>
                <a:cs typeface="+mn-cs"/>
              </a:rPr>
              <a:t> (</a:t>
            </a:r>
            <a:r>
              <a:rPr kumimoji="0" lang="en-US" sz="1600" b="1" i="1" u="none" strike="noStrike" kern="0" cap="none" spc="0" normalizeH="0" baseline="0" noProof="0" dirty="0">
                <a:ln>
                  <a:noFill/>
                </a:ln>
                <a:solidFill>
                  <a:srgbClr val="000000"/>
                </a:solidFill>
                <a:effectLst/>
                <a:uLnTx/>
                <a:uFillTx/>
                <a:ea typeface="+mn-ea"/>
                <a:cs typeface="+mn-cs"/>
              </a:rPr>
              <a:t>MICRO</a:t>
            </a:r>
            <a:r>
              <a:rPr kumimoji="0" lang="en-US" sz="1600" b="0" i="1"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rPr>
              <a:t>, Chicago, IL, USA, October 2022.</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4"/>
              </a:rPr>
              <a:t>Slides (pptx)</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a:ln>
                  <a:noFill/>
                </a:ln>
                <a:solidFill>
                  <a:srgbClr val="000000"/>
                </a:solidFill>
                <a:effectLst/>
                <a:uLnTx/>
                <a:uFillTx/>
                <a:ea typeface="+mn-ea"/>
                <a:cs typeface="+mn-cs"/>
                <a:hlinkClick r:id="rId5"/>
              </a:rPr>
              <a:t>(pdf)</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6"/>
              </a:rPr>
              <a:t>Longer Lecture Slides (pptx)</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a:ln>
                  <a:noFill/>
                </a:ln>
                <a:solidFill>
                  <a:srgbClr val="000000"/>
                </a:solidFill>
                <a:effectLst/>
                <a:uLnTx/>
                <a:uFillTx/>
                <a:ea typeface="+mn-ea"/>
                <a:cs typeface="+mn-cs"/>
                <a:hlinkClick r:id="rId7"/>
              </a:rPr>
              <a:t>(pdf)</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8"/>
              </a:rPr>
              <a:t>Lecture Video</a:t>
            </a:r>
            <a:r>
              <a:rPr kumimoji="0" lang="en-US" sz="1600" b="0" i="0" u="none" strike="noStrike" kern="0" cap="none" spc="0" normalizeH="0" baseline="0" noProof="0" dirty="0">
                <a:ln>
                  <a:noFill/>
                </a:ln>
                <a:solidFill>
                  <a:srgbClr val="000000"/>
                </a:solidFill>
                <a:effectLst/>
                <a:uLnTx/>
                <a:uFillTx/>
                <a:ea typeface="+mn-ea"/>
                <a:cs typeface="+mn-cs"/>
              </a:rPr>
              <a:t> (25 minutes)]</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9"/>
              </a:rPr>
              <a:t>arXiv version</a:t>
            </a:r>
            <a:r>
              <a:rPr kumimoji="0" lang="en-US" sz="1600" b="0" i="0" u="none" strike="noStrike" kern="0" cap="none" spc="0" normalizeH="0" baseline="0" noProof="0" dirty="0">
                <a:ln>
                  <a:noFill/>
                </a:ln>
                <a:solidFill>
                  <a:srgbClr val="000000"/>
                </a:solidFill>
                <a:effectLst/>
                <a:uLnTx/>
                <a:uFillTx/>
                <a:ea typeface="+mn-ea"/>
                <a:cs typeface="+mn-cs"/>
              </a:rPr>
              <a:t>]</a:t>
            </a:r>
          </a:p>
        </p:txBody>
      </p:sp>
      <p:sp>
        <p:nvSpPr>
          <p:cNvPr id="4" name="Slide Number Placeholder 3">
            <a:extLst>
              <a:ext uri="{FF2B5EF4-FFF2-40B4-BE49-F238E27FC236}">
                <a16:creationId xmlns:a16="http://schemas.microsoft.com/office/drawing/2014/main" id="{AF71DC18-735B-0506-2D41-D42F28F6B3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2AE8F4F-87B3-942B-8611-2C6C43756649}"/>
              </a:ext>
            </a:extLst>
          </p:cNvPr>
          <p:cNvPicPr>
            <a:picLocks noChangeAspect="1"/>
          </p:cNvPicPr>
          <p:nvPr/>
        </p:nvPicPr>
        <p:blipFill>
          <a:blip r:embed="rId10"/>
          <a:stretch>
            <a:fillRect/>
          </a:stretch>
        </p:blipFill>
        <p:spPr>
          <a:xfrm>
            <a:off x="-26775" y="4074329"/>
            <a:ext cx="9109352" cy="1716871"/>
          </a:xfrm>
          <a:prstGeom prst="rect">
            <a:avLst/>
          </a:prstGeom>
        </p:spPr>
      </p:pic>
      <p:sp>
        <p:nvSpPr>
          <p:cNvPr id="6" name="TextBox 5">
            <a:extLst>
              <a:ext uri="{FF2B5EF4-FFF2-40B4-BE49-F238E27FC236}">
                <a16:creationId xmlns:a16="http://schemas.microsoft.com/office/drawing/2014/main" id="{6A01BD8D-A802-66DB-F7BA-B7B1D731E580}"/>
              </a:ext>
            </a:extLst>
          </p:cNvPr>
          <p:cNvSpPr txBox="1"/>
          <p:nvPr/>
        </p:nvSpPr>
        <p:spPr>
          <a:xfrm>
            <a:off x="1489265"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https://arxiv.org/pdf/2209.08600.pdf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059059455"/>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t>Processing in Memory &amp; Storage</a:t>
            </a:r>
          </a:p>
          <a:p>
            <a:pPr lvl="1"/>
            <a:endParaRPr lang="en-US" dirty="0"/>
          </a:p>
          <a:p>
            <a:r>
              <a:rPr lang="en-US" dirty="0">
                <a:solidFill>
                  <a:srgbClr val="0000FF"/>
                </a:solidFill>
              </a:rPr>
              <a:t>Future Opportunities: New Technologies &amp; Applications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2138775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Newer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Open arxiv.org version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4"/>
              </a:rPr>
              <a:t>Slides (pptx)</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(pdf)</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6"/>
              </a:rPr>
              <a:t>Talk Video at AACBB 2019</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7"/>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8"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006009220"/>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solidFill>
                  <a:srgbClr val="006633"/>
                </a:solidFill>
              </a:rPr>
              <a:t>New Applications: Graph Genomes</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600" dirty="0" err="1"/>
              <a:t>Damla</a:t>
            </a:r>
            <a:r>
              <a:rPr lang="en-US" sz="1600" dirty="0"/>
              <a:t> </a:t>
            </a:r>
            <a:r>
              <a:rPr lang="en-US" sz="1600" dirty="0" err="1"/>
              <a:t>Senol</a:t>
            </a:r>
            <a:r>
              <a:rPr lang="en-US" sz="1600" dirty="0"/>
              <a:t> Cali, Konstantinos </a:t>
            </a:r>
            <a:r>
              <a:rPr lang="en-US" sz="1600" dirty="0" err="1"/>
              <a:t>Kanellopoulos</a:t>
            </a:r>
            <a:r>
              <a:rPr lang="en-US" sz="1600" dirty="0"/>
              <a:t>, Joel </a:t>
            </a:r>
            <a:r>
              <a:rPr lang="en-US" sz="1600" dirty="0" err="1"/>
              <a:t>Lindegger</a:t>
            </a:r>
            <a:r>
              <a:rPr lang="en-US" sz="1600" dirty="0"/>
              <a:t>, </a:t>
            </a:r>
            <a:r>
              <a:rPr lang="en-US" sz="1600" dirty="0" err="1"/>
              <a:t>Zulal</a:t>
            </a:r>
            <a:r>
              <a:rPr lang="en-US" sz="1600" dirty="0"/>
              <a:t> </a:t>
            </a:r>
            <a:r>
              <a:rPr lang="en-US" sz="1600" dirty="0" err="1"/>
              <a:t>Bingol</a:t>
            </a:r>
            <a:r>
              <a:rPr lang="en-US" sz="1600" dirty="0"/>
              <a:t>, Gurpreet S. Kalsi, </a:t>
            </a:r>
            <a:r>
              <a:rPr lang="en-US" sz="1600" dirty="0" err="1"/>
              <a:t>Ziyi</a:t>
            </a:r>
            <a:r>
              <a:rPr lang="en-US" sz="1600" dirty="0"/>
              <a:t> </a:t>
            </a:r>
            <a:r>
              <a:rPr lang="en-US" sz="1600" dirty="0" err="1"/>
              <a:t>Zuo</a:t>
            </a:r>
            <a:r>
              <a:rPr lang="en-US" sz="1600" dirty="0"/>
              <a:t>, Can </a:t>
            </a:r>
            <a:r>
              <a:rPr lang="en-US" sz="1600" dirty="0" err="1"/>
              <a:t>Firtina</a:t>
            </a:r>
            <a:r>
              <a:rPr lang="en-US" sz="1600" dirty="0"/>
              <a:t>, </a:t>
            </a:r>
            <a:r>
              <a:rPr lang="en-US" sz="1600" dirty="0" err="1"/>
              <a:t>Meryem</a:t>
            </a:r>
            <a:r>
              <a:rPr lang="en-US" sz="1600" dirty="0"/>
              <a:t> Banu </a:t>
            </a:r>
            <a:r>
              <a:rPr lang="en-US" sz="1600" dirty="0" err="1"/>
              <a:t>Cavlak</a:t>
            </a:r>
            <a:r>
              <a:rPr lang="en-US" sz="1600" dirty="0"/>
              <a:t>, </a:t>
            </a:r>
            <a:r>
              <a:rPr lang="en-US" sz="1600" dirty="0" err="1"/>
              <a:t>Jeremie</a:t>
            </a:r>
            <a:r>
              <a:rPr lang="en-US" sz="1600" dirty="0"/>
              <a:t> Kim, Nika </a:t>
            </a:r>
            <a:r>
              <a:rPr lang="en-US" sz="1600" dirty="0" err="1"/>
              <a:t>MansouriGhiasi</a:t>
            </a:r>
            <a:r>
              <a:rPr lang="en-US" sz="1600" dirty="0"/>
              <a:t>, Gagandeep Singh, Juan Gomez-Luna, Nour </a:t>
            </a:r>
            <a:r>
              <a:rPr lang="en-US" sz="1600" dirty="0" err="1"/>
              <a:t>Almadhoun</a:t>
            </a:r>
            <a:r>
              <a:rPr lang="en-US" sz="1600" dirty="0"/>
              <a:t> </a:t>
            </a:r>
            <a:r>
              <a:rPr lang="en-US" sz="1600" dirty="0" err="1"/>
              <a:t>Alserr</a:t>
            </a:r>
            <a:r>
              <a:rPr lang="en-US" sz="1600" dirty="0"/>
              <a:t>, Mohammed </a:t>
            </a:r>
            <a:r>
              <a:rPr lang="en-US" sz="1600" dirty="0" err="1"/>
              <a:t>Alser</a:t>
            </a:r>
            <a:r>
              <a:rPr lang="en-US" sz="1600" dirty="0"/>
              <a:t>, Sreenivas </a:t>
            </a:r>
            <a:r>
              <a:rPr lang="en-US" sz="1600" dirty="0" err="1"/>
              <a:t>Subramoney</a:t>
            </a:r>
            <a:r>
              <a:rPr lang="en-US" sz="1600" dirty="0"/>
              <a:t>, Can </a:t>
            </a:r>
            <a:r>
              <a:rPr lang="en-US" sz="1600" dirty="0" err="1"/>
              <a:t>Alkan</a:t>
            </a:r>
            <a:r>
              <a:rPr lang="en-US" sz="1600" dirty="0"/>
              <a:t>, </a:t>
            </a:r>
            <a:r>
              <a:rPr lang="en-US" sz="1600" dirty="0" err="1"/>
              <a:t>Saugata</a:t>
            </a:r>
            <a:r>
              <a:rPr lang="en-US" sz="1600" dirty="0"/>
              <a:t> Ghose, and 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"SeGraM: A Universal Hardware Accelerator for Genomic Sequence-to-Graph and Sequence-to-Sequence Mapping"</a:t>
            </a:r>
            <a:br>
              <a:rPr lang="en-US" sz="1600" dirty="0"/>
            </a:br>
            <a:r>
              <a:rPr lang="en-US" sz="1600" i="1" dirty="0"/>
              <a:t>Proceedings of the </a:t>
            </a:r>
            <a:r>
              <a:rPr lang="en-US" sz="1600" i="1" dirty="0">
                <a:hlinkClick r:id="rId3"/>
              </a:rPr>
              <a:t>49th International Symposium on Computer Architecture</a:t>
            </a:r>
            <a:r>
              <a:rPr lang="en-US" sz="1600" i="1" dirty="0"/>
              <a:t> (</a:t>
            </a:r>
            <a:r>
              <a:rPr lang="en-US" sz="1600" b="1" i="1" dirty="0"/>
              <a:t>ISCA</a:t>
            </a:r>
            <a:r>
              <a:rPr lang="en-US" sz="1600" i="1" dirty="0"/>
              <a:t>)</a:t>
            </a:r>
            <a:r>
              <a:rPr lang="en-US" sz="1600" dirty="0"/>
              <a:t>, New York, June 2022.</a:t>
            </a:r>
            <a:br>
              <a:rPr lang="en-US" sz="1600" dirty="0"/>
            </a:br>
            <a:r>
              <a:rPr lang="en-US" sz="1600" dirty="0"/>
              <a:t>[</a:t>
            </a:r>
            <a:r>
              <a:rPr lang="en-US" sz="1600" dirty="0">
                <a:hlinkClick r:id="rId4"/>
              </a:rPr>
              <a:t>arXiv version</a:t>
            </a:r>
            <a:r>
              <a:rPr lang="en-US" sz="1600" dirty="0"/>
              <a:t>]</a:t>
            </a:r>
          </a:p>
          <a:p>
            <a:pPr marL="0" indent="0">
              <a:buNone/>
            </a:pPr>
            <a:br>
              <a:rPr lang="en-US" sz="1600" dirty="0"/>
            </a:b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0B477C33-B9F9-1DE8-0190-AA7C750B3BB4}"/>
              </a:ext>
            </a:extLst>
          </p:cNvPr>
          <p:cNvPicPr>
            <a:picLocks noChangeAspect="1"/>
          </p:cNvPicPr>
          <p:nvPr/>
        </p:nvPicPr>
        <p:blipFill>
          <a:blip r:embed="rId5"/>
          <a:stretch>
            <a:fillRect/>
          </a:stretch>
        </p:blipFill>
        <p:spPr>
          <a:xfrm>
            <a:off x="0" y="3562568"/>
            <a:ext cx="9144000" cy="2458720"/>
          </a:xfrm>
          <a:prstGeom prst="rect">
            <a:avLst/>
          </a:prstGeom>
        </p:spPr>
      </p:pic>
      <p:sp>
        <p:nvSpPr>
          <p:cNvPr id="5" name="TextBox 4">
            <a:extLst>
              <a:ext uri="{FF2B5EF4-FFF2-40B4-BE49-F238E27FC236}">
                <a16:creationId xmlns:a16="http://schemas.microsoft.com/office/drawing/2014/main" id="{EFD7793F-70F0-ABDA-8C95-C6EAE74CBBCA}"/>
              </a:ext>
            </a:extLst>
          </p:cNvPr>
          <p:cNvSpPr txBox="1"/>
          <p:nvPr/>
        </p:nvSpPr>
        <p:spPr>
          <a:xfrm>
            <a:off x="1489265" y="6351711"/>
            <a:ext cx="61654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https://arxiv.org/pdf/2205.05883.pdf</a:t>
            </a:r>
            <a:endParaRPr kumimoji="0" lang="en-US" sz="24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1545772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9144000" cy="749300"/>
          </a:xfrm>
        </p:spPr>
        <p:txBody>
          <a:bodyPr>
            <a:normAutofit/>
          </a:bodyPr>
          <a:lstStyle/>
          <a:p>
            <a:r>
              <a:rPr lang="en-US" sz="3600" dirty="0">
                <a:latin typeface="Garamond" charset="0"/>
                <a:ea typeface="ＭＳ Ｐゴシック" charset="0"/>
                <a:cs typeface="ＭＳ Ｐゴシック" charset="0"/>
              </a:rPr>
              <a:t>New Applications: Frequent Reference Updates</a:t>
            </a: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dirty="0" err="1"/>
              <a:t>Jeremie</a:t>
            </a:r>
            <a:r>
              <a:rPr lang="en-US" sz="1800" dirty="0"/>
              <a:t> S. Kim, Can Firtina, </a:t>
            </a:r>
            <a:r>
              <a:rPr lang="en-US" sz="1800" dirty="0" err="1"/>
              <a:t>Meryem</a:t>
            </a:r>
            <a:r>
              <a:rPr lang="en-US" sz="1800" dirty="0"/>
              <a:t> Banu </a:t>
            </a:r>
            <a:r>
              <a:rPr lang="en-US" sz="1800" dirty="0" err="1"/>
              <a:t>Cavlak</a:t>
            </a:r>
            <a:r>
              <a:rPr lang="en-US" sz="1800" dirty="0"/>
              <a:t>, </a:t>
            </a:r>
            <a:r>
              <a:rPr lang="en-US" sz="1800" dirty="0" err="1"/>
              <a:t>Damla</a:t>
            </a:r>
            <a:r>
              <a:rPr lang="en-US" sz="1800" dirty="0"/>
              <a:t> </a:t>
            </a:r>
            <a:r>
              <a:rPr lang="en-US" sz="1800" dirty="0" err="1"/>
              <a:t>Senol</a:t>
            </a:r>
            <a:r>
              <a:rPr lang="en-US" sz="1800" dirty="0"/>
              <a:t> Cali, </a:t>
            </a:r>
            <a:r>
              <a:rPr lang="en-US" sz="1800" dirty="0" err="1"/>
              <a:t>Nastaran</a:t>
            </a:r>
            <a:r>
              <a:rPr lang="en-US" sz="1800" dirty="0"/>
              <a:t> </a:t>
            </a:r>
            <a:r>
              <a:rPr lang="en-US" sz="1800" dirty="0" err="1"/>
              <a:t>Hajinazar</a:t>
            </a:r>
            <a:r>
              <a:rPr lang="en-US" sz="1800" dirty="0"/>
              <a:t>, Mohammed </a:t>
            </a:r>
            <a:r>
              <a:rPr lang="en-US" sz="1800" dirty="0" err="1"/>
              <a:t>Alser</a:t>
            </a:r>
            <a:r>
              <a:rPr lang="en-US" sz="1800" dirty="0"/>
              <a:t>, Can </a:t>
            </a:r>
            <a:r>
              <a:rPr lang="en-US" sz="1800" dirty="0" err="1"/>
              <a:t>Alkan</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"AirLift: A Fast and Comprehensive Technique for Remapping Alignments between Reference Genomes"</a:t>
            </a:r>
            <a:br>
              <a:rPr lang="en-US" sz="1800" dirty="0"/>
            </a:br>
            <a:r>
              <a:rPr lang="en-US" sz="1800" i="1" dirty="0"/>
              <a:t>Preprint in </a:t>
            </a:r>
            <a:r>
              <a:rPr lang="en-US" sz="1800" i="1" dirty="0">
                <a:hlinkClick r:id="rId4"/>
              </a:rPr>
              <a:t>arXiv</a:t>
            </a:r>
            <a:r>
              <a:rPr lang="en-US" sz="1800" i="1" dirty="0"/>
              <a:t> and </a:t>
            </a:r>
            <a:r>
              <a:rPr lang="en-US" sz="1800" i="1" dirty="0">
                <a:hlinkClick r:id="rId5"/>
              </a:rPr>
              <a:t>bioRxiv</a:t>
            </a:r>
            <a:r>
              <a:rPr lang="en-US" sz="1800" dirty="0"/>
              <a:t>, 2021. </a:t>
            </a:r>
            <a:br>
              <a:rPr lang="en-US" sz="1800" dirty="0"/>
            </a:br>
            <a:r>
              <a:rPr lang="en-US" sz="1800" dirty="0"/>
              <a:t>[</a:t>
            </a:r>
            <a:r>
              <a:rPr lang="en-US" sz="1800" dirty="0">
                <a:hlinkClick r:id="rId5"/>
              </a:rPr>
              <a:t>bioRxiv preprint</a:t>
            </a:r>
            <a:r>
              <a:rPr lang="en-US" sz="1800" dirty="0"/>
              <a:t>] </a:t>
            </a:r>
            <a:br>
              <a:rPr lang="en-US" sz="1800" dirty="0"/>
            </a:br>
            <a:r>
              <a:rPr lang="en-US" sz="1800" dirty="0"/>
              <a:t>[</a:t>
            </a:r>
            <a:r>
              <a:rPr lang="en-US" sz="1800" dirty="0">
                <a:hlinkClick r:id="rId4"/>
              </a:rPr>
              <a:t>arXiv preprint</a:t>
            </a:r>
            <a:r>
              <a:rPr lang="en-US" sz="1800" dirty="0"/>
              <a:t>] </a:t>
            </a:r>
            <a:br>
              <a:rPr lang="en-US" sz="1800" dirty="0"/>
            </a:br>
            <a:r>
              <a:rPr lang="en-US" sz="1800" dirty="0"/>
              <a:t>[</a:t>
            </a:r>
            <a:r>
              <a:rPr lang="en-US" sz="1800" dirty="0">
                <a:hlinkClick r:id="rId6"/>
              </a:rPr>
              <a:t>AirLift Source Code and Data</a:t>
            </a:r>
            <a:r>
              <a:rPr lang="en-US" sz="1800" dirty="0"/>
              <a:t>]</a:t>
            </a:r>
          </a:p>
        </p:txBody>
      </p:sp>
      <p:pic>
        <p:nvPicPr>
          <p:cNvPr id="3" name="Picture 2">
            <a:extLst>
              <a:ext uri="{FF2B5EF4-FFF2-40B4-BE49-F238E27FC236}">
                <a16:creationId xmlns:a16="http://schemas.microsoft.com/office/drawing/2014/main" id="{9B6D6A4E-580E-4047-9BA7-DEF9D53AA3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272050"/>
            <a:ext cx="9144000" cy="2971588"/>
          </a:xfrm>
          <a:prstGeom prst="rect">
            <a:avLst/>
          </a:prstGeom>
        </p:spPr>
      </p:pic>
      <p:sp>
        <p:nvSpPr>
          <p:cNvPr id="2" name="TextBox 1">
            <a:extLst>
              <a:ext uri="{FF2B5EF4-FFF2-40B4-BE49-F238E27FC236}">
                <a16:creationId xmlns:a16="http://schemas.microsoft.com/office/drawing/2014/main" id="{2747912A-35B0-85DD-AF72-24036FDAFE40}"/>
              </a:ext>
            </a:extLst>
          </p:cNvPr>
          <p:cNvSpPr txBox="1"/>
          <p:nvPr/>
        </p:nvSpPr>
        <p:spPr>
          <a:xfrm>
            <a:off x="1701137"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Tahoma"/>
                <a:ea typeface="+mn-ea"/>
                <a:cs typeface="+mn-cs"/>
                <a:hlinkClick r:id="rId8">
                  <a:extLst>
                    <a:ext uri="{A12FA001-AC4F-418D-AE19-62706E023703}">
                      <ahyp:hlinkClr xmlns:ahyp="http://schemas.microsoft.com/office/drawing/2018/hyperlinkcolor" val="tx"/>
                    </a:ext>
                  </a:extLst>
                </a:hlinkClick>
              </a:rPr>
              <a:t>https://arxiv.org/pdf/1912.08735.pdf</a:t>
            </a:r>
            <a:r>
              <a:rPr kumimoji="0" lang="en-US" sz="24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41137004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fontScale="90000"/>
          </a:bodyPr>
          <a:lstStyle/>
          <a:p>
            <a:r>
              <a:rPr lang="en-US" sz="3800" dirty="0">
                <a:latin typeface="Garamond" charset="0"/>
                <a:ea typeface="ＭＳ Ｐゴシック" charset="0"/>
                <a:cs typeface="ＭＳ Ｐゴシック" charset="0"/>
              </a:rPr>
              <a:t>Mapping Constant Regions Between References </a:t>
            </a: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dirty="0" err="1"/>
              <a:t>Jeremie</a:t>
            </a:r>
            <a:r>
              <a:rPr lang="en-US" sz="1800" dirty="0"/>
              <a:t> S. Kim, Can Firtina, </a:t>
            </a:r>
            <a:r>
              <a:rPr lang="en-US" sz="1800" dirty="0" err="1"/>
              <a:t>Meryem</a:t>
            </a:r>
            <a:r>
              <a:rPr lang="en-US" sz="1800" dirty="0"/>
              <a:t> Banu </a:t>
            </a:r>
            <a:r>
              <a:rPr lang="en-US" sz="1800" dirty="0" err="1"/>
              <a:t>Cavlak</a:t>
            </a:r>
            <a:r>
              <a:rPr lang="en-US" sz="1800" dirty="0"/>
              <a:t>, </a:t>
            </a:r>
            <a:r>
              <a:rPr lang="en-US" sz="1800" dirty="0" err="1"/>
              <a:t>Damla</a:t>
            </a:r>
            <a:r>
              <a:rPr lang="en-US" sz="1800" dirty="0"/>
              <a:t> </a:t>
            </a:r>
            <a:r>
              <a:rPr lang="en-US" sz="1800" dirty="0" err="1"/>
              <a:t>Senol</a:t>
            </a:r>
            <a:r>
              <a:rPr lang="en-US" sz="1800" dirty="0"/>
              <a:t> Cali, Can </a:t>
            </a:r>
            <a:r>
              <a:rPr lang="en-US" sz="1800" dirty="0" err="1"/>
              <a:t>Alkan</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b="1" dirty="0">
                <a:solidFill>
                  <a:srgbClr val="0432FF"/>
                </a:solidFill>
                <a:hlinkClick r:id="rId3">
                  <a:extLst>
                    <a:ext uri="{A12FA001-AC4F-418D-AE19-62706E023703}">
                      <ahyp:hlinkClr xmlns:ahyp="http://schemas.microsoft.com/office/drawing/2018/hyperlinkcolor" val="tx"/>
                    </a:ext>
                  </a:extLst>
                </a:hlinkClick>
              </a:rPr>
              <a:t>"FastRemap: A Tool for Quickly Remapping Reads between Genome Assemblies"</a:t>
            </a:r>
            <a:br>
              <a:rPr lang="en-US" sz="1800" dirty="0"/>
            </a:br>
            <a:r>
              <a:rPr lang="en-US" sz="1800" i="1" dirty="0"/>
              <a:t>Bioinformatics</a:t>
            </a:r>
            <a:r>
              <a:rPr lang="en-US" sz="1800" dirty="0"/>
              <a:t>, btac554.</a:t>
            </a:r>
            <a:br>
              <a:rPr lang="en-US" sz="1800" dirty="0"/>
            </a:br>
            <a:r>
              <a:rPr lang="en-US" sz="1800" dirty="0"/>
              <a:t>[</a:t>
            </a:r>
            <a:r>
              <a:rPr lang="en-US" sz="1800" dirty="0">
                <a:hlinkClick r:id="rId4"/>
              </a:rPr>
              <a:t>FastRemap Source Code</a:t>
            </a:r>
            <a:r>
              <a:rPr lang="en-US" sz="1800" dirty="0"/>
              <a:t>]</a:t>
            </a:r>
          </a:p>
        </p:txBody>
      </p:sp>
      <p:pic>
        <p:nvPicPr>
          <p:cNvPr id="4" name="Picture 3" descr="Text&#10;&#10;Description automatically generated">
            <a:extLst>
              <a:ext uri="{FF2B5EF4-FFF2-40B4-BE49-F238E27FC236}">
                <a16:creationId xmlns:a16="http://schemas.microsoft.com/office/drawing/2014/main" id="{AEFC469A-7AD7-8A11-A723-16731C5CE6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41514"/>
            <a:ext cx="9144000" cy="2207172"/>
          </a:xfrm>
          <a:prstGeom prst="rect">
            <a:avLst/>
          </a:prstGeom>
        </p:spPr>
      </p:pic>
      <p:sp>
        <p:nvSpPr>
          <p:cNvPr id="2" name="TextBox 1">
            <a:extLst>
              <a:ext uri="{FF2B5EF4-FFF2-40B4-BE49-F238E27FC236}">
                <a16:creationId xmlns:a16="http://schemas.microsoft.com/office/drawing/2014/main" id="{2652F8E4-97F7-A33F-5B4D-69C79BD06552}"/>
              </a:ext>
            </a:extLst>
          </p:cNvPr>
          <p:cNvSpPr txBox="1"/>
          <p:nvPr/>
        </p:nvSpPr>
        <p:spPr>
          <a:xfrm>
            <a:off x="1701137"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https://arxiv.org/pdf/2201.06255.pdf</a:t>
            </a:r>
            <a:r>
              <a:rPr kumimoji="0" lang="en-US" sz="24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219917597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BAA6-1F39-C065-1D79-79E2681AB57D}"/>
              </a:ext>
            </a:extLst>
          </p:cNvPr>
          <p:cNvSpPr>
            <a:spLocks noGrp="1"/>
          </p:cNvSpPr>
          <p:nvPr>
            <p:ph type="title"/>
          </p:nvPr>
        </p:nvSpPr>
        <p:spPr/>
        <p:txBody>
          <a:bodyPr/>
          <a:lstStyle/>
          <a:p>
            <a:r>
              <a:rPr lang="en-US" dirty="0"/>
              <a:t>New Frontiers: Raw Signal Analysis</a:t>
            </a:r>
          </a:p>
        </p:txBody>
      </p:sp>
      <p:sp>
        <p:nvSpPr>
          <p:cNvPr id="3" name="Content Placeholder 2">
            <a:extLst>
              <a:ext uri="{FF2B5EF4-FFF2-40B4-BE49-F238E27FC236}">
                <a16:creationId xmlns:a16="http://schemas.microsoft.com/office/drawing/2014/main" id="{F2643C6A-70B0-0EBA-0C51-D91E6177E3D2}"/>
              </a:ext>
            </a:extLst>
          </p:cNvPr>
          <p:cNvSpPr>
            <a:spLocks noGrp="1"/>
          </p:cNvSpPr>
          <p:nvPr>
            <p:ph idx="1"/>
          </p:nvPr>
        </p:nvSpPr>
        <p:spPr>
          <a:xfrm>
            <a:off x="228600" y="1219200"/>
            <a:ext cx="8610600" cy="5029200"/>
          </a:xfrm>
        </p:spPr>
        <p:txBody>
          <a:bodyPr/>
          <a:lstStyle/>
          <a:p>
            <a:r>
              <a:rPr lang="en-US" b="1" dirty="0">
                <a:solidFill>
                  <a:srgbClr val="0432FF"/>
                </a:solidFill>
              </a:rPr>
              <a:t>To appear at ISMB/ECCB 2023</a:t>
            </a:r>
          </a:p>
        </p:txBody>
      </p:sp>
      <p:sp>
        <p:nvSpPr>
          <p:cNvPr id="4" name="Slide Number Placeholder 3">
            <a:extLst>
              <a:ext uri="{FF2B5EF4-FFF2-40B4-BE49-F238E27FC236}">
                <a16:creationId xmlns:a16="http://schemas.microsoft.com/office/drawing/2014/main" id="{1CCAECB2-2935-FBC4-4D12-FEFFE66C5371}"/>
              </a:ext>
            </a:extLst>
          </p:cNvPr>
          <p:cNvSpPr>
            <a:spLocks noGrp="1"/>
          </p:cNvSpPr>
          <p:nvPr>
            <p:ph type="sldNum" sz="quarter" idx="11"/>
          </p:nvPr>
        </p:nvSpPr>
        <p:spPr/>
        <p:txBody>
          <a:bodyPr/>
          <a:lstStyle/>
          <a:p>
            <a:fld id="{323594FA-E141-4234-AE05-360401972BE7}" type="slidenum">
              <a:rPr lang="en-US" altLang="en-US" smtClean="0"/>
              <a:pPr/>
              <a:t>119</a:t>
            </a:fld>
            <a:endParaRPr lang="en-US" altLang="en-US"/>
          </a:p>
        </p:txBody>
      </p:sp>
      <p:pic>
        <p:nvPicPr>
          <p:cNvPr id="5" name="Picture 4">
            <a:extLst>
              <a:ext uri="{FF2B5EF4-FFF2-40B4-BE49-F238E27FC236}">
                <a16:creationId xmlns:a16="http://schemas.microsoft.com/office/drawing/2014/main" id="{B880DCF7-C085-FD86-6A4D-47A81C7177F7}"/>
              </a:ext>
            </a:extLst>
          </p:cNvPr>
          <p:cNvPicPr>
            <a:picLocks noChangeAspect="1"/>
          </p:cNvPicPr>
          <p:nvPr/>
        </p:nvPicPr>
        <p:blipFill>
          <a:blip r:embed="rId2"/>
          <a:stretch>
            <a:fillRect/>
          </a:stretch>
        </p:blipFill>
        <p:spPr>
          <a:xfrm>
            <a:off x="131297" y="3058790"/>
            <a:ext cx="8933669" cy="1738362"/>
          </a:xfrm>
          <a:prstGeom prst="rect">
            <a:avLst/>
          </a:prstGeom>
        </p:spPr>
      </p:pic>
      <p:sp>
        <p:nvSpPr>
          <p:cNvPr id="6" name="TextBox 5">
            <a:extLst>
              <a:ext uri="{FF2B5EF4-FFF2-40B4-BE49-F238E27FC236}">
                <a16:creationId xmlns:a16="http://schemas.microsoft.com/office/drawing/2014/main" id="{F48702DD-37BC-1198-3836-3B1F1154AA4E}"/>
              </a:ext>
            </a:extLst>
          </p:cNvPr>
          <p:cNvSpPr txBox="1"/>
          <p:nvPr/>
        </p:nvSpPr>
        <p:spPr>
          <a:xfrm>
            <a:off x="1701137"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https://arxiv.org/pdf/2301.09200.pdf</a:t>
            </a:r>
            <a:r>
              <a:rPr kumimoji="0" lang="en-US" sz="24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1796904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What Is a Genome Made Of?</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12</a:t>
            </a:fld>
            <a:endParaRPr lang="en-US" altLang="en-US"/>
          </a:p>
        </p:txBody>
      </p:sp>
      <p:pic>
        <p:nvPicPr>
          <p:cNvPr id="6"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10713" t="16302" r="51507" b="48876"/>
          <a:stretch/>
        </p:blipFill>
        <p:spPr bwMode="auto">
          <a:xfrm>
            <a:off x="6930356" y="4772494"/>
            <a:ext cx="216024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dna 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 y="920585"/>
            <a:ext cx="8291264" cy="53301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flipH="1" flipV="1">
            <a:off x="2854944" y="5251077"/>
            <a:ext cx="926631" cy="532707"/>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94151" y="5692191"/>
            <a:ext cx="1584176" cy="369332"/>
          </a:xfrm>
          <a:prstGeom prst="rect">
            <a:avLst/>
          </a:prstGeom>
          <a:noFill/>
        </p:spPr>
        <p:txBody>
          <a:bodyPr wrap="square" rtlCol="0">
            <a:spAutoFit/>
          </a:bodyPr>
          <a:lstStyle/>
          <a:p>
            <a:r>
              <a:rPr lang="en-US" dirty="0">
                <a:ea typeface="Meiryo" panose="020B0604030504040204" pitchFamily="34" charset="-128"/>
                <a:cs typeface="Aparajita" panose="020B0604020202020204" pitchFamily="34" charset="0"/>
              </a:rPr>
              <a:t>Cell</a:t>
            </a:r>
          </a:p>
        </p:txBody>
      </p:sp>
      <p:sp>
        <p:nvSpPr>
          <p:cNvPr id="9" name="Rectangle 8"/>
          <p:cNvSpPr/>
          <p:nvPr/>
        </p:nvSpPr>
        <p:spPr>
          <a:xfrm>
            <a:off x="722507" y="5899941"/>
            <a:ext cx="978153" cy="369332"/>
          </a:xfrm>
          <a:prstGeom prst="rect">
            <a:avLst/>
          </a:prstGeom>
        </p:spPr>
        <p:txBody>
          <a:bodyPr wrap="none">
            <a:spAutoFit/>
          </a:bodyPr>
          <a:lstStyle/>
          <a:p>
            <a:r>
              <a:rPr lang="en-US" dirty="0">
                <a:ea typeface="Meiryo" panose="020B0604030504040204" pitchFamily="34" charset="-128"/>
                <a:cs typeface="Aparajita" panose="020B0604020202020204" pitchFamily="34" charset="0"/>
              </a:rPr>
              <a:t>Nucleus</a:t>
            </a:r>
          </a:p>
        </p:txBody>
      </p:sp>
      <p:cxnSp>
        <p:nvCxnSpPr>
          <p:cNvPr id="11" name="Straight Arrow Connector 10"/>
          <p:cNvCxnSpPr/>
          <p:nvPr/>
        </p:nvCxnSpPr>
        <p:spPr>
          <a:xfrm flipV="1">
            <a:off x="982736" y="3871940"/>
            <a:ext cx="764410" cy="2028001"/>
          </a:xfrm>
          <a:prstGeom prst="straightConnector1">
            <a:avLst/>
          </a:prstGeom>
          <a:ln w="50800">
            <a:solidFill>
              <a:srgbClr val="FE0606"/>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pic>
        <p:nvPicPr>
          <p:cNvPr id="15" name="Picture 2" descr="Picture"/>
          <p:cNvPicPr>
            <a:picLocks noChangeAspect="1" noChangeArrowheads="1"/>
          </p:cNvPicPr>
          <p:nvPr/>
        </p:nvPicPr>
        <p:blipFill rotWithShape="1">
          <a:blip r:embed="rId3">
            <a:extLst>
              <a:ext uri="{28A0092B-C50C-407E-A947-70E740481C1C}">
                <a14:useLocalDpi xmlns:a14="http://schemas.microsoft.com/office/drawing/2010/main" val="0"/>
              </a:ext>
            </a:extLst>
          </a:blip>
          <a:srcRect l="72999" t="17063" r="10630" b="48116"/>
          <a:stretch/>
        </p:blipFill>
        <p:spPr bwMode="auto">
          <a:xfrm>
            <a:off x="8132614" y="3292690"/>
            <a:ext cx="936104" cy="15121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385141" y="6416077"/>
            <a:ext cx="7297614" cy="369332"/>
          </a:xfrm>
          <a:prstGeom prst="rect">
            <a:avLst/>
          </a:prstGeom>
        </p:spPr>
        <p:txBody>
          <a:bodyPr wrap="square">
            <a:spAutoFit/>
          </a:bodyPr>
          <a:lstStyle/>
          <a:p>
            <a:r>
              <a:rPr lang="en-US" dirty="0"/>
              <a:t>The discovery of DNA’s double-helical structure (Watson+, 1953) </a:t>
            </a:r>
          </a:p>
        </p:txBody>
      </p:sp>
    </p:spTree>
    <p:extLst>
      <p:ext uri="{BB962C8B-B14F-4D97-AF65-F5344CB8AC3E}">
        <p14:creationId xmlns:p14="http://schemas.microsoft.com/office/powerpoint/2010/main" val="1245577355"/>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BAA6-1F39-C065-1D79-79E2681AB57D}"/>
              </a:ext>
            </a:extLst>
          </p:cNvPr>
          <p:cNvSpPr>
            <a:spLocks noGrp="1"/>
          </p:cNvSpPr>
          <p:nvPr>
            <p:ph type="title"/>
          </p:nvPr>
        </p:nvSpPr>
        <p:spPr/>
        <p:txBody>
          <a:bodyPr/>
          <a:lstStyle/>
          <a:p>
            <a:r>
              <a:rPr lang="en-US" dirty="0"/>
              <a:t>New Frontiers: Raw Signal Analysis</a:t>
            </a:r>
          </a:p>
        </p:txBody>
      </p:sp>
      <p:sp>
        <p:nvSpPr>
          <p:cNvPr id="3" name="Content Placeholder 2">
            <a:extLst>
              <a:ext uri="{FF2B5EF4-FFF2-40B4-BE49-F238E27FC236}">
                <a16:creationId xmlns:a16="http://schemas.microsoft.com/office/drawing/2014/main" id="{F2643C6A-70B0-0EBA-0C51-D91E6177E3D2}"/>
              </a:ext>
            </a:extLst>
          </p:cNvPr>
          <p:cNvSpPr>
            <a:spLocks noGrp="1"/>
          </p:cNvSpPr>
          <p:nvPr>
            <p:ph idx="1"/>
          </p:nvPr>
        </p:nvSpPr>
        <p:spPr>
          <a:xfrm>
            <a:off x="228600" y="1219200"/>
            <a:ext cx="8610600" cy="5029200"/>
          </a:xfrm>
        </p:spPr>
        <p:txBody>
          <a:bodyPr/>
          <a:lstStyle/>
          <a:p>
            <a:r>
              <a:rPr lang="en-US" b="1" dirty="0">
                <a:solidFill>
                  <a:srgbClr val="0432FF"/>
                </a:solidFill>
              </a:rPr>
              <a:t>To appear at APBC 2023</a:t>
            </a:r>
          </a:p>
        </p:txBody>
      </p:sp>
      <p:sp>
        <p:nvSpPr>
          <p:cNvPr id="4" name="Slide Number Placeholder 3">
            <a:extLst>
              <a:ext uri="{FF2B5EF4-FFF2-40B4-BE49-F238E27FC236}">
                <a16:creationId xmlns:a16="http://schemas.microsoft.com/office/drawing/2014/main" id="{1CCAECB2-2935-FBC4-4D12-FEFFE66C5371}"/>
              </a:ext>
            </a:extLst>
          </p:cNvPr>
          <p:cNvSpPr>
            <a:spLocks noGrp="1"/>
          </p:cNvSpPr>
          <p:nvPr>
            <p:ph type="sldNum" sz="quarter" idx="11"/>
          </p:nvPr>
        </p:nvSpPr>
        <p:spPr/>
        <p:txBody>
          <a:bodyPr/>
          <a:lstStyle/>
          <a:p>
            <a:fld id="{323594FA-E141-4234-AE05-360401972BE7}" type="slidenum">
              <a:rPr lang="en-US" altLang="en-US" smtClean="0"/>
              <a:pPr/>
              <a:t>120</a:t>
            </a:fld>
            <a:endParaRPr lang="en-US" altLang="en-US"/>
          </a:p>
        </p:txBody>
      </p:sp>
      <p:sp>
        <p:nvSpPr>
          <p:cNvPr id="6" name="TextBox 5">
            <a:extLst>
              <a:ext uri="{FF2B5EF4-FFF2-40B4-BE49-F238E27FC236}">
                <a16:creationId xmlns:a16="http://schemas.microsoft.com/office/drawing/2014/main" id="{F48702DD-37BC-1198-3836-3B1F1154AA4E}"/>
              </a:ext>
            </a:extLst>
          </p:cNvPr>
          <p:cNvSpPr txBox="1"/>
          <p:nvPr/>
        </p:nvSpPr>
        <p:spPr>
          <a:xfrm>
            <a:off x="1701137"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https://arxiv.org/pdf/2301.09200.pdf</a:t>
            </a:r>
            <a:r>
              <a:rPr kumimoji="0" lang="en-US" sz="24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E9D0EADF-3CD9-8D52-E08C-3FC6A0B86F8C}"/>
              </a:ext>
            </a:extLst>
          </p:cNvPr>
          <p:cNvPicPr>
            <a:picLocks noChangeAspect="1"/>
          </p:cNvPicPr>
          <p:nvPr/>
        </p:nvPicPr>
        <p:blipFill>
          <a:blip r:embed="rId3"/>
          <a:stretch>
            <a:fillRect/>
          </a:stretch>
        </p:blipFill>
        <p:spPr>
          <a:xfrm>
            <a:off x="184959" y="3068960"/>
            <a:ext cx="8851537" cy="1656183"/>
          </a:xfrm>
          <a:prstGeom prst="rect">
            <a:avLst/>
          </a:prstGeom>
        </p:spPr>
      </p:pic>
    </p:spTree>
    <p:extLst>
      <p:ext uri="{BB962C8B-B14F-4D97-AF65-F5344CB8AC3E}">
        <p14:creationId xmlns:p14="http://schemas.microsoft.com/office/powerpoint/2010/main" val="3183479985"/>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a:xfrm>
            <a:off x="228600" y="152400"/>
            <a:ext cx="8915400" cy="1066800"/>
          </a:xfrm>
        </p:spPr>
        <p:txBody>
          <a:bodyPr>
            <a:noAutofit/>
          </a:bodyPr>
          <a:lstStyle/>
          <a:p>
            <a:r>
              <a:rPr lang="en-US" sz="3600" dirty="0"/>
              <a:t>A Bright Future for Intelligent Genome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endParaRPr>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143" y="3969960"/>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6150579"/>
            <a:ext cx="2423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panose="020B0503020204020204"/>
                <a:ea typeface="ＭＳ Ｐゴシック" panose="020B0600070205080204" pitchFamily="34" charset="-128"/>
                <a:cs typeface="+mn-cs"/>
              </a:rPr>
              <a:t>SmidgION</a:t>
            </a: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2" y="1775512"/>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784391"/>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4039373"/>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4540875"/>
            <a:ext cx="242388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MinION from ONT</a:t>
            </a:r>
          </a:p>
        </p:txBody>
      </p:sp>
      <p:sp>
        <p:nvSpPr>
          <p:cNvPr id="10" name="Slide Number Placeholder 2">
            <a:extLst>
              <a:ext uri="{FF2B5EF4-FFF2-40B4-BE49-F238E27FC236}">
                <a16:creationId xmlns:a16="http://schemas.microsoft.com/office/drawing/2014/main" id="{6C9A6BE0-035D-4D45-AA88-9C10BDC56A6E}"/>
              </a:ext>
            </a:extLst>
          </p:cNvPr>
          <p:cNvSpPr>
            <a:spLocks noGrp="1"/>
          </p:cNvSpPr>
          <p:nvPr>
            <p:ph type="sldNum" sz="quarter" idx="11"/>
          </p:nvPr>
        </p:nvSpPr>
        <p:spPr>
          <a:xfrm>
            <a:off x="6946900" y="6373813"/>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alt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11" name="Rectangle 10">
            <a:extLst>
              <a:ext uri="{FF2B5EF4-FFF2-40B4-BE49-F238E27FC236}">
                <a16:creationId xmlns:a16="http://schemas.microsoft.com/office/drawing/2014/main" id="{2976BE83-CBB8-5848-A3B9-9F433A948BCE}"/>
              </a:ext>
            </a:extLst>
          </p:cNvPr>
          <p:cNvSpPr/>
          <p:nvPr/>
        </p:nvSpPr>
        <p:spPr>
          <a:xfrm>
            <a:off x="76200" y="910043"/>
            <a:ext cx="8943782"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Mohammed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Alser</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Zülal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Bingöl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Damla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Senol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Cali,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Jeremie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Kim,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Saugata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Ghose, Can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Alkan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Onur Mutlu</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sym typeface="Calibri"/>
                <a:hlinkClick r:id="rId4">
                  <a:extLst>
                    <a:ext uri="{A12FA001-AC4F-418D-AE19-62706E023703}">
                      <ahyp:hlinkClr xmlns:ahyp="http://schemas.microsoft.com/office/drawing/2018/hyperlinkcolor" val="tx"/>
                    </a:ext>
                  </a:extLst>
                </a:hlinkClick>
              </a:rPr>
              <a:t>“Accelerating Genome Analysis: A Primer on an Ongoing Journey” </a:t>
            </a:r>
            <a:r>
              <a:rPr kumimoji="0" lang="en"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sym typeface="Calibri"/>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 August 2020.</a:t>
            </a:r>
          </a:p>
        </p:txBody>
      </p:sp>
      <p:pic>
        <p:nvPicPr>
          <p:cNvPr id="3" name="Picture 2">
            <a:extLst>
              <a:ext uri="{FF2B5EF4-FFF2-40B4-BE49-F238E27FC236}">
                <a16:creationId xmlns:a16="http://schemas.microsoft.com/office/drawing/2014/main" id="{4D51AC44-75A3-4349-9946-96683AA9B4E8}"/>
              </a:ext>
            </a:extLst>
          </p:cNvPr>
          <p:cNvPicPr>
            <a:picLocks noChangeAspect="1"/>
          </p:cNvPicPr>
          <p:nvPr/>
        </p:nvPicPr>
        <p:blipFill>
          <a:blip r:embed="rId5"/>
          <a:stretch>
            <a:fillRect/>
          </a:stretch>
        </p:blipFill>
        <p:spPr>
          <a:xfrm>
            <a:off x="4810204" y="1702419"/>
            <a:ext cx="3577446" cy="633799"/>
          </a:xfrm>
          <a:prstGeom prst="rect">
            <a:avLst/>
          </a:prstGeom>
        </p:spPr>
      </p:pic>
      <p:pic>
        <p:nvPicPr>
          <p:cNvPr id="6" name="Picture 5">
            <a:extLst>
              <a:ext uri="{FF2B5EF4-FFF2-40B4-BE49-F238E27FC236}">
                <a16:creationId xmlns:a16="http://schemas.microsoft.com/office/drawing/2014/main" id="{869A8184-11C2-4146-99A6-DC2DD45B8BBF}"/>
              </a:ext>
            </a:extLst>
          </p:cNvPr>
          <p:cNvPicPr>
            <a:picLocks noChangeAspect="1"/>
          </p:cNvPicPr>
          <p:nvPr/>
        </p:nvPicPr>
        <p:blipFill>
          <a:blip r:embed="rId6"/>
          <a:stretch>
            <a:fillRect/>
          </a:stretch>
        </p:blipFill>
        <p:spPr>
          <a:xfrm>
            <a:off x="4803425" y="2638622"/>
            <a:ext cx="3584225" cy="635000"/>
          </a:xfrm>
          <a:prstGeom prst="rect">
            <a:avLst/>
          </a:prstGeom>
        </p:spPr>
      </p:pic>
    </p:spTree>
    <p:extLst>
      <p:ext uri="{BB962C8B-B14F-4D97-AF65-F5344CB8AC3E}">
        <p14:creationId xmlns:p14="http://schemas.microsoft.com/office/powerpoint/2010/main" val="3533375366"/>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4">
            <a:extLst>
              <a:ext uri="{FF2B5EF4-FFF2-40B4-BE49-F238E27FC236}">
                <a16:creationId xmlns:a16="http://schemas.microsoft.com/office/drawing/2014/main" id="{0670578D-E19B-8541-9537-191677663DAC}"/>
              </a:ext>
            </a:extLst>
          </p:cNvPr>
          <p:cNvSpPr>
            <a:spLocks noGrp="1" noChangeArrowheads="1"/>
          </p:cNvSpPr>
          <p:nvPr>
            <p:ph type="ctrTitle"/>
          </p:nvPr>
        </p:nvSpPr>
        <p:spPr>
          <a:xfrm>
            <a:off x="3059832" y="1676400"/>
            <a:ext cx="7924800" cy="1752600"/>
          </a:xfrm>
        </p:spPr>
        <p:txBody>
          <a:bodyPr/>
          <a:lstStyle/>
          <a:p>
            <a:r>
              <a:rPr lang="en-US" altLang="en-US" dirty="0">
                <a:ea typeface="ＭＳ Ｐゴシック" panose="020B0600070205080204" pitchFamily="34" charset="-128"/>
              </a:rPr>
              <a:t>Conclusion</a:t>
            </a:r>
          </a:p>
        </p:txBody>
      </p:sp>
      <p:sp>
        <p:nvSpPr>
          <p:cNvPr id="176130" name="Subtitle 5">
            <a:extLst>
              <a:ext uri="{FF2B5EF4-FFF2-40B4-BE49-F238E27FC236}">
                <a16:creationId xmlns:a16="http://schemas.microsoft.com/office/drawing/2014/main" id="{53FF18AD-8F96-6146-B6EC-4036AE430FD8}"/>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94380284"/>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4">
            <a:extLst>
              <a:ext uri="{FF2B5EF4-FFF2-40B4-BE49-F238E27FC236}">
                <a16:creationId xmlns:a16="http://schemas.microsoft.com/office/drawing/2014/main" id="{0670578D-E19B-8541-9537-191677663DAC}"/>
              </a:ext>
            </a:extLst>
          </p:cNvPr>
          <p:cNvSpPr>
            <a:spLocks noGrp="1" noChangeArrowheads="1"/>
          </p:cNvSpPr>
          <p:nvPr>
            <p:ph type="ctrTitle"/>
          </p:nvPr>
        </p:nvSpPr>
        <p:spPr>
          <a:xfrm>
            <a:off x="463624" y="1676400"/>
            <a:ext cx="10517088" cy="1752600"/>
          </a:xfrm>
        </p:spPr>
        <p:txBody>
          <a:bodyPr/>
          <a:lstStyle/>
          <a:p>
            <a:r>
              <a:rPr lang="en-US" altLang="en-US" dirty="0">
                <a:ea typeface="ＭＳ Ｐゴシック" panose="020B0600070205080204" pitchFamily="34" charset="-128"/>
              </a:rPr>
              <a:t>Things Are Happening In Industry</a:t>
            </a:r>
          </a:p>
        </p:txBody>
      </p:sp>
      <p:sp>
        <p:nvSpPr>
          <p:cNvPr id="176130" name="Subtitle 5">
            <a:extLst>
              <a:ext uri="{FF2B5EF4-FFF2-40B4-BE49-F238E27FC236}">
                <a16:creationId xmlns:a16="http://schemas.microsoft.com/office/drawing/2014/main" id="{53FF18AD-8F96-6146-B6EC-4036AE430FD8}"/>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054333959"/>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D8378D4-3FEE-B740-9D1B-65319AD05774}"/>
              </a:ext>
            </a:extLst>
          </p:cNvPr>
          <p:cNvSpPr>
            <a:spLocks noGrp="1"/>
          </p:cNvSpPr>
          <p:nvPr>
            <p:ph type="title"/>
          </p:nvPr>
        </p:nvSpPr>
        <p:spPr>
          <a:xfrm>
            <a:off x="152400" y="152400"/>
            <a:ext cx="9017497" cy="1066800"/>
          </a:xfrm>
        </p:spPr>
        <p:txBody>
          <a:bodyPr/>
          <a:lstStyle/>
          <a:p>
            <a:r>
              <a:rPr lang="en-US" dirty="0"/>
              <a:t>Illumina DRAGEN Bio-IT Platform (2018)</a:t>
            </a:r>
          </a:p>
        </p:txBody>
      </p:sp>
      <p:sp>
        <p:nvSpPr>
          <p:cNvPr id="9" name="Content Placeholder 8">
            <a:extLst>
              <a:ext uri="{FF2B5EF4-FFF2-40B4-BE49-F238E27FC236}">
                <a16:creationId xmlns:a16="http://schemas.microsoft.com/office/drawing/2014/main" id="{2C152D9F-C36E-CE46-AF7B-FF70920354FC}"/>
              </a:ext>
            </a:extLst>
          </p:cNvPr>
          <p:cNvSpPr>
            <a:spLocks noGrp="1"/>
          </p:cNvSpPr>
          <p:nvPr>
            <p:ph idx="1"/>
          </p:nvPr>
        </p:nvSpPr>
        <p:spPr>
          <a:xfrm>
            <a:off x="228600" y="1052736"/>
            <a:ext cx="8610600" cy="5195664"/>
          </a:xfrm>
        </p:spPr>
        <p:txBody>
          <a:bodyPr/>
          <a:lstStyle/>
          <a:p>
            <a:r>
              <a:rPr lang="en-US"/>
              <a:t>Processes whole genome at 30x coverage in ~25 minutes with hardware support for data compression</a:t>
            </a:r>
          </a:p>
          <a:p>
            <a:endParaRPr lang="en-US"/>
          </a:p>
        </p:txBody>
      </p:sp>
      <p:sp>
        <p:nvSpPr>
          <p:cNvPr id="3" name="Slide Number Placeholder 2">
            <a:extLst>
              <a:ext uri="{FF2B5EF4-FFF2-40B4-BE49-F238E27FC236}">
                <a16:creationId xmlns:a16="http://schemas.microsoft.com/office/drawing/2014/main" id="{C72FF041-63F2-B244-8D91-7888793E9BE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4" name="Picture 3">
            <a:extLst>
              <a:ext uri="{FF2B5EF4-FFF2-40B4-BE49-F238E27FC236}">
                <a16:creationId xmlns:a16="http://schemas.microsoft.com/office/drawing/2014/main" id="{F08994AA-10AB-084C-B608-F06DF46F7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197705"/>
            <a:ext cx="8054549" cy="3319527"/>
          </a:xfrm>
          <a:prstGeom prst="rect">
            <a:avLst/>
          </a:prstGeom>
        </p:spPr>
      </p:pic>
      <p:sp>
        <p:nvSpPr>
          <p:cNvPr id="10" name="TextBox 9">
            <a:extLst>
              <a:ext uri="{FF2B5EF4-FFF2-40B4-BE49-F238E27FC236}">
                <a16:creationId xmlns:a16="http://schemas.microsoft.com/office/drawing/2014/main" id="{08137ABC-FD6D-5240-889B-A312C484081F}"/>
              </a:ext>
            </a:extLst>
          </p:cNvPr>
          <p:cNvSpPr txBox="1"/>
          <p:nvPr/>
        </p:nvSpPr>
        <p:spPr>
          <a:xfrm>
            <a:off x="6444208" y="4797152"/>
            <a:ext cx="1944216"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a:ea typeface="+mn-ea"/>
                <a:cs typeface="+mn-cs"/>
              </a:rPr>
              <a:t>FPGA board(s)</a:t>
            </a:r>
          </a:p>
        </p:txBody>
      </p:sp>
      <p:sp>
        <p:nvSpPr>
          <p:cNvPr id="11" name="Rectangle 10">
            <a:extLst>
              <a:ext uri="{FF2B5EF4-FFF2-40B4-BE49-F238E27FC236}">
                <a16:creationId xmlns:a16="http://schemas.microsoft.com/office/drawing/2014/main" id="{1A1832FE-D642-9542-9B4D-17FE8D71FB5B}"/>
              </a:ext>
            </a:extLst>
          </p:cNvPr>
          <p:cNvSpPr/>
          <p:nvPr/>
        </p:nvSpPr>
        <p:spPr>
          <a:xfrm>
            <a:off x="228600" y="5651673"/>
            <a:ext cx="949984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hlinkClick r:id="rId3"/>
              </a:rPr>
              <a:t>emea.illumina.com/products/by-type/informatics-products/dragen-bio-it-platform.html</a:t>
            </a:r>
            <a:endParaRPr kumimoji="0" lang="en-US" sz="1800" b="0"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hlinkClick r:id="rId4"/>
              </a:rPr>
              <a:t>emea.illumina.com/company/news-center/press-releases/2018/2349147.html</a:t>
            </a:r>
            <a:r>
              <a:rPr kumimoji="0" lang="en-US" sz="1800" b="0" i="0" u="none" strike="noStrike" kern="1200" cap="none" spc="0" normalizeH="0" baseline="0" noProof="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515728281"/>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31F40-E419-9A4B-B1D2-5B5FD5486B4D}"/>
              </a:ext>
            </a:extLst>
          </p:cNvPr>
          <p:cNvSpPr>
            <a:spLocks noGrp="1"/>
          </p:cNvSpPr>
          <p:nvPr>
            <p:ph type="title"/>
          </p:nvPr>
        </p:nvSpPr>
        <p:spPr/>
        <p:txBody>
          <a:bodyPr/>
          <a:lstStyle/>
          <a:p>
            <a:r>
              <a:rPr lang="en-US"/>
              <a:t>NVIDIA Clara </a:t>
            </a:r>
            <a:r>
              <a:rPr lang="en-US" err="1"/>
              <a:t>Parabricks</a:t>
            </a:r>
            <a:r>
              <a:rPr lang="en-US"/>
              <a:t> (2020)</a:t>
            </a:r>
            <a:br>
              <a:rPr lang="en-US"/>
            </a:br>
            <a:endParaRPr lang="en-US"/>
          </a:p>
        </p:txBody>
      </p:sp>
      <p:sp>
        <p:nvSpPr>
          <p:cNvPr id="3" name="Slide Number Placeholder 2">
            <a:extLst>
              <a:ext uri="{FF2B5EF4-FFF2-40B4-BE49-F238E27FC236}">
                <a16:creationId xmlns:a16="http://schemas.microsoft.com/office/drawing/2014/main" id="{7E2A50EC-67B9-0B4C-A370-FA8FBBFC3AF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DFF8273-4219-AB4E-8DF6-726638A0013F}"/>
              </a:ext>
            </a:extLst>
          </p:cNvPr>
          <p:cNvPicPr>
            <a:picLocks noChangeAspect="1"/>
          </p:cNvPicPr>
          <p:nvPr/>
        </p:nvPicPr>
        <p:blipFill rotWithShape="1">
          <a:blip r:embed="rId2"/>
          <a:srcRect l="38836"/>
          <a:stretch/>
        </p:blipFill>
        <p:spPr>
          <a:xfrm>
            <a:off x="228600" y="1023318"/>
            <a:ext cx="4031688" cy="3709528"/>
          </a:xfrm>
          <a:prstGeom prst="rect">
            <a:avLst/>
          </a:prstGeom>
        </p:spPr>
      </p:pic>
      <p:pic>
        <p:nvPicPr>
          <p:cNvPr id="7" name="Picture 6">
            <a:extLst>
              <a:ext uri="{FF2B5EF4-FFF2-40B4-BE49-F238E27FC236}">
                <a16:creationId xmlns:a16="http://schemas.microsoft.com/office/drawing/2014/main" id="{98DE6D15-4A88-0B4C-B61A-8CB0785E8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4583" y="3090644"/>
            <a:ext cx="4784617" cy="3240862"/>
          </a:xfrm>
          <a:prstGeom prst="rect">
            <a:avLst/>
          </a:prstGeom>
        </p:spPr>
      </p:pic>
      <p:sp>
        <p:nvSpPr>
          <p:cNvPr id="9" name="Rectangle 8">
            <a:extLst>
              <a:ext uri="{FF2B5EF4-FFF2-40B4-BE49-F238E27FC236}">
                <a16:creationId xmlns:a16="http://schemas.microsoft.com/office/drawing/2014/main" id="{68747A2F-3A7D-1247-80FE-E1F3022A7242}"/>
              </a:ext>
            </a:extLst>
          </p:cNvPr>
          <p:cNvSpPr/>
          <p:nvPr/>
        </p:nvSpPr>
        <p:spPr>
          <a:xfrm>
            <a:off x="1331640" y="6401578"/>
            <a:ext cx="590465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hlinkClick r:id="rId4"/>
              </a:rPr>
              <a:t>https://developer.nvidia.com/clara-parabricks</a:t>
            </a:r>
            <a:r>
              <a:rPr kumimoji="0" lang="en-US" sz="1800" b="0" i="0" u="none" strike="noStrike" kern="1200" cap="none" spc="0" normalizeH="0" baseline="0" noProof="0">
                <a:ln>
                  <a:noFill/>
                </a:ln>
                <a:solidFill>
                  <a:srgbClr val="000000"/>
                </a:solidFill>
                <a:effectLst/>
                <a:uLnTx/>
                <a:uFillTx/>
                <a:latin typeface="Tahoma"/>
                <a:ea typeface="+mn-ea"/>
                <a:cs typeface="+mn-cs"/>
              </a:rPr>
              <a:t> </a:t>
            </a:r>
          </a:p>
        </p:txBody>
      </p:sp>
      <p:sp>
        <p:nvSpPr>
          <p:cNvPr id="10" name="TextBox 9">
            <a:extLst>
              <a:ext uri="{FF2B5EF4-FFF2-40B4-BE49-F238E27FC236}">
                <a16:creationId xmlns:a16="http://schemas.microsoft.com/office/drawing/2014/main" id="{112AC7D4-C5CF-2C4F-BBF2-E8842C44D532}"/>
              </a:ext>
            </a:extLst>
          </p:cNvPr>
          <p:cNvSpPr txBox="1"/>
          <p:nvPr/>
        </p:nvSpPr>
        <p:spPr>
          <a:xfrm>
            <a:off x="2532096" y="1285621"/>
            <a:ext cx="1728192" cy="36933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a:ea typeface="+mn-ea"/>
                <a:cs typeface="+mn-cs"/>
              </a:rPr>
              <a:t>GPU board(s)</a:t>
            </a:r>
          </a:p>
        </p:txBody>
      </p:sp>
      <p:sp>
        <p:nvSpPr>
          <p:cNvPr id="11" name="TextBox 10">
            <a:extLst>
              <a:ext uri="{FF2B5EF4-FFF2-40B4-BE49-F238E27FC236}">
                <a16:creationId xmlns:a16="http://schemas.microsoft.com/office/drawing/2014/main" id="{CF071448-0F09-E640-9CA3-BEF387C2A636}"/>
              </a:ext>
            </a:extLst>
          </p:cNvPr>
          <p:cNvSpPr txBox="1"/>
          <p:nvPr/>
        </p:nvSpPr>
        <p:spPr>
          <a:xfrm>
            <a:off x="4469219" y="1394442"/>
            <a:ext cx="4648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A University of Michigan startup in 2018 joined NVIDIA in 2020</a:t>
            </a:r>
          </a:p>
        </p:txBody>
      </p:sp>
    </p:spTree>
    <p:extLst>
      <p:ext uri="{BB962C8B-B14F-4D97-AF65-F5344CB8AC3E}">
        <p14:creationId xmlns:p14="http://schemas.microsoft.com/office/powerpoint/2010/main" val="1363851571"/>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81D5-B2D7-CFEF-8808-4217E28351E4}"/>
              </a:ext>
            </a:extLst>
          </p:cNvPr>
          <p:cNvSpPr>
            <a:spLocks noGrp="1"/>
          </p:cNvSpPr>
          <p:nvPr>
            <p:ph type="title"/>
          </p:nvPr>
        </p:nvSpPr>
        <p:spPr>
          <a:xfrm>
            <a:off x="228600" y="152400"/>
            <a:ext cx="8915400" cy="1066800"/>
          </a:xfrm>
        </p:spPr>
        <p:txBody>
          <a:bodyPr/>
          <a:lstStyle/>
          <a:p>
            <a:r>
              <a:rPr lang="en-US" dirty="0"/>
              <a:t>NVIDIA Hopper DPX Instructions (2022)</a:t>
            </a:r>
          </a:p>
        </p:txBody>
      </p:sp>
      <p:pic>
        <p:nvPicPr>
          <p:cNvPr id="4" name="Picture 3">
            <a:extLst>
              <a:ext uri="{FF2B5EF4-FFF2-40B4-BE49-F238E27FC236}">
                <a16:creationId xmlns:a16="http://schemas.microsoft.com/office/drawing/2014/main" id="{7E7C46EE-6004-C2FD-AE30-5365B83AE7DD}"/>
              </a:ext>
            </a:extLst>
          </p:cNvPr>
          <p:cNvPicPr>
            <a:picLocks noChangeAspect="1"/>
          </p:cNvPicPr>
          <p:nvPr/>
        </p:nvPicPr>
        <p:blipFill>
          <a:blip r:embed="rId2"/>
          <a:stretch>
            <a:fillRect/>
          </a:stretch>
        </p:blipFill>
        <p:spPr>
          <a:xfrm>
            <a:off x="685800" y="1035691"/>
            <a:ext cx="7772400" cy="5201621"/>
          </a:xfrm>
          <a:prstGeom prst="rect">
            <a:avLst/>
          </a:prstGeom>
        </p:spPr>
      </p:pic>
      <p:sp>
        <p:nvSpPr>
          <p:cNvPr id="5" name="TextBox 4">
            <a:extLst>
              <a:ext uri="{FF2B5EF4-FFF2-40B4-BE49-F238E27FC236}">
                <a16:creationId xmlns:a16="http://schemas.microsoft.com/office/drawing/2014/main" id="{96058435-CD19-CF14-9902-6D14D5996711}"/>
              </a:ext>
            </a:extLst>
          </p:cNvPr>
          <p:cNvSpPr txBox="1"/>
          <p:nvPr/>
        </p:nvSpPr>
        <p:spPr>
          <a:xfrm>
            <a:off x="1259632" y="6432648"/>
            <a:ext cx="8069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3"/>
              </a:rPr>
              <a:t>https://blogs.nvidia.com/blog/2022/03/22/nvidia-hopper-accelerates-dynamic-programming-using-dpx-instructions/</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775634065"/>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Title 5"/>
          <p:cNvSpPr txBox="1">
            <a:spLocks noGrp="1"/>
          </p:cNvSpPr>
          <p:nvPr>
            <p:ph type="title"/>
          </p:nvPr>
        </p:nvSpPr>
        <p:spPr>
          <a:xfrm>
            <a:off x="4893841" y="976329"/>
            <a:ext cx="4250159" cy="657648"/>
          </a:xfrm>
          <a:prstGeom prst="rect">
            <a:avLst/>
          </a:prstGeom>
        </p:spPr>
        <p:txBody>
          <a:bodyPr/>
          <a:lstStyle/>
          <a:p>
            <a:r>
              <a:rPr lang="en-US" sz="1800" dirty="0">
                <a:solidFill>
                  <a:schemeClr val="accent1"/>
                </a:solidFill>
              </a:rPr>
              <a:t>Bionano &amp; NVIDIA: </a:t>
            </a:r>
            <a:br>
              <a:rPr lang="en-US" sz="1800" dirty="0">
                <a:solidFill>
                  <a:schemeClr val="accent1"/>
                </a:solidFill>
              </a:rPr>
            </a:br>
            <a:r>
              <a:rPr lang="en-US" sz="1350" i="1" dirty="0">
                <a:solidFill>
                  <a:schemeClr val="accent1"/>
                </a:solidFill>
              </a:rPr>
              <a:t>Accelerating Analysis for Fast Time to Results</a:t>
            </a:r>
            <a:endParaRPr sz="1350" i="1" dirty="0">
              <a:solidFill>
                <a:schemeClr val="accent1"/>
              </a:solidFill>
            </a:endParaRPr>
          </a:p>
        </p:txBody>
      </p:sp>
      <p:pic>
        <p:nvPicPr>
          <p:cNvPr id="4" name="Picture 2">
            <a:extLst>
              <a:ext uri="{FF2B5EF4-FFF2-40B4-BE49-F238E27FC236}">
                <a16:creationId xmlns:a16="http://schemas.microsoft.com/office/drawing/2014/main" id="{0EAC8438-48A0-7B1A-A7F1-54D949BC24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725" y="2344024"/>
            <a:ext cx="1511085" cy="2039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9A79ABD9-25EA-6561-A785-C071C1CA5150}"/>
              </a:ext>
            </a:extLst>
          </p:cNvPr>
          <p:cNvSpPr>
            <a:spLocks noGrp="1"/>
          </p:cNvSpPr>
          <p:nvPr>
            <p:ph type="body" sz="quarter" idx="17"/>
          </p:nvPr>
        </p:nvSpPr>
        <p:spPr>
          <a:xfrm>
            <a:off x="192024" y="476672"/>
            <a:ext cx="4180332" cy="705350"/>
          </a:xfrm>
        </p:spPr>
        <p:txBody>
          <a:bodyPr>
            <a:noAutofit/>
          </a:bodyPr>
          <a:lstStyle/>
          <a:p>
            <a:pPr>
              <a:spcAft>
                <a:spcPts val="0"/>
              </a:spcAft>
            </a:pPr>
            <a:r>
              <a:rPr lang="en-US" sz="1600" dirty="0">
                <a:solidFill>
                  <a:srgbClr val="FFFFFF"/>
                </a:solidFill>
                <a:latin typeface="+mj-lt"/>
              </a:rPr>
              <a:t>We are accelerating the transformation in how we analyze the human genome!</a:t>
            </a:r>
            <a:endParaRPr lang="en-US" sz="1600" b="0" dirty="0">
              <a:solidFill>
                <a:srgbClr val="000000"/>
              </a:solidFill>
              <a:latin typeface="+mj-lt"/>
            </a:endParaRPr>
          </a:p>
        </p:txBody>
      </p:sp>
      <p:sp>
        <p:nvSpPr>
          <p:cNvPr id="6" name="Google Shape;348;p10">
            <a:extLst>
              <a:ext uri="{FF2B5EF4-FFF2-40B4-BE49-F238E27FC236}">
                <a16:creationId xmlns:a16="http://schemas.microsoft.com/office/drawing/2014/main" id="{D153FFF6-506D-B05B-88E6-1FB98AA2E052}"/>
              </a:ext>
            </a:extLst>
          </p:cNvPr>
          <p:cNvSpPr txBox="1">
            <a:spLocks/>
          </p:cNvSpPr>
          <p:nvPr/>
        </p:nvSpPr>
        <p:spPr>
          <a:xfrm>
            <a:off x="5803180" y="2602090"/>
            <a:ext cx="3209085" cy="548640"/>
          </a:xfrm>
          <a:prstGeom prst="rect">
            <a:avLst/>
          </a:prstGeom>
          <a:noFill/>
          <a:ln>
            <a:noFill/>
          </a:ln>
        </p:spPr>
        <p:txBody>
          <a:bodyPr spcFirstLastPara="1" vert="horz" wrap="square" lIns="0" tIns="0" rIns="0" bIns="0" rtlCol="0" anchor="ctr" anchorCtr="0">
            <a:noAutofit/>
          </a:bodyPr>
          <a:lstStyle>
            <a:lvl1pPr marL="0" indent="0" algn="l" defTabSz="685800" rtl="0" eaLnBrk="1" latinLnBrk="0" hangingPunct="1">
              <a:lnSpc>
                <a:spcPct val="120000"/>
              </a:lnSpc>
              <a:spcBef>
                <a:spcPts val="0"/>
              </a:spcBef>
              <a:spcAft>
                <a:spcPts val="300"/>
              </a:spcAft>
              <a:buFont typeface="Arial" panose="020B0604020202020204" pitchFamily="34" charset="0"/>
              <a:buNone/>
              <a:defRPr sz="1200" b="0" kern="1200">
                <a:solidFill>
                  <a:schemeClr val="tx1"/>
                </a:solidFill>
                <a:latin typeface="+mn-lt"/>
                <a:ea typeface="+mn-ea"/>
                <a:cs typeface="+mn-cs"/>
              </a:defRPr>
            </a:lvl1pPr>
            <a:lvl2pPr marL="128016" indent="-128016" algn="l" defTabSz="685800" rtl="0" eaLnBrk="1" latinLnBrk="0" hangingPunct="1">
              <a:lnSpc>
                <a:spcPct val="120000"/>
              </a:lnSpc>
              <a:spcBef>
                <a:spcPts val="0"/>
              </a:spcBef>
              <a:spcAft>
                <a:spcPts val="300"/>
              </a:spcAft>
              <a:buClr>
                <a:schemeClr val="accent1"/>
              </a:buClr>
              <a:buFont typeface="Arial" panose="020B0604020202020204" pitchFamily="34" charset="0"/>
              <a:buChar char="•"/>
              <a:defRPr sz="1050" kern="1200">
                <a:solidFill>
                  <a:schemeClr val="tx1"/>
                </a:solidFill>
                <a:latin typeface="+mn-lt"/>
                <a:ea typeface="+mn-ea"/>
                <a:cs typeface="+mn-cs"/>
              </a:defRPr>
            </a:lvl2pPr>
            <a:lvl3pPr marL="420624" indent="-128016" algn="l" defTabSz="685800" rtl="0" eaLnBrk="1" latinLnBrk="0" hangingPunct="1">
              <a:lnSpc>
                <a:spcPct val="120000"/>
              </a:lnSpc>
              <a:spcBef>
                <a:spcPts val="0"/>
              </a:spcBef>
              <a:spcAft>
                <a:spcPts val="300"/>
              </a:spcAft>
              <a:buClr>
                <a:schemeClr val="accent1"/>
              </a:buClr>
              <a:buFont typeface="Arial" panose="020B0604020202020204" pitchFamily="34" charset="0"/>
              <a:buChar char="–"/>
              <a:defRPr sz="950" kern="1200">
                <a:solidFill>
                  <a:schemeClr val="tx1"/>
                </a:solidFill>
                <a:latin typeface="+mn-lt"/>
                <a:ea typeface="+mn-ea"/>
                <a:cs typeface="+mn-cs"/>
              </a:defRPr>
            </a:lvl3pPr>
            <a:lvl4pPr marL="704088" indent="-127000" algn="l" defTabSz="685800" rtl="0" eaLnBrk="1" latinLnBrk="0" hangingPunct="1">
              <a:lnSpc>
                <a:spcPct val="120000"/>
              </a:lnSpc>
              <a:spcBef>
                <a:spcPts val="0"/>
              </a:spcBef>
              <a:spcAft>
                <a:spcPts val="300"/>
              </a:spcAft>
              <a:buClr>
                <a:schemeClr val="accent1"/>
              </a:buClr>
              <a:buFont typeface="Arial" panose="020B0604020202020204" pitchFamily="34" charset="0"/>
              <a:buChar char="•"/>
              <a:defRPr sz="850" kern="1200">
                <a:solidFill>
                  <a:schemeClr val="tx1"/>
                </a:solidFill>
                <a:latin typeface="+mn-lt"/>
                <a:ea typeface="+mn-ea"/>
                <a:cs typeface="+mn-cs"/>
              </a:defRPr>
            </a:lvl4pPr>
            <a:lvl5pPr marL="844550" indent="0" algn="l" defTabSz="685800" rtl="0" eaLnBrk="1" latinLnBrk="0" hangingPunct="1">
              <a:lnSpc>
                <a:spcPct val="120000"/>
              </a:lnSpc>
              <a:spcBef>
                <a:spcPts val="0"/>
              </a:spcBef>
              <a:spcAft>
                <a:spcPts val="300"/>
              </a:spcAft>
              <a:buFont typeface="Arial" panose="020B0604020202020204" pitchFamily="34" charset="0"/>
              <a:buNone/>
              <a:defRPr sz="8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spcAft>
                <a:spcPts val="0"/>
              </a:spcAft>
              <a:buClr>
                <a:srgbClr val="000000"/>
              </a:buClr>
              <a:buSzPts val="1200"/>
            </a:pPr>
            <a:r>
              <a:rPr lang="en-US" sz="1400" b="1">
                <a:solidFill>
                  <a:srgbClr val="000000"/>
                </a:solidFill>
                <a:latin typeface="Arial" panose="020B0604020202020204"/>
              </a:rPr>
              <a:t>New</a:t>
            </a:r>
            <a:r>
              <a:rPr lang="en-US" sz="1400">
                <a:solidFill>
                  <a:srgbClr val="000000"/>
                </a:solidFill>
                <a:latin typeface="Arial" panose="020B0604020202020204"/>
              </a:rPr>
              <a:t> </a:t>
            </a:r>
            <a:r>
              <a:rPr lang="en-US" sz="1400" b="1">
                <a:solidFill>
                  <a:srgbClr val="000000"/>
                </a:solidFill>
                <a:latin typeface="Arial" panose="020B0604020202020204"/>
              </a:rPr>
              <a:t>high-performance algorithms </a:t>
            </a:r>
            <a:r>
              <a:rPr lang="en-US" sz="1400">
                <a:solidFill>
                  <a:srgbClr val="000000"/>
                </a:solidFill>
                <a:latin typeface="Arial" panose="020B0604020202020204"/>
              </a:rPr>
              <a:t>from </a:t>
            </a:r>
            <a:r>
              <a:rPr lang="en-US" sz="1400" err="1">
                <a:solidFill>
                  <a:srgbClr val="000000"/>
                </a:solidFill>
                <a:latin typeface="Arial" panose="020B0604020202020204"/>
              </a:rPr>
              <a:t>Bionano</a:t>
            </a:r>
            <a:endParaRPr lang="en-US" sz="1400">
              <a:solidFill>
                <a:srgbClr val="000000"/>
              </a:solidFill>
              <a:latin typeface="Arial" panose="020B0604020202020204"/>
            </a:endParaRPr>
          </a:p>
        </p:txBody>
      </p:sp>
      <p:sp>
        <p:nvSpPr>
          <p:cNvPr id="7" name="Google Shape;354;p10">
            <a:extLst>
              <a:ext uri="{FF2B5EF4-FFF2-40B4-BE49-F238E27FC236}">
                <a16:creationId xmlns:a16="http://schemas.microsoft.com/office/drawing/2014/main" id="{713D2C16-866A-DD1F-D447-1E2A051133C6}"/>
              </a:ext>
            </a:extLst>
          </p:cNvPr>
          <p:cNvSpPr txBox="1"/>
          <p:nvPr/>
        </p:nvSpPr>
        <p:spPr>
          <a:xfrm>
            <a:off x="5803180" y="4190285"/>
            <a:ext cx="3209085" cy="548640"/>
          </a:xfrm>
          <a:prstGeom prst="rect">
            <a:avLst/>
          </a:prstGeom>
          <a:noFill/>
          <a:ln>
            <a:noFill/>
          </a:ln>
        </p:spPr>
        <p:txBody>
          <a:bodyPr spcFirstLastPara="1" wrap="square" lIns="0" tIns="0" rIns="0" bIns="0" anchor="ctr" anchorCtr="0">
            <a:noAutofit/>
          </a:bodyPr>
          <a:lstStyle/>
          <a:p>
            <a:pPr marL="0" lvl="1" defTabSz="457189">
              <a:lnSpc>
                <a:spcPct val="120000"/>
              </a:lnSpc>
              <a:buClr>
                <a:srgbClr val="0F7EEC"/>
              </a:buClr>
              <a:buSzPts val="1200"/>
            </a:pPr>
            <a:r>
              <a:rPr lang="en-US" sz="1400" dirty="0">
                <a:solidFill>
                  <a:srgbClr val="000000"/>
                </a:solidFill>
                <a:latin typeface="Arial"/>
                <a:ea typeface="Arial"/>
                <a:cs typeface="Arial"/>
                <a:sym typeface="Arial"/>
              </a:rPr>
              <a:t>Analysis of highly complex cancer </a:t>
            </a:r>
          </a:p>
          <a:p>
            <a:pPr marL="0" lvl="1" defTabSz="457189">
              <a:lnSpc>
                <a:spcPct val="120000"/>
              </a:lnSpc>
              <a:buClr>
                <a:srgbClr val="0F7EEC"/>
              </a:buClr>
              <a:buSzPts val="1200"/>
            </a:pPr>
            <a:r>
              <a:rPr lang="en-US" sz="1400" dirty="0">
                <a:solidFill>
                  <a:srgbClr val="000000"/>
                </a:solidFill>
                <a:latin typeface="Arial"/>
                <a:ea typeface="Arial"/>
                <a:cs typeface="Arial"/>
                <a:sym typeface="Arial"/>
              </a:rPr>
              <a:t>whole genomes in </a:t>
            </a:r>
            <a:r>
              <a:rPr lang="en-US" sz="1400" b="1" dirty="0">
                <a:solidFill>
                  <a:srgbClr val="000000"/>
                </a:solidFill>
                <a:latin typeface="Arial"/>
                <a:ea typeface="Arial"/>
                <a:cs typeface="Arial"/>
                <a:sym typeface="Arial"/>
              </a:rPr>
              <a:t>less than 2 hours</a:t>
            </a:r>
          </a:p>
        </p:txBody>
      </p:sp>
      <p:sp>
        <p:nvSpPr>
          <p:cNvPr id="8" name="Google Shape;344;p10">
            <a:extLst>
              <a:ext uri="{FF2B5EF4-FFF2-40B4-BE49-F238E27FC236}">
                <a16:creationId xmlns:a16="http://schemas.microsoft.com/office/drawing/2014/main" id="{3E6697FC-402F-429A-335C-3AA2D420D031}"/>
              </a:ext>
            </a:extLst>
          </p:cNvPr>
          <p:cNvSpPr txBox="1">
            <a:spLocks/>
          </p:cNvSpPr>
          <p:nvPr/>
        </p:nvSpPr>
        <p:spPr>
          <a:xfrm>
            <a:off x="5803180" y="1795383"/>
            <a:ext cx="3209085" cy="548640"/>
          </a:xfrm>
          <a:prstGeom prst="rect">
            <a:avLst/>
          </a:prstGeom>
          <a:noFill/>
          <a:ln>
            <a:noFill/>
          </a:ln>
        </p:spPr>
        <p:txBody>
          <a:bodyPr spcFirstLastPara="1" vert="horz" wrap="square" lIns="0" tIns="0" rIns="0" bIns="0" rtlCol="0" anchor="ctr" anchorCtr="0">
            <a:noAutofit/>
          </a:bodyPr>
          <a:lstStyle>
            <a:lvl1pPr marL="0" indent="0" algn="l" defTabSz="685800" rtl="0" eaLnBrk="1" latinLnBrk="0" hangingPunct="1">
              <a:lnSpc>
                <a:spcPct val="120000"/>
              </a:lnSpc>
              <a:spcBef>
                <a:spcPts val="0"/>
              </a:spcBef>
              <a:spcAft>
                <a:spcPts val="300"/>
              </a:spcAft>
              <a:buFont typeface="Arial" panose="020B0604020202020204" pitchFamily="34" charset="0"/>
              <a:buNone/>
              <a:defRPr sz="1200" b="0" kern="1200">
                <a:solidFill>
                  <a:schemeClr val="tx1"/>
                </a:solidFill>
                <a:latin typeface="+mn-lt"/>
                <a:ea typeface="+mn-ea"/>
                <a:cs typeface="+mn-cs"/>
              </a:defRPr>
            </a:lvl1pPr>
            <a:lvl2pPr marL="128016" indent="-128016" algn="l" defTabSz="685800" rtl="0" eaLnBrk="1" latinLnBrk="0" hangingPunct="1">
              <a:lnSpc>
                <a:spcPct val="120000"/>
              </a:lnSpc>
              <a:spcBef>
                <a:spcPts val="0"/>
              </a:spcBef>
              <a:spcAft>
                <a:spcPts val="300"/>
              </a:spcAft>
              <a:buClr>
                <a:schemeClr val="accent1"/>
              </a:buClr>
              <a:buFont typeface="Arial" panose="020B0604020202020204" pitchFamily="34" charset="0"/>
              <a:buChar char="•"/>
              <a:defRPr sz="1050" kern="1200">
                <a:solidFill>
                  <a:schemeClr val="tx1"/>
                </a:solidFill>
                <a:latin typeface="+mn-lt"/>
                <a:ea typeface="+mn-ea"/>
                <a:cs typeface="+mn-cs"/>
              </a:defRPr>
            </a:lvl2pPr>
            <a:lvl3pPr marL="420624" indent="-128016" algn="l" defTabSz="685800" rtl="0" eaLnBrk="1" latinLnBrk="0" hangingPunct="1">
              <a:lnSpc>
                <a:spcPct val="120000"/>
              </a:lnSpc>
              <a:spcBef>
                <a:spcPts val="0"/>
              </a:spcBef>
              <a:spcAft>
                <a:spcPts val="300"/>
              </a:spcAft>
              <a:buClr>
                <a:schemeClr val="accent1"/>
              </a:buClr>
              <a:buFont typeface="Arial" panose="020B0604020202020204" pitchFamily="34" charset="0"/>
              <a:buChar char="–"/>
              <a:defRPr sz="950" kern="1200">
                <a:solidFill>
                  <a:schemeClr val="tx1"/>
                </a:solidFill>
                <a:latin typeface="+mn-lt"/>
                <a:ea typeface="+mn-ea"/>
                <a:cs typeface="+mn-cs"/>
              </a:defRPr>
            </a:lvl3pPr>
            <a:lvl4pPr marL="704088" indent="-127000" algn="l" defTabSz="685800" rtl="0" eaLnBrk="1" latinLnBrk="0" hangingPunct="1">
              <a:lnSpc>
                <a:spcPct val="120000"/>
              </a:lnSpc>
              <a:spcBef>
                <a:spcPts val="0"/>
              </a:spcBef>
              <a:spcAft>
                <a:spcPts val="300"/>
              </a:spcAft>
              <a:buClr>
                <a:schemeClr val="accent1"/>
              </a:buClr>
              <a:buFont typeface="Arial" panose="020B0604020202020204" pitchFamily="34" charset="0"/>
              <a:buChar char="•"/>
              <a:defRPr sz="850" kern="1200">
                <a:solidFill>
                  <a:schemeClr val="tx1"/>
                </a:solidFill>
                <a:latin typeface="+mn-lt"/>
                <a:ea typeface="+mn-ea"/>
                <a:cs typeface="+mn-cs"/>
              </a:defRPr>
            </a:lvl4pPr>
            <a:lvl5pPr marL="844550" indent="0" algn="l" defTabSz="685800" rtl="0" eaLnBrk="1" latinLnBrk="0" hangingPunct="1">
              <a:lnSpc>
                <a:spcPct val="120000"/>
              </a:lnSpc>
              <a:spcBef>
                <a:spcPts val="0"/>
              </a:spcBef>
              <a:spcAft>
                <a:spcPts val="300"/>
              </a:spcAft>
              <a:buFont typeface="Arial" panose="020B0604020202020204" pitchFamily="34" charset="0"/>
              <a:buNone/>
              <a:defRPr sz="8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lnSpc>
                <a:spcPct val="100000"/>
              </a:lnSpc>
              <a:spcAft>
                <a:spcPts val="0"/>
              </a:spcAft>
            </a:pPr>
            <a:r>
              <a:rPr lang="en-US" sz="1400">
                <a:solidFill>
                  <a:srgbClr val="000000"/>
                </a:solidFill>
                <a:latin typeface="Arial" panose="020B0604020202020204"/>
              </a:rPr>
              <a:t>Technological solution to </a:t>
            </a:r>
            <a:r>
              <a:rPr lang="en-US" sz="1400" b="1">
                <a:solidFill>
                  <a:srgbClr val="000000"/>
                </a:solidFill>
                <a:latin typeface="Arial" panose="020B0604020202020204"/>
              </a:rPr>
              <a:t>support higher throughput</a:t>
            </a:r>
          </a:p>
        </p:txBody>
      </p:sp>
      <p:pic>
        <p:nvPicPr>
          <p:cNvPr id="9" name="Picture 2">
            <a:extLst>
              <a:ext uri="{FF2B5EF4-FFF2-40B4-BE49-F238E27FC236}">
                <a16:creationId xmlns:a16="http://schemas.microsoft.com/office/drawing/2014/main" id="{4E473746-F02D-6279-5A22-01A5FDD98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2353" y="2583877"/>
            <a:ext cx="699246"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C144A79F-08E6-EB1A-4F34-EB65E112C2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1027" y="4190285"/>
            <a:ext cx="548640" cy="54864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9012EBB-CBC5-3B70-4E7E-8C16CEA248A0}"/>
              </a:ext>
            </a:extLst>
          </p:cNvPr>
          <p:cNvSpPr txBox="1"/>
          <p:nvPr/>
        </p:nvSpPr>
        <p:spPr>
          <a:xfrm>
            <a:off x="5803180" y="3445958"/>
            <a:ext cx="3209085" cy="430887"/>
          </a:xfrm>
          <a:prstGeom prst="rect">
            <a:avLst/>
          </a:prstGeom>
          <a:noFill/>
        </p:spPr>
        <p:txBody>
          <a:bodyPr wrap="square" lIns="0" tIns="0" rIns="0" bIns="0" anchor="ctr" anchorCtr="0">
            <a:spAutoFit/>
          </a:bodyPr>
          <a:lstStyle/>
          <a:p>
            <a:pPr defTabSz="457189"/>
            <a:r>
              <a:rPr lang="en-US" sz="1400" b="1" dirty="0">
                <a:solidFill>
                  <a:srgbClr val="000000"/>
                </a:solidFill>
                <a:latin typeface="Arial" panose="020B0604020202020204"/>
              </a:rPr>
              <a:t>Powered by NVIDIA RTX™ 6000 </a:t>
            </a:r>
          </a:p>
          <a:p>
            <a:pPr defTabSz="457189"/>
            <a:r>
              <a:rPr lang="en-US" sz="1400" b="1" dirty="0">
                <a:solidFill>
                  <a:srgbClr val="000000"/>
                </a:solidFill>
                <a:latin typeface="Arial" panose="020B0604020202020204"/>
              </a:rPr>
              <a:t>Ada Generation GPUs </a:t>
            </a:r>
          </a:p>
        </p:txBody>
      </p:sp>
      <p:pic>
        <p:nvPicPr>
          <p:cNvPr id="12" name="Picture 10">
            <a:extLst>
              <a:ext uri="{FF2B5EF4-FFF2-40B4-BE49-F238E27FC236}">
                <a16:creationId xmlns:a16="http://schemas.microsoft.com/office/drawing/2014/main" id="{8AA82785-3AF4-7185-9691-7CF8F1AD81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2946" y="3387081"/>
            <a:ext cx="548640" cy="548640"/>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353;p10">
            <a:extLst>
              <a:ext uri="{FF2B5EF4-FFF2-40B4-BE49-F238E27FC236}">
                <a16:creationId xmlns:a16="http://schemas.microsoft.com/office/drawing/2014/main" id="{B37D61F4-6FDF-C00B-CF18-AFB60FF50FB3}"/>
              </a:ext>
            </a:extLst>
          </p:cNvPr>
          <p:cNvSpPr txBox="1"/>
          <p:nvPr/>
        </p:nvSpPr>
        <p:spPr>
          <a:xfrm>
            <a:off x="5803180" y="4993489"/>
            <a:ext cx="3209085" cy="548640"/>
          </a:xfrm>
          <a:prstGeom prst="rect">
            <a:avLst/>
          </a:prstGeom>
          <a:noFill/>
          <a:ln>
            <a:noFill/>
          </a:ln>
        </p:spPr>
        <p:txBody>
          <a:bodyPr spcFirstLastPara="1" wrap="square" lIns="0" tIns="0" rIns="0" bIns="0" anchor="ctr" anchorCtr="0">
            <a:noAutofit/>
          </a:bodyPr>
          <a:lstStyle/>
          <a:p>
            <a:pPr defTabSz="457189">
              <a:lnSpc>
                <a:spcPct val="120000"/>
              </a:lnSpc>
              <a:buClr>
                <a:srgbClr val="000000"/>
              </a:buClr>
              <a:buSzPts val="1200"/>
            </a:pPr>
            <a:r>
              <a:rPr lang="en-US" sz="1400" dirty="0">
                <a:solidFill>
                  <a:srgbClr val="000000"/>
                </a:solidFill>
                <a:latin typeface="Arial"/>
                <a:ea typeface="Arial"/>
                <a:cs typeface="Arial"/>
                <a:sym typeface="Arial"/>
              </a:rPr>
              <a:t>Workflow tailored for a </a:t>
            </a:r>
            <a:r>
              <a:rPr lang="en-US" sz="1400" b="1" dirty="0">
                <a:solidFill>
                  <a:srgbClr val="000000"/>
                </a:solidFill>
                <a:latin typeface="Arial"/>
                <a:ea typeface="Arial"/>
                <a:cs typeface="Arial"/>
                <a:sym typeface="Arial"/>
              </a:rPr>
              <a:t>small lab and </a:t>
            </a:r>
          </a:p>
          <a:p>
            <a:pPr defTabSz="457189">
              <a:lnSpc>
                <a:spcPct val="120000"/>
              </a:lnSpc>
              <a:buClr>
                <a:srgbClr val="000000"/>
              </a:buClr>
              <a:buSzPts val="1200"/>
            </a:pPr>
            <a:r>
              <a:rPr lang="en-US" sz="1400" b="1" dirty="0">
                <a:solidFill>
                  <a:srgbClr val="000000"/>
                </a:solidFill>
                <a:latin typeface="Arial"/>
                <a:ea typeface="Arial"/>
                <a:cs typeface="Arial"/>
                <a:sym typeface="Arial"/>
              </a:rPr>
              <a:t>IT footprint</a:t>
            </a:r>
            <a:endParaRPr sz="1400" dirty="0">
              <a:solidFill>
                <a:srgbClr val="000000"/>
              </a:solidFill>
              <a:latin typeface="Arial"/>
              <a:ea typeface="Arial"/>
              <a:cs typeface="Arial"/>
              <a:sym typeface="Arial"/>
            </a:endParaRPr>
          </a:p>
        </p:txBody>
      </p:sp>
      <p:pic>
        <p:nvPicPr>
          <p:cNvPr id="16" name="Picture 4">
            <a:extLst>
              <a:ext uri="{FF2B5EF4-FFF2-40B4-BE49-F238E27FC236}">
                <a16:creationId xmlns:a16="http://schemas.microsoft.com/office/drawing/2014/main" id="{8285A227-75C7-55C9-5239-958A91ACDD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7656" y="4993489"/>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icon&#10;&#10;Description automatically generated">
            <a:extLst>
              <a:ext uri="{FF2B5EF4-FFF2-40B4-BE49-F238E27FC236}">
                <a16:creationId xmlns:a16="http://schemas.microsoft.com/office/drawing/2014/main" id="{3AEEA591-B023-C7C3-30F3-9BCB2DF1A6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08647" y="1795383"/>
            <a:ext cx="568539" cy="548640"/>
          </a:xfrm>
          <a:prstGeom prst="rect">
            <a:avLst/>
          </a:prstGeom>
        </p:spPr>
      </p:pic>
    </p:spTree>
    <p:extLst>
      <p:ext uri="{BB962C8B-B14F-4D97-AF65-F5344CB8AC3E}">
        <p14:creationId xmlns:p14="http://schemas.microsoft.com/office/powerpoint/2010/main" val="19515055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Recall Our Dream (from 2007)</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solidFill>
                  <a:srgbClr val="0000FF"/>
                </a:solidFill>
              </a:rPr>
              <a:t>An embedded device that can perform comprehensive genome analysis in real time (within a minute)</a:t>
            </a:r>
          </a:p>
          <a:p>
            <a:endParaRPr lang="en-US" dirty="0"/>
          </a:p>
          <a:p>
            <a:r>
              <a:rPr lang="en-US" dirty="0"/>
              <a:t>Still a long ways to go</a:t>
            </a:r>
          </a:p>
          <a:p>
            <a:pPr lvl="1"/>
            <a:r>
              <a:rPr lang="en-US" dirty="0"/>
              <a:t>Energy efficiency</a:t>
            </a:r>
          </a:p>
          <a:p>
            <a:pPr lvl="1"/>
            <a:r>
              <a:rPr lang="en-US" dirty="0"/>
              <a:t>Performance (latency)</a:t>
            </a:r>
          </a:p>
          <a:p>
            <a:pPr lvl="1"/>
            <a:r>
              <a:rPr lang="en-US" dirty="0"/>
              <a:t>Security &amp; privacy</a:t>
            </a:r>
          </a:p>
          <a:p>
            <a:pPr lvl="1"/>
            <a:r>
              <a:rPr lang="en-US" b="1" dirty="0">
                <a:solidFill>
                  <a:srgbClr val="FF0000"/>
                </a:solidFill>
              </a:rPr>
              <a:t>Huge memory bottleneck</a:t>
            </a:r>
          </a:p>
          <a:p>
            <a:endParaRPr lang="en-US" dirty="0"/>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368500"/>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FEDF-EF5F-2343-9008-0C2639C7F008}"/>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E6DEF487-252E-3F42-9947-AC1AA9333552}"/>
              </a:ext>
            </a:extLst>
          </p:cNvPr>
          <p:cNvSpPr>
            <a:spLocks noGrp="1"/>
          </p:cNvSpPr>
          <p:nvPr>
            <p:ph idx="1"/>
          </p:nvPr>
        </p:nvSpPr>
        <p:spPr>
          <a:xfrm>
            <a:off x="228600" y="980728"/>
            <a:ext cx="8915400" cy="5029200"/>
          </a:xfrm>
        </p:spPr>
        <p:txBody>
          <a:bodyPr/>
          <a:lstStyle/>
          <a:p>
            <a:r>
              <a:rPr lang="en-US" dirty="0">
                <a:solidFill>
                  <a:srgbClr val="0000FF"/>
                </a:solidFill>
              </a:rPr>
              <a:t>System design for bioinformatics </a:t>
            </a:r>
            <a:r>
              <a:rPr lang="en-US" dirty="0"/>
              <a:t>is a critical problem</a:t>
            </a:r>
          </a:p>
          <a:p>
            <a:pPr lvl="1"/>
            <a:r>
              <a:rPr lang="en-US" dirty="0"/>
              <a:t>It has large scientific, medical, societal, personal implications</a:t>
            </a:r>
          </a:p>
          <a:p>
            <a:endParaRPr lang="en-US" dirty="0"/>
          </a:p>
          <a:p>
            <a:r>
              <a:rPr lang="en-US" dirty="0"/>
              <a:t>This talk is about accelerating </a:t>
            </a:r>
            <a:r>
              <a:rPr lang="en-US" dirty="0">
                <a:solidFill>
                  <a:srgbClr val="0000FF"/>
                </a:solidFill>
              </a:rPr>
              <a:t>a key step in bioinformatics</a:t>
            </a:r>
            <a:r>
              <a:rPr lang="en-US" dirty="0"/>
              <a:t>: </a:t>
            </a:r>
            <a:r>
              <a:rPr lang="en-US" dirty="0">
                <a:solidFill>
                  <a:srgbClr val="FF0000"/>
                </a:solidFill>
              </a:rPr>
              <a:t>genome sequence analysis</a:t>
            </a:r>
          </a:p>
          <a:p>
            <a:pPr lvl="1"/>
            <a:r>
              <a:rPr lang="en-US" dirty="0"/>
              <a:t>In particular, </a:t>
            </a:r>
            <a:r>
              <a:rPr lang="en-US" dirty="0">
                <a:solidFill>
                  <a:srgbClr val="FF0000"/>
                </a:solidFill>
              </a:rPr>
              <a:t>read mapping</a:t>
            </a:r>
          </a:p>
          <a:p>
            <a:pPr marL="0" indent="0">
              <a:buNone/>
            </a:pPr>
            <a:endParaRPr lang="en-US" dirty="0"/>
          </a:p>
          <a:p>
            <a:r>
              <a:rPr lang="en-US" dirty="0"/>
              <a:t>We covered various </a:t>
            </a:r>
            <a:r>
              <a:rPr lang="en-US" dirty="0">
                <a:solidFill>
                  <a:srgbClr val="0000FF"/>
                </a:solidFill>
              </a:rPr>
              <a:t>recent ideas to accelerate read mapping</a:t>
            </a:r>
          </a:p>
          <a:p>
            <a:pPr lvl="1"/>
            <a:r>
              <a:rPr lang="en-US" dirty="0"/>
              <a:t>My personal journey since September 2006</a:t>
            </a:r>
          </a:p>
          <a:p>
            <a:pPr lvl="1"/>
            <a:endParaRPr lang="en-US" dirty="0"/>
          </a:p>
          <a:p>
            <a:r>
              <a:rPr lang="en-US" b="1" dirty="0">
                <a:solidFill>
                  <a:srgbClr val="1A5712"/>
                </a:solidFill>
              </a:rPr>
              <a:t>Many future opportunities exist</a:t>
            </a:r>
          </a:p>
          <a:p>
            <a:pPr lvl="1"/>
            <a:r>
              <a:rPr lang="en-US" b="1" dirty="0">
                <a:solidFill>
                  <a:srgbClr val="FF0000"/>
                </a:solidFill>
              </a:rPr>
              <a:t>Especially with new sequencing technologies</a:t>
            </a:r>
          </a:p>
          <a:p>
            <a:pPr lvl="1"/>
            <a:r>
              <a:rPr lang="en-US" b="1" dirty="0">
                <a:solidFill>
                  <a:srgbClr val="FF0000"/>
                </a:solidFill>
              </a:rPr>
              <a:t>Especially with new applications and use cases</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0D852A5-EE62-484B-A021-ACAA12743B7A}"/>
              </a:ext>
            </a:extLst>
          </p:cNvPr>
          <p:cNvSpPr>
            <a:spLocks noGrp="1"/>
          </p:cNvSpPr>
          <p:nvPr>
            <p:ph type="sldNum" sz="quarter" idx="11"/>
          </p:nvPr>
        </p:nvSpPr>
        <p:spPr/>
        <p:txBody>
          <a:bodyPr/>
          <a:lstStyle/>
          <a:p>
            <a:fld id="{323594FA-E141-4234-AE05-360401972BE7}" type="slidenum">
              <a:rPr lang="en-US" altLang="en-US" smtClean="0"/>
              <a:pPr/>
              <a:t>129</a:t>
            </a:fld>
            <a:endParaRPr lang="en-US" altLang="en-US"/>
          </a:p>
        </p:txBody>
      </p:sp>
    </p:spTree>
    <p:extLst>
      <p:ext uri="{BB962C8B-B14F-4D97-AF65-F5344CB8AC3E}">
        <p14:creationId xmlns:p14="http://schemas.microsoft.com/office/powerpoint/2010/main" val="951126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The Central Dogma of Molecular Biology</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13</a:t>
            </a:fld>
            <a:endParaRPr lang="en-US" altLang="en-US"/>
          </a:p>
        </p:txBody>
      </p:sp>
      <p:pic>
        <p:nvPicPr>
          <p:cNvPr id="16396" name="Picture 12" descr="Image result for the central dogma of bi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230" y="1029335"/>
            <a:ext cx="8615801" cy="376510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cook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38" y="4480164"/>
            <a:ext cx="1728230" cy="1762501"/>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Image result for apple pie cookboo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5034" y="4463865"/>
            <a:ext cx="1267389" cy="1856614"/>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Image result for apple pie with whipped cre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11471" y="4558300"/>
            <a:ext cx="2521669" cy="16790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874252" y="3279704"/>
            <a:ext cx="1458888" cy="369332"/>
          </a:xfrm>
          <a:prstGeom prst="rect">
            <a:avLst/>
          </a:prstGeom>
          <a:noFill/>
        </p:spPr>
        <p:txBody>
          <a:bodyPr wrap="square" rtlCol="0">
            <a:spAutoFit/>
          </a:bodyPr>
          <a:lstStyle/>
          <a:p>
            <a:r>
              <a:rPr lang="en-US" dirty="0">
                <a:solidFill>
                  <a:schemeClr val="bg1"/>
                </a:solidFill>
              </a:rPr>
              <a:t>Phenotypes </a:t>
            </a:r>
          </a:p>
        </p:txBody>
      </p:sp>
      <p:sp>
        <p:nvSpPr>
          <p:cNvPr id="19" name="TextBox 18"/>
          <p:cNvSpPr txBox="1"/>
          <p:nvPr/>
        </p:nvSpPr>
        <p:spPr>
          <a:xfrm>
            <a:off x="1259632" y="3284984"/>
            <a:ext cx="1458888" cy="369332"/>
          </a:xfrm>
          <a:prstGeom prst="rect">
            <a:avLst/>
          </a:prstGeom>
          <a:noFill/>
        </p:spPr>
        <p:txBody>
          <a:bodyPr wrap="square" rtlCol="0">
            <a:spAutoFit/>
          </a:bodyPr>
          <a:lstStyle/>
          <a:p>
            <a:r>
              <a:rPr lang="en-US" dirty="0">
                <a:solidFill>
                  <a:schemeClr val="bg1"/>
                </a:solidFill>
              </a:rPr>
              <a:t>Genotypes </a:t>
            </a:r>
          </a:p>
        </p:txBody>
      </p:sp>
      <p:pic>
        <p:nvPicPr>
          <p:cNvPr id="21506" name="Picture 2" descr="Image result for human genetic traits"/>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3728" y="1275468"/>
            <a:ext cx="1714656" cy="1433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017984"/>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a:xfrm>
            <a:off x="228600" y="152400"/>
            <a:ext cx="8915400" cy="1066800"/>
          </a:xfrm>
        </p:spPr>
        <p:txBody>
          <a:bodyPr>
            <a:noAutofit/>
          </a:bodyPr>
          <a:lstStyle/>
          <a:p>
            <a:r>
              <a:rPr lang="en-US" sz="3600" dirty="0"/>
              <a:t>A Bright Future for Intelligent Genome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endParaRPr>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143" y="3969960"/>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6150579"/>
            <a:ext cx="2423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panose="020B0503020204020204"/>
                <a:ea typeface="ＭＳ Ｐゴシック" panose="020B0600070205080204" pitchFamily="34" charset="-128"/>
                <a:cs typeface="+mn-cs"/>
              </a:rPr>
              <a:t>SmidgION</a:t>
            </a: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2" y="1775512"/>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784391"/>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4039373"/>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4540875"/>
            <a:ext cx="242388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MinION from ONT</a:t>
            </a:r>
          </a:p>
        </p:txBody>
      </p:sp>
      <p:sp>
        <p:nvSpPr>
          <p:cNvPr id="10" name="Slide Number Placeholder 2">
            <a:extLst>
              <a:ext uri="{FF2B5EF4-FFF2-40B4-BE49-F238E27FC236}">
                <a16:creationId xmlns:a16="http://schemas.microsoft.com/office/drawing/2014/main" id="{6C9A6BE0-035D-4D45-AA88-9C10BDC56A6E}"/>
              </a:ext>
            </a:extLst>
          </p:cNvPr>
          <p:cNvSpPr>
            <a:spLocks noGrp="1"/>
          </p:cNvSpPr>
          <p:nvPr>
            <p:ph type="sldNum" sz="quarter" idx="11"/>
          </p:nvPr>
        </p:nvSpPr>
        <p:spPr>
          <a:xfrm>
            <a:off x="6946900" y="6373813"/>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alt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11" name="Rectangle 10">
            <a:extLst>
              <a:ext uri="{FF2B5EF4-FFF2-40B4-BE49-F238E27FC236}">
                <a16:creationId xmlns:a16="http://schemas.microsoft.com/office/drawing/2014/main" id="{2976BE83-CBB8-5848-A3B9-9F433A948BCE}"/>
              </a:ext>
            </a:extLst>
          </p:cNvPr>
          <p:cNvSpPr/>
          <p:nvPr/>
        </p:nvSpPr>
        <p:spPr>
          <a:xfrm>
            <a:off x="76200" y="910043"/>
            <a:ext cx="8943782"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Mohammed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Alser</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Zülal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Bingöl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Damla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Senol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Cali,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Jeremie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Kim,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Saugata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Ghose, Can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Alkan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Onur Mutlu</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sym typeface="Calibri"/>
                <a:hlinkClick r:id="rId4">
                  <a:extLst>
                    <a:ext uri="{A12FA001-AC4F-418D-AE19-62706E023703}">
                      <ahyp:hlinkClr xmlns:ahyp="http://schemas.microsoft.com/office/drawing/2018/hyperlinkcolor" val="tx"/>
                    </a:ext>
                  </a:extLst>
                </a:hlinkClick>
              </a:rPr>
              <a:t>“Accelerating Genome Analysis: A Primer on an Ongoing Journey” </a:t>
            </a:r>
            <a:r>
              <a:rPr kumimoji="0" lang="en"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sym typeface="Calibri"/>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 August 2020.</a:t>
            </a:r>
          </a:p>
        </p:txBody>
      </p:sp>
      <p:pic>
        <p:nvPicPr>
          <p:cNvPr id="3" name="Picture 2">
            <a:extLst>
              <a:ext uri="{FF2B5EF4-FFF2-40B4-BE49-F238E27FC236}">
                <a16:creationId xmlns:a16="http://schemas.microsoft.com/office/drawing/2014/main" id="{4D51AC44-75A3-4349-9946-96683AA9B4E8}"/>
              </a:ext>
            </a:extLst>
          </p:cNvPr>
          <p:cNvPicPr>
            <a:picLocks noChangeAspect="1"/>
          </p:cNvPicPr>
          <p:nvPr/>
        </p:nvPicPr>
        <p:blipFill>
          <a:blip r:embed="rId5"/>
          <a:stretch>
            <a:fillRect/>
          </a:stretch>
        </p:blipFill>
        <p:spPr>
          <a:xfrm>
            <a:off x="4810204" y="1702419"/>
            <a:ext cx="3577446" cy="633799"/>
          </a:xfrm>
          <a:prstGeom prst="rect">
            <a:avLst/>
          </a:prstGeom>
        </p:spPr>
      </p:pic>
      <p:pic>
        <p:nvPicPr>
          <p:cNvPr id="6" name="Picture 5">
            <a:extLst>
              <a:ext uri="{FF2B5EF4-FFF2-40B4-BE49-F238E27FC236}">
                <a16:creationId xmlns:a16="http://schemas.microsoft.com/office/drawing/2014/main" id="{869A8184-11C2-4146-99A6-DC2DD45B8BBF}"/>
              </a:ext>
            </a:extLst>
          </p:cNvPr>
          <p:cNvPicPr>
            <a:picLocks noChangeAspect="1"/>
          </p:cNvPicPr>
          <p:nvPr/>
        </p:nvPicPr>
        <p:blipFill>
          <a:blip r:embed="rId6"/>
          <a:stretch>
            <a:fillRect/>
          </a:stretch>
        </p:blipFill>
        <p:spPr>
          <a:xfrm>
            <a:off x="4803425" y="2638622"/>
            <a:ext cx="3584225" cy="635000"/>
          </a:xfrm>
          <a:prstGeom prst="rect">
            <a:avLst/>
          </a:prstGeom>
        </p:spPr>
      </p:pic>
    </p:spTree>
    <p:extLst>
      <p:ext uri="{BB962C8B-B14F-4D97-AF65-F5344CB8AC3E}">
        <p14:creationId xmlns:p14="http://schemas.microsoft.com/office/powerpoint/2010/main" val="1675973336"/>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5AF3F-9751-EA0C-E57E-7EC85307F734}"/>
              </a:ext>
            </a:extLst>
          </p:cNvPr>
          <p:cNvSpPr>
            <a:spLocks noGrp="1"/>
          </p:cNvSpPr>
          <p:nvPr>
            <p:ph type="title"/>
          </p:nvPr>
        </p:nvSpPr>
        <p:spPr/>
        <p:txBody>
          <a:bodyPr/>
          <a:lstStyle/>
          <a:p>
            <a:r>
              <a:rPr lang="en-US" dirty="0"/>
              <a:t>A Longer Version of This Talk (I)</a:t>
            </a:r>
          </a:p>
        </p:txBody>
      </p:sp>
      <p:sp>
        <p:nvSpPr>
          <p:cNvPr id="3" name="Content Placeholder 2">
            <a:extLst>
              <a:ext uri="{FF2B5EF4-FFF2-40B4-BE49-F238E27FC236}">
                <a16:creationId xmlns:a16="http://schemas.microsoft.com/office/drawing/2014/main" id="{E4F49197-0EFA-14C6-7682-C1BC3D93808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4E83210-44B8-FA3D-53BB-5CC8FB583C3F}"/>
              </a:ext>
            </a:extLst>
          </p:cNvPr>
          <p:cNvSpPr>
            <a:spLocks noGrp="1"/>
          </p:cNvSpPr>
          <p:nvPr>
            <p:ph type="sldNum" sz="quarter" idx="11"/>
          </p:nvPr>
        </p:nvSpPr>
        <p:spPr/>
        <p:txBody>
          <a:bodyPr/>
          <a:lstStyle/>
          <a:p>
            <a:pPr>
              <a:defRPr/>
            </a:pPr>
            <a:fld id="{5AE8A6BA-C088-9441-9826-2C0854D7F910}" type="slidenum">
              <a:rPr lang="en-US" altLang="en-US" smtClean="0"/>
              <a:pPr>
                <a:defRPr/>
              </a:pPr>
              <a:t>131</a:t>
            </a:fld>
            <a:endParaRPr lang="en-US" altLang="en-US"/>
          </a:p>
        </p:txBody>
      </p:sp>
      <p:pic>
        <p:nvPicPr>
          <p:cNvPr id="5" name="Picture 4">
            <a:extLst>
              <a:ext uri="{FF2B5EF4-FFF2-40B4-BE49-F238E27FC236}">
                <a16:creationId xmlns:a16="http://schemas.microsoft.com/office/drawing/2014/main" id="{C4AC3A35-D050-6C98-30F5-80450BFCD985}"/>
              </a:ext>
            </a:extLst>
          </p:cNvPr>
          <p:cNvPicPr>
            <a:picLocks noChangeAspect="1"/>
          </p:cNvPicPr>
          <p:nvPr/>
        </p:nvPicPr>
        <p:blipFill>
          <a:blip r:embed="rId2"/>
          <a:stretch>
            <a:fillRect/>
          </a:stretch>
        </p:blipFill>
        <p:spPr>
          <a:xfrm>
            <a:off x="498492" y="1061027"/>
            <a:ext cx="8147016" cy="5193723"/>
          </a:xfrm>
          <a:prstGeom prst="rect">
            <a:avLst/>
          </a:prstGeom>
        </p:spPr>
      </p:pic>
      <p:sp>
        <p:nvSpPr>
          <p:cNvPr id="6" name="TextBox 5">
            <a:extLst>
              <a:ext uri="{FF2B5EF4-FFF2-40B4-BE49-F238E27FC236}">
                <a16:creationId xmlns:a16="http://schemas.microsoft.com/office/drawing/2014/main" id="{5DAD2BAD-6CD3-086B-3017-07353E4E4B79}"/>
              </a:ext>
            </a:extLst>
          </p:cNvPr>
          <p:cNvSpPr txBox="1"/>
          <p:nvPr/>
        </p:nvSpPr>
        <p:spPr>
          <a:xfrm>
            <a:off x="1569945" y="6471823"/>
            <a:ext cx="6242415" cy="369332"/>
          </a:xfrm>
          <a:prstGeom prst="rect">
            <a:avLst/>
          </a:prstGeom>
          <a:noFill/>
        </p:spPr>
        <p:txBody>
          <a:bodyPr wrap="none" rtlCol="0">
            <a:spAutoFit/>
          </a:bodyPr>
          <a:lstStyle/>
          <a:p>
            <a:r>
              <a:rPr lang="en-US" b="1" dirty="0">
                <a:solidFill>
                  <a:srgbClr val="0000FF"/>
                </a:solidFill>
                <a:hlinkClick r:id="rId3">
                  <a:extLst>
                    <a:ext uri="{A12FA001-AC4F-418D-AE19-62706E023703}">
                      <ahyp:hlinkClr xmlns:ahyp="http://schemas.microsoft.com/office/drawing/2018/hyperlinkcolor" val="tx"/>
                    </a:ext>
                  </a:extLst>
                </a:hlinkClick>
              </a:rPr>
              <a:t>https://www.youtube.com/watch?v=NCagwf0ivT0</a:t>
            </a:r>
            <a:r>
              <a:rPr lang="en-US" b="1" dirty="0">
                <a:solidFill>
                  <a:srgbClr val="0000FF"/>
                </a:solidFill>
              </a:rPr>
              <a:t> </a:t>
            </a:r>
          </a:p>
        </p:txBody>
      </p:sp>
    </p:spTree>
    <p:extLst>
      <p:ext uri="{BB962C8B-B14F-4D97-AF65-F5344CB8AC3E}">
        <p14:creationId xmlns:p14="http://schemas.microsoft.com/office/powerpoint/2010/main" val="4227502245"/>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5AF3F-9751-EA0C-E57E-7EC85307F734}"/>
              </a:ext>
            </a:extLst>
          </p:cNvPr>
          <p:cNvSpPr>
            <a:spLocks noGrp="1"/>
          </p:cNvSpPr>
          <p:nvPr>
            <p:ph type="title"/>
          </p:nvPr>
        </p:nvSpPr>
        <p:spPr/>
        <p:txBody>
          <a:bodyPr/>
          <a:lstStyle/>
          <a:p>
            <a:r>
              <a:rPr lang="en-US" dirty="0"/>
              <a:t>A Longer Version of This Talk (II)</a:t>
            </a:r>
          </a:p>
        </p:txBody>
      </p:sp>
      <p:sp>
        <p:nvSpPr>
          <p:cNvPr id="3" name="Content Placeholder 2">
            <a:extLst>
              <a:ext uri="{FF2B5EF4-FFF2-40B4-BE49-F238E27FC236}">
                <a16:creationId xmlns:a16="http://schemas.microsoft.com/office/drawing/2014/main" id="{E4F49197-0EFA-14C6-7682-C1BC3D93808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4E83210-44B8-FA3D-53BB-5CC8FB583C3F}"/>
              </a:ext>
            </a:extLst>
          </p:cNvPr>
          <p:cNvSpPr>
            <a:spLocks noGrp="1"/>
          </p:cNvSpPr>
          <p:nvPr>
            <p:ph type="sldNum" sz="quarter" idx="11"/>
          </p:nvPr>
        </p:nvSpPr>
        <p:spPr/>
        <p:txBody>
          <a:bodyPr/>
          <a:lstStyle/>
          <a:p>
            <a:pPr>
              <a:defRPr/>
            </a:pPr>
            <a:fld id="{5AE8A6BA-C088-9441-9826-2C0854D7F910}" type="slidenum">
              <a:rPr lang="en-US" altLang="en-US" smtClean="0"/>
              <a:pPr>
                <a:defRPr/>
              </a:pPr>
              <a:t>132</a:t>
            </a:fld>
            <a:endParaRPr lang="en-US" altLang="en-US"/>
          </a:p>
        </p:txBody>
      </p:sp>
      <p:sp>
        <p:nvSpPr>
          <p:cNvPr id="6" name="TextBox 5">
            <a:extLst>
              <a:ext uri="{FF2B5EF4-FFF2-40B4-BE49-F238E27FC236}">
                <a16:creationId xmlns:a16="http://schemas.microsoft.com/office/drawing/2014/main" id="{5DAD2BAD-6CD3-086B-3017-07353E4E4B79}"/>
              </a:ext>
            </a:extLst>
          </p:cNvPr>
          <p:cNvSpPr txBox="1"/>
          <p:nvPr/>
        </p:nvSpPr>
        <p:spPr>
          <a:xfrm>
            <a:off x="1569945" y="6471823"/>
            <a:ext cx="6242415" cy="369332"/>
          </a:xfrm>
          <a:prstGeom prst="rect">
            <a:avLst/>
          </a:prstGeom>
          <a:noFill/>
        </p:spPr>
        <p:txBody>
          <a:bodyPr wrap="none" rtlCol="0">
            <a:spAutoFit/>
          </a:bodyPr>
          <a:lstStyle/>
          <a:p>
            <a:r>
              <a:rPr lang="en-US" b="1" dirty="0">
                <a:solidFill>
                  <a:srgbClr val="0432FF"/>
                </a:solidFill>
                <a:hlinkClick r:id="rId2">
                  <a:extLst>
                    <a:ext uri="{A12FA001-AC4F-418D-AE19-62706E023703}">
                      <ahyp:hlinkClr xmlns:ahyp="http://schemas.microsoft.com/office/drawing/2018/hyperlinkcolor" val="tx"/>
                    </a:ext>
                  </a:extLst>
                </a:hlinkClick>
              </a:rPr>
              <a:t>https://www.youtube.com/watch?v=tVpg0XqU_c4</a:t>
            </a:r>
            <a:r>
              <a:rPr lang="en-US" b="1" dirty="0">
                <a:solidFill>
                  <a:srgbClr val="0432FF"/>
                </a:solidFill>
              </a:rPr>
              <a:t> </a:t>
            </a:r>
          </a:p>
        </p:txBody>
      </p:sp>
      <p:pic>
        <p:nvPicPr>
          <p:cNvPr id="7" name="Picture 6">
            <a:extLst>
              <a:ext uri="{FF2B5EF4-FFF2-40B4-BE49-F238E27FC236}">
                <a16:creationId xmlns:a16="http://schemas.microsoft.com/office/drawing/2014/main" id="{BA9C066A-BD25-F69E-095E-F8B1212322C0}"/>
              </a:ext>
            </a:extLst>
          </p:cNvPr>
          <p:cNvPicPr>
            <a:picLocks noChangeAspect="1"/>
          </p:cNvPicPr>
          <p:nvPr/>
        </p:nvPicPr>
        <p:blipFill>
          <a:blip r:embed="rId3"/>
          <a:stretch>
            <a:fillRect/>
          </a:stretch>
        </p:blipFill>
        <p:spPr>
          <a:xfrm>
            <a:off x="790600" y="997527"/>
            <a:ext cx="7486600" cy="5294290"/>
          </a:xfrm>
          <a:prstGeom prst="rect">
            <a:avLst/>
          </a:prstGeom>
        </p:spPr>
      </p:pic>
    </p:spTree>
    <p:extLst>
      <p:ext uri="{BB962C8B-B14F-4D97-AF65-F5344CB8AC3E}">
        <p14:creationId xmlns:p14="http://schemas.microsoft.com/office/powerpoint/2010/main" val="125529612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a:xfrm>
            <a:off x="107504" y="152400"/>
            <a:ext cx="8610600" cy="1066800"/>
          </a:xfrm>
        </p:spPr>
        <p:txBody>
          <a:bodyPr/>
          <a:lstStyle/>
          <a:p>
            <a:r>
              <a:rPr lang="en-US" sz="3500" b="1" dirty="0"/>
              <a:t>Genomics Course (Fall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980728"/>
            <a:ext cx="5340068" cy="5195664"/>
          </a:xfrm>
        </p:spPr>
        <p:txBody>
          <a:bodyPr/>
          <a:lstStyle/>
          <a:p>
            <a:r>
              <a:rPr lang="en-US" sz="1600" b="1" dirty="0">
                <a:solidFill>
                  <a:srgbClr val="0432FF"/>
                </a:solidFill>
                <a:hlinkClick r:id="rId2"/>
              </a:rPr>
              <a:t>Fall 2022 Edition: </a:t>
            </a:r>
            <a:endParaRPr lang="en-US" sz="1600" b="1" dirty="0">
              <a:solidFill>
                <a:srgbClr val="0432FF"/>
              </a:solidFill>
              <a:hlinkClick r:id="rId3">
                <a:extLst>
                  <a:ext uri="{A12FA001-AC4F-418D-AE19-62706E023703}">
                    <ahyp:hlinkClr xmlns:ahyp="http://schemas.microsoft.com/office/drawing/2018/hyperlinkcolor" val="tx"/>
                  </a:ext>
                </a:extLst>
              </a:hlinkClick>
            </a:endParaRPr>
          </a:p>
          <a:p>
            <a:pPr lvl="1"/>
            <a:r>
              <a:rPr lang="en-US" sz="1400" dirty="0">
                <a:solidFill>
                  <a:srgbClr val="0432FF"/>
                </a:solidFill>
                <a:hlinkClick r:id="rId2"/>
              </a:rPr>
              <a:t>https://safari.ethz.ch/projects_and_seminars/fall2022/doku.php?id=bioinformatics</a:t>
            </a:r>
            <a:r>
              <a:rPr lang="en-US" sz="1400" dirty="0">
                <a:solidFill>
                  <a:srgbClr val="0432FF"/>
                </a:solidFill>
              </a:rPr>
              <a:t> </a:t>
            </a:r>
          </a:p>
          <a:p>
            <a:r>
              <a:rPr lang="en-US" sz="1600" b="1" dirty="0">
                <a:solidFill>
                  <a:srgbClr val="0432FF"/>
                </a:solidFill>
                <a:hlinkClick r:id="rId4"/>
              </a:rPr>
              <a:t>Spring 2022 Edition: </a:t>
            </a:r>
            <a:endParaRPr lang="en-US" sz="1600" b="1" dirty="0">
              <a:solidFill>
                <a:srgbClr val="0432FF"/>
              </a:solidFill>
              <a:hlinkClick r:id="rId3">
                <a:extLst>
                  <a:ext uri="{A12FA001-AC4F-418D-AE19-62706E023703}">
                    <ahyp:hlinkClr xmlns:ahyp="http://schemas.microsoft.com/office/drawing/2018/hyperlinkcolor" val="tx"/>
                  </a:ext>
                </a:extLst>
              </a:hlinkClick>
            </a:endParaRPr>
          </a:p>
          <a:p>
            <a:pPr lvl="1"/>
            <a:r>
              <a:rPr lang="en-US" sz="1400" dirty="0">
                <a:solidFill>
                  <a:srgbClr val="0432FF"/>
                </a:solidFill>
                <a:hlinkClick r:id="rId4"/>
              </a:rPr>
              <a:t>https://safari.ethz.ch/projects_and_seminars/spring2022/doku.php?id=bioinformatics</a:t>
            </a:r>
            <a:r>
              <a:rPr lang="en-US" sz="1400" dirty="0">
                <a:solidFill>
                  <a:srgbClr val="0432FF"/>
                </a:solidFill>
              </a:rPr>
              <a:t>  </a:t>
            </a:r>
          </a:p>
          <a:p>
            <a:pPr marL="344487" lvl="1" indent="0">
              <a:buNone/>
            </a:pPr>
            <a:endParaRPr lang="en-US" sz="1600" dirty="0">
              <a:solidFill>
                <a:srgbClr val="0432FF"/>
              </a:solidFill>
            </a:endParaRP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(Fall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432FF"/>
                </a:solidFill>
                <a:hlinkClick r:id="rId5"/>
              </a:rPr>
              <a:t>https://www.youtube.com/watch?v=nA41964-9r8&amp;list=PL5Q2soXY2Zi8tFlQvdxOdizD_EhVAMVQV</a:t>
            </a:r>
            <a:r>
              <a:rPr lang="en-US" sz="1400" dirty="0">
                <a:solidFill>
                  <a:srgbClr val="0432FF"/>
                </a:solidFill>
              </a:rPr>
              <a:t> </a:t>
            </a:r>
            <a:endParaRPr lang="en-US" sz="1600" b="1" dirty="0">
              <a:solidFill>
                <a:srgbClr val="0432FF"/>
              </a:solidFill>
              <a:hlinkClick r:id="">
                <a:extLst>
                  <a:ext uri="{A12FA001-AC4F-418D-AE19-62706E023703}">
                    <ahyp:hlinkClr xmlns:ahyp="http://schemas.microsoft.com/office/drawing/2018/hyperlinkcolor" val="tx"/>
                  </a:ext>
                </a:extLst>
              </a:hlinkClick>
            </a:endParaRPr>
          </a:p>
          <a:p>
            <a:r>
              <a:rPr lang="en-US" sz="1600" b="1" dirty="0">
                <a:solidFill>
                  <a:srgbClr val="0432FF"/>
                </a:solidFill>
                <a:hlinkClick r:id="">
                  <a:extLst>
                    <a:ext uri="{A12FA001-AC4F-418D-AE19-62706E023703}">
                      <ahyp:hlinkClr xmlns:ahyp="http://schemas.microsoft.com/office/drawing/2018/hyperlinkcolor" val="tx"/>
                    </a:ext>
                  </a:extLst>
                </a:hlinkClick>
              </a:rPr>
              <a:t>Youtube Livestream (Spring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432FF"/>
                </a:solidFill>
                <a:hlinkClick r:id="rId7"/>
              </a:rPr>
              <a:t>https://www.youtube.com/watch?v=DEL_5A_Y3TI&amp;list=PL5Q2soXY2Zi8NrPDgOR1yRU_Cxxjw-u18</a:t>
            </a:r>
            <a:r>
              <a:rPr lang="en-US" sz="1400" dirty="0">
                <a:solidFill>
                  <a:srgbClr val="0432FF"/>
                </a:solidFill>
              </a:rPr>
              <a:t> </a:t>
            </a:r>
          </a:p>
          <a:p>
            <a:pPr marL="0" indent="0">
              <a:buNone/>
            </a:pPr>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Genomics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EF9421B9-1559-06A9-963C-137F113AE1DA}"/>
              </a:ext>
            </a:extLst>
          </p:cNvPr>
          <p:cNvPicPr>
            <a:picLocks noChangeAspect="1"/>
          </p:cNvPicPr>
          <p:nvPr/>
        </p:nvPicPr>
        <p:blipFill>
          <a:blip r:embed="rId8"/>
          <a:stretch>
            <a:fillRect/>
          </a:stretch>
        </p:blipFill>
        <p:spPr>
          <a:xfrm>
            <a:off x="5652120" y="0"/>
            <a:ext cx="4171612" cy="6858000"/>
          </a:xfrm>
          <a:prstGeom prst="rect">
            <a:avLst/>
          </a:prstGeom>
        </p:spPr>
      </p:pic>
      <p:sp>
        <p:nvSpPr>
          <p:cNvPr id="7" name="TextBox 6">
            <a:extLst>
              <a:ext uri="{FF2B5EF4-FFF2-40B4-BE49-F238E27FC236}">
                <a16:creationId xmlns:a16="http://schemas.microsoft.com/office/drawing/2014/main" id="{5D98D170-9599-FFAE-F2B9-5231555427D6}"/>
              </a:ext>
            </a:extLst>
          </p:cNvPr>
          <p:cNvSpPr txBox="1"/>
          <p:nvPr/>
        </p:nvSpPr>
        <p:spPr>
          <a:xfrm>
            <a:off x="176382" y="5949280"/>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656791583"/>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PIM Course (Fall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969640"/>
            <a:ext cx="5063480" cy="5195664"/>
          </a:xfrm>
        </p:spPr>
        <p:txBody>
          <a:bodyPr/>
          <a:lstStyle/>
          <a:p>
            <a:r>
              <a:rPr lang="en-US" sz="1600" b="1" dirty="0">
                <a:solidFill>
                  <a:srgbClr val="0000FF"/>
                </a:solidFill>
                <a:hlinkClick r:id="rId2">
                  <a:extLst>
                    <a:ext uri="{A12FA001-AC4F-418D-AE19-62706E023703}">
                      <ahyp:hlinkClr xmlns:ahyp="http://schemas.microsoft.com/office/drawing/2018/hyperlinkcolor" val="tx"/>
                    </a:ext>
                  </a:extLst>
                </a:hlinkClick>
              </a:rPr>
              <a:t>Fall 2022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2">
                  <a:extLst>
                    <a:ext uri="{A12FA001-AC4F-418D-AE19-62706E023703}">
                      <ahyp:hlinkClr xmlns:ahyp="http://schemas.microsoft.com/office/drawing/2018/hyperlinkcolor" val="tx"/>
                    </a:ext>
                  </a:extLst>
                </a:hlinkClick>
              </a:rPr>
              <a:t>https://safari.ethz.ch/projects_and_seminars/fall2022/doku.php?id=processing_in_memory</a:t>
            </a:r>
            <a:r>
              <a:rPr lang="en-US" sz="1400" dirty="0">
                <a:solidFill>
                  <a:srgbClr val="0000FF"/>
                </a:solidFill>
              </a:rPr>
              <a:t> </a:t>
            </a:r>
          </a:p>
          <a:p>
            <a:r>
              <a:rPr lang="en-US" sz="1600" b="1" dirty="0">
                <a:solidFill>
                  <a:srgbClr val="0432FF"/>
                </a:solidFill>
                <a:hlinkClick r:id="rId3">
                  <a:extLst>
                    <a:ext uri="{A12FA001-AC4F-418D-AE19-62706E023703}">
                      <ahyp:hlinkClr xmlns:ahyp="http://schemas.microsoft.com/office/drawing/2018/hyperlinkcolor" val="tx"/>
                    </a:ext>
                  </a:extLst>
                </a:hlinkClick>
              </a:rPr>
              <a:t>Spring </a:t>
            </a:r>
            <a:r>
              <a:rPr lang="en-US" sz="1600" b="1" dirty="0">
                <a:solidFill>
                  <a:srgbClr val="0432FF"/>
                </a:solidFill>
                <a:hlinkClick r:id="rId4">
                  <a:extLst>
                    <a:ext uri="{A12FA001-AC4F-418D-AE19-62706E023703}">
                      <ahyp:hlinkClr xmlns:ahyp="http://schemas.microsoft.com/office/drawing/2018/hyperlinkcolor" val="tx"/>
                    </a:ext>
                  </a:extLst>
                </a:hlinkClick>
              </a:rPr>
              <a:t>2022</a:t>
            </a:r>
            <a:r>
              <a:rPr lang="en-US" sz="1600" b="1" dirty="0">
                <a:solidFill>
                  <a:srgbClr val="0432FF"/>
                </a:solidFill>
                <a:hlinkClick r:id="rId3">
                  <a:extLst>
                    <a:ext uri="{A12FA001-AC4F-418D-AE19-62706E023703}">
                      <ahyp:hlinkClr xmlns:ahyp="http://schemas.microsoft.com/office/drawing/2018/hyperlinkcolor" val="tx"/>
                    </a:ext>
                  </a:extLst>
                </a:hlinkClick>
              </a:rPr>
              <a:t> Edition: </a:t>
            </a:r>
          </a:p>
          <a:p>
            <a:pPr lvl="1"/>
            <a:r>
              <a:rPr lang="en-US" sz="1400" dirty="0">
                <a:solidFill>
                  <a:srgbClr val="0000FF"/>
                </a:solidFill>
                <a:hlinkClick r:id="rId4">
                  <a:extLst>
                    <a:ext uri="{A12FA001-AC4F-418D-AE19-62706E023703}">
                      <ahyp:hlinkClr xmlns:ahyp="http://schemas.microsoft.com/office/drawing/2018/hyperlinkcolor" val="tx"/>
                    </a:ext>
                  </a:extLst>
                </a:hlinkClick>
              </a:rPr>
              <a:t>https://safari.ethz.ch/projects_and_seminars/spring2022/doku.php?id=processing_in_memory</a:t>
            </a:r>
            <a:r>
              <a:rPr lang="en-US" sz="1400" dirty="0">
                <a:solidFill>
                  <a:srgbClr val="0000FF"/>
                </a:solidFill>
              </a:rPr>
              <a:t> </a:t>
            </a:r>
          </a:p>
          <a:p>
            <a:pPr lvl="1"/>
            <a:endParaRPr lang="en-US" sz="1600" dirty="0">
              <a:solidFill>
                <a:srgbClr val="0432FF"/>
              </a:solidFill>
            </a:endParaRP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(Fall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7">
                  <a:extLst>
                    <a:ext uri="{A12FA001-AC4F-418D-AE19-62706E023703}">
                      <ahyp:hlinkClr xmlns:ahyp="http://schemas.microsoft.com/office/drawing/2018/hyperlinkcolor" val="tx"/>
                    </a:ext>
                  </a:extLst>
                </a:hlinkClick>
              </a:rPr>
              <a:t>https://www.youtube.com/watch?v=QLL0wQ9I4Dw&amp;list=PL5Q2soXY2Zi8KzG2CQYRNQOVD0GOBrnKy</a:t>
            </a:r>
            <a:endParaRPr lang="en-US" sz="1600" b="1" dirty="0">
              <a:solidFill>
                <a:srgbClr val="0432FF"/>
              </a:solidFill>
              <a:hlinkClick r:id="">
                <a:extLst>
                  <a:ext uri="{A12FA001-AC4F-418D-AE19-62706E023703}">
                    <ahyp:hlinkClr xmlns:ahyp="http://schemas.microsoft.com/office/drawing/2018/hyperlinkcolor" val="tx"/>
                  </a:ext>
                </a:extLst>
              </a:hlinkClick>
            </a:endParaRPr>
          </a:p>
          <a:p>
            <a:r>
              <a:rPr lang="en-US" sz="1600" b="1" dirty="0">
                <a:solidFill>
                  <a:srgbClr val="0432FF"/>
                </a:solidFill>
                <a:hlinkClick r:id="">
                  <a:extLst>
                    <a:ext uri="{A12FA001-AC4F-418D-AE19-62706E023703}">
                      <ahyp:hlinkClr xmlns:ahyp="http://schemas.microsoft.com/office/drawing/2018/hyperlinkcolor" val="tx"/>
                    </a:ext>
                  </a:extLst>
                </a:hlinkClick>
              </a:rPr>
              <a:t>Youtube Livestream (Spring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7">
                  <a:extLst>
                    <a:ext uri="{A12FA001-AC4F-418D-AE19-62706E023703}">
                      <ahyp:hlinkClr xmlns:ahyp="http://schemas.microsoft.com/office/drawing/2018/hyperlinkcolor" val="tx"/>
                    </a:ext>
                  </a:extLst>
                </a:hlinkClick>
              </a:rPr>
              <a:t>https://www.youtube.com/watch?v=9e4Chnwdovo&amp;list=PL5Q2soXY2Zi-841fUYYUK9EsXKhQKRPyX</a:t>
            </a:r>
            <a:r>
              <a:rPr lang="en-US" sz="1400" dirty="0">
                <a:solidFill>
                  <a:srgbClr val="0000FF"/>
                </a:solidFill>
              </a:rPr>
              <a:t> </a:t>
            </a:r>
          </a:p>
          <a:p>
            <a:pPr marL="0" indent="0">
              <a:buNone/>
            </a:pPr>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Processing-in-Memory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4A179BAD-D06D-A69D-73FA-3A7AB7BDE712}"/>
              </a:ext>
            </a:extLst>
          </p:cNvPr>
          <p:cNvPicPr>
            <a:picLocks noChangeAspect="1"/>
          </p:cNvPicPr>
          <p:nvPr/>
        </p:nvPicPr>
        <p:blipFill>
          <a:blip r:embed="rId8"/>
          <a:stretch>
            <a:fillRect/>
          </a:stretch>
        </p:blipFill>
        <p:spPr>
          <a:xfrm>
            <a:off x="6226127" y="0"/>
            <a:ext cx="2666353" cy="6858000"/>
          </a:xfrm>
          <a:prstGeom prst="rect">
            <a:avLst/>
          </a:prstGeom>
        </p:spPr>
      </p:pic>
      <p:sp>
        <p:nvSpPr>
          <p:cNvPr id="6" name="TextBox 5">
            <a:extLst>
              <a:ext uri="{FF2B5EF4-FFF2-40B4-BE49-F238E27FC236}">
                <a16:creationId xmlns:a16="http://schemas.microsoft.com/office/drawing/2014/main" id="{27BF6E24-45C2-0C29-5FF4-253DFFAFF0DD}"/>
              </a:ext>
            </a:extLst>
          </p:cNvPr>
          <p:cNvSpPr txBox="1"/>
          <p:nvPr/>
        </p:nvSpPr>
        <p:spPr>
          <a:xfrm>
            <a:off x="176382" y="6023029"/>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97299329"/>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SSD Course (Spring 2023)</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599" y="1000472"/>
            <a:ext cx="5383377" cy="4876800"/>
          </a:xfrm>
        </p:spPr>
        <p:txBody>
          <a:bodyPr/>
          <a:lstStyle/>
          <a:p>
            <a:r>
              <a:rPr lang="en-US" sz="1600" b="1" dirty="0">
                <a:solidFill>
                  <a:srgbClr val="0000FF"/>
                </a:solidFill>
                <a:hlinkClick r:id="rId2">
                  <a:extLst>
                    <a:ext uri="{A12FA001-AC4F-418D-AE19-62706E023703}">
                      <ahyp:hlinkClr xmlns:ahyp="http://schemas.microsoft.com/office/drawing/2018/hyperlinkcolor" val="tx"/>
                    </a:ext>
                  </a:extLst>
                </a:hlinkClick>
              </a:rPr>
              <a:t>Spring 2023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2">
                  <a:extLst>
                    <a:ext uri="{A12FA001-AC4F-418D-AE19-62706E023703}">
                      <ahyp:hlinkClr xmlns:ahyp="http://schemas.microsoft.com/office/drawing/2018/hyperlinkcolor" val="tx"/>
                    </a:ext>
                  </a:extLst>
                </a:hlinkClick>
              </a:rPr>
              <a:t>https://safari.ethz.ch/projects_and_seminars/spring2023/doku.php?id=modern_ssds</a:t>
            </a:r>
            <a:endParaRPr lang="en-US" sz="1400" dirty="0">
              <a:solidFill>
                <a:srgbClr val="0000FF"/>
              </a:solidFill>
            </a:endParaRPr>
          </a:p>
          <a:p>
            <a:r>
              <a:rPr lang="en-US" sz="1600" b="1" dirty="0">
                <a:solidFill>
                  <a:srgbClr val="0000FF"/>
                </a:solidFill>
                <a:hlinkClick r:id="rId4">
                  <a:extLst>
                    <a:ext uri="{A12FA001-AC4F-418D-AE19-62706E023703}">
                      <ahyp:hlinkClr xmlns:ahyp="http://schemas.microsoft.com/office/drawing/2018/hyperlinkcolor" val="tx"/>
                    </a:ext>
                  </a:extLst>
                </a:hlinkClick>
              </a:rPr>
              <a:t>Fall 2022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4">
                  <a:extLst>
                    <a:ext uri="{A12FA001-AC4F-418D-AE19-62706E023703}">
                      <ahyp:hlinkClr xmlns:ahyp="http://schemas.microsoft.com/office/drawing/2018/hyperlinkcolor" val="tx"/>
                    </a:ext>
                  </a:extLst>
                </a:hlinkClick>
              </a:rPr>
              <a:t>https://safari.ethz.ch/projects_and_seminars/fall2022/doku.php?id=modern_ssds</a:t>
            </a:r>
            <a:r>
              <a:rPr lang="en-US" sz="1600" dirty="0">
                <a:solidFill>
                  <a:srgbClr val="0000FF"/>
                </a:solidFill>
              </a:rPr>
              <a:t> </a:t>
            </a:r>
          </a:p>
          <a:p>
            <a:pPr lvl="1"/>
            <a:endParaRPr lang="en-US" sz="1600" dirty="0">
              <a:solidFill>
                <a:srgbClr val="0000FF"/>
              </a:solidFill>
            </a:endParaRPr>
          </a:p>
          <a:p>
            <a:r>
              <a:rPr lang="en-US" sz="1600" b="1" dirty="0" err="1">
                <a:solidFill>
                  <a:srgbClr val="0000FF"/>
                </a:solidFill>
                <a:hlinkClick r:id="rId5">
                  <a:extLst>
                    <a:ext uri="{A12FA001-AC4F-418D-AE19-62706E023703}">
                      <ahyp:hlinkClr xmlns:ahyp="http://schemas.microsoft.com/office/drawing/2018/hyperlinkcolor" val="tx"/>
                    </a:ext>
                  </a:extLst>
                </a:hlinkClick>
              </a:rPr>
              <a:t>Youtube</a:t>
            </a:r>
            <a:r>
              <a:rPr lang="en-US" sz="1600" b="1" dirty="0">
                <a:solidFill>
                  <a:srgbClr val="0000FF"/>
                </a:solidFill>
                <a:hlinkClick r:id="rId5">
                  <a:extLst>
                    <a:ext uri="{A12FA001-AC4F-418D-AE19-62706E023703}">
                      <ahyp:hlinkClr xmlns:ahyp="http://schemas.microsoft.com/office/drawing/2018/hyperlinkcolor" val="tx"/>
                    </a:ext>
                  </a:extLst>
                </a:hlinkClick>
              </a:rPr>
              <a:t> Livestream (Spring 2023):</a:t>
            </a:r>
            <a:endParaRPr lang="en-US" sz="1600" b="1" dirty="0">
              <a:solidFill>
                <a:srgbClr val="0000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5">
                  <a:extLst>
                    <a:ext uri="{A12FA001-AC4F-418D-AE19-62706E023703}">
                      <ahyp:hlinkClr xmlns:ahyp="http://schemas.microsoft.com/office/drawing/2018/hyperlinkcolor" val="tx"/>
                    </a:ext>
                  </a:extLst>
                </a:hlinkClick>
              </a:rPr>
              <a:t>https://www.youtube.com/watch?v=4VTwOMmsnJY&amp;list=PL5Q2soXY2Zi_8qOM5Icpp8hB2SHtm4z57&amp;pp=iAQB</a:t>
            </a:r>
            <a:endParaRPr lang="en-US" sz="1400" dirty="0">
              <a:solidFill>
                <a:srgbClr val="0000FF"/>
              </a:solidFill>
            </a:endParaRPr>
          </a:p>
          <a:p>
            <a:r>
              <a:rPr lang="en-US" sz="1600" b="1" dirty="0" err="1">
                <a:solidFill>
                  <a:srgbClr val="0000FF"/>
                </a:solidFill>
                <a:hlinkClick r:id="rId7">
                  <a:extLst>
                    <a:ext uri="{A12FA001-AC4F-418D-AE19-62706E023703}">
                      <ahyp:hlinkClr xmlns:ahyp="http://schemas.microsoft.com/office/drawing/2018/hyperlinkcolor" val="tx"/>
                    </a:ext>
                  </a:extLst>
                </a:hlinkClick>
              </a:rPr>
              <a:t>Youtube</a:t>
            </a:r>
            <a:r>
              <a:rPr lang="en-US" sz="1600" b="1" dirty="0">
                <a:solidFill>
                  <a:srgbClr val="0000FF"/>
                </a:solidFill>
                <a:hlinkClick r:id="rId7">
                  <a:extLst>
                    <a:ext uri="{A12FA001-AC4F-418D-AE19-62706E023703}">
                      <ahyp:hlinkClr xmlns:ahyp="http://schemas.microsoft.com/office/drawing/2018/hyperlinkcolor" val="tx"/>
                    </a:ext>
                  </a:extLst>
                </a:hlinkClick>
              </a:rPr>
              <a:t> </a:t>
            </a:r>
            <a:r>
              <a:rPr lang="en-US" sz="1600" b="1" dirty="0">
                <a:solidFill>
                  <a:srgbClr val="0000FF"/>
                </a:solidFill>
                <a:hlinkClick r:id="rId8">
                  <a:extLst>
                    <a:ext uri="{A12FA001-AC4F-418D-AE19-62706E023703}">
                      <ahyp:hlinkClr xmlns:ahyp="http://schemas.microsoft.com/office/drawing/2018/hyperlinkcolor" val="tx"/>
                    </a:ext>
                  </a:extLst>
                </a:hlinkClick>
              </a:rPr>
              <a:t>Livestream (Fall 2022):</a:t>
            </a:r>
            <a:endParaRPr lang="en-US" sz="1600" b="1" dirty="0">
              <a:solidFill>
                <a:srgbClr val="0000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8">
                  <a:extLst>
                    <a:ext uri="{A12FA001-AC4F-418D-AE19-62706E023703}">
                      <ahyp:hlinkClr xmlns:ahyp="http://schemas.microsoft.com/office/drawing/2018/hyperlinkcolor" val="tx"/>
                    </a:ext>
                  </a:extLst>
                </a:hlinkClick>
              </a:rPr>
              <a:t>https://www.youtube.com/watch?v=hqLrd-Uj0aU&amp;list=PL5Q2soXY2Zi9BJhenUq4JI5bwhAMpAp13&amp;pp=iAQB</a:t>
            </a:r>
            <a:endParaRPr lang="en-US" sz="1800" dirty="0">
              <a:solidFill>
                <a:srgbClr val="0000FF"/>
              </a:solidFill>
            </a:endParaRPr>
          </a:p>
          <a:p>
            <a:pPr marL="0" indent="0">
              <a:buNone/>
            </a:pPr>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SSD Basics and Advanced Topics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sp>
        <p:nvSpPr>
          <p:cNvPr id="6" name="TextBox 5">
            <a:extLst>
              <a:ext uri="{FF2B5EF4-FFF2-40B4-BE49-F238E27FC236}">
                <a16:creationId xmlns:a16="http://schemas.microsoft.com/office/drawing/2014/main" id="{63A18228-3D8E-548A-F245-CB41772D73BA}"/>
              </a:ext>
            </a:extLst>
          </p:cNvPr>
          <p:cNvSpPr txBox="1"/>
          <p:nvPr/>
        </p:nvSpPr>
        <p:spPr>
          <a:xfrm>
            <a:off x="176382" y="6453336"/>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7" name="Picture 6">
            <a:extLst>
              <a:ext uri="{FF2B5EF4-FFF2-40B4-BE49-F238E27FC236}">
                <a16:creationId xmlns:a16="http://schemas.microsoft.com/office/drawing/2014/main" id="{B30132C9-91E2-CA98-9218-85CC411C0222}"/>
              </a:ext>
            </a:extLst>
          </p:cNvPr>
          <p:cNvPicPr>
            <a:picLocks noChangeAspect="1"/>
          </p:cNvPicPr>
          <p:nvPr/>
        </p:nvPicPr>
        <p:blipFill>
          <a:blip r:embed="rId10"/>
          <a:stretch>
            <a:fillRect/>
          </a:stretch>
        </p:blipFill>
        <p:spPr>
          <a:xfrm>
            <a:off x="6156176" y="0"/>
            <a:ext cx="2890872" cy="6858000"/>
          </a:xfrm>
          <a:prstGeom prst="rect">
            <a:avLst/>
          </a:prstGeom>
        </p:spPr>
      </p:pic>
    </p:spTree>
    <p:extLst>
      <p:ext uri="{BB962C8B-B14F-4D97-AF65-F5344CB8AC3E}">
        <p14:creationId xmlns:p14="http://schemas.microsoft.com/office/powerpoint/2010/main" val="4010726724"/>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14 April 2023</a:t>
            </a:r>
          </a:p>
          <a:p>
            <a:r>
              <a:rPr lang="en-US" sz="2200" dirty="0"/>
              <a:t>BIO-Arch Workshop @ RECOMB</a:t>
            </a:r>
          </a:p>
          <a:p>
            <a:pPr algn="l"/>
            <a:endParaRPr lang="en-US" sz="2200" dirty="0"/>
          </a:p>
        </p:txBody>
      </p:sp>
      <p:sp>
        <p:nvSpPr>
          <p:cNvPr id="13" name="Title 1"/>
          <p:cNvSpPr>
            <a:spLocks noGrp="1"/>
          </p:cNvSpPr>
          <p:nvPr>
            <p:ph type="ctrTitle"/>
          </p:nvPr>
        </p:nvSpPr>
        <p:spPr>
          <a:xfrm>
            <a:off x="395536" y="1340768"/>
            <a:ext cx="8382000" cy="2201416"/>
          </a:xfrm>
        </p:spPr>
        <p:txBody>
          <a:bodyPr>
            <a:normAutofit/>
          </a:bodyPr>
          <a:lstStyle/>
          <a:p>
            <a:pPr algn="ctr"/>
            <a:r>
              <a:rPr lang="en-US" sz="5400" dirty="0"/>
              <a:t>Accelerating Genome Analysis</a:t>
            </a:r>
            <a:br>
              <a:rPr lang="en-US" sz="4400" dirty="0"/>
            </a:br>
            <a:br>
              <a:rPr lang="en-US" sz="800" dirty="0"/>
            </a:br>
            <a:r>
              <a:rPr lang="en-US" sz="4400" dirty="0">
                <a:solidFill>
                  <a:srgbClr val="C00000"/>
                </a:solidFill>
              </a:rPr>
              <a:t>A Primer on an Ongoing Journey</a:t>
            </a:r>
          </a:p>
        </p:txBody>
      </p:sp>
      <p:pic>
        <p:nvPicPr>
          <p:cNvPr id="10" name="Picture 2" descr="ETH Zurich short logo, black"/>
          <p:cNvPicPr>
            <a:picLocks noChangeAspect="1" noChangeArrowheads="1"/>
          </p:cNvPicPr>
          <p:nvPr/>
        </p:nvPicPr>
        <p:blipFill rotWithShape="1">
          <a:blip r:embed="rId5">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safari.png">
            <a:extLst>
              <a:ext uri="{FF2B5EF4-FFF2-40B4-BE49-F238E27FC236}">
                <a16:creationId xmlns:a16="http://schemas.microsoft.com/office/drawing/2014/main" id="{C9B17D3A-555D-294B-BA0B-7E8D65DE6AC3}"/>
              </a:ext>
            </a:extLst>
          </p:cNvPr>
          <p:cNvPicPr>
            <a:picLocks noChangeAspect="1"/>
          </p:cNvPicPr>
          <p:nvPr/>
        </p:nvPicPr>
        <p:blipFill>
          <a:blip r:embed="rId6" cstate="print"/>
          <a:stretch>
            <a:fillRect/>
          </a:stretch>
        </p:blipFill>
        <p:spPr>
          <a:xfrm>
            <a:off x="216024" y="5949280"/>
            <a:ext cx="1745138" cy="504938"/>
          </a:xfrm>
          <a:prstGeom prst="rect">
            <a:avLst/>
          </a:prstGeom>
        </p:spPr>
      </p:pic>
      <p:pic>
        <p:nvPicPr>
          <p:cNvPr id="9" name="Picture 8" descr="Burgundy_CMU_JPG_Logo.jpg">
            <a:extLst>
              <a:ext uri="{FF2B5EF4-FFF2-40B4-BE49-F238E27FC236}">
                <a16:creationId xmlns:a16="http://schemas.microsoft.com/office/drawing/2014/main" id="{9127C22E-15AE-AE44-AF51-E3A55BC60E46}"/>
              </a:ext>
            </a:extLst>
          </p:cNvPr>
          <p:cNvPicPr>
            <a:picLocks noChangeAspect="1"/>
          </p:cNvPicPr>
          <p:nvPr/>
        </p:nvPicPr>
        <p:blipFill>
          <a:blip r:embed="rId7"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36124290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b="1" dirty="0">
                <a:latin typeface="Garamond" charset="0"/>
              </a:rPr>
              <a:t>Backup Slides for Further Info</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446906"/>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4">
            <a:extLst>
              <a:ext uri="{FF2B5EF4-FFF2-40B4-BE49-F238E27FC236}">
                <a16:creationId xmlns:a16="http://schemas.microsoft.com/office/drawing/2014/main" id="{0670578D-E19B-8541-9537-191677663DAC}"/>
              </a:ext>
            </a:extLst>
          </p:cNvPr>
          <p:cNvSpPr>
            <a:spLocks noGrp="1" noChangeArrowheads="1"/>
          </p:cNvSpPr>
          <p:nvPr>
            <p:ph type="ctrTitle"/>
          </p:nvPr>
        </p:nvSpPr>
        <p:spPr>
          <a:xfrm>
            <a:off x="751656" y="1676400"/>
            <a:ext cx="7924800" cy="1752600"/>
          </a:xfrm>
        </p:spPr>
        <p:txBody>
          <a:bodyPr/>
          <a:lstStyle/>
          <a:p>
            <a:r>
              <a:rPr lang="en-US" altLang="en-US" dirty="0">
                <a:ea typeface="ＭＳ Ｐゴシック" panose="020B0600070205080204" pitchFamily="34" charset="-128"/>
              </a:rPr>
              <a:t>Resources &amp; Acknowledgments</a:t>
            </a:r>
          </a:p>
        </p:txBody>
      </p:sp>
      <p:sp>
        <p:nvSpPr>
          <p:cNvPr id="176130" name="Subtitle 5">
            <a:extLst>
              <a:ext uri="{FF2B5EF4-FFF2-40B4-BE49-F238E27FC236}">
                <a16:creationId xmlns:a16="http://schemas.microsoft.com/office/drawing/2014/main" id="{53FF18AD-8F96-6146-B6EC-4036AE430FD8}"/>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63503526"/>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C243-1CAD-2A7E-62EB-0FB2914C1F88}"/>
              </a:ext>
            </a:extLst>
          </p:cNvPr>
          <p:cNvSpPr>
            <a:spLocks noGrp="1"/>
          </p:cNvSpPr>
          <p:nvPr>
            <p:ph type="title"/>
          </p:nvPr>
        </p:nvSpPr>
        <p:spPr/>
        <p:txBody>
          <a:bodyPr/>
          <a:lstStyle/>
          <a:p>
            <a:r>
              <a:rPr lang="en-US" dirty="0"/>
              <a:t>Special Research Sessions &amp; Courses</a:t>
            </a:r>
          </a:p>
        </p:txBody>
      </p:sp>
      <p:sp>
        <p:nvSpPr>
          <p:cNvPr id="3" name="Content Placeholder 2">
            <a:extLst>
              <a:ext uri="{FF2B5EF4-FFF2-40B4-BE49-F238E27FC236}">
                <a16:creationId xmlns:a16="http://schemas.microsoft.com/office/drawing/2014/main" id="{BC2C9FA4-AC79-315D-C96F-D650BA037556}"/>
              </a:ext>
            </a:extLst>
          </p:cNvPr>
          <p:cNvSpPr>
            <a:spLocks noGrp="1"/>
          </p:cNvSpPr>
          <p:nvPr>
            <p:ph idx="1"/>
          </p:nvPr>
        </p:nvSpPr>
        <p:spPr>
          <a:xfrm>
            <a:off x="228600" y="1052736"/>
            <a:ext cx="8610600" cy="4948808"/>
          </a:xfrm>
        </p:spPr>
        <p:txBody>
          <a:bodyPr/>
          <a:lstStyle/>
          <a:p>
            <a:r>
              <a:rPr lang="en-US" dirty="0">
                <a:solidFill>
                  <a:srgbClr val="0000FF"/>
                </a:solidFill>
              </a:rPr>
              <a:t>Special Session at ISVLSI 2022: 9 cutting-edge talks</a:t>
            </a:r>
          </a:p>
        </p:txBody>
      </p:sp>
      <p:sp>
        <p:nvSpPr>
          <p:cNvPr id="4" name="Slide Number Placeholder 3">
            <a:extLst>
              <a:ext uri="{FF2B5EF4-FFF2-40B4-BE49-F238E27FC236}">
                <a16:creationId xmlns:a16="http://schemas.microsoft.com/office/drawing/2014/main" id="{F2E091C3-E327-1914-9FC9-05618963265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B6B0EC3-D65E-13D3-B6B0-8A11DE70F95D}"/>
              </a:ext>
            </a:extLst>
          </p:cNvPr>
          <p:cNvPicPr>
            <a:picLocks noChangeAspect="1"/>
          </p:cNvPicPr>
          <p:nvPr/>
        </p:nvPicPr>
        <p:blipFill>
          <a:blip r:embed="rId2"/>
          <a:stretch>
            <a:fillRect/>
          </a:stretch>
        </p:blipFill>
        <p:spPr>
          <a:xfrm>
            <a:off x="1187624" y="1572833"/>
            <a:ext cx="7038528" cy="4837269"/>
          </a:xfrm>
          <a:prstGeom prst="rect">
            <a:avLst/>
          </a:prstGeom>
        </p:spPr>
      </p:pic>
      <p:sp>
        <p:nvSpPr>
          <p:cNvPr id="6" name="TextBox 5">
            <a:extLst>
              <a:ext uri="{FF2B5EF4-FFF2-40B4-BE49-F238E27FC236}">
                <a16:creationId xmlns:a16="http://schemas.microsoft.com/office/drawing/2014/main" id="{45C9899B-0C6B-9012-9C33-24CC4B7C8C97}"/>
              </a:ext>
            </a:extLst>
          </p:cNvPr>
          <p:cNvSpPr txBox="1"/>
          <p:nvPr/>
        </p:nvSpPr>
        <p:spPr>
          <a:xfrm>
            <a:off x="1691680" y="6467530"/>
            <a:ext cx="62744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https://www.youtube.com/watch?v=qeukNs5XI3g</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4814133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323594FA-E141-4234-AE05-360401972BE7}" type="slidenum">
              <a:rPr lang="en-US" altLang="en-US" smtClean="0">
                <a:solidFill>
                  <a:prstClr val="black"/>
                </a:solidFill>
              </a:rPr>
              <a:pPr/>
              <a:t>14</a:t>
            </a:fld>
            <a:endParaRPr lang="en-US" altLang="en-US">
              <a:solidFill>
                <a:prstClr val="black"/>
              </a:solidFill>
            </a:endParaRPr>
          </a:p>
        </p:txBody>
      </p:sp>
      <p:pic>
        <p:nvPicPr>
          <p:cNvPr id="36868" name="Picture 4" descr="Image result for human dna under a microscope"/>
          <p:cNvPicPr>
            <a:picLocks noChangeAspect="1" noChangeArrowheads="1"/>
          </p:cNvPicPr>
          <p:nvPr/>
        </p:nvPicPr>
        <p:blipFill rotWithShape="1">
          <a:blip r:embed="rId3">
            <a:extLst>
              <a:ext uri="{28A0092B-C50C-407E-A947-70E740481C1C}">
                <a14:useLocalDpi xmlns:a14="http://schemas.microsoft.com/office/drawing/2010/main" val="0"/>
              </a:ext>
            </a:extLst>
          </a:blip>
          <a:srcRect t="33525"/>
          <a:stretch/>
        </p:blipFill>
        <p:spPr bwMode="auto">
          <a:xfrm>
            <a:off x="2488490" y="957129"/>
            <a:ext cx="6350710" cy="3525522"/>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Image result for human dna under a microscop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41718"/>
            <a:ext cx="5738608" cy="25023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51320" y="5535752"/>
            <a:ext cx="3087880" cy="707886"/>
          </a:xfrm>
          <a:prstGeom prst="rect">
            <a:avLst/>
          </a:prstGeom>
          <a:solidFill>
            <a:schemeClr val="bg1"/>
          </a:solidFill>
          <a:ln>
            <a:solidFill>
              <a:schemeClr val="tx1"/>
            </a:solidFill>
          </a:ln>
        </p:spPr>
        <p:txBody>
          <a:bodyPr wrap="square">
            <a:spAutoFit/>
          </a:bodyPr>
          <a:lstStyle/>
          <a:p>
            <a:r>
              <a:rPr lang="en-US" sz="2000" dirty="0"/>
              <a:t>human chromosome #12</a:t>
            </a:r>
          </a:p>
          <a:p>
            <a:r>
              <a:rPr lang="en-US" sz="2000" dirty="0"/>
              <a:t>from HeLa’s cell</a:t>
            </a:r>
          </a:p>
        </p:txBody>
      </p:sp>
      <p:sp>
        <p:nvSpPr>
          <p:cNvPr id="9" name="Title 8"/>
          <p:cNvSpPr>
            <a:spLocks noGrp="1"/>
          </p:cNvSpPr>
          <p:nvPr>
            <p:ph type="title"/>
          </p:nvPr>
        </p:nvSpPr>
        <p:spPr/>
        <p:txBody>
          <a:bodyPr/>
          <a:lstStyle/>
          <a:p>
            <a:r>
              <a:rPr lang="en-US" dirty="0"/>
              <a:t>DNA Under Electron Microscope</a:t>
            </a:r>
          </a:p>
        </p:txBody>
      </p:sp>
    </p:spTree>
    <p:extLst>
      <p:ext uri="{BB962C8B-B14F-4D97-AF65-F5344CB8AC3E}">
        <p14:creationId xmlns:p14="http://schemas.microsoft.com/office/powerpoint/2010/main" val="3563173023"/>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Genome Analysis</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3a</a:t>
            </a:r>
          </a:p>
          <a:p>
            <a:pPr lvl="1"/>
            <a:r>
              <a:rPr lang="en-US" sz="1800" b="1" dirty="0"/>
              <a:t>Introduction to Genome Sequence Analysis </a:t>
            </a:r>
            <a:r>
              <a:rPr lang="en-US" sz="18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https://www.youtube.com/watch?v=CrRb32v7SJc&amp;list=PL5Q2soXY2Zi9xidyIgBxUz7xRPS-wisBN&amp;index=5</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8</a:t>
            </a:r>
          </a:p>
          <a:p>
            <a:pPr lvl="1"/>
            <a:r>
              <a:rPr lang="en-US" sz="1800" b="1" dirty="0"/>
              <a:t>Intelligent Genome Analysis </a:t>
            </a:r>
            <a:r>
              <a:rPr lang="en-US" sz="18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https://www.youtube.com/watch?v=ygmQpdDTL7o&amp;list=PL5Q2soXY2Zi9xidyIgBxUz7xRPS-wisBN&amp;index=14</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9a</a:t>
            </a:r>
          </a:p>
          <a:p>
            <a:pPr lvl="1"/>
            <a:r>
              <a:rPr lang="en-US" sz="1800" b="1" dirty="0" err="1"/>
              <a:t>GenASM</a:t>
            </a:r>
            <a:r>
              <a:rPr lang="en-US" sz="1800" b="1" dirty="0"/>
              <a:t>: Approx. String Matching Accelerator </a:t>
            </a:r>
            <a:r>
              <a:rPr lang="en-US" sz="18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https://www.youtube.com/watch?v=XoLpzmN-Pas&amp;list=PL5Q2soXY2Zi9xidyIgBxUz7xRPS-wisBN&amp;index=15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Accelerating Genomics Project Course, Fall 2020, Lecture 1</a:t>
            </a:r>
          </a:p>
          <a:p>
            <a:pPr lvl="1"/>
            <a:r>
              <a:rPr lang="en-US" sz="2000" b="1" dirty="0"/>
              <a:t>Accelerating Genomics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https://www.youtube.com/watch?v=rgjl8ZyLsAg&amp;list=PL5Q2soXY2Zi9E2bBVAgCqLgwiDRQDTyId</a:t>
            </a:r>
            <a:r>
              <a:rPr lang="en-US" sz="1700" dirty="0">
                <a:solidFill>
                  <a:srgbClr val="0000FF"/>
                </a:solidFill>
              </a:rPr>
              <a:t> </a:t>
            </a:r>
            <a:endParaRPr lang="en-US" sz="2000" dirty="0">
              <a:solidFill>
                <a:srgbClr val="0000FF"/>
              </a:solidFill>
            </a:endParaRPr>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710794794"/>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Comp Arch (Fall’21)</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84584" y="908720"/>
            <a:ext cx="4775448" cy="533968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Fall 2021 Edition: </a:t>
            </a:r>
          </a:p>
          <a:p>
            <a:pPr lvl="1"/>
            <a:r>
              <a:rPr lang="en-US" sz="1400" dirty="0">
                <a:solidFill>
                  <a:srgbClr val="0432FF"/>
                </a:solidFill>
                <a:hlinkClick r:id="rId2">
                  <a:extLst>
                    <a:ext uri="{A12FA001-AC4F-418D-AE19-62706E023703}">
                      <ahyp:hlinkClr xmlns:ahyp="http://schemas.microsoft.com/office/drawing/2018/hyperlinkcolor" val="tx"/>
                    </a:ext>
                  </a:extLst>
                </a:hlinkClick>
              </a:rPr>
              <a:t>https://safari.ethz.ch/architecture/fall2021/doku.php?id=schedule</a:t>
            </a:r>
            <a:r>
              <a:rPr lang="en-US" sz="1400" dirty="0">
                <a:solidFill>
                  <a:srgbClr val="0432FF"/>
                </a:solidFill>
              </a:rPr>
              <a:t> </a:t>
            </a:r>
          </a:p>
          <a:p>
            <a:r>
              <a:rPr lang="en-US" sz="1600" b="1" dirty="0">
                <a:solidFill>
                  <a:srgbClr val="0432FF"/>
                </a:solidFill>
                <a:hlinkClick r:id="rId3">
                  <a:extLst>
                    <a:ext uri="{A12FA001-AC4F-418D-AE19-62706E023703}">
                      <ahyp:hlinkClr xmlns:ahyp="http://schemas.microsoft.com/office/drawing/2018/hyperlinkcolor" val="tx"/>
                    </a:ext>
                  </a:extLst>
                </a:hlinkClick>
              </a:rPr>
              <a:t>Fall 2020 Edition: </a:t>
            </a:r>
            <a:endParaRPr lang="en-US" sz="1600" b="1" dirty="0">
              <a:solidFill>
                <a:srgbClr val="0432FF"/>
              </a:solidFill>
              <a:hlinkClick r:id="rId2">
                <a:extLst>
                  <a:ext uri="{A12FA001-AC4F-418D-AE19-62706E023703}">
                    <ahyp:hlinkClr xmlns:ahyp="http://schemas.microsoft.com/office/drawing/2018/hyperlinkcolor" val="tx"/>
                  </a:ext>
                </a:extLst>
              </a:hlinkClick>
            </a:endParaRPr>
          </a:p>
          <a:p>
            <a:pPr lvl="1"/>
            <a:r>
              <a:rPr lang="en-US" sz="1400" dirty="0">
                <a:solidFill>
                  <a:srgbClr val="0432FF"/>
                </a:solidFill>
                <a:hlinkClick r:id="rId3">
                  <a:extLst>
                    <a:ext uri="{A12FA001-AC4F-418D-AE19-62706E023703}">
                      <ahyp:hlinkClr xmlns:ahyp="http://schemas.microsoft.com/office/drawing/2018/hyperlinkcolor" val="tx"/>
                    </a:ext>
                  </a:extLst>
                </a:hlinkClick>
              </a:rPr>
              <a:t>https://safari.ethz.ch/architecture/fall2020/doku.php?id=schedule</a:t>
            </a:r>
            <a:r>
              <a:rPr lang="en-US" sz="1400" dirty="0">
                <a:solidFill>
                  <a:srgbClr val="0432FF"/>
                </a:solidFill>
              </a:rPr>
              <a:t> </a:t>
            </a:r>
            <a:endParaRPr lang="en-US" sz="1600" dirty="0">
              <a:solidFill>
                <a:srgbClr val="0432FF"/>
              </a:solidFill>
            </a:endParaRPr>
          </a:p>
          <a:p>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 (2021):</a:t>
            </a:r>
          </a:p>
          <a:p>
            <a:pPr lvl="1"/>
            <a:r>
              <a:rPr lang="en-US" sz="1400" dirty="0">
                <a:solidFill>
                  <a:srgbClr val="0432FF"/>
                </a:solidFill>
                <a:hlinkClick r:id="rId4">
                  <a:extLst>
                    <a:ext uri="{A12FA001-AC4F-418D-AE19-62706E023703}">
                      <ahyp:hlinkClr xmlns:ahyp="http://schemas.microsoft.com/office/drawing/2018/hyperlinkcolor" val="tx"/>
                    </a:ext>
                  </a:extLst>
                </a:hlinkClick>
              </a:rPr>
              <a:t>https://www.youtube.com/watch?v=4yfkM_5EFgo&amp;list=PL5Q2soXY2Zi-Mnk1PxjEIG32HAGILkTOF</a:t>
            </a:r>
            <a:r>
              <a:rPr lang="en-US" sz="1400" dirty="0">
                <a:solidFill>
                  <a:srgbClr val="0432FF"/>
                </a:solidFill>
              </a:rPr>
              <a:t> </a:t>
            </a: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(2020):</a:t>
            </a:r>
            <a:endParaRPr lang="en-US" sz="1600" b="1" dirty="0">
              <a:solidFill>
                <a:srgbClr val="0432FF"/>
              </a:solidFill>
              <a:hlinkClick r:id="rId4">
                <a:extLst>
                  <a:ext uri="{A12FA001-AC4F-418D-AE19-62706E023703}">
                    <ahyp:hlinkClr xmlns:ahyp="http://schemas.microsoft.com/office/drawing/2018/hyperlinkcolor" val="tx"/>
                  </a:ext>
                </a:extLst>
              </a:hlinkClick>
            </a:endParaRPr>
          </a:p>
          <a:p>
            <a:pPr lvl="1"/>
            <a:r>
              <a:rPr lang="en-US" sz="1400" dirty="0">
                <a:solidFill>
                  <a:srgbClr val="0432FF"/>
                </a:solidFill>
                <a:hlinkClick r:id="rId5">
                  <a:extLst>
                    <a:ext uri="{A12FA001-AC4F-418D-AE19-62706E023703}">
                      <ahyp:hlinkClr xmlns:ahyp="http://schemas.microsoft.com/office/drawing/2018/hyperlinkcolor" val="tx"/>
                    </a:ext>
                  </a:extLst>
                </a:hlinkClick>
              </a:rPr>
              <a:t>https://www.youtube.com/watch?v=c3mPdZA-Fmc&amp;list=PL5Q2soXY2Zi9xidyIgBxUz7xRPS-wisBN</a:t>
            </a:r>
            <a:r>
              <a:rPr lang="en-US" sz="1400" dirty="0">
                <a:solidFill>
                  <a:srgbClr val="0432FF"/>
                </a:solidFill>
              </a:rPr>
              <a:t> </a:t>
            </a:r>
          </a:p>
          <a:p>
            <a:pPr lvl="1"/>
            <a:endParaRPr lang="en-US" sz="1600" dirty="0">
              <a:solidFill>
                <a:srgbClr val="0432FF"/>
              </a:solidFill>
            </a:endParaRPr>
          </a:p>
          <a:p>
            <a:r>
              <a:rPr lang="en-US" sz="1600" dirty="0"/>
              <a:t>Master’s level course</a:t>
            </a:r>
          </a:p>
          <a:p>
            <a:pPr lvl="1"/>
            <a:r>
              <a:rPr lang="en-US" sz="1400" dirty="0"/>
              <a:t>Taken by Bachelor’s/Masters/PhD students</a:t>
            </a:r>
          </a:p>
          <a:p>
            <a:pPr lvl="1"/>
            <a:r>
              <a:rPr lang="en-US" sz="1400" dirty="0"/>
              <a:t>Cutting-edge research topics + fundamentals in Computer Architecture</a:t>
            </a:r>
          </a:p>
          <a:p>
            <a:pPr lvl="1"/>
            <a:r>
              <a:rPr lang="en-US" sz="1400" dirty="0"/>
              <a:t>5 Simulator-based Lab Assignments</a:t>
            </a:r>
          </a:p>
          <a:p>
            <a:pPr lvl="1"/>
            <a:r>
              <a:rPr lang="en-US" sz="1400" dirty="0"/>
              <a:t>Potential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2002B39F-F9F6-0D45-86BF-3F9C84862418}"/>
              </a:ext>
            </a:extLst>
          </p:cNvPr>
          <p:cNvPicPr>
            <a:picLocks noChangeAspect="1"/>
          </p:cNvPicPr>
          <p:nvPr/>
        </p:nvPicPr>
        <p:blipFill>
          <a:blip r:embed="rId6"/>
          <a:stretch>
            <a:fillRect/>
          </a:stretch>
        </p:blipFill>
        <p:spPr>
          <a:xfrm>
            <a:off x="4932040" y="0"/>
            <a:ext cx="4074863" cy="6858000"/>
          </a:xfrm>
          <a:prstGeom prst="rect">
            <a:avLst/>
          </a:prstGeom>
        </p:spPr>
      </p:pic>
      <p:sp>
        <p:nvSpPr>
          <p:cNvPr id="6" name="TextBox 5">
            <a:extLst>
              <a:ext uri="{FF2B5EF4-FFF2-40B4-BE49-F238E27FC236}">
                <a16:creationId xmlns:a16="http://schemas.microsoft.com/office/drawing/2014/main" id="{C02B7506-35EF-F089-75CD-62E66DBEF015}"/>
              </a:ext>
            </a:extLst>
          </p:cNvPr>
          <p:cNvSpPr txBox="1"/>
          <p:nvPr/>
        </p:nvSpPr>
        <p:spPr>
          <a:xfrm>
            <a:off x="176382" y="6452284"/>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7">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266171951"/>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600" b="1" dirty="0"/>
              <a:t>DDCA (Spring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57461" y="856456"/>
            <a:ext cx="4845485" cy="487680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Spring 2022 Edition: </a:t>
            </a:r>
            <a:endParaRPr lang="en-US" sz="1600" b="1" dirty="0">
              <a:solidFill>
                <a:srgbClr val="0432FF"/>
              </a:solidFill>
              <a:hlinkClick r:id="rId3">
                <a:extLst>
                  <a:ext uri="{A12FA001-AC4F-418D-AE19-62706E023703}">
                    <ahyp:hlinkClr xmlns:ahyp="http://schemas.microsoft.com/office/drawing/2018/hyperlinkcolor" val="tx"/>
                  </a:ext>
                </a:extLst>
              </a:hlinkClick>
            </a:endParaRPr>
          </a:p>
          <a:p>
            <a:pPr lvl="1"/>
            <a:r>
              <a:rPr lang="en-US" sz="1400" dirty="0">
                <a:solidFill>
                  <a:srgbClr val="0432FF"/>
                </a:solidFill>
                <a:hlinkClick r:id="rId2"/>
              </a:rPr>
              <a:t>https://safari.ethz.ch/digitaltechnik/spring2022/doku.php?id=schedule</a:t>
            </a:r>
            <a:endParaRPr lang="en-US" sz="14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Spring 2021 Edition: </a:t>
            </a:r>
            <a:endParaRPr lang="en-US" sz="1600" b="1" dirty="0">
              <a:solidFill>
                <a:srgbClr val="0432FF"/>
              </a:solidFill>
              <a:hlinkClick r:id="rId3">
                <a:extLst>
                  <a:ext uri="{A12FA001-AC4F-418D-AE19-62706E023703}">
                    <ahyp:hlinkClr xmlns:ahyp="http://schemas.microsoft.com/office/drawing/2018/hyperlinkcolor" val="tx"/>
                  </a:ext>
                </a:extLst>
              </a:hlinkClick>
            </a:endParaRPr>
          </a:p>
          <a:p>
            <a:pPr lvl="1"/>
            <a:r>
              <a:rPr lang="en-US" sz="1400" dirty="0">
                <a:solidFill>
                  <a:srgbClr val="0432FF"/>
                </a:solidFill>
                <a:hlinkClick r:id="rId4">
                  <a:extLst>
                    <a:ext uri="{A12FA001-AC4F-418D-AE19-62706E023703}">
                      <ahyp:hlinkClr xmlns:ahyp="http://schemas.microsoft.com/office/drawing/2018/hyperlinkcolor" val="tx"/>
                    </a:ext>
                  </a:extLst>
                </a:hlinkClick>
              </a:rPr>
              <a:t>https://safari.ethz.ch/digitaltechnik/spring2021/doku.php?id=schedule</a:t>
            </a:r>
            <a:r>
              <a:rPr lang="en-US" sz="1400" dirty="0">
                <a:solidFill>
                  <a:srgbClr val="0432FF"/>
                </a:solidFill>
              </a:rPr>
              <a:t> </a:t>
            </a:r>
            <a:endParaRPr lang="en-US" sz="1600" dirty="0">
              <a:solidFill>
                <a:srgbClr val="0432FF"/>
              </a:solidFill>
            </a:endParaRPr>
          </a:p>
          <a:p>
            <a:endParaRPr lang="en-US" sz="1600" dirty="0">
              <a:solidFill>
                <a:srgbClr val="0432FF"/>
              </a:solidFill>
            </a:endParaRPr>
          </a:p>
          <a:p>
            <a:r>
              <a:rPr lang="en-US" sz="1600" b="1" dirty="0">
                <a:solidFill>
                  <a:srgbClr val="0432FF"/>
                </a:solidFill>
                <a:hlinkClick r:id="rId5"/>
              </a:rPr>
              <a:t>Youtube Livestream (Spring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432FF"/>
                </a:solidFill>
                <a:hlinkClick r:id="rId5"/>
              </a:rPr>
              <a:t>https://www.youtube.com/watch?v=cpXdE3HwvK0&amp;list=PL5Q2soXY2Zi97Ya5DEUpMpO2bbAoaG7c6</a:t>
            </a:r>
            <a:endParaRPr lang="en-US" sz="1400" dirty="0">
              <a:solidFill>
                <a:srgbClr val="0432FF"/>
              </a:solidFill>
            </a:endParaRPr>
          </a:p>
          <a:p>
            <a:r>
              <a:rPr lang="en-US" sz="1600" b="1" dirty="0">
                <a:solidFill>
                  <a:srgbClr val="0432FF"/>
                </a:solidFill>
                <a:hlinkClick r:id="rId7">
                  <a:extLst>
                    <a:ext uri="{A12FA001-AC4F-418D-AE19-62706E023703}">
                      <ahyp:hlinkClr xmlns:ahyp="http://schemas.microsoft.com/office/drawing/2018/hyperlinkcolor" val="tx"/>
                    </a:ext>
                  </a:extLst>
                </a:hlinkClick>
              </a:rPr>
              <a:t>Youtube Livestream (Spring 2021):</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432FF"/>
                </a:solidFill>
                <a:hlinkClick r:id="rId7">
                  <a:extLst>
                    <a:ext uri="{A12FA001-AC4F-418D-AE19-62706E023703}">
                      <ahyp:hlinkClr xmlns:ahyp="http://schemas.microsoft.com/office/drawing/2018/hyperlinkcolor" val="tx"/>
                    </a:ext>
                  </a:extLst>
                </a:hlinkClick>
              </a:rPr>
              <a:t>https://www.youtube.com/watch?v=LbC0EZY8yw4&amp;list=PL5Q2soXY2Zi_uej3aY39YB5pfW4SJ7LlN</a:t>
            </a:r>
            <a:r>
              <a:rPr lang="en-US" sz="1400" dirty="0">
                <a:solidFill>
                  <a:srgbClr val="0432FF"/>
                </a:solidFill>
              </a:rPr>
              <a:t> </a:t>
            </a:r>
            <a:endParaRPr lang="en-US" sz="1600" dirty="0">
              <a:solidFill>
                <a:srgbClr val="0432FF"/>
              </a:solidFill>
            </a:endParaRPr>
          </a:p>
          <a:p>
            <a:endParaRPr lang="en-US" sz="1600" dirty="0">
              <a:solidFill>
                <a:srgbClr val="0432FF"/>
              </a:solidFill>
            </a:endParaRPr>
          </a:p>
          <a:p>
            <a:r>
              <a:rPr lang="en-US" sz="1600" dirty="0"/>
              <a:t>Bachelor’s course</a:t>
            </a:r>
          </a:p>
          <a:p>
            <a:pPr lvl="1"/>
            <a:r>
              <a:rPr lang="en-US" sz="1400" dirty="0"/>
              <a:t>2</a:t>
            </a:r>
            <a:r>
              <a:rPr lang="en-US" sz="1400" baseline="30000" dirty="0"/>
              <a:t>nd</a:t>
            </a:r>
            <a:r>
              <a:rPr lang="en-US" sz="1400" dirty="0"/>
              <a:t> semester at ETH Zurich</a:t>
            </a:r>
          </a:p>
          <a:p>
            <a:pPr lvl="1"/>
            <a:r>
              <a:rPr lang="en-US" sz="1400" dirty="0"/>
              <a:t>Rigorous introduction into “How Computers Work”</a:t>
            </a:r>
          </a:p>
          <a:p>
            <a:pPr lvl="1"/>
            <a:r>
              <a:rPr lang="en-US" sz="1400" dirty="0"/>
              <a:t>Digital Design/Logic</a:t>
            </a:r>
          </a:p>
          <a:p>
            <a:pPr lvl="1"/>
            <a:r>
              <a:rPr lang="en-US" sz="1400" dirty="0"/>
              <a:t>Computer Architecture</a:t>
            </a:r>
          </a:p>
          <a:p>
            <a:pPr lvl="1"/>
            <a:r>
              <a:rPr lang="en-US" sz="1400" dirty="0"/>
              <a:t>10 FPGA Lab Assignments</a:t>
            </a:r>
          </a:p>
          <a:p>
            <a:pPr marL="344487" lvl="1" indent="0">
              <a:buNone/>
            </a:pPr>
            <a:endParaRPr lang="en-US" sz="1400" dirty="0"/>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3677CC6-D719-7241-A215-F041FDC91C31}"/>
              </a:ext>
            </a:extLst>
          </p:cNvPr>
          <p:cNvPicPr>
            <a:picLocks noChangeAspect="1"/>
          </p:cNvPicPr>
          <p:nvPr/>
        </p:nvPicPr>
        <p:blipFill>
          <a:blip r:embed="rId8"/>
          <a:stretch>
            <a:fillRect/>
          </a:stretch>
        </p:blipFill>
        <p:spPr>
          <a:xfrm>
            <a:off x="4666189" y="0"/>
            <a:ext cx="4730347" cy="6700838"/>
          </a:xfrm>
          <a:prstGeom prst="rect">
            <a:avLst/>
          </a:prstGeom>
        </p:spPr>
      </p:pic>
      <p:sp>
        <p:nvSpPr>
          <p:cNvPr id="6" name="TextBox 5">
            <a:extLst>
              <a:ext uri="{FF2B5EF4-FFF2-40B4-BE49-F238E27FC236}">
                <a16:creationId xmlns:a16="http://schemas.microsoft.com/office/drawing/2014/main" id="{6BDC0444-4646-974E-480B-4A70E05A543A}"/>
              </a:ext>
            </a:extLst>
          </p:cNvPr>
          <p:cNvSpPr txBox="1"/>
          <p:nvPr/>
        </p:nvSpPr>
        <p:spPr>
          <a:xfrm>
            <a:off x="176382" y="6452284"/>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180162551"/>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24DBD-7386-E548-9311-2557F3BAE9E3}"/>
              </a:ext>
            </a:extLst>
          </p:cNvPr>
          <p:cNvSpPr>
            <a:spLocks noGrp="1"/>
          </p:cNvSpPr>
          <p:nvPr>
            <p:ph type="title"/>
          </p:nvPr>
        </p:nvSpPr>
        <p:spPr/>
        <p:txBody>
          <a:bodyPr/>
          <a:lstStyle/>
          <a:p>
            <a:r>
              <a:rPr lang="en-US" b="1" dirty="0"/>
              <a:t>Seminar in Comp Arch (Spring &amp; Fall)</a:t>
            </a:r>
          </a:p>
        </p:txBody>
      </p:sp>
      <p:sp>
        <p:nvSpPr>
          <p:cNvPr id="3" name="Content Placeholder 2">
            <a:extLst>
              <a:ext uri="{FF2B5EF4-FFF2-40B4-BE49-F238E27FC236}">
                <a16:creationId xmlns:a16="http://schemas.microsoft.com/office/drawing/2014/main" id="{E0BA17E6-9C4E-9E40-AEFE-0119F6C9C0CE}"/>
              </a:ext>
            </a:extLst>
          </p:cNvPr>
          <p:cNvSpPr>
            <a:spLocks noGrp="1"/>
          </p:cNvSpPr>
          <p:nvPr>
            <p:ph idx="1"/>
          </p:nvPr>
        </p:nvSpPr>
        <p:spPr>
          <a:xfrm>
            <a:off x="-1" y="980728"/>
            <a:ext cx="4950861" cy="5267672"/>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Spring 2022 Edition: </a:t>
            </a:r>
            <a:endParaRPr lang="en-US" sz="1600" b="1" dirty="0">
              <a:solidFill>
                <a:srgbClr val="0432FF"/>
              </a:solidFill>
            </a:endParaRPr>
          </a:p>
          <a:p>
            <a:pPr lvl="1"/>
            <a:r>
              <a:rPr lang="en-US" sz="1400" dirty="0">
                <a:solidFill>
                  <a:srgbClr val="0432FF"/>
                </a:solidFill>
                <a:hlinkClick r:id="rId2"/>
              </a:rPr>
              <a:t>https://safari.ethz.ch/architecture_seminar/spring2022/doku.php?id=schedule</a:t>
            </a:r>
            <a:endParaRPr lang="en-US" sz="1400" dirty="0">
              <a:solidFill>
                <a:srgbClr val="0432FF"/>
              </a:solidFill>
            </a:endParaRPr>
          </a:p>
          <a:p>
            <a:r>
              <a:rPr lang="en-US" sz="1600" b="1" dirty="0">
                <a:solidFill>
                  <a:srgbClr val="0432FF"/>
                </a:solidFill>
                <a:hlinkClick r:id="rId3">
                  <a:extLst>
                    <a:ext uri="{A12FA001-AC4F-418D-AE19-62706E023703}">
                      <ahyp:hlinkClr xmlns:ahyp="http://schemas.microsoft.com/office/drawing/2018/hyperlinkcolor" val="tx"/>
                    </a:ext>
                  </a:extLst>
                </a:hlinkClick>
              </a:rPr>
              <a:t>Fall 2021 Edition: </a:t>
            </a:r>
            <a:endParaRPr lang="en-US" sz="1600" b="1" dirty="0">
              <a:solidFill>
                <a:srgbClr val="0432FF"/>
              </a:solidFill>
            </a:endParaRPr>
          </a:p>
          <a:p>
            <a:pPr lvl="1"/>
            <a:r>
              <a:rPr lang="en-US" sz="1400" dirty="0">
                <a:solidFill>
                  <a:srgbClr val="0432FF"/>
                </a:solidFill>
                <a:hlinkClick r:id="rId4">
                  <a:extLst>
                    <a:ext uri="{A12FA001-AC4F-418D-AE19-62706E023703}">
                      <ahyp:hlinkClr xmlns:ahyp="http://schemas.microsoft.com/office/drawing/2018/hyperlinkcolor" val="tx"/>
                    </a:ext>
                  </a:extLst>
                </a:hlinkClick>
              </a:rPr>
              <a:t>https://safari.ethz.ch/architecture_seminar/fall2021/doku.php?id=schedule</a:t>
            </a:r>
            <a:r>
              <a:rPr lang="en-US" sz="1400" dirty="0">
                <a:solidFill>
                  <a:srgbClr val="0432FF"/>
                </a:solidFill>
              </a:rPr>
              <a:t> </a:t>
            </a:r>
            <a:endParaRPr lang="en-US" sz="1600" dirty="0">
              <a:solidFill>
                <a:srgbClr val="0432FF"/>
              </a:solidFill>
            </a:endParaRPr>
          </a:p>
          <a:p>
            <a:endParaRPr lang="en-US" sz="1600" dirty="0">
              <a:solidFill>
                <a:srgbClr val="0432FF"/>
              </a:solidFill>
            </a:endParaRPr>
          </a:p>
          <a:p>
            <a:r>
              <a:rPr lang="en-US" sz="1600" b="1" dirty="0">
                <a:solidFill>
                  <a:srgbClr val="0432FF"/>
                </a:solidFill>
                <a:hlinkClick r:id="rId5">
                  <a:extLst>
                    <a:ext uri="{A12FA001-AC4F-418D-AE19-62706E023703}">
                      <ahyp:hlinkClr xmlns:ahyp="http://schemas.microsoft.com/office/drawing/2018/hyperlinkcolor" val="tx"/>
                    </a:ext>
                  </a:extLst>
                </a:hlinkClick>
              </a:rPr>
              <a:t>Youtube</a:t>
            </a:r>
            <a:r>
              <a:rPr lang="en-US" sz="1600" b="1" dirty="0">
                <a:solidFill>
                  <a:srgbClr val="0432FF"/>
                </a:solidFill>
                <a:hlinkClick r:id="rId6">
                  <a:extLst>
                    <a:ext uri="{A12FA001-AC4F-418D-AE19-62706E023703}">
                      <ahyp:hlinkClr xmlns:ahyp="http://schemas.microsoft.com/office/drawing/2018/hyperlinkcolor" val="tx"/>
                    </a:ext>
                  </a:extLst>
                </a:hlinkClick>
              </a:rPr>
              <a:t> Livestream (Spring 2022):</a:t>
            </a:r>
          </a:p>
          <a:p>
            <a:pPr lvl="1"/>
            <a:r>
              <a:rPr lang="en-US" sz="1400" dirty="0">
                <a:solidFill>
                  <a:srgbClr val="0432FF"/>
                </a:solidFill>
                <a:hlinkClick r:id="rId5"/>
              </a:rPr>
              <a:t>https://www.youtube.com/watch?v=rS9UPk509AQ&amp;list=PL5Q2soXY2Zi_hxizriwKmFHgcoe2Q8-m0</a:t>
            </a:r>
            <a:endParaRPr lang="en-US" sz="1400" dirty="0">
              <a:solidFill>
                <a:srgbClr val="0432FF"/>
              </a:solidFill>
            </a:endParaRPr>
          </a:p>
          <a:p>
            <a:r>
              <a:rPr lang="en-US" sz="1600" b="1" dirty="0">
                <a:solidFill>
                  <a:srgbClr val="0432FF"/>
                </a:solidFill>
                <a:hlinkClick r:id="rId6">
                  <a:extLst>
                    <a:ext uri="{A12FA001-AC4F-418D-AE19-62706E023703}">
                      <ahyp:hlinkClr xmlns:ahyp="http://schemas.microsoft.com/office/drawing/2018/hyperlinkcolor" val="tx"/>
                    </a:ext>
                  </a:extLst>
                </a:hlinkClick>
              </a:rPr>
              <a:t>Youtube Livestream (Fall 2021):</a:t>
            </a:r>
          </a:p>
          <a:p>
            <a:pPr lvl="1"/>
            <a:r>
              <a:rPr lang="en-US" sz="1400" dirty="0">
                <a:solidFill>
                  <a:srgbClr val="0432FF"/>
                </a:solidFill>
                <a:hlinkClick r:id="rId6">
                  <a:extLst>
                    <a:ext uri="{A12FA001-AC4F-418D-AE19-62706E023703}">
                      <ahyp:hlinkClr xmlns:ahyp="http://schemas.microsoft.com/office/drawing/2018/hyperlinkcolor" val="tx"/>
                    </a:ext>
                  </a:extLst>
                </a:hlinkClick>
              </a:rPr>
              <a:t>https://www.youtube.com/watch?v=4TcP297mdsI&amp;list=PL5Q2soXY2Zi_7UBNmC9B8Yr5JSwTG9yH4</a:t>
            </a:r>
            <a:r>
              <a:rPr lang="en-US" sz="1400" dirty="0">
                <a:solidFill>
                  <a:srgbClr val="0432FF"/>
                </a:solidFill>
              </a:rPr>
              <a:t> </a:t>
            </a:r>
          </a:p>
          <a:p>
            <a:endParaRPr lang="en-US" sz="1600" dirty="0">
              <a:solidFill>
                <a:srgbClr val="0432FF"/>
              </a:solidFill>
            </a:endParaRPr>
          </a:p>
          <a:p>
            <a:endParaRPr lang="en-US" sz="1600" dirty="0">
              <a:solidFill>
                <a:srgbClr val="0432FF"/>
              </a:solidFill>
            </a:endParaRPr>
          </a:p>
          <a:p>
            <a:r>
              <a:rPr lang="en-US" sz="1600" dirty="0"/>
              <a:t>Critical analysis course</a:t>
            </a:r>
          </a:p>
          <a:p>
            <a:pPr lvl="1"/>
            <a:r>
              <a:rPr lang="en-US" sz="1400" dirty="0"/>
              <a:t>Taken by Bachelor’s/Masters/PhD students</a:t>
            </a:r>
          </a:p>
          <a:p>
            <a:pPr lvl="1"/>
            <a:r>
              <a:rPr lang="en-US" sz="1400" dirty="0"/>
              <a:t>Cutting-edge research topics + fundamentals in Computer Architecture</a:t>
            </a:r>
          </a:p>
          <a:p>
            <a:pPr lvl="1"/>
            <a:r>
              <a:rPr lang="en-US" sz="1400" dirty="0"/>
              <a:t>20+ research papers, presentations, analyses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76E944DD-6FE4-684A-91BA-12699182CB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B740EFA-8885-244A-414A-5E9E09C800F1}"/>
              </a:ext>
            </a:extLst>
          </p:cNvPr>
          <p:cNvPicPr>
            <a:picLocks noChangeAspect="1"/>
          </p:cNvPicPr>
          <p:nvPr/>
        </p:nvPicPr>
        <p:blipFill>
          <a:blip r:embed="rId7"/>
          <a:stretch>
            <a:fillRect/>
          </a:stretch>
        </p:blipFill>
        <p:spPr>
          <a:xfrm>
            <a:off x="4950861" y="927956"/>
            <a:ext cx="3964539" cy="5373216"/>
          </a:xfrm>
          <a:prstGeom prst="rect">
            <a:avLst/>
          </a:prstGeom>
        </p:spPr>
      </p:pic>
    </p:spTree>
    <p:extLst>
      <p:ext uri="{BB962C8B-B14F-4D97-AF65-F5344CB8AC3E}">
        <p14:creationId xmlns:p14="http://schemas.microsoft.com/office/powerpoint/2010/main" val="49927279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Hetero. Systems (Spring’22)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000FF"/>
                </a:solidFill>
                <a:hlinkClick r:id="rId2">
                  <a:extLst>
                    <a:ext uri="{A12FA001-AC4F-418D-AE19-62706E023703}">
                      <ahyp:hlinkClr xmlns:ahyp="http://schemas.microsoft.com/office/drawing/2018/hyperlinkcolor" val="tx"/>
                    </a:ext>
                  </a:extLst>
                </a:hlinkClick>
              </a:rPr>
              <a:t>Spring 2022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2">
                  <a:extLst>
                    <a:ext uri="{A12FA001-AC4F-418D-AE19-62706E023703}">
                      <ahyp:hlinkClr xmlns:ahyp="http://schemas.microsoft.com/office/drawing/2018/hyperlinkcolor" val="tx"/>
                    </a:ext>
                  </a:extLst>
                </a:hlinkClick>
              </a:rPr>
              <a:t>https://safari.ethz.ch/projects_and_seminars/spring2022/doku.php?id=heterogeneous_systems</a:t>
            </a:r>
            <a:r>
              <a:rPr lang="en-US" sz="1400" dirty="0">
                <a:solidFill>
                  <a:srgbClr val="0000FF"/>
                </a:solidFill>
              </a:rPr>
              <a:t> </a:t>
            </a:r>
          </a:p>
          <a:p>
            <a:pPr lvl="1"/>
            <a:endParaRPr lang="en-US" sz="1600" dirty="0">
              <a:solidFill>
                <a:srgbClr val="0432FF"/>
              </a:solidFill>
            </a:endParaRPr>
          </a:p>
          <a:p>
            <a:r>
              <a:rPr lang="en-US" sz="1600" b="1" dirty="0">
                <a:solidFill>
                  <a:srgbClr val="0000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000FF"/>
              </a:solidFill>
              <a:hlinkClick r:id="rId5">
                <a:extLst>
                  <a:ext uri="{A12FA001-AC4F-418D-AE19-62706E023703}">
                    <ahyp:hlinkClr xmlns:ahyp="http://schemas.microsoft.com/office/drawing/2018/hyperlinkcolor" val="tx"/>
                  </a:ext>
                </a:extLst>
              </a:hlinkClick>
            </a:endParaRPr>
          </a:p>
          <a:p>
            <a:pPr lvl="1"/>
            <a:r>
              <a:rPr lang="en-US" sz="1400" dirty="0">
                <a:solidFill>
                  <a:srgbClr val="0000FF"/>
                </a:solidFill>
                <a:hlinkClick r:id="rId4">
                  <a:extLst>
                    <a:ext uri="{A12FA001-AC4F-418D-AE19-62706E023703}">
                      <ahyp:hlinkClr xmlns:ahyp="http://schemas.microsoft.com/office/drawing/2018/hyperlinkcolor" val="tx"/>
                    </a:ext>
                  </a:extLst>
                </a:hlinkClick>
              </a:rPr>
              <a:t>https://www.youtube.com/watch?v=oFO5fTrgFIY&amp;list=PL5Q2soXY2Zi9XrgXR38IM_FTjmY6h7Gzm</a:t>
            </a:r>
            <a:r>
              <a:rPr lang="en-US" sz="1400" dirty="0">
                <a:solidFill>
                  <a:srgbClr val="0000FF"/>
                </a:solidFill>
              </a:rPr>
              <a:t> </a:t>
            </a:r>
          </a:p>
          <a:p>
            <a:pPr lvl="1"/>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GPU and Parallelism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6" name="Picture 5">
            <a:extLst>
              <a:ext uri="{FF2B5EF4-FFF2-40B4-BE49-F238E27FC236}">
                <a16:creationId xmlns:a16="http://schemas.microsoft.com/office/drawing/2014/main" id="{0756705C-65E8-9410-750D-09178D45AC8F}"/>
              </a:ext>
            </a:extLst>
          </p:cNvPr>
          <p:cNvPicPr>
            <a:picLocks noChangeAspect="1"/>
          </p:cNvPicPr>
          <p:nvPr/>
        </p:nvPicPr>
        <p:blipFill>
          <a:blip r:embed="rId6"/>
          <a:stretch>
            <a:fillRect/>
          </a:stretch>
        </p:blipFill>
        <p:spPr>
          <a:xfrm>
            <a:off x="5850637" y="0"/>
            <a:ext cx="3257867" cy="6858000"/>
          </a:xfrm>
          <a:prstGeom prst="rect">
            <a:avLst/>
          </a:prstGeom>
        </p:spPr>
      </p:pic>
    </p:spTree>
    <p:extLst>
      <p:ext uri="{BB962C8B-B14F-4D97-AF65-F5344CB8AC3E}">
        <p14:creationId xmlns:p14="http://schemas.microsoft.com/office/powerpoint/2010/main" val="2712635604"/>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HW/SW Co-Design (Spring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1371600"/>
            <a:ext cx="4127376" cy="4876800"/>
          </a:xfrm>
        </p:spPr>
        <p:txBody>
          <a:bodyPr/>
          <a:lstStyle/>
          <a:p>
            <a:r>
              <a:rPr lang="en-US" sz="1600" b="1" dirty="0">
                <a:solidFill>
                  <a:srgbClr val="0432FF"/>
                </a:solidFill>
                <a:hlinkClick r:id="rId2">
                  <a:extLst>
                    <a:ext uri="{A12FA001-AC4F-418D-AE19-62706E023703}">
                      <ahyp:hlinkClr xmlns:ahyp="http://schemas.microsoft.com/office/drawing/2018/hyperlinkcolor" val="tx"/>
                    </a:ext>
                  </a:extLst>
                </a:hlinkClick>
              </a:rPr>
              <a:t>Spring 2022 Edition: </a:t>
            </a:r>
          </a:p>
          <a:p>
            <a:pPr lvl="1"/>
            <a:r>
              <a:rPr lang="en-US" sz="1400" dirty="0">
                <a:solidFill>
                  <a:srgbClr val="0432FF"/>
                </a:solidFill>
                <a:hlinkClick r:id="rId3">
                  <a:extLst>
                    <a:ext uri="{A12FA001-AC4F-418D-AE19-62706E023703}">
                      <ahyp:hlinkClr xmlns:ahyp="http://schemas.microsoft.com/office/drawing/2018/hyperlinkcolor" val="tx"/>
                    </a:ext>
                  </a:extLst>
                </a:hlinkClick>
              </a:rPr>
              <a:t>https://safari.ethz.ch/projects_and_seminars/spring2022/doku.php?id=hw_sw_codesign</a:t>
            </a:r>
            <a:endParaRPr lang="en-US" sz="1400" dirty="0">
              <a:solidFill>
                <a:srgbClr val="0432FF"/>
              </a:solidFill>
            </a:endParaRPr>
          </a:p>
          <a:p>
            <a:pPr marL="344487" lvl="1" indent="0">
              <a:buNone/>
            </a:pPr>
            <a:endParaRPr lang="en-US" sz="1600" dirty="0">
              <a:solidFill>
                <a:srgbClr val="0432FF"/>
              </a:solidFill>
            </a:endParaRPr>
          </a:p>
          <a:p>
            <a:r>
              <a:rPr lang="en-US" sz="1600" b="1" dirty="0">
                <a:solidFill>
                  <a:srgbClr val="0432FF"/>
                </a:solidFill>
                <a:hlinkClick r:id="rId4">
                  <a:extLst>
                    <a:ext uri="{A12FA001-AC4F-418D-AE19-62706E023703}">
                      <ahyp:hlinkClr xmlns:ahyp="http://schemas.microsoft.com/office/drawing/2018/hyperlinkcolor" val="tx"/>
                    </a:ext>
                  </a:extLst>
                </a:hlinkClick>
              </a:rPr>
              <a:t>Youtube Livestream:</a:t>
            </a:r>
            <a:endParaRPr lang="en-US" sz="1600" b="1" dirty="0">
              <a:solidFill>
                <a:srgbClr val="0432FF"/>
              </a:solidFill>
              <a:hlinkClick r:id="rId5">
                <a:extLst>
                  <a:ext uri="{A12FA001-AC4F-418D-AE19-62706E023703}">
                    <ahyp:hlinkClr xmlns:ahyp="http://schemas.microsoft.com/office/drawing/2018/hyperlinkcolor" val="tx"/>
                  </a:ext>
                </a:extLst>
              </a:hlinkClick>
            </a:endParaRPr>
          </a:p>
          <a:p>
            <a:pPr lvl="1"/>
            <a:r>
              <a:rPr lang="en-US" sz="1400" dirty="0">
                <a:solidFill>
                  <a:srgbClr val="0432FF"/>
                </a:solidFill>
                <a:hlinkClick r:id="rId6">
                  <a:extLst>
                    <a:ext uri="{A12FA001-AC4F-418D-AE19-62706E023703}">
                      <ahyp:hlinkClr xmlns:ahyp="http://schemas.microsoft.com/office/drawing/2018/hyperlinkcolor" val="tx"/>
                    </a:ext>
                  </a:extLst>
                </a:hlinkClick>
              </a:rPr>
              <a:t>https://youtube.com/playlist?list=PL5Q2soXY2Zi8nH7un3ghD2nutKWWDk-NK</a:t>
            </a:r>
            <a:endParaRPr lang="en-US" sz="1400" dirty="0">
              <a:solidFill>
                <a:srgbClr val="0432FF"/>
              </a:solidFill>
            </a:endParaRPr>
          </a:p>
          <a:p>
            <a:endParaRPr lang="en-US" sz="1600" dirty="0">
              <a:solidFill>
                <a:srgbClr val="0432FF"/>
              </a:solidFill>
            </a:endParaRPr>
          </a:p>
          <a:p>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HW/SW co-design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07929472-62AD-AB4E-A75A-BE2AA054DBA5}"/>
              </a:ext>
            </a:extLst>
          </p:cNvPr>
          <p:cNvPicPr>
            <a:picLocks noChangeAspect="1"/>
          </p:cNvPicPr>
          <p:nvPr/>
        </p:nvPicPr>
        <p:blipFill>
          <a:blip r:embed="rId7"/>
          <a:stretch>
            <a:fillRect/>
          </a:stretch>
        </p:blipFill>
        <p:spPr>
          <a:xfrm>
            <a:off x="5292480" y="908720"/>
            <a:ext cx="3600000" cy="2205344"/>
          </a:xfrm>
          <a:prstGeom prst="rect">
            <a:avLst/>
          </a:prstGeom>
        </p:spPr>
      </p:pic>
      <p:pic>
        <p:nvPicPr>
          <p:cNvPr id="6" name="Picture 5">
            <a:extLst>
              <a:ext uri="{FF2B5EF4-FFF2-40B4-BE49-F238E27FC236}">
                <a16:creationId xmlns:a16="http://schemas.microsoft.com/office/drawing/2014/main" id="{CD8CB39F-DC1B-2F4D-8F50-25FE46B07DFB}"/>
              </a:ext>
            </a:extLst>
          </p:cNvPr>
          <p:cNvPicPr>
            <a:picLocks noChangeAspect="1"/>
          </p:cNvPicPr>
          <p:nvPr/>
        </p:nvPicPr>
        <p:blipFill>
          <a:blip r:embed="rId8"/>
          <a:stretch>
            <a:fillRect/>
          </a:stretch>
        </p:blipFill>
        <p:spPr>
          <a:xfrm>
            <a:off x="5292480" y="3097214"/>
            <a:ext cx="3600000" cy="3572146"/>
          </a:xfrm>
          <a:prstGeom prst="rect">
            <a:avLst/>
          </a:prstGeom>
        </p:spPr>
      </p:pic>
    </p:spTree>
    <p:extLst>
      <p:ext uri="{BB962C8B-B14F-4D97-AF65-F5344CB8AC3E}">
        <p14:creationId xmlns:p14="http://schemas.microsoft.com/office/powerpoint/2010/main" val="1598053283"/>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ASML, </a:t>
            </a:r>
            <a:r>
              <a:rPr lang="en-US" dirty="0">
                <a:solidFill>
                  <a:srgbClr val="0432FF"/>
                </a:solidFill>
              </a:rPr>
              <a:t>Google</a:t>
            </a:r>
            <a:r>
              <a:rPr lang="en-US" dirty="0"/>
              <a:t>, Facebook,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 Xilinx</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a:p>
            <a:r>
              <a:rPr lang="en-US" dirty="0">
                <a:solidFill>
                  <a:srgbClr val="0000FF"/>
                </a:solidFill>
              </a:rPr>
              <a:t>EFCL</a:t>
            </a:r>
          </a:p>
        </p:txBody>
      </p:sp>
    </p:spTree>
    <p:extLst>
      <p:ext uri="{BB962C8B-B14F-4D97-AF65-F5344CB8AC3E}">
        <p14:creationId xmlns:p14="http://schemas.microsoft.com/office/powerpoint/2010/main" val="2034008595"/>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B20308FE-2DB7-BE46-A9A0-BA74A2CC6B83}"/>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7AF4B6B2-EBBD-DB4E-AC7D-91CAD4D09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1027060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3"/>
          <p:cNvSpPr>
            <a:spLocks noGrp="1"/>
          </p:cNvSpPr>
          <p:nvPr>
            <p:ph type="sldNum" sz="quarter" idx="11"/>
          </p:nvPr>
        </p:nvSpPr>
        <p:spPr bwMode="auto">
          <a:xfrm>
            <a:off x="8737600" y="8324851"/>
            <a:ext cx="2844800" cy="609600"/>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b" anchorCtr="0" compatLnSpc="1">
            <a:prstTxWarp prst="textNoShape">
              <a:avLst/>
            </a:prstTxWarp>
          </a:bodyPr>
          <a:lstStyle>
            <a:defPPr>
              <a:defRPr lang="en-US"/>
            </a:defPPr>
            <a:lvl1pPr marL="0" algn="r" defTabSz="1219170" rtl="0" eaLnBrk="1" latinLnBrk="0" hangingPunct="1">
              <a:defRPr sz="2133" kern="1200">
                <a:solidFill>
                  <a:schemeClr val="tx1"/>
                </a:solidFill>
                <a:latin typeface="Garamond" pitchFamily="18"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323594FA-E141-4234-AE05-360401972BE7}" type="slidenum">
              <a:rPr kumimoji="0" lang="en-US" altLang="en-US" sz="2133" b="0" i="0" u="none" strike="noStrike" kern="1200" cap="none" spc="0" normalizeH="0" baseline="0" noProof="0">
                <a:ln>
                  <a:noFill/>
                </a:ln>
                <a:solidFill>
                  <a:prstClr val="black"/>
                </a:solidFill>
                <a:effectLst/>
                <a:uLnTx/>
                <a:uFillTx/>
                <a:latin typeface="Garamond" pitchFamily="18" charset="0"/>
                <a:ea typeface="+mn-ea"/>
                <a:cs typeface="+mn-cs"/>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148</a:t>
            </a:fld>
            <a:endParaRPr kumimoji="0" lang="en-US" sz="1600" b="0" i="0" u="none" strike="noStrike" kern="1200" cap="none" spc="0" normalizeH="0" baseline="0" noProof="0">
              <a:ln>
                <a:noFill/>
              </a:ln>
              <a:solidFill>
                <a:srgbClr val="000000"/>
              </a:solidFill>
              <a:effectLst/>
              <a:uLnTx/>
              <a:uFillTx/>
              <a:latin typeface="Garamond" charset="0"/>
              <a:ea typeface="+mn-ea"/>
              <a:cs typeface="+mn-cs"/>
              <a:sym typeface="Arial"/>
            </a:endParaRPr>
          </a:p>
        </p:txBody>
      </p:sp>
      <p:pic>
        <p:nvPicPr>
          <p:cNvPr id="10" name="Picture 9">
            <a:extLst>
              <a:ext uri="{FF2B5EF4-FFF2-40B4-BE49-F238E27FC236}">
                <a16:creationId xmlns:a16="http://schemas.microsoft.com/office/drawing/2014/main" id="{B7135684-0FF0-F248-9E0B-F2E232609CB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9000"/>
                    </a14:imgEffect>
                    <a14:imgEffect>
                      <a14:colorTemperature colorTemp="5739"/>
                    </a14:imgEffect>
                    <a14:imgEffect>
                      <a14:saturation sat="153000"/>
                    </a14:imgEffect>
                    <a14:imgEffect>
                      <a14:brightnessContrast bright="45000" contrast="26000"/>
                    </a14:imgEffect>
                  </a14:imgLayer>
                </a14:imgProps>
              </a:ext>
              <a:ext uri="{28A0092B-C50C-407E-A947-70E740481C1C}">
                <a14:useLocalDpi xmlns:a14="http://schemas.microsoft.com/office/drawing/2010/main"/>
              </a:ext>
            </a:extLst>
          </a:blip>
          <a:srcRect/>
          <a:stretch/>
        </p:blipFill>
        <p:spPr>
          <a:xfrm>
            <a:off x="0" y="1644707"/>
            <a:ext cx="9144000" cy="3981683"/>
          </a:xfrm>
          <a:prstGeom prst="rect">
            <a:avLst/>
          </a:prstGeom>
        </p:spPr>
      </p:pic>
      <p:sp>
        <p:nvSpPr>
          <p:cNvPr id="35" name="TextBox 34">
            <a:extLst>
              <a:ext uri="{FF2B5EF4-FFF2-40B4-BE49-F238E27FC236}">
                <a16:creationId xmlns:a16="http://schemas.microsoft.com/office/drawing/2014/main" id="{432295A3-5F7B-5F43-9181-1BEE72DB19A3}"/>
              </a:ext>
            </a:extLst>
          </p:cNvPr>
          <p:cNvSpPr txBox="1"/>
          <p:nvPr/>
        </p:nvSpPr>
        <p:spPr>
          <a:xfrm>
            <a:off x="827584" y="1988234"/>
            <a:ext cx="8173380"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1400" kern="0" dirty="0">
                <a:solidFill>
                  <a:srgbClr val="0000FF"/>
                </a:solidFill>
                <a:latin typeface="Arial"/>
                <a:ea typeface="ＭＳ Ｐゴシック" panose="020B0600070205080204" pitchFamily="34" charset="-128"/>
                <a:cs typeface="Arial"/>
                <a:sym typeface="Arial"/>
              </a:rPr>
              <a:t>40</a:t>
            </a:r>
            <a:r>
              <a:rPr kumimoji="0" lang="en-US" sz="1400" b="0" i="0" u="none" strike="noStrike" kern="0" cap="none" spc="0" normalizeH="0" baseline="0" noProof="0" dirty="0">
                <a:ln>
                  <a:noFill/>
                </a:ln>
                <a:solidFill>
                  <a:srgbClr val="0000FF"/>
                </a:solidFill>
                <a:effectLst/>
                <a:uLnTx/>
                <a:uFillTx/>
                <a:latin typeface="Arial"/>
                <a:ea typeface="ＭＳ Ｐゴシック" panose="020B0600070205080204" pitchFamily="34" charset="-128"/>
                <a:cs typeface="Arial"/>
                <a:sym typeface="Arial"/>
              </a:rPr>
              <a:t>+ Researchers</a:t>
            </a:r>
          </a:p>
        </p:txBody>
      </p:sp>
      <p:sp>
        <p:nvSpPr>
          <p:cNvPr id="62" name="TextBox 61">
            <a:extLst>
              <a:ext uri="{FF2B5EF4-FFF2-40B4-BE49-F238E27FC236}">
                <a16:creationId xmlns:a16="http://schemas.microsoft.com/office/drawing/2014/main" id="{DF919E19-D41C-ED45-9955-893D0E136C12}"/>
              </a:ext>
            </a:extLst>
          </p:cNvPr>
          <p:cNvSpPr txBox="1"/>
          <p:nvPr/>
        </p:nvSpPr>
        <p:spPr>
          <a:xfrm>
            <a:off x="567029" y="5622340"/>
            <a:ext cx="8272171"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sym typeface="Arial"/>
              </a:rPr>
              <a:t>Think BIG, Aim HIGH!</a:t>
            </a:r>
          </a:p>
        </p:txBody>
      </p:sp>
      <p:sp>
        <p:nvSpPr>
          <p:cNvPr id="11" name="Rectangle 10">
            <a:extLst>
              <a:ext uri="{FF2B5EF4-FFF2-40B4-BE49-F238E27FC236}">
                <a16:creationId xmlns:a16="http://schemas.microsoft.com/office/drawing/2014/main" id="{ACDC32EF-6916-C042-B579-9A528D144145}"/>
              </a:ext>
            </a:extLst>
          </p:cNvPr>
          <p:cNvSpPr/>
          <p:nvPr/>
        </p:nvSpPr>
        <p:spPr>
          <a:xfrm>
            <a:off x="3192109" y="6375455"/>
            <a:ext cx="2759782"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4">
                  <a:extLst>
                    <a:ext uri="{A12FA001-AC4F-418D-AE19-62706E023703}">
                      <ahyp:hlinkClr xmlns:ahyp="http://schemas.microsoft.com/office/drawing/2018/hyperlinkcolor" val="tx"/>
                    </a:ext>
                  </a:extLst>
                </a:hlinkClick>
              </a:rPr>
              <a:t>https://safari.ethz.ch</a:t>
            </a:r>
            <a:endParaRPr kumimoji="0" lang="en-US" sz="2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p:txBody>
      </p:sp>
      <p:pic>
        <p:nvPicPr>
          <p:cNvPr id="63" name="Picture 62">
            <a:extLst>
              <a:ext uri="{FF2B5EF4-FFF2-40B4-BE49-F238E27FC236}">
                <a16:creationId xmlns:a16="http://schemas.microsoft.com/office/drawing/2014/main" id="{24DD5283-F5C7-B94B-B7ED-8F1609BDF9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1941" y="5229201"/>
            <a:ext cx="1329363" cy="471668"/>
          </a:xfrm>
          <a:prstGeom prst="rect">
            <a:avLst/>
          </a:prstGeom>
        </p:spPr>
      </p:pic>
      <p:sp>
        <p:nvSpPr>
          <p:cNvPr id="13" name="Title 1">
            <a:extLst>
              <a:ext uri="{FF2B5EF4-FFF2-40B4-BE49-F238E27FC236}">
                <a16:creationId xmlns:a16="http://schemas.microsoft.com/office/drawing/2014/main" id="{8C808981-2A78-D64E-A0DF-A6572C6FB0AB}"/>
              </a:ext>
            </a:extLst>
          </p:cNvPr>
          <p:cNvSpPr txBox="1">
            <a:spLocks/>
          </p:cNvSpPr>
          <p:nvPr/>
        </p:nvSpPr>
        <p:spPr bwMode="auto">
          <a:xfrm>
            <a:off x="228600" y="0"/>
            <a:ext cx="8610600" cy="9087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Onur </a:t>
            </a:r>
            <a:r>
              <a:rPr kumimoji="0" lang="en-US" sz="4000" b="0" i="0" u="none" strike="noStrike" kern="0" cap="none" spc="0" normalizeH="0" baseline="0" noProof="0" dirty="0" err="1">
                <a:ln>
                  <a:noFill/>
                </a:ln>
                <a:solidFill>
                  <a:srgbClr val="70AD47">
                    <a:lumMod val="50000"/>
                  </a:srgbClr>
                </a:solidFill>
                <a:effectLst/>
                <a:uLnTx/>
                <a:uFillTx/>
                <a:latin typeface="Garamond" charset="0"/>
                <a:ea typeface="ＭＳ Ｐゴシック" charset="0"/>
              </a:rPr>
              <a:t>Mutlu’s</a:t>
            </a:r>
            <a:r>
              <a:rPr kumimoji="0" lang="en-US" sz="4000" b="0" i="0" u="none" strike="noStrike" kern="0" cap="none" spc="0" normalizeH="0" baseline="0" noProof="0" dirty="0">
                <a:ln>
                  <a:noFill/>
                </a:ln>
                <a:solidFill>
                  <a:srgbClr val="70AD47">
                    <a:lumMod val="50000"/>
                  </a:srgbClr>
                </a:solidFill>
                <a:effectLst/>
                <a:uLnTx/>
                <a:uFillTx/>
                <a:latin typeface="Garamond" charset="0"/>
                <a:ea typeface="ＭＳ Ｐゴシック" charset="0"/>
              </a:rPr>
              <a:t> SAFARI Research Group</a:t>
            </a:r>
          </a:p>
        </p:txBody>
      </p:sp>
      <p:sp>
        <p:nvSpPr>
          <p:cNvPr id="12" name="Rectangle 25">
            <a:extLst>
              <a:ext uri="{FF2B5EF4-FFF2-40B4-BE49-F238E27FC236}">
                <a16:creationId xmlns:a16="http://schemas.microsoft.com/office/drawing/2014/main" id="{BC5DB1A9-C9CF-E447-9055-3E8366E5C79E}"/>
              </a:ext>
            </a:extLst>
          </p:cNvPr>
          <p:cNvSpPr>
            <a:spLocks noChangeArrowheads="1"/>
          </p:cNvSpPr>
          <p:nvPr/>
        </p:nvSpPr>
        <p:spPr bwMode="auto">
          <a:xfrm>
            <a:off x="-38101" y="824924"/>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0000FF"/>
                </a:solidFill>
                <a:effectLst/>
                <a:uLnTx/>
                <a:uFillTx/>
                <a:latin typeface="Arial Narrow" charset="0"/>
                <a:ea typeface="ＭＳ Ｐゴシック" charset="0"/>
                <a:cs typeface="Arial" charset="0"/>
              </a:rPr>
              <a:t>Computer architecture, HW/SW, systems, bioinformatics, security, memory</a:t>
            </a:r>
          </a:p>
        </p:txBody>
      </p:sp>
      <p:sp>
        <p:nvSpPr>
          <p:cNvPr id="2" name="TextBox 1">
            <a:extLst>
              <a:ext uri="{FF2B5EF4-FFF2-40B4-BE49-F238E27FC236}">
                <a16:creationId xmlns:a16="http://schemas.microsoft.com/office/drawing/2014/main" id="{8D0BE4A6-A2E2-5245-9CEB-9E430FB09439}"/>
              </a:ext>
            </a:extLst>
          </p:cNvPr>
          <p:cNvSpPr txBox="1"/>
          <p:nvPr/>
        </p:nvSpPr>
        <p:spPr>
          <a:xfrm>
            <a:off x="2108985" y="1271883"/>
            <a:ext cx="52603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https://safari.ethz.ch/safari-newsletter-january-2021/</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537515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April 2020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https://safari.ethz.ch/safari-newsletter-april-2020/</a:t>
            </a:r>
            <a:endParaRPr lang="en-US" dirty="0">
              <a:solidFill>
                <a:srgbClr val="0000FF"/>
              </a:solidFill>
            </a:endParaRPr>
          </a:p>
          <a:p>
            <a:pPr marL="0" indent="0">
              <a:buNone/>
            </a:pPr>
            <a:endParaRPr lang="en-US" dirty="0">
              <a:solidFill>
                <a:srgbClr val="0000FF"/>
              </a:solidFill>
            </a:endParaRPr>
          </a:p>
        </p:txBody>
      </p:sp>
      <p:pic>
        <p:nvPicPr>
          <p:cNvPr id="5" name="Picture 4">
            <a:extLst>
              <a:ext uri="{FF2B5EF4-FFF2-40B4-BE49-F238E27FC236}">
                <a16:creationId xmlns:a16="http://schemas.microsoft.com/office/drawing/2014/main" id="{753F9A9C-2AB5-4D4F-A9B2-313B28032E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1640" y="1694688"/>
            <a:ext cx="6047774" cy="5053619"/>
          </a:xfrm>
          <a:prstGeom prst="rect">
            <a:avLst/>
          </a:prstGeom>
        </p:spPr>
      </p:pic>
    </p:spTree>
    <p:extLst>
      <p:ext uri="{BB962C8B-B14F-4D97-AF65-F5344CB8AC3E}">
        <p14:creationId xmlns:p14="http://schemas.microsoft.com/office/powerpoint/2010/main" val="4504462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3A186F-D6BE-304D-A68C-49A62CAD266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Rectangle 2">
            <a:extLst>
              <a:ext uri="{FF2B5EF4-FFF2-40B4-BE49-F238E27FC236}">
                <a16:creationId xmlns:a16="http://schemas.microsoft.com/office/drawing/2014/main" id="{08674814-707A-5C48-96A6-1F9F2C707A89}"/>
              </a:ext>
            </a:extLst>
          </p:cNvPr>
          <p:cNvSpPr/>
          <p:nvPr/>
        </p:nvSpPr>
        <p:spPr>
          <a:xfrm>
            <a:off x="0" y="0"/>
            <a:ext cx="9144000" cy="698652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CCTCCTCAGTGCCACCCAGCCCACTGGCAGCTCCCAAACAGGCTCTTATTAAAACACCCTGTTCCCTGCCCCTTGGAGTGAGGTGTCAAGGACCTAAACTAAAAAAAAAAAAAGAAAAAGAAAAGAAAAAGAATTTAAAATTTAAGTAATTCTTTGAAAAAAACTAATTTCTAAGCTTCTTCATGTCAAGGACCTAATGTGCTAAACAGCACTTTT</a:t>
            </a:r>
            <a:r>
              <a:rPr kumimoji="0" lang="en-US"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TTGACCATTAT</a:t>
            </a: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TTTGGATCTGAAAGAAATCAAGAATAAATGAAGGACTTGATACATTGGAAGAGGAGAGTCAAGGACCTACAGAAAAAAAAAAAAAAGAAAAAGAAAAGAAAAAGA</a:t>
            </a:r>
            <a:r>
              <a:rPr kumimoji="0" lang="en-US"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A</a:t>
            </a: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TTTAAAATTTAAGTAATTCTTTGAAAAAAACTAATTTCTAAGCTTCTT</a:t>
            </a:r>
            <a:r>
              <a:rPr kumimoji="0" lang="en-US" sz="32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a:t>
            </a: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ATGTCAAGGACCTAATGTCTGTGTTGCAGGTCTTCTTGCATTTCCCTGTCAAAAGAAAAAGAATTTAAAATTTAAGTAATTCTTTGAAAAAAACTAATTTCTAAGCTTCTTCATGTCAAGGACCTAATGTCAGGCC</a:t>
            </a:r>
            <a:endParaRPr kumimoji="0" lang="ar-SA"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GGCTCTTATTAAAACACCCTGTTCCCTGCCCCTTGGAGTG</a:t>
            </a:r>
          </a:p>
        </p:txBody>
      </p:sp>
    </p:spTree>
    <p:extLst>
      <p:ext uri="{BB962C8B-B14F-4D97-AF65-F5344CB8AC3E}">
        <p14:creationId xmlns:p14="http://schemas.microsoft.com/office/powerpoint/2010/main" val="3752436981"/>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p:txBody>
          <a:bodyPr/>
          <a:lstStyle/>
          <a:p>
            <a:r>
              <a:rPr lang="en-US" dirty="0"/>
              <a:t>SAFARI Newsletter January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https://safari.ethz.ch/safari-newsletter-january-2021/</a:t>
            </a:r>
            <a:r>
              <a:rPr lang="en-US" dirty="0">
                <a:solidFill>
                  <a:srgbClr val="0000FF"/>
                </a:solidFill>
              </a:rPr>
              <a:t> </a:t>
            </a:r>
          </a:p>
        </p:txBody>
      </p:sp>
      <p:pic>
        <p:nvPicPr>
          <p:cNvPr id="6" name="Picture 5">
            <a:extLst>
              <a:ext uri="{FF2B5EF4-FFF2-40B4-BE49-F238E27FC236}">
                <a16:creationId xmlns:a16="http://schemas.microsoft.com/office/drawing/2014/main" id="{904A22B3-8AF7-AF4E-A7B5-355DA91454CD}"/>
              </a:ext>
            </a:extLst>
          </p:cNvPr>
          <p:cNvPicPr>
            <a:picLocks noChangeAspect="1"/>
          </p:cNvPicPr>
          <p:nvPr/>
        </p:nvPicPr>
        <p:blipFill>
          <a:blip r:embed="rId3"/>
          <a:stretch>
            <a:fillRect/>
          </a:stretch>
        </p:blipFill>
        <p:spPr>
          <a:xfrm>
            <a:off x="1835696" y="1587726"/>
            <a:ext cx="5172394" cy="5259524"/>
          </a:xfrm>
          <a:prstGeom prst="rect">
            <a:avLst/>
          </a:prstGeom>
        </p:spPr>
      </p:pic>
    </p:spTree>
    <p:extLst>
      <p:ext uri="{BB962C8B-B14F-4D97-AF65-F5344CB8AC3E}">
        <p14:creationId xmlns:p14="http://schemas.microsoft.com/office/powerpoint/2010/main" val="135983684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24D9-BF4B-C84C-BCD5-7809879BF7A7}"/>
              </a:ext>
            </a:extLst>
          </p:cNvPr>
          <p:cNvSpPr>
            <a:spLocks noGrp="1"/>
          </p:cNvSpPr>
          <p:nvPr>
            <p:ph type="title"/>
          </p:nvPr>
        </p:nvSpPr>
        <p:spPr>
          <a:xfrm>
            <a:off x="228600" y="152400"/>
            <a:ext cx="9095928" cy="1066800"/>
          </a:xfrm>
        </p:spPr>
        <p:txBody>
          <a:bodyPr/>
          <a:lstStyle/>
          <a:p>
            <a:r>
              <a:rPr lang="en-US" sz="3900" dirty="0"/>
              <a:t>SAFARI Newsletter December 2021 Edition</a:t>
            </a:r>
          </a:p>
        </p:txBody>
      </p:sp>
      <p:sp>
        <p:nvSpPr>
          <p:cNvPr id="3" name="Content Placeholder 2">
            <a:extLst>
              <a:ext uri="{FF2B5EF4-FFF2-40B4-BE49-F238E27FC236}">
                <a16:creationId xmlns:a16="http://schemas.microsoft.com/office/drawing/2014/main" id="{9A956061-CFC4-E042-9823-D90AFA8BA4DA}"/>
              </a:ext>
            </a:extLst>
          </p:cNvPr>
          <p:cNvSpPr>
            <a:spLocks noGrp="1"/>
          </p:cNvSpPr>
          <p:nvPr>
            <p:ph idx="1"/>
          </p:nvPr>
        </p:nvSpPr>
        <p:spPr>
          <a:xfrm>
            <a:off x="228600" y="908720"/>
            <a:ext cx="8610600" cy="5193723"/>
          </a:xfrm>
        </p:spPr>
        <p:txBody>
          <a:bodyPr/>
          <a:lstStyle/>
          <a:p>
            <a:r>
              <a:rPr lang="en-US" dirty="0">
                <a:solidFill>
                  <a:srgbClr val="0000FF"/>
                </a:solidFill>
                <a:hlinkClick r:id="rId2">
                  <a:extLst>
                    <a:ext uri="{A12FA001-AC4F-418D-AE19-62706E023703}">
                      <ahyp:hlinkClr xmlns:ahyp="http://schemas.microsoft.com/office/drawing/2018/hyperlinkcolor" val="tx"/>
                    </a:ext>
                  </a:extLst>
                </a:hlinkClick>
              </a:rPr>
              <a:t>https://safari.ethz.ch/safari-newsletter-december-2021/</a:t>
            </a:r>
            <a:r>
              <a:rPr lang="en-US" dirty="0">
                <a:solidFill>
                  <a:srgbClr val="0000FF"/>
                </a:solidFill>
              </a:rPr>
              <a:t> </a:t>
            </a:r>
          </a:p>
        </p:txBody>
      </p:sp>
      <p:pic>
        <p:nvPicPr>
          <p:cNvPr id="5" name="Picture 4">
            <a:extLst>
              <a:ext uri="{FF2B5EF4-FFF2-40B4-BE49-F238E27FC236}">
                <a16:creationId xmlns:a16="http://schemas.microsoft.com/office/drawing/2014/main" id="{84EC53B5-3233-994F-BDFE-96564493A1C1}"/>
              </a:ext>
            </a:extLst>
          </p:cNvPr>
          <p:cNvPicPr>
            <a:picLocks noChangeAspect="1"/>
          </p:cNvPicPr>
          <p:nvPr/>
        </p:nvPicPr>
        <p:blipFill>
          <a:blip r:embed="rId3"/>
          <a:stretch>
            <a:fillRect/>
          </a:stretch>
        </p:blipFill>
        <p:spPr>
          <a:xfrm>
            <a:off x="2413764" y="1440877"/>
            <a:ext cx="4316471" cy="5417123"/>
          </a:xfrm>
          <a:prstGeom prst="rect">
            <a:avLst/>
          </a:prstGeom>
        </p:spPr>
      </p:pic>
    </p:spTree>
    <p:extLst>
      <p:ext uri="{BB962C8B-B14F-4D97-AF65-F5344CB8AC3E}">
        <p14:creationId xmlns:p14="http://schemas.microsoft.com/office/powerpoint/2010/main" val="3331087348"/>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Talks,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endParaRPr lang="en-US" dirty="0">
              <a:solidFill>
                <a:srgbClr val="0432FF"/>
              </a:solidFill>
            </a:endParaRPr>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Tree>
    <p:extLst>
      <p:ext uri="{BB962C8B-B14F-4D97-AF65-F5344CB8AC3E}">
        <p14:creationId xmlns:p14="http://schemas.microsoft.com/office/powerpoint/2010/main" val="3801506453"/>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Source Tools: SAFARI GitHub</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9" name="TextBox 8">
            <a:extLst>
              <a:ext uri="{FF2B5EF4-FFF2-40B4-BE49-F238E27FC236}">
                <a16:creationId xmlns:a16="http://schemas.microsoft.com/office/drawing/2014/main" id="{A0AA7D28-7410-C24A-A6ED-5E77A789D28D}"/>
              </a:ext>
            </a:extLst>
          </p:cNvPr>
          <p:cNvSpPr txBox="1"/>
          <p:nvPr/>
        </p:nvSpPr>
        <p:spPr>
          <a:xfrm>
            <a:off x="2461487" y="6488668"/>
            <a:ext cx="42210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t>
            </a:r>
            <a:r>
              <a:rPr kumimoji="0" lang="en-US" sz="1800" b="1" i="0" u="none" strike="noStrike" kern="1200" cap="none" spc="0" normalizeH="0" baseline="0" noProof="0" dirty="0" err="1">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github.com</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/CMU-SAFARI/</a:t>
            </a:r>
            <a:endParaRPr kumimoji="0" lang="en-US" sz="18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918BE7F8-7950-9339-48B1-6DAFE0AF0D91}"/>
              </a:ext>
            </a:extLst>
          </p:cNvPr>
          <p:cNvPicPr>
            <a:picLocks noChangeAspect="1"/>
          </p:cNvPicPr>
          <p:nvPr/>
        </p:nvPicPr>
        <p:blipFill>
          <a:blip r:embed="rId3"/>
          <a:stretch>
            <a:fillRect/>
          </a:stretch>
        </p:blipFill>
        <p:spPr>
          <a:xfrm>
            <a:off x="934616" y="876645"/>
            <a:ext cx="7198568" cy="5663579"/>
          </a:xfrm>
          <a:prstGeom prst="rect">
            <a:avLst/>
          </a:prstGeom>
        </p:spPr>
      </p:pic>
    </p:spTree>
    <p:extLst>
      <p:ext uri="{BB962C8B-B14F-4D97-AF65-F5344CB8AC3E}">
        <p14:creationId xmlns:p14="http://schemas.microsoft.com/office/powerpoint/2010/main" val="929392219"/>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b="1" dirty="0">
                <a:latin typeface="Garamond" charset="0"/>
              </a:rPr>
              <a:t>Some Other Recent Papers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561920410"/>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86800" cy="749300"/>
          </a:xfrm>
        </p:spPr>
        <p:txBody>
          <a:bodyPr>
            <a:normAutofit/>
          </a:bodyPr>
          <a:lstStyle/>
          <a:p>
            <a:r>
              <a:rPr lang="en-US" sz="3800" dirty="0">
                <a:latin typeface="Garamond" charset="0"/>
                <a:ea typeface="ＭＳ Ｐゴシック" charset="0"/>
                <a:cs typeface="ＭＳ Ｐゴシック" charset="0"/>
              </a:rPr>
              <a:t>Finding Approximate Seed Matches</a:t>
            </a:r>
          </a:p>
        </p:txBody>
      </p:sp>
      <p:sp>
        <p:nvSpPr>
          <p:cNvPr id="220163"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dirty="0"/>
              <a:t>Can Firtina, </a:t>
            </a:r>
            <a:r>
              <a:rPr lang="en-US" sz="1800" dirty="0" err="1"/>
              <a:t>Jisung</a:t>
            </a:r>
            <a:r>
              <a:rPr lang="en-US" sz="1800" dirty="0"/>
              <a:t> Park, Mohammed </a:t>
            </a:r>
            <a:r>
              <a:rPr lang="en-US" sz="1800" dirty="0" err="1"/>
              <a:t>Alser</a:t>
            </a:r>
            <a:r>
              <a:rPr lang="en-US" sz="1800" dirty="0"/>
              <a:t>, </a:t>
            </a:r>
            <a:r>
              <a:rPr lang="en-US" sz="1800" dirty="0" err="1"/>
              <a:t>Jeremie</a:t>
            </a:r>
            <a:r>
              <a:rPr lang="en-US" sz="1800" dirty="0"/>
              <a:t> S. Kim, </a:t>
            </a:r>
            <a:r>
              <a:rPr lang="en-US" sz="1800" dirty="0" err="1"/>
              <a:t>Damla</a:t>
            </a:r>
            <a:r>
              <a:rPr lang="en-US" sz="1800" dirty="0"/>
              <a:t> </a:t>
            </a:r>
            <a:r>
              <a:rPr lang="en-US" sz="1800" dirty="0" err="1"/>
              <a:t>Senol</a:t>
            </a:r>
            <a:r>
              <a:rPr lang="en-US" sz="1800" dirty="0"/>
              <a:t> Cali, Taha </a:t>
            </a:r>
            <a:r>
              <a:rPr lang="en-US" sz="1800" dirty="0" err="1"/>
              <a:t>Shahroodi</a:t>
            </a:r>
            <a:r>
              <a:rPr lang="en-US" sz="1800" dirty="0"/>
              <a:t>, Nika Mansouri-</a:t>
            </a:r>
            <a:r>
              <a:rPr lang="en-US" sz="1800" dirty="0" err="1"/>
              <a:t>Ghiasi</a:t>
            </a:r>
            <a:r>
              <a:rPr lang="en-US" sz="1800" dirty="0"/>
              <a:t>, Gagandeep Singh, Konstantinos </a:t>
            </a:r>
            <a:r>
              <a:rPr lang="en-US" sz="1800" dirty="0" err="1"/>
              <a:t>Kanellopoulos</a:t>
            </a:r>
            <a:r>
              <a:rPr lang="en-US" sz="1800" dirty="0"/>
              <a:t>, Can </a:t>
            </a:r>
            <a:r>
              <a:rPr lang="en-US" sz="1800" dirty="0" err="1"/>
              <a:t>Alkan</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dirty="0">
                <a:solidFill>
                  <a:srgbClr val="1700FF"/>
                </a:solidFill>
                <a:hlinkClick r:id="rId3">
                  <a:extLst>
                    <a:ext uri="{A12FA001-AC4F-418D-AE19-62706E023703}">
                      <ahyp:hlinkClr xmlns:ahyp="http://schemas.microsoft.com/office/drawing/2018/hyperlinkcolor" val="tx"/>
                    </a:ext>
                  </a:extLst>
                </a:hlinkClick>
              </a:rPr>
              <a:t>"BLEND: A Fast, Memory-Efficient, and Accurate Mechanism to Find Fuzzy Seed </a:t>
            </a:r>
            <a:r>
              <a:rPr lang="en-US" sz="1800" dirty="0">
                <a:solidFill>
                  <a:srgbClr val="1500FF"/>
                </a:solidFill>
                <a:hlinkClick r:id="rId3">
                  <a:extLst>
                    <a:ext uri="{A12FA001-AC4F-418D-AE19-62706E023703}">
                      <ahyp:hlinkClr xmlns:ahyp="http://schemas.microsoft.com/office/drawing/2018/hyperlinkcolor" val="tx"/>
                    </a:ext>
                  </a:extLst>
                </a:hlinkClick>
              </a:rPr>
              <a:t>Matches</a:t>
            </a:r>
            <a:r>
              <a:rPr lang="en-US" sz="1800" dirty="0">
                <a:solidFill>
                  <a:srgbClr val="1700FF"/>
                </a:solidFill>
                <a:hlinkClick r:id="rId3">
                  <a:extLst>
                    <a:ext uri="{A12FA001-AC4F-418D-AE19-62706E023703}">
                      <ahyp:hlinkClr xmlns:ahyp="http://schemas.microsoft.com/office/drawing/2018/hyperlinkcolor" val="tx"/>
                    </a:ext>
                  </a:extLst>
                </a:hlinkClick>
              </a:rPr>
              <a:t>"</a:t>
            </a:r>
            <a:br>
              <a:rPr lang="en-US" sz="1800" dirty="0"/>
            </a:br>
            <a:r>
              <a:rPr lang="en-US" sz="1800" dirty="0"/>
              <a:t>Preprint in </a:t>
            </a:r>
            <a:r>
              <a:rPr lang="en-US" sz="1800" i="1" dirty="0">
                <a:hlinkClick r:id="rId4"/>
              </a:rPr>
              <a:t>arXiv</a:t>
            </a:r>
            <a:r>
              <a:rPr lang="en-US" sz="1800" dirty="0"/>
              <a:t>, 2021. </a:t>
            </a:r>
            <a:br>
              <a:rPr lang="en-US" sz="1800" dirty="0"/>
            </a:br>
            <a:r>
              <a:rPr lang="en-US" sz="1800" dirty="0"/>
              <a:t>[</a:t>
            </a:r>
            <a:r>
              <a:rPr lang="en-US" sz="1800" dirty="0">
                <a:hlinkClick r:id="rId3"/>
              </a:rPr>
              <a:t>arXiv preprint</a:t>
            </a:r>
            <a:r>
              <a:rPr lang="en-US" sz="1800" dirty="0"/>
              <a:t>] </a:t>
            </a:r>
            <a:br>
              <a:rPr lang="en-US" sz="1800" dirty="0"/>
            </a:br>
            <a:r>
              <a:rPr lang="en-US" sz="1800" dirty="0"/>
              <a:t>[</a:t>
            </a:r>
            <a:r>
              <a:rPr lang="en-US" sz="1800" dirty="0">
                <a:hlinkClick r:id="rId5"/>
              </a:rPr>
              <a:t>BLEND Source Code and Data</a:t>
            </a:r>
            <a:r>
              <a:rPr lang="en-US" sz="1800" dirty="0"/>
              <a:t>]</a:t>
            </a:r>
          </a:p>
        </p:txBody>
      </p:sp>
      <p:pic>
        <p:nvPicPr>
          <p:cNvPr id="3" name="Picture 2" descr="Text&#10;&#10;Description automatically generated">
            <a:extLst>
              <a:ext uri="{FF2B5EF4-FFF2-40B4-BE49-F238E27FC236}">
                <a16:creationId xmlns:a16="http://schemas.microsoft.com/office/drawing/2014/main" id="{FD75247A-2C39-0AA3-1122-15454A8EDD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641514"/>
            <a:ext cx="9144000" cy="2005086"/>
          </a:xfrm>
          <a:prstGeom prst="rect">
            <a:avLst/>
          </a:prstGeom>
        </p:spPr>
      </p:pic>
    </p:spTree>
    <p:extLst>
      <p:ext uri="{BB962C8B-B14F-4D97-AF65-F5344CB8AC3E}">
        <p14:creationId xmlns:p14="http://schemas.microsoft.com/office/powerpoint/2010/main" val="634772837"/>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a:bodyPr>
          <a:lstStyle/>
          <a:p>
            <a:r>
              <a:rPr lang="en-US" dirty="0">
                <a:latin typeface="Garamond" charset="0"/>
                <a:ea typeface="ＭＳ Ｐゴシック" charset="0"/>
                <a:cs typeface="ＭＳ Ｐゴシック" charset="0"/>
              </a:rPr>
              <a:t>Hardware Acceleration for </a:t>
            </a:r>
            <a:r>
              <a:rPr lang="en-US" dirty="0" err="1">
                <a:latin typeface="Garamond" charset="0"/>
                <a:ea typeface="ＭＳ Ｐゴシック" charset="0"/>
                <a:cs typeface="ＭＳ Ｐゴシック" charset="0"/>
              </a:rPr>
              <a:t>pHMMs</a:t>
            </a:r>
            <a:endParaRPr lang="en-US" dirty="0">
              <a:latin typeface="Garamond" charset="0"/>
              <a:ea typeface="ＭＳ Ｐゴシック" charset="0"/>
              <a:cs typeface="ＭＳ Ｐゴシック" charset="0"/>
            </a:endParaRP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dirty="0"/>
              <a:t>Can Firtina, Kamlesh Pillai, Gurpreet S. Kalsi, </a:t>
            </a:r>
            <a:r>
              <a:rPr lang="en-US" sz="1800" dirty="0" err="1"/>
              <a:t>Bharathwaj</a:t>
            </a:r>
            <a:r>
              <a:rPr lang="en-US" sz="1800" dirty="0"/>
              <a:t> Suresh, </a:t>
            </a:r>
            <a:r>
              <a:rPr lang="en-US" sz="1800" dirty="0" err="1"/>
              <a:t>Damla</a:t>
            </a:r>
            <a:r>
              <a:rPr lang="en-US" sz="1800" dirty="0"/>
              <a:t> </a:t>
            </a:r>
            <a:r>
              <a:rPr lang="en-US" sz="1800" dirty="0" err="1"/>
              <a:t>Senol</a:t>
            </a:r>
            <a:r>
              <a:rPr lang="en-US" sz="1800" dirty="0"/>
              <a:t> Cali, </a:t>
            </a:r>
            <a:r>
              <a:rPr lang="en-US" sz="1800" dirty="0" err="1"/>
              <a:t>Jeremie</a:t>
            </a:r>
            <a:r>
              <a:rPr lang="en-US" sz="1800" dirty="0"/>
              <a:t> S. Kim, Taha </a:t>
            </a:r>
            <a:r>
              <a:rPr lang="en-US" sz="1800" dirty="0" err="1"/>
              <a:t>Shahroodi</a:t>
            </a:r>
            <a:r>
              <a:rPr lang="en-US" sz="1800" dirty="0"/>
              <a:t>, </a:t>
            </a:r>
            <a:r>
              <a:rPr lang="en-US" sz="1800" dirty="0" err="1"/>
              <a:t>Meryem</a:t>
            </a:r>
            <a:r>
              <a:rPr lang="en-US" sz="1800" dirty="0"/>
              <a:t> Banu </a:t>
            </a:r>
            <a:r>
              <a:rPr lang="en-US" sz="1800" dirty="0" err="1"/>
              <a:t>Cavlak</a:t>
            </a:r>
            <a:r>
              <a:rPr lang="en-US" sz="1800" dirty="0"/>
              <a:t>, Joel </a:t>
            </a:r>
            <a:r>
              <a:rPr lang="en-US" sz="1800" dirty="0" err="1"/>
              <a:t>Lindegger</a:t>
            </a:r>
            <a:r>
              <a:rPr lang="en-US" sz="1800" dirty="0"/>
              <a:t>, Mohammed </a:t>
            </a:r>
            <a:r>
              <a:rPr lang="en-US" sz="1800" dirty="0" err="1"/>
              <a:t>Alser</a:t>
            </a:r>
            <a:r>
              <a:rPr lang="en-US" sz="1800" dirty="0"/>
              <a:t>, Juan Gómez-Luna, Sreenivas </a:t>
            </a:r>
            <a:r>
              <a:rPr lang="en-US" sz="1800" dirty="0" err="1"/>
              <a:t>Subramoney</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dirty="0">
                <a:solidFill>
                  <a:srgbClr val="0432FF"/>
                </a:solidFill>
                <a:hlinkClick r:id="rId3">
                  <a:extLst>
                    <a:ext uri="{A12FA001-AC4F-418D-AE19-62706E023703}">
                      <ahyp:hlinkClr xmlns:ahyp="http://schemas.microsoft.com/office/drawing/2018/hyperlinkcolor" val="tx"/>
                    </a:ext>
                  </a:extLst>
                </a:hlinkClick>
              </a:rPr>
              <a:t>"ApHMM: A Profile Hidden Markov Model Acceleration Framework for Genome Analysis"</a:t>
            </a:r>
            <a:br>
              <a:rPr lang="en-US" sz="1800" dirty="0"/>
            </a:br>
            <a:r>
              <a:rPr lang="en-US" sz="1800" dirty="0"/>
              <a:t>Preprint in </a:t>
            </a:r>
            <a:r>
              <a:rPr lang="en-US" sz="1800" i="1" dirty="0">
                <a:hlinkClick r:id="rId4"/>
              </a:rPr>
              <a:t>arXiv</a:t>
            </a:r>
            <a:r>
              <a:rPr lang="en-US" sz="1800" dirty="0"/>
              <a:t>, 2022. </a:t>
            </a:r>
            <a:br>
              <a:rPr lang="en-US" sz="1800" dirty="0"/>
            </a:br>
            <a:r>
              <a:rPr lang="en-US" sz="1800" dirty="0"/>
              <a:t>[</a:t>
            </a:r>
            <a:r>
              <a:rPr lang="en-US" sz="1800" dirty="0">
                <a:hlinkClick r:id="rId5"/>
              </a:rPr>
              <a:t>Source Code</a:t>
            </a:r>
            <a:r>
              <a:rPr lang="en-US" sz="1800" dirty="0"/>
              <a:t>]</a:t>
            </a:r>
          </a:p>
        </p:txBody>
      </p:sp>
      <p:pic>
        <p:nvPicPr>
          <p:cNvPr id="3" name="Picture 2" descr="Text&#10;&#10;Description automatically generated">
            <a:extLst>
              <a:ext uri="{FF2B5EF4-FFF2-40B4-BE49-F238E27FC236}">
                <a16:creationId xmlns:a16="http://schemas.microsoft.com/office/drawing/2014/main" id="{848BBD98-5DA7-BA0D-5FB0-8DC74A1EBE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05" y="3635431"/>
            <a:ext cx="9144000" cy="2150108"/>
          </a:xfrm>
          <a:prstGeom prst="rect">
            <a:avLst/>
          </a:prstGeom>
        </p:spPr>
      </p:pic>
    </p:spTree>
    <p:extLst>
      <p:ext uri="{BB962C8B-B14F-4D97-AF65-F5344CB8AC3E}">
        <p14:creationId xmlns:p14="http://schemas.microsoft.com/office/powerpoint/2010/main" val="3360862360"/>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a:bodyPr>
          <a:lstStyle/>
          <a:p>
            <a:r>
              <a:rPr lang="en-US" sz="3800" dirty="0">
                <a:latin typeface="Garamond" charset="0"/>
                <a:ea typeface="ＭＳ Ｐゴシック" charset="0"/>
                <a:cs typeface="ＭＳ Ｐゴシック" charset="0"/>
              </a:rPr>
              <a:t>Remapping Reads Between References </a:t>
            </a: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dirty="0" err="1"/>
              <a:t>Jeremie</a:t>
            </a:r>
            <a:r>
              <a:rPr lang="en-US" sz="1800" dirty="0"/>
              <a:t> S. Kim, Can Firtina, </a:t>
            </a:r>
            <a:r>
              <a:rPr lang="en-US" sz="1800" dirty="0" err="1"/>
              <a:t>Meryem</a:t>
            </a:r>
            <a:r>
              <a:rPr lang="en-US" sz="1800" dirty="0"/>
              <a:t> Banu </a:t>
            </a:r>
            <a:r>
              <a:rPr lang="en-US" sz="1800" dirty="0" err="1"/>
              <a:t>Cavlak</a:t>
            </a:r>
            <a:r>
              <a:rPr lang="en-US" sz="1800" dirty="0"/>
              <a:t>, </a:t>
            </a:r>
            <a:r>
              <a:rPr lang="en-US" sz="1800" dirty="0" err="1"/>
              <a:t>Damla</a:t>
            </a:r>
            <a:r>
              <a:rPr lang="en-US" sz="1800" dirty="0"/>
              <a:t> </a:t>
            </a:r>
            <a:r>
              <a:rPr lang="en-US" sz="1800" dirty="0" err="1"/>
              <a:t>Senol</a:t>
            </a:r>
            <a:r>
              <a:rPr lang="en-US" sz="1800" dirty="0"/>
              <a:t> Cali, </a:t>
            </a:r>
            <a:r>
              <a:rPr lang="en-US" sz="1800" dirty="0" err="1"/>
              <a:t>Nastaran</a:t>
            </a:r>
            <a:r>
              <a:rPr lang="en-US" sz="1800" dirty="0"/>
              <a:t> </a:t>
            </a:r>
            <a:r>
              <a:rPr lang="en-US" sz="1800" dirty="0" err="1"/>
              <a:t>Hajinazar</a:t>
            </a:r>
            <a:r>
              <a:rPr lang="en-US" sz="1800" dirty="0"/>
              <a:t>, Mohammed </a:t>
            </a:r>
            <a:r>
              <a:rPr lang="en-US" sz="1800" dirty="0" err="1"/>
              <a:t>Alser</a:t>
            </a:r>
            <a:r>
              <a:rPr lang="en-US" sz="1800" dirty="0"/>
              <a:t>, Can </a:t>
            </a:r>
            <a:r>
              <a:rPr lang="en-US" sz="1800" dirty="0" err="1"/>
              <a:t>Alkan</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dirty="0">
                <a:solidFill>
                  <a:srgbClr val="0432FF"/>
                </a:solidFill>
                <a:hlinkClick r:id="rId3">
                  <a:extLst>
                    <a:ext uri="{A12FA001-AC4F-418D-AE19-62706E023703}">
                      <ahyp:hlinkClr xmlns:ahyp="http://schemas.microsoft.com/office/drawing/2018/hyperlinkcolor" val="tx"/>
                    </a:ext>
                  </a:extLst>
                </a:hlinkClick>
              </a:rPr>
              <a:t>"AirLift: A Fast and Comprehensive Technique for Remapping Alignments between Reference Genomes"</a:t>
            </a:r>
            <a:br>
              <a:rPr lang="en-US" sz="1800" dirty="0"/>
            </a:br>
            <a:r>
              <a:rPr lang="en-US" sz="1800" i="1" dirty="0"/>
              <a:t>Preprint in </a:t>
            </a:r>
            <a:r>
              <a:rPr lang="en-US" sz="1800" i="1" dirty="0">
                <a:hlinkClick r:id="rId4"/>
              </a:rPr>
              <a:t>arXiv</a:t>
            </a:r>
            <a:r>
              <a:rPr lang="en-US" sz="1800" i="1" dirty="0"/>
              <a:t> and </a:t>
            </a:r>
            <a:r>
              <a:rPr lang="en-US" sz="1800" i="1" dirty="0">
                <a:hlinkClick r:id="rId5"/>
              </a:rPr>
              <a:t>bioRxiv</a:t>
            </a:r>
            <a:r>
              <a:rPr lang="en-US" sz="1800" dirty="0"/>
              <a:t>, 2021. </a:t>
            </a:r>
            <a:br>
              <a:rPr lang="en-US" sz="1800" dirty="0"/>
            </a:br>
            <a:r>
              <a:rPr lang="en-US" sz="1800" dirty="0"/>
              <a:t>[</a:t>
            </a:r>
            <a:r>
              <a:rPr lang="en-US" sz="1800" dirty="0">
                <a:hlinkClick r:id="rId5"/>
              </a:rPr>
              <a:t>bioRxiv preprint</a:t>
            </a:r>
            <a:r>
              <a:rPr lang="en-US" sz="1800" dirty="0"/>
              <a:t>] </a:t>
            </a:r>
            <a:br>
              <a:rPr lang="en-US" sz="1800" dirty="0"/>
            </a:br>
            <a:r>
              <a:rPr lang="en-US" sz="1800" dirty="0"/>
              <a:t>[</a:t>
            </a:r>
            <a:r>
              <a:rPr lang="en-US" sz="1800" dirty="0">
                <a:hlinkClick r:id="rId4"/>
              </a:rPr>
              <a:t>arXiv preprint</a:t>
            </a:r>
            <a:r>
              <a:rPr lang="en-US" sz="1800" dirty="0"/>
              <a:t>] </a:t>
            </a:r>
            <a:br>
              <a:rPr lang="en-US" sz="1800" dirty="0"/>
            </a:br>
            <a:r>
              <a:rPr lang="en-US" sz="1800" dirty="0"/>
              <a:t>[</a:t>
            </a:r>
            <a:r>
              <a:rPr lang="en-US" sz="1800" dirty="0">
                <a:hlinkClick r:id="rId6"/>
              </a:rPr>
              <a:t>AirLift Source Code and Data</a:t>
            </a:r>
            <a:r>
              <a:rPr lang="en-US" sz="1800" dirty="0"/>
              <a:t>]</a:t>
            </a:r>
          </a:p>
        </p:txBody>
      </p:sp>
      <p:pic>
        <p:nvPicPr>
          <p:cNvPr id="3" name="Picture 2">
            <a:extLst>
              <a:ext uri="{FF2B5EF4-FFF2-40B4-BE49-F238E27FC236}">
                <a16:creationId xmlns:a16="http://schemas.microsoft.com/office/drawing/2014/main" id="{9B6D6A4E-580E-4047-9BA7-DEF9D53AA3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272050"/>
            <a:ext cx="9144000" cy="2971588"/>
          </a:xfrm>
          <a:prstGeom prst="rect">
            <a:avLst/>
          </a:prstGeom>
        </p:spPr>
      </p:pic>
    </p:spTree>
    <p:extLst>
      <p:ext uri="{BB962C8B-B14F-4D97-AF65-F5344CB8AC3E}">
        <p14:creationId xmlns:p14="http://schemas.microsoft.com/office/powerpoint/2010/main" val="4087232066"/>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p:cNvSpPr>
            <a:spLocks noGrp="1"/>
          </p:cNvSpPr>
          <p:nvPr>
            <p:ph type="title"/>
          </p:nvPr>
        </p:nvSpPr>
        <p:spPr>
          <a:xfrm>
            <a:off x="228600" y="152400"/>
            <a:ext cx="8610600" cy="749300"/>
          </a:xfrm>
        </p:spPr>
        <p:txBody>
          <a:bodyPr>
            <a:normAutofit fontScale="90000"/>
          </a:bodyPr>
          <a:lstStyle/>
          <a:p>
            <a:r>
              <a:rPr lang="en-US" sz="3800" dirty="0">
                <a:latin typeface="Garamond" charset="0"/>
                <a:ea typeface="ＭＳ Ｐゴシック" charset="0"/>
                <a:cs typeface="ＭＳ Ｐゴシック" charset="0"/>
              </a:rPr>
              <a:t>Mapping Constant Regions Between References </a:t>
            </a:r>
          </a:p>
        </p:txBody>
      </p:sp>
      <p:sp>
        <p:nvSpPr>
          <p:cNvPr id="220163" name="Slide Number Placeholder 3"/>
          <p:cNvSpPr>
            <a:spLocks noGrp="1"/>
          </p:cNvSpPr>
          <p:nvPr>
            <p:ph type="sldNum"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415228-36BB-6A41-A6C3-7A42358B1C84}"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cs typeface="Arial" charset="0"/>
            </a:endParaRPr>
          </a:p>
        </p:txBody>
      </p:sp>
      <p:sp>
        <p:nvSpPr>
          <p:cNvPr id="6" name="Content Placeholder 5">
            <a:extLst>
              <a:ext uri="{FF2B5EF4-FFF2-40B4-BE49-F238E27FC236}">
                <a16:creationId xmlns:a16="http://schemas.microsoft.com/office/drawing/2014/main" id="{B495357C-B4C8-D64E-BBAC-63E30B898627}"/>
              </a:ext>
            </a:extLst>
          </p:cNvPr>
          <p:cNvSpPr>
            <a:spLocks noGrp="1"/>
          </p:cNvSpPr>
          <p:nvPr>
            <p:ph idx="1"/>
          </p:nvPr>
        </p:nvSpPr>
        <p:spPr>
          <a:xfrm>
            <a:off x="228600" y="901700"/>
            <a:ext cx="8610600" cy="5479628"/>
          </a:xfrm>
        </p:spPr>
        <p:txBody>
          <a:bodyPr/>
          <a:lstStyle/>
          <a:p>
            <a:r>
              <a:rPr lang="en-US" sz="1800" dirty="0" err="1"/>
              <a:t>Jeremie</a:t>
            </a:r>
            <a:r>
              <a:rPr lang="en-US" sz="1800" dirty="0"/>
              <a:t> S. Kim, Can Firtina, </a:t>
            </a:r>
            <a:r>
              <a:rPr lang="en-US" sz="1800" dirty="0" err="1"/>
              <a:t>Meryem</a:t>
            </a:r>
            <a:r>
              <a:rPr lang="en-US" sz="1800" dirty="0"/>
              <a:t> Banu </a:t>
            </a:r>
            <a:r>
              <a:rPr lang="en-US" sz="1800" dirty="0" err="1"/>
              <a:t>Cavlak</a:t>
            </a:r>
            <a:r>
              <a:rPr lang="en-US" sz="1800" dirty="0"/>
              <a:t>, </a:t>
            </a:r>
            <a:r>
              <a:rPr lang="en-US" sz="1800" dirty="0" err="1"/>
              <a:t>Damla</a:t>
            </a:r>
            <a:r>
              <a:rPr lang="en-US" sz="1800" dirty="0"/>
              <a:t> </a:t>
            </a:r>
            <a:r>
              <a:rPr lang="en-US" sz="1800" dirty="0" err="1"/>
              <a:t>Senol</a:t>
            </a:r>
            <a:r>
              <a:rPr lang="en-US" sz="1800" dirty="0"/>
              <a:t> Cali, Can </a:t>
            </a:r>
            <a:r>
              <a:rPr lang="en-US" sz="1800" dirty="0" err="1"/>
              <a:t>Alkan</a:t>
            </a:r>
            <a:r>
              <a:rPr lang="en-US" sz="1800" dirty="0"/>
              <a:t>, and </a:t>
            </a:r>
            <a:r>
              <a:rPr lang="en-US" sz="1800" dirty="0" err="1"/>
              <a:t>Onur</a:t>
            </a:r>
            <a:r>
              <a:rPr lang="en-US" sz="1800" dirty="0"/>
              <a:t> </a:t>
            </a:r>
            <a:r>
              <a:rPr lang="en-US" sz="1800" dirty="0" err="1"/>
              <a:t>Mutlu</a:t>
            </a:r>
            <a:r>
              <a:rPr lang="en-US" sz="1800" dirty="0"/>
              <a:t>,</a:t>
            </a:r>
            <a:br>
              <a:rPr lang="en-US" sz="1800" dirty="0"/>
            </a:br>
            <a:r>
              <a:rPr lang="en-US" sz="1800" dirty="0">
                <a:solidFill>
                  <a:srgbClr val="0432FF"/>
                </a:solidFill>
                <a:hlinkClick r:id="rId3">
                  <a:extLst>
                    <a:ext uri="{A12FA001-AC4F-418D-AE19-62706E023703}">
                      <ahyp:hlinkClr xmlns:ahyp="http://schemas.microsoft.com/office/drawing/2018/hyperlinkcolor" val="tx"/>
                    </a:ext>
                  </a:extLst>
                </a:hlinkClick>
              </a:rPr>
              <a:t>"FastRemap: A Tool for Quickly Remapping Reads between Genome Assemblies"</a:t>
            </a:r>
            <a:br>
              <a:rPr lang="en-US" sz="1800" dirty="0"/>
            </a:br>
            <a:r>
              <a:rPr lang="en-US" sz="1800" i="1" dirty="0"/>
              <a:t>Bioinformatics</a:t>
            </a:r>
            <a:r>
              <a:rPr lang="en-US" sz="1800" dirty="0"/>
              <a:t>, btac554.</a:t>
            </a:r>
            <a:br>
              <a:rPr lang="en-US" sz="1800" dirty="0"/>
            </a:br>
            <a:r>
              <a:rPr lang="en-US" sz="1800" dirty="0"/>
              <a:t>[</a:t>
            </a:r>
            <a:r>
              <a:rPr lang="en-US" sz="1800" dirty="0">
                <a:hlinkClick r:id="rId4"/>
              </a:rPr>
              <a:t>FastRemap Source Code</a:t>
            </a:r>
            <a:r>
              <a:rPr lang="en-US" sz="1800" dirty="0"/>
              <a:t>]</a:t>
            </a:r>
          </a:p>
        </p:txBody>
      </p:sp>
      <p:pic>
        <p:nvPicPr>
          <p:cNvPr id="4" name="Picture 3" descr="Text&#10;&#10;Description automatically generated">
            <a:extLst>
              <a:ext uri="{FF2B5EF4-FFF2-40B4-BE49-F238E27FC236}">
                <a16:creationId xmlns:a16="http://schemas.microsoft.com/office/drawing/2014/main" id="{AEFC469A-7AD7-8A11-A723-16731C5CE6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41514"/>
            <a:ext cx="9144000" cy="2207172"/>
          </a:xfrm>
          <a:prstGeom prst="rect">
            <a:avLst/>
          </a:prstGeom>
        </p:spPr>
      </p:pic>
    </p:spTree>
    <p:extLst>
      <p:ext uri="{BB962C8B-B14F-4D97-AF65-F5344CB8AC3E}">
        <p14:creationId xmlns:p14="http://schemas.microsoft.com/office/powerpoint/2010/main" val="358645369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9F9FF-7D75-EB4E-B031-F7788EFC475A}"/>
              </a:ext>
            </a:extLst>
          </p:cNvPr>
          <p:cNvSpPr>
            <a:spLocks noGrp="1"/>
          </p:cNvSpPr>
          <p:nvPr>
            <p:ph type="title"/>
          </p:nvPr>
        </p:nvSpPr>
        <p:spPr/>
        <p:txBody>
          <a:bodyPr/>
          <a:lstStyle/>
          <a:p>
            <a:r>
              <a:rPr lang="en-US" dirty="0"/>
              <a:t>COVIDHunter</a:t>
            </a:r>
          </a:p>
        </p:txBody>
      </p:sp>
      <p:sp>
        <p:nvSpPr>
          <p:cNvPr id="4" name="Slide Number Placeholder 3">
            <a:extLst>
              <a:ext uri="{FF2B5EF4-FFF2-40B4-BE49-F238E27FC236}">
                <a16:creationId xmlns:a16="http://schemas.microsoft.com/office/drawing/2014/main" id="{121FC934-F74E-CD40-A517-45673BEBBFB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Rectangle 2">
            <a:extLst>
              <a:ext uri="{FF2B5EF4-FFF2-40B4-BE49-F238E27FC236}">
                <a16:creationId xmlns:a16="http://schemas.microsoft.com/office/drawing/2014/main" id="{94DBE376-3309-3D48-ACA2-408D614FD6E7}"/>
              </a:ext>
            </a:extLst>
          </p:cNvPr>
          <p:cNvSpPr/>
          <p:nvPr/>
        </p:nvSpPr>
        <p:spPr>
          <a:xfrm>
            <a:off x="228600" y="917858"/>
            <a:ext cx="8735888"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800" b="0" i="0" u="none" strike="noStrike" kern="1200" cap="none" spc="0" normalizeH="0" baseline="0" noProof="0" dirty="0">
                <a:ln>
                  <a:noFill/>
                </a:ln>
                <a:solidFill>
                  <a:srgbClr val="000000"/>
                </a:solidFill>
                <a:effectLst/>
                <a:uLnTx/>
                <a:uFillTx/>
                <a:latin typeface="Tahoma"/>
                <a:ea typeface="+mn-ea"/>
                <a:cs typeface="+mn-cs"/>
              </a:rPr>
              <a:t> S. Kim,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Nour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Almadhoun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Alserr</a:t>
            </a:r>
            <a:r>
              <a:rPr kumimoji="0" lang="en-US" sz="1800" b="0" i="0" u="none" strike="noStrike" kern="1200" cap="none" spc="0" normalizeH="0" baseline="0" noProof="0" dirty="0">
                <a:ln>
                  <a:noFill/>
                </a:ln>
                <a:solidFill>
                  <a:srgbClr val="000000"/>
                </a:solidFill>
                <a:effectLst/>
                <a:uLnTx/>
                <a:uFillTx/>
                <a:latin typeface="Tahoma"/>
                <a:ea typeface="+mn-ea"/>
                <a:cs typeface="+mn-cs"/>
              </a:rPr>
              <a:t>, Stefan W. Tell,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Onur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Mutlu</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COVIDHunter: COVID-19 Pandemic Wave Prediction and Mitigation via Seasonality Aware Modeling</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Frontiers in Public Health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pic>
        <p:nvPicPr>
          <p:cNvPr id="13" name="Picture 12">
            <a:extLst>
              <a:ext uri="{FF2B5EF4-FFF2-40B4-BE49-F238E27FC236}">
                <a16:creationId xmlns:a16="http://schemas.microsoft.com/office/drawing/2014/main" id="{60733648-9D39-5545-A4F5-7AF879F71E13}"/>
              </a:ext>
            </a:extLst>
          </p:cNvPr>
          <p:cNvPicPr>
            <a:picLocks noChangeAspect="1"/>
          </p:cNvPicPr>
          <p:nvPr/>
        </p:nvPicPr>
        <p:blipFill rotWithShape="1">
          <a:blip r:embed="rId4">
            <a:extLst>
              <a:ext uri="{28A0092B-C50C-407E-A947-70E740481C1C}">
                <a14:useLocalDpi xmlns:a14="http://schemas.microsoft.com/office/drawing/2010/main" val="0"/>
              </a:ext>
            </a:extLst>
          </a:blip>
          <a:srcRect l="30009" t="34903"/>
          <a:stretch/>
        </p:blipFill>
        <p:spPr>
          <a:xfrm>
            <a:off x="1081868" y="3190970"/>
            <a:ext cx="6980264" cy="2758310"/>
          </a:xfrm>
          <a:prstGeom prst="rect">
            <a:avLst/>
          </a:prstGeom>
        </p:spPr>
      </p:pic>
      <p:pic>
        <p:nvPicPr>
          <p:cNvPr id="14" name="Picture 13">
            <a:extLst>
              <a:ext uri="{FF2B5EF4-FFF2-40B4-BE49-F238E27FC236}">
                <a16:creationId xmlns:a16="http://schemas.microsoft.com/office/drawing/2014/main" id="{120166E5-B267-254E-8E3B-DC15903D4D8D}"/>
              </a:ext>
            </a:extLst>
          </p:cNvPr>
          <p:cNvPicPr>
            <a:picLocks noChangeAspect="1"/>
          </p:cNvPicPr>
          <p:nvPr/>
        </p:nvPicPr>
        <p:blipFill rotWithShape="1">
          <a:blip r:embed="rId4">
            <a:extLst>
              <a:ext uri="{28A0092B-C50C-407E-A947-70E740481C1C}">
                <a14:useLocalDpi xmlns:a14="http://schemas.microsoft.com/office/drawing/2010/main" val="0"/>
              </a:ext>
            </a:extLst>
          </a:blip>
          <a:srcRect l="5270" t="-997" r="430" b="81465"/>
          <a:stretch/>
        </p:blipFill>
        <p:spPr>
          <a:xfrm>
            <a:off x="107504" y="2852936"/>
            <a:ext cx="9001000" cy="792088"/>
          </a:xfrm>
          <a:prstGeom prst="rect">
            <a:avLst/>
          </a:prstGeom>
        </p:spPr>
      </p:pic>
    </p:spTree>
    <p:extLst>
      <p:ext uri="{BB962C8B-B14F-4D97-AF65-F5344CB8AC3E}">
        <p14:creationId xmlns:p14="http://schemas.microsoft.com/office/powerpoint/2010/main" val="378632044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Large is a Genome?</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Image result for E. coli O157:H7 pictu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8374" y="1950875"/>
            <a:ext cx="2078805" cy="17097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2" descr="Image result for onion"/>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32040" y="1772816"/>
            <a:ext cx="1642712" cy="19288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Related image"/>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588224" y="1484784"/>
            <a:ext cx="2448272" cy="215448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0" y="3959697"/>
            <a:ext cx="9144000" cy="7200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5" name="Oval 14"/>
          <p:cNvSpPr/>
          <p:nvPr/>
        </p:nvSpPr>
        <p:spPr>
          <a:xfrm>
            <a:off x="225324" y="3815681"/>
            <a:ext cx="360040" cy="36004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16" name="Picture 4" descr="Image result for ÏX174 virus"/>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6956" y="2109033"/>
            <a:ext cx="1499307" cy="149930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rot="2347529">
            <a:off x="117005" y="4706924"/>
            <a:ext cx="179247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Phi X174 virus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ahoma"/>
                <a:ea typeface="+mn-ea"/>
                <a:cs typeface="+mn-cs"/>
              </a:rPr>
              <a:t>5.386 Kilo bp</a:t>
            </a:r>
          </a:p>
        </p:txBody>
      </p:sp>
      <p:sp>
        <p:nvSpPr>
          <p:cNvPr id="19" name="Oval 18"/>
          <p:cNvSpPr/>
          <p:nvPr/>
        </p:nvSpPr>
        <p:spPr>
          <a:xfrm>
            <a:off x="1979712" y="3815681"/>
            <a:ext cx="360040" cy="3600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Rectangle 20"/>
          <p:cNvSpPr/>
          <p:nvPr/>
        </p:nvSpPr>
        <p:spPr>
          <a:xfrm rot="2347529">
            <a:off x="1804644" y="4755559"/>
            <a:ext cx="194662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ahoma"/>
                <a:ea typeface="+mn-ea"/>
                <a:cs typeface="+mn-cs"/>
              </a:rPr>
              <a:t>E. coli O157:H7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Tahoma"/>
                <a:ea typeface="+mn-ea"/>
                <a:cs typeface="+mn-cs"/>
              </a:rPr>
              <a:t>5.44 Million </a:t>
            </a:r>
            <a:r>
              <a:rPr kumimoji="0" lang="en-US" sz="2000" b="0" i="0" u="none" strike="noStrike" kern="1200" cap="none" spc="0" normalizeH="0" baseline="0" noProof="0" err="1">
                <a:ln>
                  <a:noFill/>
                </a:ln>
                <a:solidFill>
                  <a:srgbClr val="FF0000"/>
                </a:solidFill>
                <a:effectLst/>
                <a:uLnTx/>
                <a:uFillTx/>
                <a:latin typeface="Tahoma"/>
                <a:ea typeface="+mn-ea"/>
                <a:cs typeface="+mn-cs"/>
              </a:rPr>
              <a:t>bp</a:t>
            </a:r>
            <a:endParaRPr kumimoji="0" lang="en-US" sz="2000" b="0" i="0" u="none" strike="noStrike" kern="1200" cap="none" spc="0" normalizeH="0" baseline="0" noProof="0">
              <a:ln>
                <a:noFill/>
              </a:ln>
              <a:solidFill>
                <a:srgbClr val="FF0000"/>
              </a:solidFill>
              <a:effectLst/>
              <a:uLnTx/>
              <a:uFillTx/>
              <a:latin typeface="Tahoma"/>
              <a:ea typeface="+mn-ea"/>
              <a:cs typeface="+mn-cs"/>
            </a:endParaRPr>
          </a:p>
        </p:txBody>
      </p:sp>
      <p:sp>
        <p:nvSpPr>
          <p:cNvPr id="22" name="Oval 21"/>
          <p:cNvSpPr/>
          <p:nvPr/>
        </p:nvSpPr>
        <p:spPr>
          <a:xfrm>
            <a:off x="3923928" y="3815681"/>
            <a:ext cx="360040" cy="36004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Rectangle 23"/>
          <p:cNvSpPr/>
          <p:nvPr/>
        </p:nvSpPr>
        <p:spPr>
          <a:xfrm rot="2347529">
            <a:off x="3707248" y="4677599"/>
            <a:ext cx="180049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ahoma"/>
                <a:ea typeface="+mn-ea"/>
                <a:cs typeface="+mn-cs"/>
              </a:rPr>
              <a:t>Homo Sapiens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Tahoma"/>
                <a:ea typeface="+mn-ea"/>
                <a:cs typeface="+mn-cs"/>
              </a:rPr>
              <a:t>3.2 Billion </a:t>
            </a:r>
            <a:r>
              <a:rPr kumimoji="0" lang="en-US" sz="2000" b="0" i="0" u="none" strike="noStrike" kern="1200" cap="none" spc="0" normalizeH="0" baseline="0" noProof="0" err="1">
                <a:ln>
                  <a:noFill/>
                </a:ln>
                <a:solidFill>
                  <a:srgbClr val="FF0000"/>
                </a:solidFill>
                <a:effectLst/>
                <a:uLnTx/>
                <a:uFillTx/>
                <a:latin typeface="Tahoma"/>
                <a:ea typeface="+mn-ea"/>
                <a:cs typeface="+mn-cs"/>
              </a:rPr>
              <a:t>bp</a:t>
            </a:r>
            <a:endParaRPr kumimoji="0" lang="en-US" sz="2000" b="0" i="0" u="none" strike="noStrike" kern="1200" cap="none" spc="0" normalizeH="0" baseline="0" noProof="0">
              <a:ln>
                <a:noFill/>
              </a:ln>
              <a:solidFill>
                <a:srgbClr val="FF0000"/>
              </a:solidFill>
              <a:effectLst/>
              <a:uLnTx/>
              <a:uFillTx/>
              <a:latin typeface="Tahoma"/>
              <a:ea typeface="+mn-ea"/>
              <a:cs typeface="+mn-cs"/>
            </a:endParaRPr>
          </a:p>
        </p:txBody>
      </p:sp>
      <p:sp>
        <p:nvSpPr>
          <p:cNvPr id="25" name="Oval 24"/>
          <p:cNvSpPr/>
          <p:nvPr/>
        </p:nvSpPr>
        <p:spPr>
          <a:xfrm>
            <a:off x="5724128" y="3822266"/>
            <a:ext cx="360040" cy="36004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p:cNvSpPr/>
          <p:nvPr/>
        </p:nvSpPr>
        <p:spPr>
          <a:xfrm rot="2347529">
            <a:off x="5439869" y="4833553"/>
            <a:ext cx="245156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Onion, Allium Cepa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16 Billion bp</a:t>
            </a:r>
            <a:endParaRPr kumimoji="0" lang="en-US" sz="2000" b="0" i="0" u="none" strike="noStrike" kern="1200" cap="none" spc="0" normalizeH="0" baseline="0" noProof="0" dirty="0">
              <a:ln>
                <a:noFill/>
              </a:ln>
              <a:solidFill>
                <a:srgbClr val="FF0000"/>
              </a:solidFill>
              <a:effectLst/>
              <a:uLnTx/>
              <a:uFillTx/>
              <a:latin typeface="Tahoma"/>
              <a:ea typeface="+mn-ea"/>
              <a:cs typeface="+mn-cs"/>
            </a:endParaRPr>
          </a:p>
        </p:txBody>
      </p:sp>
      <p:sp>
        <p:nvSpPr>
          <p:cNvPr id="28" name="Oval 27"/>
          <p:cNvSpPr/>
          <p:nvPr/>
        </p:nvSpPr>
        <p:spPr>
          <a:xfrm>
            <a:off x="7668344" y="3822266"/>
            <a:ext cx="360040" cy="36004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0" name="Rectangle 29"/>
          <p:cNvSpPr/>
          <p:nvPr/>
        </p:nvSpPr>
        <p:spPr>
          <a:xfrm rot="2347529">
            <a:off x="7442777" y="4738380"/>
            <a:ext cx="186781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Paris Japonica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149 Billion bp</a:t>
            </a:r>
          </a:p>
        </p:txBody>
      </p:sp>
      <p:pic>
        <p:nvPicPr>
          <p:cNvPr id="54274" name="Picture 2" descr="Image result for human"/>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813734" y="1575488"/>
            <a:ext cx="1000868" cy="2077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5332599"/>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9F9FF-7D75-EB4E-B031-F7788EFC475A}"/>
              </a:ext>
            </a:extLst>
          </p:cNvPr>
          <p:cNvSpPr>
            <a:spLocks noGrp="1"/>
          </p:cNvSpPr>
          <p:nvPr>
            <p:ph type="title"/>
          </p:nvPr>
        </p:nvSpPr>
        <p:spPr/>
        <p:txBody>
          <a:bodyPr/>
          <a:lstStyle/>
          <a:p>
            <a:r>
              <a:rPr lang="en-US" dirty="0"/>
              <a:t>Packaging Omics Methods</a:t>
            </a:r>
          </a:p>
        </p:txBody>
      </p:sp>
      <p:sp>
        <p:nvSpPr>
          <p:cNvPr id="4" name="Slide Number Placeholder 3">
            <a:extLst>
              <a:ext uri="{FF2B5EF4-FFF2-40B4-BE49-F238E27FC236}">
                <a16:creationId xmlns:a16="http://schemas.microsoft.com/office/drawing/2014/main" id="{121FC934-F74E-CD40-A517-45673BEBBFB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Rectangle 2">
            <a:extLst>
              <a:ext uri="{FF2B5EF4-FFF2-40B4-BE49-F238E27FC236}">
                <a16:creationId xmlns:a16="http://schemas.microsoft.com/office/drawing/2014/main" id="{94DBE376-3309-3D48-ACA2-408D614FD6E7}"/>
              </a:ext>
            </a:extLst>
          </p:cNvPr>
          <p:cNvSpPr/>
          <p:nvPr/>
        </p:nvSpPr>
        <p:spPr>
          <a:xfrm>
            <a:off x="228600" y="917858"/>
            <a:ext cx="8735888"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Sharon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Waymost</a:t>
            </a:r>
            <a:r>
              <a:rPr kumimoji="0" lang="en-US" sz="1800" b="0" i="0" u="none" strike="noStrike" kern="1200" cap="none" spc="0" normalizeH="0" baseline="0" noProof="0" dirty="0">
                <a:ln>
                  <a:noFill/>
                </a:ln>
                <a:solidFill>
                  <a:srgbClr val="000000"/>
                </a:solidFill>
                <a:effectLst/>
                <a:uLnTx/>
                <a:uFillTx/>
                <a:latin typeface="Tahoma"/>
                <a:ea typeface="+mn-ea"/>
                <a:cs typeface="+mn-cs"/>
              </a:rPr>
              <a:t>, Ram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Ayyala</a:t>
            </a:r>
            <a:r>
              <a:rPr kumimoji="0" lang="en-US" sz="1800" b="0" i="0" u="none" strike="noStrike" kern="1200" cap="none" spc="0" normalizeH="0" baseline="0" noProof="0" dirty="0">
                <a:ln>
                  <a:noFill/>
                </a:ln>
                <a:solidFill>
                  <a:srgbClr val="000000"/>
                </a:solidFill>
                <a:effectLst/>
                <a:uLnTx/>
                <a:uFillTx/>
                <a:latin typeface="Tahoma"/>
                <a:ea typeface="+mn-ea"/>
                <a:cs typeface="+mn-cs"/>
              </a:rPr>
              <a:t>, Brendan Lawlor, Richard J.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Abdill</a:t>
            </a:r>
            <a:r>
              <a:rPr kumimoji="0" lang="en-US" sz="1800" b="0" i="0" u="none" strike="noStrike" kern="1200" cap="none" spc="0" normalizeH="0" baseline="0" noProof="0" dirty="0">
                <a:ln>
                  <a:noFill/>
                </a:ln>
                <a:solidFill>
                  <a:srgbClr val="000000"/>
                </a:solidFill>
                <a:effectLst/>
                <a:uLnTx/>
                <a:uFillTx/>
                <a:latin typeface="Tahoma"/>
                <a:ea typeface="+mn-ea"/>
                <a:cs typeface="+mn-cs"/>
              </a:rPr>
              <a:t>, Neha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Rajkumar</a:t>
            </a:r>
            <a:r>
              <a:rPr kumimoji="0" lang="en-US" sz="1800" b="0" i="0" u="none" strike="noStrike" kern="1200" cap="none" spc="0" normalizeH="0" baseline="0" noProof="0" dirty="0">
                <a:ln>
                  <a:noFill/>
                </a:ln>
                <a:solidFill>
                  <a:srgbClr val="000000"/>
                </a:solidFill>
                <a:effectLst/>
                <a:uLnTx/>
                <a:uFillTx/>
                <a:latin typeface="Tahoma"/>
                <a:ea typeface="+mn-ea"/>
                <a:cs typeface="+mn-cs"/>
              </a:rPr>
              <a:t>, Nathan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LaPierre</a:t>
            </a:r>
            <a:r>
              <a:rPr kumimoji="0" lang="en-US" sz="1800" b="0" i="0" u="none" strike="noStrike" kern="1200" cap="none" spc="0" normalizeH="0" baseline="0" noProof="0" dirty="0">
                <a:ln>
                  <a:noFill/>
                </a:ln>
                <a:solidFill>
                  <a:srgbClr val="000000"/>
                </a:solidFill>
                <a:effectLst/>
                <a:uLnTx/>
                <a:uFillTx/>
                <a:latin typeface="Tahoma"/>
                <a:ea typeface="+mn-ea"/>
                <a:cs typeface="+mn-cs"/>
              </a:rPr>
              <a:t>, Jaqueline Brito, Andre M. Ribeiro-dos-Santos, 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Firtina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Nour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Almadhoun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Varuni</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Sarwal</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Eleazar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Eskin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Qiyang</a:t>
            </a:r>
            <a:r>
              <a:rPr kumimoji="0" lang="en-US" sz="1800" b="0" i="0" u="none" strike="noStrike" kern="1200" cap="none" spc="0" normalizeH="0" baseline="0" noProof="0" dirty="0">
                <a:ln>
                  <a:noFill/>
                </a:ln>
                <a:solidFill>
                  <a:srgbClr val="000000"/>
                </a:solidFill>
                <a:effectLst/>
                <a:uLnTx/>
                <a:uFillTx/>
                <a:latin typeface="Tahoma"/>
                <a:ea typeface="+mn-ea"/>
                <a:cs typeface="+mn-cs"/>
              </a:rPr>
              <a:t> Hu, Derek Strong,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Byoung</a:t>
            </a:r>
            <a:r>
              <a:rPr kumimoji="0" lang="en-US" sz="1800" b="0" i="0" u="none" strike="noStrike" kern="1200" cap="none" spc="0" normalizeH="0" baseline="0" noProof="0" dirty="0">
                <a:ln>
                  <a:noFill/>
                </a:ln>
                <a:solidFill>
                  <a:srgbClr val="000000"/>
                </a:solidFill>
                <a:effectLst/>
                <a:uLnTx/>
                <a:uFillTx/>
                <a:latin typeface="Tahoma"/>
                <a:ea typeface="+mn-ea"/>
                <a:cs typeface="+mn-cs"/>
              </a:rPr>
              <a:t>-Do (BD)Kim, Malak S.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Abedalthagafi</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Onur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Mutlu</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Serghei</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Mangul</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Packaging, containerization, and virtualization of computational omics methods: Advances, challenges, and opportunities</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arrXiv</a:t>
            </a:r>
            <a:r>
              <a:rPr kumimoji="0" lang="en-US" sz="1800" b="0" i="0" u="none" strike="noStrike" kern="1200" cap="none" spc="0" normalizeH="0" baseline="0" noProof="0" dirty="0">
                <a:ln>
                  <a:noFill/>
                </a:ln>
                <a:solidFill>
                  <a:srgbClr val="000000"/>
                </a:solidFill>
                <a:effectLst/>
                <a:uLnTx/>
                <a:uFillTx/>
                <a:latin typeface="Tahoma"/>
                <a:ea typeface="+mn-ea"/>
                <a:cs typeface="+mn-cs"/>
              </a:rPr>
              <a:t> 2022</a:t>
            </a:r>
          </a:p>
        </p:txBody>
      </p:sp>
      <p:pic>
        <p:nvPicPr>
          <p:cNvPr id="6" name="Picture 5">
            <a:extLst>
              <a:ext uri="{FF2B5EF4-FFF2-40B4-BE49-F238E27FC236}">
                <a16:creationId xmlns:a16="http://schemas.microsoft.com/office/drawing/2014/main" id="{D465556F-B4BA-B542-9EA4-8C823CCC0E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0" y="2969806"/>
            <a:ext cx="9367388" cy="2763450"/>
          </a:xfrm>
          <a:prstGeom prst="rect">
            <a:avLst/>
          </a:prstGeom>
        </p:spPr>
      </p:pic>
    </p:spTree>
    <p:extLst>
      <p:ext uri="{BB962C8B-B14F-4D97-AF65-F5344CB8AC3E}">
        <p14:creationId xmlns:p14="http://schemas.microsoft.com/office/powerpoint/2010/main" val="1115830269"/>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4F12-528E-5A48-BAE0-E0DF14FEB9AA}"/>
              </a:ext>
            </a:extLst>
          </p:cNvPr>
          <p:cNvSpPr>
            <a:spLocks noGrp="1"/>
          </p:cNvSpPr>
          <p:nvPr>
            <p:ph type="title"/>
          </p:nvPr>
        </p:nvSpPr>
        <p:spPr>
          <a:xfrm>
            <a:off x="228600" y="152400"/>
            <a:ext cx="8936484" cy="1066800"/>
          </a:xfrm>
        </p:spPr>
        <p:txBody>
          <a:bodyPr/>
          <a:lstStyle/>
          <a:p>
            <a:r>
              <a:rPr lang="en-US" dirty="0"/>
              <a:t>Demeter (HD Food Microbiome Profiling)</a:t>
            </a:r>
          </a:p>
        </p:txBody>
      </p:sp>
      <p:sp>
        <p:nvSpPr>
          <p:cNvPr id="4" name="Slide Number Placeholder 3">
            <a:extLst>
              <a:ext uri="{FF2B5EF4-FFF2-40B4-BE49-F238E27FC236}">
                <a16:creationId xmlns:a16="http://schemas.microsoft.com/office/drawing/2014/main" id="{2664F514-3E94-8048-A442-6555D3EDBF0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Rectangle 7">
            <a:extLst>
              <a:ext uri="{FF2B5EF4-FFF2-40B4-BE49-F238E27FC236}">
                <a16:creationId xmlns:a16="http://schemas.microsoft.com/office/drawing/2014/main" id="{E2CA0203-DBBA-FD41-ADB8-08D665685A68}"/>
              </a:ext>
            </a:extLst>
          </p:cNvPr>
          <p:cNvSpPr/>
          <p:nvPr/>
        </p:nvSpPr>
        <p:spPr>
          <a:xfrm>
            <a:off x="259409" y="908720"/>
            <a:ext cx="8799307"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Taha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Shahroodi</a:t>
            </a:r>
            <a:r>
              <a:rPr kumimoji="0" lang="en-US" sz="1800" b="0" i="0" u="none" strike="noStrike" kern="1200" cap="none" spc="0" normalizeH="0" baseline="0" noProof="0" dirty="0">
                <a:ln>
                  <a:noFill/>
                </a:ln>
                <a:solidFill>
                  <a:srgbClr val="000000"/>
                </a:solidFill>
                <a:effectLst/>
                <a:uLnTx/>
                <a:uFillTx/>
                <a:latin typeface="Tahoma"/>
                <a:ea typeface="+mn-ea"/>
                <a:cs typeface="+mn-cs"/>
              </a:rPr>
              <a:t>, Mahdi Zahedi, 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Firtina</a:t>
            </a:r>
            <a:r>
              <a:rPr kumimoji="0" lang="en-US" sz="1800" b="0" i="0" u="none" strike="noStrike" kern="1200" cap="none" spc="0" normalizeH="0" baseline="0" noProof="0" dirty="0">
                <a:ln>
                  <a:noFill/>
                </a:ln>
                <a:solidFill>
                  <a:srgbClr val="000000"/>
                </a:solidFill>
                <a:effectLst/>
                <a:uLnTx/>
                <a:uFillTx/>
                <a:latin typeface="Tahoma"/>
                <a:ea typeface="+mn-ea"/>
                <a:cs typeface="+mn-cs"/>
              </a:rPr>
              <a:t>, 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Stephan Wong,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ahoma"/>
                <a:ea typeface="+mn-ea"/>
                <a:cs typeface="+mn-cs"/>
              </a:rPr>
              <a:t>Onur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Mutlu</a:t>
            </a:r>
            <a:r>
              <a:rPr kumimoji="0" lang="en-US" sz="1800" b="0" i="0" u="none" strike="noStrike" kern="1200" cap="none" spc="0" normalizeH="0" baseline="0" noProof="0" dirty="0">
                <a:ln>
                  <a:noFill/>
                </a:ln>
                <a:solidFill>
                  <a:srgbClr val="000000"/>
                </a:solidFill>
                <a:effectLst/>
                <a:uLnTx/>
                <a:uFillTx/>
                <a:latin typeface="Tahoma"/>
                <a:ea typeface="+mn-ea"/>
                <a:cs typeface="+mn-cs"/>
              </a:rPr>
              <a:t>, Said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Hamdioui</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Demeter: A Fast and Energy-Efficient Food Profiler using </a:t>
            </a:r>
            <a:r>
              <a:rPr kumimoji="0" lang="en-US" sz="1800" b="0" i="0" u="none" strike="noStrike" kern="1200" cap="none" spc="0" normalizeH="0" baseline="0" noProof="0" dirty="0" err="1">
                <a:ln>
                  <a:noFill/>
                </a:ln>
                <a:solidFill>
                  <a:srgbClr val="000000"/>
                </a:solidFill>
                <a:effectLst/>
                <a:uLnTx/>
                <a:uFillTx/>
                <a:latin typeface="Tahoma"/>
                <a:ea typeface="+mn-ea"/>
                <a:cs typeface="+mn-cs"/>
                <a:hlinkClick r:id="rId2"/>
              </a:rPr>
              <a:t>Hyperdimensional</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 Computing in Memory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IEEE Access, 2022</a:t>
            </a:r>
          </a:p>
        </p:txBody>
      </p:sp>
      <p:pic>
        <p:nvPicPr>
          <p:cNvPr id="18" name="Picture 17">
            <a:extLst>
              <a:ext uri="{FF2B5EF4-FFF2-40B4-BE49-F238E27FC236}">
                <a16:creationId xmlns:a16="http://schemas.microsoft.com/office/drawing/2014/main" id="{DFA282B2-5DFE-D34B-B1A4-29AC7E03DC12}"/>
              </a:ext>
            </a:extLst>
          </p:cNvPr>
          <p:cNvPicPr>
            <a:picLocks noChangeAspect="1"/>
          </p:cNvPicPr>
          <p:nvPr/>
        </p:nvPicPr>
        <p:blipFill rotWithShape="1">
          <a:blip r:embed="rId3">
            <a:extLst>
              <a:ext uri="{28A0092B-C50C-407E-A947-70E740481C1C}">
                <a14:useLocalDpi xmlns:a14="http://schemas.microsoft.com/office/drawing/2010/main" val="0"/>
              </a:ext>
            </a:extLst>
          </a:blip>
          <a:srcRect t="31634"/>
          <a:stretch/>
        </p:blipFill>
        <p:spPr>
          <a:xfrm>
            <a:off x="84584" y="2746484"/>
            <a:ext cx="9080500" cy="3125684"/>
          </a:xfrm>
          <a:prstGeom prst="rect">
            <a:avLst/>
          </a:prstGeom>
        </p:spPr>
      </p:pic>
      <p:pic>
        <p:nvPicPr>
          <p:cNvPr id="19" name="Picture 18">
            <a:extLst>
              <a:ext uri="{FF2B5EF4-FFF2-40B4-BE49-F238E27FC236}">
                <a16:creationId xmlns:a16="http://schemas.microsoft.com/office/drawing/2014/main" id="{2D38C017-C505-654F-B1DD-693D7F4DEF8B}"/>
              </a:ext>
            </a:extLst>
          </p:cNvPr>
          <p:cNvPicPr>
            <a:picLocks noChangeAspect="1"/>
          </p:cNvPicPr>
          <p:nvPr/>
        </p:nvPicPr>
        <p:blipFill rotWithShape="1">
          <a:blip r:embed="rId3">
            <a:extLst>
              <a:ext uri="{28A0092B-C50C-407E-A947-70E740481C1C}">
                <a14:useLocalDpi xmlns:a14="http://schemas.microsoft.com/office/drawing/2010/main" val="0"/>
              </a:ext>
            </a:extLst>
          </a:blip>
          <a:srcRect l="82071" t="-49" b="90599"/>
          <a:stretch/>
        </p:blipFill>
        <p:spPr>
          <a:xfrm>
            <a:off x="6546330" y="2458452"/>
            <a:ext cx="2161554" cy="573626"/>
          </a:xfrm>
          <a:prstGeom prst="rect">
            <a:avLst/>
          </a:prstGeom>
        </p:spPr>
      </p:pic>
    </p:spTree>
    <p:extLst>
      <p:ext uri="{BB962C8B-B14F-4D97-AF65-F5344CB8AC3E}">
        <p14:creationId xmlns:p14="http://schemas.microsoft.com/office/powerpoint/2010/main" val="3589427286"/>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66713" y="1670571"/>
            <a:ext cx="8428037" cy="822325"/>
          </a:xfrm>
        </p:spPr>
        <p:txBody>
          <a:bodyPr/>
          <a:lstStyle/>
          <a:p>
            <a:pPr algn="ctr" eaLnBrk="1" hangingPunct="1"/>
            <a:r>
              <a:rPr lang="en-US" sz="5000" b="1" dirty="0">
                <a:latin typeface="Garamond" charset="0"/>
              </a:rPr>
              <a:t>End of Backup Slides</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2889449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DNA Sequencing</a:t>
            </a:r>
          </a:p>
        </p:txBody>
      </p:sp>
      <p:sp>
        <p:nvSpPr>
          <p:cNvPr id="3" name="Content Placeholder 2"/>
          <p:cNvSpPr>
            <a:spLocks noGrp="1"/>
          </p:cNvSpPr>
          <p:nvPr>
            <p:ph idx="1"/>
          </p:nvPr>
        </p:nvSpPr>
        <p:spPr>
          <a:xfrm>
            <a:off x="228600" y="1371600"/>
            <a:ext cx="8915400" cy="4876800"/>
          </a:xfrm>
        </p:spPr>
        <p:txBody>
          <a:bodyPr/>
          <a:lstStyle/>
          <a:p>
            <a:r>
              <a:rPr lang="en-US" dirty="0"/>
              <a:t>Goal: </a:t>
            </a:r>
          </a:p>
          <a:p>
            <a:pPr lvl="1"/>
            <a:r>
              <a:rPr lang="en-US" dirty="0">
                <a:solidFill>
                  <a:srgbClr val="0000FF"/>
                </a:solidFill>
              </a:rPr>
              <a:t>Find the complete sequence of A, C, G, T’s in an organism’s DNA</a:t>
            </a:r>
          </a:p>
          <a:p>
            <a:endParaRPr lang="en-US" dirty="0"/>
          </a:p>
          <a:p>
            <a:r>
              <a:rPr lang="en-US" dirty="0"/>
              <a:t>Challenge: </a:t>
            </a:r>
          </a:p>
          <a:p>
            <a:pPr lvl="1"/>
            <a:r>
              <a:rPr lang="en-US" dirty="0">
                <a:solidFill>
                  <a:srgbClr val="FF0000"/>
                </a:solidFill>
              </a:rPr>
              <a:t>There is no machine that takes long DNA as an input, and gives the complete sequence as output</a:t>
            </a:r>
          </a:p>
          <a:p>
            <a:pPr lvl="1"/>
            <a:r>
              <a:rPr lang="en-US" dirty="0"/>
              <a:t>All sequencing machines chop DNA into pieces and identify relatively small pieces (but not how they fit together)</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17</a:t>
            </a:fld>
            <a:endParaRPr lang="en-US" altLang="en-US"/>
          </a:p>
        </p:txBody>
      </p:sp>
    </p:spTree>
    <p:extLst>
      <p:ext uri="{BB962C8B-B14F-4D97-AF65-F5344CB8AC3E}">
        <p14:creationId xmlns:p14="http://schemas.microsoft.com/office/powerpoint/2010/main" val="1320254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flipV="1">
            <a:off x="2218475" y="1993767"/>
            <a:ext cx="3816626" cy="122754"/>
          </a:xfrm>
          <a:prstGeom prst="rect">
            <a:avLst/>
          </a:prstGeom>
          <a:gradFill flip="none" rotWithShape="1">
            <a:gsLst>
              <a:gs pos="0">
                <a:srgbClr val="FFFF00"/>
              </a:gs>
              <a:gs pos="27000">
                <a:srgbClr val="D580DB"/>
              </a:gs>
              <a:gs pos="63000">
                <a:srgbClr val="00B0F0"/>
              </a:gs>
              <a:gs pos="89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7" name="TextBox 16"/>
          <p:cNvSpPr txBox="1"/>
          <p:nvPr/>
        </p:nvSpPr>
        <p:spPr>
          <a:xfrm>
            <a:off x="3954982" y="1678228"/>
            <a:ext cx="21966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Large DNA molecule</a:t>
            </a:r>
          </a:p>
        </p:txBody>
      </p:sp>
      <p:sp>
        <p:nvSpPr>
          <p:cNvPr id="27" name="Rectangle 26"/>
          <p:cNvSpPr/>
          <p:nvPr/>
        </p:nvSpPr>
        <p:spPr>
          <a:xfrm rot="20515068">
            <a:off x="2308257" y="2804389"/>
            <a:ext cx="1080000" cy="98550"/>
          </a:xfrm>
          <a:prstGeom prst="rect">
            <a:avLst/>
          </a:prstGeom>
          <a:solidFill>
            <a:srgbClr val="E3E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8" name="Rectangle 27"/>
          <p:cNvSpPr/>
          <p:nvPr/>
        </p:nvSpPr>
        <p:spPr>
          <a:xfrm rot="541883">
            <a:off x="3326138" y="2962916"/>
            <a:ext cx="1080000" cy="1008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9" name="Rectangle 28"/>
          <p:cNvSpPr/>
          <p:nvPr/>
        </p:nvSpPr>
        <p:spPr>
          <a:xfrm rot="21094906">
            <a:off x="2625287" y="3160417"/>
            <a:ext cx="1080000" cy="100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0" name="Rectangle 29"/>
          <p:cNvSpPr/>
          <p:nvPr/>
        </p:nvSpPr>
        <p:spPr>
          <a:xfrm rot="21250960">
            <a:off x="4014199" y="2778730"/>
            <a:ext cx="1080000" cy="100800"/>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1" name="Rectangle 30"/>
          <p:cNvSpPr/>
          <p:nvPr/>
        </p:nvSpPr>
        <p:spPr>
          <a:xfrm rot="358080">
            <a:off x="4030955" y="3259788"/>
            <a:ext cx="1080000" cy="1008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2" name="Rectangle 31"/>
          <p:cNvSpPr/>
          <p:nvPr/>
        </p:nvSpPr>
        <p:spPr>
          <a:xfrm rot="472447">
            <a:off x="4861120" y="2986372"/>
            <a:ext cx="1080000" cy="1008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3" name="Rectangle 32"/>
          <p:cNvSpPr/>
          <p:nvPr/>
        </p:nvSpPr>
        <p:spPr>
          <a:xfrm rot="21055297">
            <a:off x="5015857" y="3462076"/>
            <a:ext cx="1080000" cy="1008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cxnSp>
        <p:nvCxnSpPr>
          <p:cNvPr id="36" name="Straight Arrow Connector 35"/>
          <p:cNvCxnSpPr/>
          <p:nvPr/>
        </p:nvCxnSpPr>
        <p:spPr>
          <a:xfrm>
            <a:off x="4254440" y="2184447"/>
            <a:ext cx="0" cy="5120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894100" y="3618619"/>
            <a:ext cx="225753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Small DNA fragments</a:t>
            </a:r>
          </a:p>
        </p:txBody>
      </p:sp>
      <p:cxnSp>
        <p:nvCxnSpPr>
          <p:cNvPr id="40" name="Straight Arrow Connector 39"/>
          <p:cNvCxnSpPr/>
          <p:nvPr/>
        </p:nvCxnSpPr>
        <p:spPr>
          <a:xfrm>
            <a:off x="4275079" y="3987951"/>
            <a:ext cx="0" cy="5120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7517875" y="4984040"/>
            <a:ext cx="81269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Reads</a:t>
            </a:r>
          </a:p>
        </p:txBody>
      </p:sp>
      <p:grpSp>
        <p:nvGrpSpPr>
          <p:cNvPr id="7" name="Group 6"/>
          <p:cNvGrpSpPr/>
          <p:nvPr/>
        </p:nvGrpSpPr>
        <p:grpSpPr>
          <a:xfrm>
            <a:off x="2360658" y="4519360"/>
            <a:ext cx="1562077" cy="338554"/>
            <a:chOff x="2188389" y="4545756"/>
            <a:chExt cx="1562077" cy="338554"/>
          </a:xfrm>
        </p:grpSpPr>
        <p:sp>
          <p:nvSpPr>
            <p:cNvPr id="41" name="Rectangle 40"/>
            <p:cNvSpPr/>
            <p:nvPr/>
          </p:nvSpPr>
          <p:spPr>
            <a:xfrm>
              <a:off x="2250608" y="4593349"/>
              <a:ext cx="1373688" cy="222956"/>
            </a:xfrm>
            <a:prstGeom prst="rect">
              <a:avLst/>
            </a:prstGeom>
            <a:solidFill>
              <a:srgbClr val="E3E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9" name="TextBox 48"/>
            <p:cNvSpPr txBox="1"/>
            <p:nvPr/>
          </p:nvSpPr>
          <p:spPr>
            <a:xfrm>
              <a:off x="2188389" y="4545756"/>
              <a:ext cx="156207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ACGTACCCCGT</a:t>
              </a:r>
            </a:p>
          </p:txBody>
        </p:sp>
      </p:grpSp>
      <p:grpSp>
        <p:nvGrpSpPr>
          <p:cNvPr id="18" name="Group 17"/>
          <p:cNvGrpSpPr/>
          <p:nvPr/>
        </p:nvGrpSpPr>
        <p:grpSpPr>
          <a:xfrm>
            <a:off x="3569046" y="4932628"/>
            <a:ext cx="1561509" cy="338554"/>
            <a:chOff x="3128483" y="5309496"/>
            <a:chExt cx="1561509" cy="338554"/>
          </a:xfrm>
        </p:grpSpPr>
        <p:sp>
          <p:nvSpPr>
            <p:cNvPr id="43" name="Rectangle 42"/>
            <p:cNvSpPr/>
            <p:nvPr/>
          </p:nvSpPr>
          <p:spPr>
            <a:xfrm>
              <a:off x="3203322" y="5362917"/>
              <a:ext cx="1375200" cy="223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0" name="TextBox 49"/>
            <p:cNvSpPr txBox="1"/>
            <p:nvPr/>
          </p:nvSpPr>
          <p:spPr>
            <a:xfrm>
              <a:off x="3128483" y="5309496"/>
              <a:ext cx="156150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GATACACTGTG</a:t>
              </a:r>
            </a:p>
          </p:txBody>
        </p:sp>
      </p:grpSp>
      <p:grpSp>
        <p:nvGrpSpPr>
          <p:cNvPr id="11" name="Group 10"/>
          <p:cNvGrpSpPr/>
          <p:nvPr/>
        </p:nvGrpSpPr>
        <p:grpSpPr>
          <a:xfrm>
            <a:off x="4535963" y="4490619"/>
            <a:ext cx="1539765" cy="338554"/>
            <a:chOff x="4477482" y="4534478"/>
            <a:chExt cx="1539765" cy="338554"/>
          </a:xfrm>
        </p:grpSpPr>
        <p:sp>
          <p:nvSpPr>
            <p:cNvPr id="44" name="Rectangle 43"/>
            <p:cNvSpPr/>
            <p:nvPr/>
          </p:nvSpPr>
          <p:spPr>
            <a:xfrm>
              <a:off x="4541403" y="4588375"/>
              <a:ext cx="1375200" cy="223200"/>
            </a:xfrm>
            <a:prstGeom prst="rect">
              <a:avLst/>
            </a:prstGeom>
            <a:solidFill>
              <a:srgbClr val="D58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1" name="TextBox 50"/>
            <p:cNvSpPr txBox="1"/>
            <p:nvPr/>
          </p:nvSpPr>
          <p:spPr>
            <a:xfrm>
              <a:off x="4477482" y="4534478"/>
              <a:ext cx="153976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TTTTTTTAATT</a:t>
              </a:r>
            </a:p>
          </p:txBody>
        </p:sp>
      </p:grpSp>
      <p:grpSp>
        <p:nvGrpSpPr>
          <p:cNvPr id="19" name="Group 18"/>
          <p:cNvGrpSpPr/>
          <p:nvPr/>
        </p:nvGrpSpPr>
        <p:grpSpPr>
          <a:xfrm>
            <a:off x="2358575" y="5463512"/>
            <a:ext cx="1564160" cy="338554"/>
            <a:chOff x="3857124" y="4997083"/>
            <a:chExt cx="1564160" cy="338554"/>
          </a:xfrm>
        </p:grpSpPr>
        <p:sp>
          <p:nvSpPr>
            <p:cNvPr id="42" name="Rectangle 41"/>
            <p:cNvSpPr/>
            <p:nvPr/>
          </p:nvSpPr>
          <p:spPr>
            <a:xfrm>
              <a:off x="3938690" y="5047731"/>
              <a:ext cx="1375200" cy="223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2" name="TextBox 51"/>
            <p:cNvSpPr txBox="1"/>
            <p:nvPr/>
          </p:nvSpPr>
          <p:spPr>
            <a:xfrm>
              <a:off x="3857124" y="4997083"/>
              <a:ext cx="156416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CTAGGGACCTT</a:t>
              </a:r>
            </a:p>
          </p:txBody>
        </p:sp>
      </p:grpSp>
      <p:grpSp>
        <p:nvGrpSpPr>
          <p:cNvPr id="13" name="Group 12"/>
          <p:cNvGrpSpPr/>
          <p:nvPr/>
        </p:nvGrpSpPr>
        <p:grpSpPr>
          <a:xfrm>
            <a:off x="4572000" y="5456483"/>
            <a:ext cx="1658240" cy="338554"/>
            <a:chOff x="4551147" y="5294189"/>
            <a:chExt cx="1658240" cy="338554"/>
          </a:xfrm>
        </p:grpSpPr>
        <p:sp>
          <p:nvSpPr>
            <p:cNvPr id="45" name="Rectangle 44"/>
            <p:cNvSpPr/>
            <p:nvPr/>
          </p:nvSpPr>
          <p:spPr>
            <a:xfrm>
              <a:off x="4642047" y="5344410"/>
              <a:ext cx="1375200" cy="2232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3" name="TextBox 52"/>
            <p:cNvSpPr txBox="1"/>
            <p:nvPr/>
          </p:nvSpPr>
          <p:spPr>
            <a:xfrm>
              <a:off x="4551147" y="5294189"/>
              <a:ext cx="165824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ACGACGTAGCT</a:t>
              </a:r>
            </a:p>
          </p:txBody>
        </p:sp>
      </p:grpSp>
      <p:grpSp>
        <p:nvGrpSpPr>
          <p:cNvPr id="12" name="Group 11"/>
          <p:cNvGrpSpPr/>
          <p:nvPr/>
        </p:nvGrpSpPr>
        <p:grpSpPr>
          <a:xfrm>
            <a:off x="5287484" y="4926755"/>
            <a:ext cx="1577052" cy="338554"/>
            <a:chOff x="5390191" y="5006202"/>
            <a:chExt cx="1577052" cy="338554"/>
          </a:xfrm>
        </p:grpSpPr>
        <p:sp>
          <p:nvSpPr>
            <p:cNvPr id="46" name="Rectangle 45"/>
            <p:cNvSpPr/>
            <p:nvPr/>
          </p:nvSpPr>
          <p:spPr>
            <a:xfrm>
              <a:off x="5473122" y="5071106"/>
              <a:ext cx="1375200" cy="223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4" name="TextBox 53"/>
            <p:cNvSpPr txBox="1"/>
            <p:nvPr/>
          </p:nvSpPr>
          <p:spPr>
            <a:xfrm>
              <a:off x="5390191" y="5006202"/>
              <a:ext cx="157705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rPr>
                <a:t>AAAAAAAAAA</a:t>
              </a:r>
            </a:p>
          </p:txBody>
        </p:sp>
      </p:grpSp>
      <p:grpSp>
        <p:nvGrpSpPr>
          <p:cNvPr id="14" name="Group 13"/>
          <p:cNvGrpSpPr/>
          <p:nvPr/>
        </p:nvGrpSpPr>
        <p:grpSpPr>
          <a:xfrm>
            <a:off x="1858454" y="4937187"/>
            <a:ext cx="1488373" cy="338554"/>
            <a:chOff x="2517296" y="5024271"/>
            <a:chExt cx="1488373" cy="338554"/>
          </a:xfrm>
        </p:grpSpPr>
        <p:sp>
          <p:nvSpPr>
            <p:cNvPr id="47" name="Rectangle 46"/>
            <p:cNvSpPr/>
            <p:nvPr/>
          </p:nvSpPr>
          <p:spPr>
            <a:xfrm>
              <a:off x="2582826" y="5074208"/>
              <a:ext cx="1375200" cy="223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5" name="TextBox 54"/>
            <p:cNvSpPr txBox="1"/>
            <p:nvPr/>
          </p:nvSpPr>
          <p:spPr>
            <a:xfrm>
              <a:off x="2517296" y="5024271"/>
              <a:ext cx="148837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orbel" panose="020B0503020204020204"/>
                  <a:ea typeface="+mn-ea"/>
                  <a:cs typeface="+mn-cs"/>
                </a:rPr>
                <a:t>ACGAGCGGGT</a:t>
              </a:r>
              <a:endParaRPr kumimoji="0" lang="en-US" sz="16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grpSp>
      <p:sp>
        <p:nvSpPr>
          <p:cNvPr id="21" name="Right Brace 20"/>
          <p:cNvSpPr/>
          <p:nvPr/>
        </p:nvSpPr>
        <p:spPr>
          <a:xfrm>
            <a:off x="6864536" y="4447646"/>
            <a:ext cx="652304" cy="1430394"/>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4" name="Title 3">
            <a:extLst>
              <a:ext uri="{FF2B5EF4-FFF2-40B4-BE49-F238E27FC236}">
                <a16:creationId xmlns:a16="http://schemas.microsoft.com/office/drawing/2014/main" id="{870D95F5-7750-3347-9E12-808E53A13286}"/>
              </a:ext>
            </a:extLst>
          </p:cNvPr>
          <p:cNvSpPr>
            <a:spLocks noGrp="1"/>
          </p:cNvSpPr>
          <p:nvPr>
            <p:ph type="title"/>
          </p:nvPr>
        </p:nvSpPr>
        <p:spPr/>
        <p:txBody>
          <a:bodyPr>
            <a:normAutofit/>
          </a:bodyPr>
          <a:lstStyle/>
          <a:p>
            <a:r>
              <a:rPr lang="en-US" dirty="0"/>
              <a:t>Genome Sequencing</a:t>
            </a:r>
          </a:p>
        </p:txBody>
      </p:sp>
    </p:spTree>
    <p:extLst>
      <p:ext uri="{BB962C8B-B14F-4D97-AF65-F5344CB8AC3E}">
        <p14:creationId xmlns:p14="http://schemas.microsoft.com/office/powerpoint/2010/main" val="621414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7" grpId="0" animBg="1"/>
      <p:bldP spid="28" grpId="0" animBg="1"/>
      <p:bldP spid="29" grpId="0" animBg="1"/>
      <p:bldP spid="30" grpId="0" animBg="1"/>
      <p:bldP spid="31" grpId="0" animBg="1"/>
      <p:bldP spid="32" grpId="0" animBg="1"/>
      <p:bldP spid="33" grpId="0" animBg="1"/>
      <p:bldP spid="38" grpId="0"/>
      <p:bldP spid="48" grpId="0"/>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8E1B2-2199-6840-A1E7-24E2B01594A9}"/>
              </a:ext>
            </a:extLst>
          </p:cNvPr>
          <p:cNvSpPr>
            <a:spLocks noGrp="1"/>
          </p:cNvSpPr>
          <p:nvPr>
            <p:ph type="title"/>
          </p:nvPr>
        </p:nvSpPr>
        <p:spPr/>
        <p:txBody>
          <a:bodyPr/>
          <a:lstStyle/>
          <a:p>
            <a:r>
              <a:rPr lang="en-US" dirty="0"/>
              <a:t>Genome Sequencing and Analysis</a:t>
            </a:r>
          </a:p>
        </p:txBody>
      </p:sp>
      <p:sp>
        <p:nvSpPr>
          <p:cNvPr id="3" name="Slide Number Placeholder 2">
            <a:extLst>
              <a:ext uri="{FF2B5EF4-FFF2-40B4-BE49-F238E27FC236}">
                <a16:creationId xmlns:a16="http://schemas.microsoft.com/office/drawing/2014/main" id="{4D64045F-865F-6541-98F7-EB458E64296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3" name="Google Shape;91;p18">
            <a:extLst>
              <a:ext uri="{FF2B5EF4-FFF2-40B4-BE49-F238E27FC236}">
                <a16:creationId xmlns:a16="http://schemas.microsoft.com/office/drawing/2014/main" id="{3B1974B1-15E5-C840-9425-DE9A45E9362A}"/>
              </a:ext>
            </a:extLst>
          </p:cNvPr>
          <p:cNvPicPr preferRelativeResize="0"/>
          <p:nvPr/>
        </p:nvPicPr>
        <p:blipFill rotWithShape="1">
          <a:blip r:embed="rId2">
            <a:alphaModFix/>
          </a:blip>
          <a:srcRect b="82395"/>
          <a:stretch/>
        </p:blipFill>
        <p:spPr>
          <a:xfrm>
            <a:off x="-1286" y="1674894"/>
            <a:ext cx="9146573" cy="1247516"/>
          </a:xfrm>
          <a:prstGeom prst="rect">
            <a:avLst/>
          </a:prstGeom>
          <a:noFill/>
          <a:ln>
            <a:noFill/>
          </a:ln>
        </p:spPr>
      </p:pic>
      <p:pic>
        <p:nvPicPr>
          <p:cNvPr id="18" name="Picture 17">
            <a:extLst>
              <a:ext uri="{FF2B5EF4-FFF2-40B4-BE49-F238E27FC236}">
                <a16:creationId xmlns:a16="http://schemas.microsoft.com/office/drawing/2014/main" id="{E654956F-6A47-CA42-8E6D-B4594B381C69}"/>
              </a:ext>
            </a:extLst>
          </p:cNvPr>
          <p:cNvPicPr>
            <a:picLocks noChangeAspect="1"/>
          </p:cNvPicPr>
          <p:nvPr/>
        </p:nvPicPr>
        <p:blipFill>
          <a:blip r:embed="rId3"/>
          <a:stretch>
            <a:fillRect/>
          </a:stretch>
        </p:blipFill>
        <p:spPr>
          <a:xfrm rot="21188902">
            <a:off x="3406388" y="1440787"/>
            <a:ext cx="1835272" cy="492690"/>
          </a:xfrm>
          <a:prstGeom prst="rect">
            <a:avLst/>
          </a:prstGeom>
        </p:spPr>
      </p:pic>
      <p:sp>
        <p:nvSpPr>
          <p:cNvPr id="21" name="Rectangle 20">
            <a:extLst>
              <a:ext uri="{FF2B5EF4-FFF2-40B4-BE49-F238E27FC236}">
                <a16:creationId xmlns:a16="http://schemas.microsoft.com/office/drawing/2014/main" id="{A861756E-95E1-BF45-BFB3-24168590EFF7}"/>
              </a:ext>
            </a:extLst>
          </p:cNvPr>
          <p:cNvSpPr/>
          <p:nvPr/>
        </p:nvSpPr>
        <p:spPr>
          <a:xfrm>
            <a:off x="173328" y="3264231"/>
            <a:ext cx="8797345" cy="232459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Current sequencing machines provide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ahoma"/>
                <a:ea typeface="+mn-ea"/>
                <a:cs typeface="+mn-cs"/>
              </a:rPr>
              <a:t>small randomized fragments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mn-ea"/>
                <a:cs typeface="+mn-cs"/>
              </a:rPr>
              <a:t>of the original DNA sequence</a:t>
            </a:r>
          </a:p>
        </p:txBody>
      </p:sp>
      <p:sp>
        <p:nvSpPr>
          <p:cNvPr id="24" name="Google Shape;92;p18">
            <a:extLst>
              <a:ext uri="{FF2B5EF4-FFF2-40B4-BE49-F238E27FC236}">
                <a16:creationId xmlns:a16="http://schemas.microsoft.com/office/drawing/2014/main" id="{707DED9F-329A-D143-9B35-8C5C453FDF59}"/>
              </a:ext>
            </a:extLst>
          </p:cNvPr>
          <p:cNvSpPr txBox="1"/>
          <p:nvPr/>
        </p:nvSpPr>
        <p:spPr>
          <a:xfrm>
            <a:off x="107504" y="5930647"/>
            <a:ext cx="9575839" cy="66101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350" b="0" i="0" u="none" strike="noStrike" kern="1200" cap="none" spc="0" normalizeH="0" baseline="0" noProof="0" dirty="0">
                <a:ln>
                  <a:noFill/>
                </a:ln>
                <a:solidFill>
                  <a:srgbClr val="000000"/>
                </a:solidFill>
                <a:effectLst/>
                <a:uLnTx/>
                <a:uFillTx/>
                <a:latin typeface="Tahoma"/>
                <a:ea typeface="+mn-ea"/>
                <a:cs typeface="+mn-cs"/>
              </a:rPr>
              <a:t>+, "</a:t>
            </a:r>
            <a:r>
              <a:rPr kumimoji="0" lang="en-US" sz="1350" b="1" i="0" u="none" strike="noStrike" kern="1200" cap="none" spc="0" normalizeH="0" baseline="0" noProof="0" dirty="0">
                <a:ln>
                  <a:noFill/>
                </a:ln>
                <a:solidFill>
                  <a:srgbClr val="000000"/>
                </a:solidFill>
                <a:effectLst/>
                <a:uLnTx/>
                <a:uFillTx/>
                <a:latin typeface="Tahoma"/>
                <a:ea typeface="+mn-ea"/>
                <a:cs typeface="+mn-cs"/>
                <a:hlinkClick r:id="rId4"/>
              </a:rPr>
              <a:t>Technology dictates algorithms: Recent developments in read alignment</a:t>
            </a:r>
            <a:r>
              <a:rPr kumimoji="0" lang="en-US" sz="1350" b="0" i="0" u="none" strike="noStrike" kern="1200" cap="none" spc="0" normalizeH="0" baseline="0" noProof="0" dirty="0">
                <a:ln>
                  <a:noFill/>
                </a:ln>
                <a:solidFill>
                  <a:srgbClr val="000000"/>
                </a:solidFill>
                <a:effectLst/>
                <a:uLnTx/>
                <a:uFillTx/>
                <a:latin typeface="Tahoma"/>
                <a:ea typeface="+mn-ea"/>
                <a:cs typeface="+mn-cs"/>
              </a:rPr>
              <a:t>", Genome Biology, 2021</a:t>
            </a:r>
          </a:p>
        </p:txBody>
      </p:sp>
      <p:sp>
        <p:nvSpPr>
          <p:cNvPr id="5" name="Rectangle 4">
            <a:extLst>
              <a:ext uri="{FF2B5EF4-FFF2-40B4-BE49-F238E27FC236}">
                <a16:creationId xmlns:a16="http://schemas.microsoft.com/office/drawing/2014/main" id="{4E709EAD-EEC1-D64D-B7CB-AFD5A7F3DCEC}"/>
              </a:ext>
            </a:extLst>
          </p:cNvPr>
          <p:cNvSpPr/>
          <p:nvPr/>
        </p:nvSpPr>
        <p:spPr>
          <a:xfrm>
            <a:off x="4104345" y="2744960"/>
            <a:ext cx="3528392"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 name="Rounded Rectangle 3">
            <a:extLst>
              <a:ext uri="{FF2B5EF4-FFF2-40B4-BE49-F238E27FC236}">
                <a16:creationId xmlns:a16="http://schemas.microsoft.com/office/drawing/2014/main" id="{8223A530-5C3C-2642-8A84-851C57B59ECC}"/>
              </a:ext>
            </a:extLst>
          </p:cNvPr>
          <p:cNvSpPr/>
          <p:nvPr/>
        </p:nvSpPr>
        <p:spPr>
          <a:xfrm>
            <a:off x="5292080" y="1674894"/>
            <a:ext cx="2088232" cy="1247516"/>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0000"/>
                </a:solidFill>
                <a:effectLst/>
                <a:uLnTx/>
                <a:uFillTx/>
                <a:latin typeface="Tahoma"/>
                <a:ea typeface="+mn-ea"/>
                <a:cs typeface="+mn-cs"/>
              </a:rPr>
              <a:t>Read Mapping</a:t>
            </a:r>
          </a:p>
        </p:txBody>
      </p:sp>
      <p:sp>
        <p:nvSpPr>
          <p:cNvPr id="6" name="TextBox 5">
            <a:extLst>
              <a:ext uri="{FF2B5EF4-FFF2-40B4-BE49-F238E27FC236}">
                <a16:creationId xmlns:a16="http://schemas.microsoft.com/office/drawing/2014/main" id="{0F191C52-1AD6-BA49-9235-0A513F87A062}"/>
              </a:ext>
            </a:extLst>
          </p:cNvPr>
          <p:cNvSpPr txBox="1"/>
          <p:nvPr/>
        </p:nvSpPr>
        <p:spPr>
          <a:xfrm>
            <a:off x="4036106" y="2670945"/>
            <a:ext cx="792088"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Tahoma"/>
                <a:ea typeface="+mn-ea"/>
                <a:cs typeface="+mn-cs"/>
              </a:rPr>
              <a:t>Reads</a:t>
            </a:r>
          </a:p>
        </p:txBody>
      </p:sp>
    </p:spTree>
    <p:extLst>
      <p:ext uri="{BB962C8B-B14F-4D97-AF65-F5344CB8AC3E}">
        <p14:creationId xmlns:p14="http://schemas.microsoft.com/office/powerpoint/2010/main" val="324570175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FEDF-EF5F-2343-9008-0C2639C7F008}"/>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E6DEF487-252E-3F42-9947-AC1AA9333552}"/>
              </a:ext>
            </a:extLst>
          </p:cNvPr>
          <p:cNvSpPr>
            <a:spLocks noGrp="1"/>
          </p:cNvSpPr>
          <p:nvPr>
            <p:ph idx="1"/>
          </p:nvPr>
        </p:nvSpPr>
        <p:spPr>
          <a:xfrm>
            <a:off x="228600" y="1052736"/>
            <a:ext cx="8915400" cy="5029200"/>
          </a:xfrm>
        </p:spPr>
        <p:txBody>
          <a:bodyPr/>
          <a:lstStyle/>
          <a:p>
            <a:r>
              <a:rPr lang="en-US" dirty="0">
                <a:solidFill>
                  <a:srgbClr val="0000FF"/>
                </a:solidFill>
              </a:rPr>
              <a:t>System design for bioinformatics </a:t>
            </a:r>
            <a:r>
              <a:rPr lang="en-US" dirty="0"/>
              <a:t>is a critical problem</a:t>
            </a:r>
          </a:p>
          <a:p>
            <a:pPr lvl="1"/>
            <a:r>
              <a:rPr lang="en-US" dirty="0"/>
              <a:t>It has large scientific, medical, societal, personal implications</a:t>
            </a:r>
          </a:p>
          <a:p>
            <a:endParaRPr lang="en-US" dirty="0"/>
          </a:p>
          <a:p>
            <a:r>
              <a:rPr lang="en-US" dirty="0"/>
              <a:t>This talk is about accelerating </a:t>
            </a:r>
            <a:r>
              <a:rPr lang="en-US" dirty="0">
                <a:solidFill>
                  <a:srgbClr val="0000FF"/>
                </a:solidFill>
              </a:rPr>
              <a:t>a key step in bioinformatics</a:t>
            </a:r>
            <a:r>
              <a:rPr lang="en-US" dirty="0"/>
              <a:t>: </a:t>
            </a:r>
            <a:r>
              <a:rPr lang="en-US" dirty="0">
                <a:solidFill>
                  <a:srgbClr val="FF0000"/>
                </a:solidFill>
              </a:rPr>
              <a:t>genome sequence analysis</a:t>
            </a:r>
          </a:p>
          <a:p>
            <a:pPr lvl="1"/>
            <a:r>
              <a:rPr lang="en-US" dirty="0"/>
              <a:t>In particular, </a:t>
            </a:r>
            <a:r>
              <a:rPr lang="en-US" dirty="0">
                <a:solidFill>
                  <a:srgbClr val="FF0000"/>
                </a:solidFill>
              </a:rPr>
              <a:t>read mapping</a:t>
            </a:r>
          </a:p>
          <a:p>
            <a:endParaRPr lang="en-US" dirty="0"/>
          </a:p>
          <a:p>
            <a:r>
              <a:rPr lang="en-US" dirty="0">
                <a:solidFill>
                  <a:srgbClr val="7030A0"/>
                </a:solidFill>
              </a:rPr>
              <a:t>Many bottlenecks </a:t>
            </a:r>
            <a:r>
              <a:rPr lang="en-US" dirty="0"/>
              <a:t>exist in accessing and manipulating </a:t>
            </a:r>
            <a:r>
              <a:rPr lang="en-US" dirty="0">
                <a:solidFill>
                  <a:srgbClr val="7030A0"/>
                </a:solidFill>
              </a:rPr>
              <a:t>huge amounts of genomic data </a:t>
            </a:r>
            <a:r>
              <a:rPr lang="en-US" dirty="0"/>
              <a:t>during analysis</a:t>
            </a:r>
          </a:p>
          <a:p>
            <a:endParaRPr lang="en-US" dirty="0"/>
          </a:p>
          <a:p>
            <a:r>
              <a:rPr lang="en-US" dirty="0"/>
              <a:t>Many </a:t>
            </a:r>
            <a:r>
              <a:rPr lang="en-US" dirty="0">
                <a:solidFill>
                  <a:srgbClr val="0000FF"/>
                </a:solidFill>
              </a:rPr>
              <a:t>recent ideas to accelerate read mapping</a:t>
            </a:r>
          </a:p>
          <a:p>
            <a:pPr lvl="1"/>
            <a:r>
              <a:rPr lang="en-US" dirty="0"/>
              <a:t>My personal journey since September 2006</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0D852A5-EE62-484B-A021-ACAA12743B7A}"/>
              </a:ext>
            </a:extLst>
          </p:cNvPr>
          <p:cNvSpPr>
            <a:spLocks noGrp="1"/>
          </p:cNvSpPr>
          <p:nvPr>
            <p:ph type="sldNum" sz="quarter" idx="11"/>
          </p:nvPr>
        </p:nvSpPr>
        <p:spPr/>
        <p:txBody>
          <a:bodyPr/>
          <a:lstStyle/>
          <a:p>
            <a:fld id="{323594FA-E141-4234-AE05-360401972BE7}" type="slidenum">
              <a:rPr lang="en-US" altLang="en-US" smtClean="0"/>
              <a:pPr/>
              <a:t>2</a:t>
            </a:fld>
            <a:endParaRPr lang="en-US" altLang="en-US"/>
          </a:p>
        </p:txBody>
      </p:sp>
    </p:spTree>
    <p:extLst>
      <p:ext uri="{BB962C8B-B14F-4D97-AF65-F5344CB8AC3E}">
        <p14:creationId xmlns:p14="http://schemas.microsoft.com/office/powerpoint/2010/main" val="24110386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23920" cy="1066800"/>
          </a:xfrm>
        </p:spPr>
        <p:txBody>
          <a:bodyPr/>
          <a:lstStyle/>
          <a:p>
            <a:r>
              <a:rPr lang="en-US" dirty="0"/>
              <a:t>Untangling Yarn Balls &amp; DNA Sequencing</a:t>
            </a:r>
          </a:p>
        </p:txBody>
      </p:sp>
      <p:sp>
        <p:nvSpPr>
          <p:cNvPr id="3" name="Slide Number Placeholder 2"/>
          <p:cNvSpPr>
            <a:spLocks noGrp="1"/>
          </p:cNvSpPr>
          <p:nvPr>
            <p:ph type="sldNum" sz="quarter" idx="11"/>
          </p:nvPr>
        </p:nvSpPr>
        <p:spPr/>
        <p:txBody>
          <a:bodyPr/>
          <a:lstStyle/>
          <a:p>
            <a:fld id="{018A7077-2B78-4FB5-8F56-24239751AEF0}" type="slidenum">
              <a:rPr lang="en-US" altLang="en-US" smtClean="0">
                <a:solidFill>
                  <a:prstClr val="black"/>
                </a:solidFill>
              </a:rPr>
              <a:pPr/>
              <a:t>20</a:t>
            </a:fld>
            <a:endParaRPr lang="en-US" altLang="en-US">
              <a:solidFill>
                <a:prstClr val="black"/>
              </a:solidFill>
            </a:endParaRPr>
          </a:p>
        </p:txBody>
      </p:sp>
      <p:pic>
        <p:nvPicPr>
          <p:cNvPr id="37890"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1299" b="1299"/>
          <a:stretch/>
        </p:blipFill>
        <p:spPr bwMode="auto">
          <a:xfrm>
            <a:off x="880066" y="1005800"/>
            <a:ext cx="7251138"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92041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249120" y="84249"/>
            <a:ext cx="3422880" cy="391721"/>
          </a:xfrm>
          <a:prstGeom prst="rect">
            <a:avLst/>
          </a:prstGeom>
          <a:noFill/>
          <a:ln w="9525">
            <a:noFill/>
            <a:round/>
            <a:headEnd/>
            <a:tailEnd/>
          </a:ln>
        </p:spPr>
        <p:txBody>
          <a:bodyPr wrap="none" lIns="81639" tIns="60086"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4000" dirty="0">
                <a:solidFill>
                  <a:schemeClr val="tx2"/>
                </a:solidFill>
                <a:latin typeface="+mj-lt"/>
              </a:rPr>
              <a:t>Genome Sequencers</a:t>
            </a:r>
          </a:p>
        </p:txBody>
      </p:sp>
      <p:pic>
        <p:nvPicPr>
          <p:cNvPr id="4099" name="Picture 2"/>
          <p:cNvPicPr>
            <a:picLocks noChangeAspect="1" noChangeArrowheads="1"/>
          </p:cNvPicPr>
          <p:nvPr/>
        </p:nvPicPr>
        <p:blipFill>
          <a:blip r:embed="rId3" cstate="print"/>
          <a:srcRect/>
          <a:stretch>
            <a:fillRect/>
          </a:stretch>
        </p:blipFill>
        <p:spPr bwMode="auto">
          <a:xfrm>
            <a:off x="96481" y="829527"/>
            <a:ext cx="1562400" cy="1525121"/>
          </a:xfrm>
          <a:prstGeom prst="rect">
            <a:avLst/>
          </a:prstGeom>
          <a:noFill/>
          <a:ln w="9525">
            <a:noFill/>
            <a:round/>
            <a:headEnd/>
            <a:tailEnd/>
          </a:ln>
        </p:spPr>
      </p:pic>
      <p:pic>
        <p:nvPicPr>
          <p:cNvPr id="4100" name="Picture 3"/>
          <p:cNvPicPr>
            <a:picLocks noChangeAspect="1" noChangeArrowheads="1"/>
          </p:cNvPicPr>
          <p:nvPr/>
        </p:nvPicPr>
        <p:blipFill>
          <a:blip r:embed="rId4" cstate="print"/>
          <a:srcRect/>
          <a:stretch>
            <a:fillRect/>
          </a:stretch>
        </p:blipFill>
        <p:spPr bwMode="auto">
          <a:xfrm>
            <a:off x="83520" y="2737728"/>
            <a:ext cx="2404800" cy="1908200"/>
          </a:xfrm>
          <a:prstGeom prst="rect">
            <a:avLst/>
          </a:prstGeom>
          <a:noFill/>
          <a:ln w="9525">
            <a:noFill/>
            <a:round/>
            <a:headEnd/>
            <a:tailEnd/>
          </a:ln>
        </p:spPr>
      </p:pic>
      <p:pic>
        <p:nvPicPr>
          <p:cNvPr id="4101" name="Picture 4"/>
          <p:cNvPicPr>
            <a:picLocks noChangeAspect="1" noChangeArrowheads="1"/>
          </p:cNvPicPr>
          <p:nvPr/>
        </p:nvPicPr>
        <p:blipFill>
          <a:blip r:embed="rId5" cstate="print"/>
          <a:srcRect/>
          <a:stretch>
            <a:fillRect/>
          </a:stretch>
        </p:blipFill>
        <p:spPr bwMode="auto">
          <a:xfrm>
            <a:off x="1658880" y="829528"/>
            <a:ext cx="2737440" cy="1742583"/>
          </a:xfrm>
          <a:prstGeom prst="rect">
            <a:avLst/>
          </a:prstGeom>
          <a:noFill/>
          <a:ln w="9525">
            <a:noFill/>
            <a:round/>
            <a:headEnd/>
            <a:tailEnd/>
          </a:ln>
        </p:spPr>
      </p:pic>
      <p:pic>
        <p:nvPicPr>
          <p:cNvPr id="4102" name="Picture 5"/>
          <p:cNvPicPr>
            <a:picLocks noChangeAspect="1" noChangeArrowheads="1"/>
          </p:cNvPicPr>
          <p:nvPr/>
        </p:nvPicPr>
        <p:blipFill>
          <a:blip r:embed="rId6" cstate="print"/>
          <a:srcRect/>
          <a:stretch>
            <a:fillRect/>
          </a:stretch>
        </p:blipFill>
        <p:spPr bwMode="auto">
          <a:xfrm>
            <a:off x="282240" y="4977162"/>
            <a:ext cx="1791360" cy="1412789"/>
          </a:xfrm>
          <a:prstGeom prst="rect">
            <a:avLst/>
          </a:prstGeom>
          <a:noFill/>
          <a:ln w="9525">
            <a:noFill/>
            <a:round/>
            <a:headEnd/>
            <a:tailEnd/>
          </a:ln>
        </p:spPr>
      </p:pic>
      <p:pic>
        <p:nvPicPr>
          <p:cNvPr id="4103" name="Picture 6"/>
          <p:cNvPicPr>
            <a:picLocks noChangeAspect="1" noChangeArrowheads="1"/>
          </p:cNvPicPr>
          <p:nvPr/>
        </p:nvPicPr>
        <p:blipFill>
          <a:blip r:embed="rId7" cstate="print"/>
          <a:srcRect/>
          <a:stretch>
            <a:fillRect/>
          </a:stretch>
        </p:blipFill>
        <p:spPr bwMode="auto">
          <a:xfrm>
            <a:off x="2488320" y="4977163"/>
            <a:ext cx="2322720" cy="1575525"/>
          </a:xfrm>
          <a:prstGeom prst="rect">
            <a:avLst/>
          </a:prstGeom>
          <a:noFill/>
          <a:ln w="9525">
            <a:noFill/>
            <a:round/>
            <a:headEnd/>
            <a:tailEnd/>
          </a:ln>
        </p:spPr>
      </p:pic>
      <p:pic>
        <p:nvPicPr>
          <p:cNvPr id="4104" name="Picture 7"/>
          <p:cNvPicPr>
            <a:picLocks noChangeAspect="1" noChangeArrowheads="1"/>
          </p:cNvPicPr>
          <p:nvPr/>
        </p:nvPicPr>
        <p:blipFill>
          <a:blip r:embed="rId8" cstate="print"/>
          <a:srcRect/>
          <a:stretch>
            <a:fillRect/>
          </a:stretch>
        </p:blipFill>
        <p:spPr bwMode="auto">
          <a:xfrm>
            <a:off x="5044320" y="362918"/>
            <a:ext cx="1658880" cy="1908201"/>
          </a:xfrm>
          <a:prstGeom prst="rect">
            <a:avLst/>
          </a:prstGeom>
          <a:noFill/>
          <a:ln w="9525">
            <a:noFill/>
            <a:round/>
            <a:headEnd/>
            <a:tailEnd/>
          </a:ln>
        </p:spPr>
      </p:pic>
      <p:pic>
        <p:nvPicPr>
          <p:cNvPr id="4105" name="Picture 8"/>
          <p:cNvPicPr>
            <a:picLocks noChangeAspect="1" noChangeArrowheads="1"/>
          </p:cNvPicPr>
          <p:nvPr/>
        </p:nvPicPr>
        <p:blipFill>
          <a:blip r:embed="rId9" cstate="print"/>
          <a:srcRect/>
          <a:stretch>
            <a:fillRect/>
          </a:stretch>
        </p:blipFill>
        <p:spPr bwMode="auto">
          <a:xfrm>
            <a:off x="5136481" y="2239436"/>
            <a:ext cx="2080800" cy="1523680"/>
          </a:xfrm>
          <a:prstGeom prst="rect">
            <a:avLst/>
          </a:prstGeom>
          <a:noFill/>
          <a:ln w="9525">
            <a:noFill/>
            <a:round/>
            <a:headEnd/>
            <a:tailEnd/>
          </a:ln>
        </p:spPr>
      </p:pic>
      <p:pic>
        <p:nvPicPr>
          <p:cNvPr id="4106" name="Picture 9"/>
          <p:cNvPicPr>
            <a:picLocks noChangeAspect="1" noChangeArrowheads="1"/>
          </p:cNvPicPr>
          <p:nvPr/>
        </p:nvPicPr>
        <p:blipFill>
          <a:blip r:embed="rId10" cstate="print"/>
          <a:srcRect l="50665"/>
          <a:stretch>
            <a:fillRect/>
          </a:stretch>
        </p:blipFill>
        <p:spPr bwMode="auto">
          <a:xfrm>
            <a:off x="5209920" y="4369436"/>
            <a:ext cx="2774830" cy="1387561"/>
          </a:xfrm>
          <a:prstGeom prst="rect">
            <a:avLst/>
          </a:prstGeom>
          <a:noFill/>
          <a:ln w="9525">
            <a:noFill/>
            <a:round/>
            <a:headEnd/>
            <a:tailEnd/>
          </a:ln>
        </p:spPr>
      </p:pic>
      <p:pic>
        <p:nvPicPr>
          <p:cNvPr id="4107" name="Picture 10"/>
          <p:cNvPicPr>
            <a:picLocks noChangeAspect="1" noChangeArrowheads="1"/>
          </p:cNvPicPr>
          <p:nvPr/>
        </p:nvPicPr>
        <p:blipFill>
          <a:blip r:embed="rId11" cstate="print"/>
          <a:srcRect/>
          <a:stretch>
            <a:fillRect/>
          </a:stretch>
        </p:blipFill>
        <p:spPr bwMode="auto">
          <a:xfrm>
            <a:off x="2656801" y="2969592"/>
            <a:ext cx="2237760" cy="1676336"/>
          </a:xfrm>
          <a:prstGeom prst="rect">
            <a:avLst/>
          </a:prstGeom>
          <a:noFill/>
          <a:ln w="9525">
            <a:noFill/>
            <a:round/>
            <a:headEnd/>
            <a:tailEnd/>
          </a:ln>
        </p:spPr>
      </p:pic>
      <p:pic>
        <p:nvPicPr>
          <p:cNvPr id="4108" name="Picture 11"/>
          <p:cNvPicPr>
            <a:picLocks noChangeAspect="1" noChangeArrowheads="1"/>
          </p:cNvPicPr>
          <p:nvPr/>
        </p:nvPicPr>
        <p:blipFill>
          <a:blip r:embed="rId12" cstate="print"/>
          <a:srcRect l="24799" r="24799"/>
          <a:stretch>
            <a:fillRect/>
          </a:stretch>
        </p:blipFill>
        <p:spPr bwMode="auto">
          <a:xfrm>
            <a:off x="7290720" y="110181"/>
            <a:ext cx="1569600" cy="1659054"/>
          </a:xfrm>
          <a:prstGeom prst="rect">
            <a:avLst/>
          </a:prstGeom>
          <a:noFill/>
          <a:ln w="9525">
            <a:noFill/>
            <a:round/>
            <a:headEnd/>
            <a:tailEnd/>
          </a:ln>
        </p:spPr>
      </p:pic>
      <p:sp>
        <p:nvSpPr>
          <p:cNvPr id="4109" name="Text Box 12"/>
          <p:cNvSpPr txBox="1">
            <a:spLocks noChangeArrowheads="1"/>
          </p:cNvSpPr>
          <p:nvPr/>
        </p:nvSpPr>
        <p:spPr bwMode="auto">
          <a:xfrm>
            <a:off x="5292080" y="6309320"/>
            <a:ext cx="3732480" cy="663910"/>
          </a:xfrm>
          <a:prstGeom prst="rect">
            <a:avLst/>
          </a:prstGeom>
          <a:noFill/>
          <a:ln w="9525">
            <a:noFill/>
            <a:round/>
            <a:headEnd/>
            <a:tailEnd/>
          </a:ln>
        </p:spPr>
        <p:txBody>
          <a:bodyPr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b="1" dirty="0">
                <a:solidFill>
                  <a:srgbClr val="FF0000"/>
                </a:solidFill>
                <a:latin typeface="Calibri" pitchFamily="34" charset="0"/>
              </a:rPr>
              <a:t>… and more! All produce data with different properties.</a:t>
            </a:r>
          </a:p>
        </p:txBody>
      </p:sp>
      <p:sp>
        <p:nvSpPr>
          <p:cNvPr id="4110" name="Text Box 13"/>
          <p:cNvSpPr txBox="1">
            <a:spLocks noChangeArrowheads="1"/>
          </p:cNvSpPr>
          <p:nvPr/>
        </p:nvSpPr>
        <p:spPr bwMode="auto">
          <a:xfrm>
            <a:off x="249120" y="2354648"/>
            <a:ext cx="116352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Roche/454</a:t>
            </a:r>
          </a:p>
        </p:txBody>
      </p:sp>
      <p:sp>
        <p:nvSpPr>
          <p:cNvPr id="4111" name="Text Box 14"/>
          <p:cNvSpPr txBox="1">
            <a:spLocks noChangeArrowheads="1"/>
          </p:cNvSpPr>
          <p:nvPr/>
        </p:nvSpPr>
        <p:spPr bwMode="auto">
          <a:xfrm>
            <a:off x="83520" y="4562399"/>
            <a:ext cx="195552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Illumina HiSeq2000</a:t>
            </a:r>
          </a:p>
        </p:txBody>
      </p:sp>
      <p:sp>
        <p:nvSpPr>
          <p:cNvPr id="4112" name="Text Box 15"/>
          <p:cNvSpPr txBox="1">
            <a:spLocks noChangeArrowheads="1"/>
          </p:cNvSpPr>
          <p:nvPr/>
        </p:nvSpPr>
        <p:spPr bwMode="auto">
          <a:xfrm>
            <a:off x="1331640" y="6381328"/>
            <a:ext cx="170784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sz="1400" dirty="0">
                <a:solidFill>
                  <a:srgbClr val="000000"/>
                </a:solidFill>
                <a:latin typeface="Calibri" pitchFamily="34" charset="0"/>
              </a:rPr>
              <a:t>Ion Torrent PGM</a:t>
            </a:r>
          </a:p>
        </p:txBody>
      </p:sp>
      <p:sp>
        <p:nvSpPr>
          <p:cNvPr id="4113" name="Text Box 16"/>
          <p:cNvSpPr txBox="1">
            <a:spLocks noChangeArrowheads="1"/>
          </p:cNvSpPr>
          <p:nvPr/>
        </p:nvSpPr>
        <p:spPr bwMode="auto">
          <a:xfrm>
            <a:off x="2488320" y="6545488"/>
            <a:ext cx="184464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Ion Torrent Proton</a:t>
            </a:r>
          </a:p>
        </p:txBody>
      </p:sp>
      <p:sp>
        <p:nvSpPr>
          <p:cNvPr id="4114" name="Text Box 17"/>
          <p:cNvSpPr txBox="1">
            <a:spLocks noChangeArrowheads="1"/>
          </p:cNvSpPr>
          <p:nvPr/>
        </p:nvSpPr>
        <p:spPr bwMode="auto">
          <a:xfrm>
            <a:off x="2707200" y="2341686"/>
            <a:ext cx="110736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AB </a:t>
            </a:r>
            <a:r>
              <a:rPr lang="en-US" dirty="0" err="1">
                <a:solidFill>
                  <a:srgbClr val="000000"/>
                </a:solidFill>
                <a:latin typeface="Calibri" pitchFamily="34" charset="0"/>
              </a:rPr>
              <a:t>SOLiD</a:t>
            </a:r>
            <a:endParaRPr lang="en-US" dirty="0">
              <a:solidFill>
                <a:srgbClr val="000000"/>
              </a:solidFill>
              <a:latin typeface="Calibri" pitchFamily="34" charset="0"/>
            </a:endParaRPr>
          </a:p>
        </p:txBody>
      </p:sp>
      <p:sp>
        <p:nvSpPr>
          <p:cNvPr id="4115" name="Text Box 18"/>
          <p:cNvSpPr txBox="1">
            <a:spLocks noChangeArrowheads="1"/>
          </p:cNvSpPr>
          <p:nvPr/>
        </p:nvSpPr>
        <p:spPr bwMode="auto">
          <a:xfrm>
            <a:off x="5292080" y="5817917"/>
            <a:ext cx="256896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Oxford Nanopore </a:t>
            </a:r>
            <a:r>
              <a:rPr lang="en-US" dirty="0" err="1">
                <a:solidFill>
                  <a:srgbClr val="000000"/>
                </a:solidFill>
                <a:latin typeface="Calibri" pitchFamily="34" charset="0"/>
              </a:rPr>
              <a:t>GridION</a:t>
            </a:r>
            <a:endParaRPr lang="en-US" dirty="0">
              <a:solidFill>
                <a:srgbClr val="000000"/>
              </a:solidFill>
              <a:latin typeface="Calibri" pitchFamily="34" charset="0"/>
            </a:endParaRPr>
          </a:p>
        </p:txBody>
      </p:sp>
      <p:sp>
        <p:nvSpPr>
          <p:cNvPr id="4116" name="Text Box 19"/>
          <p:cNvSpPr txBox="1">
            <a:spLocks noChangeArrowheads="1"/>
          </p:cNvSpPr>
          <p:nvPr/>
        </p:nvSpPr>
        <p:spPr bwMode="auto">
          <a:xfrm>
            <a:off x="5225760" y="3763116"/>
            <a:ext cx="251136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Oxford Nanopore </a:t>
            </a:r>
            <a:r>
              <a:rPr lang="en-US" dirty="0" err="1">
                <a:solidFill>
                  <a:srgbClr val="000000"/>
                </a:solidFill>
                <a:latin typeface="Calibri" pitchFamily="34" charset="0"/>
              </a:rPr>
              <a:t>MinION</a:t>
            </a:r>
            <a:endParaRPr lang="en-US" dirty="0">
              <a:solidFill>
                <a:srgbClr val="000000"/>
              </a:solidFill>
              <a:latin typeface="Calibri" pitchFamily="34" charset="0"/>
            </a:endParaRPr>
          </a:p>
        </p:txBody>
      </p:sp>
      <p:sp>
        <p:nvSpPr>
          <p:cNvPr id="4117" name="Text Box 20"/>
          <p:cNvSpPr txBox="1">
            <a:spLocks noChangeArrowheads="1"/>
          </p:cNvSpPr>
          <p:nvPr/>
        </p:nvSpPr>
        <p:spPr bwMode="auto">
          <a:xfrm>
            <a:off x="7584767" y="1772816"/>
            <a:ext cx="1095840" cy="544377"/>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Complete</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Genomics</a:t>
            </a:r>
          </a:p>
        </p:txBody>
      </p:sp>
      <p:sp>
        <p:nvSpPr>
          <p:cNvPr id="4118" name="Text Box 21"/>
          <p:cNvSpPr txBox="1">
            <a:spLocks noChangeArrowheads="1"/>
          </p:cNvSpPr>
          <p:nvPr/>
        </p:nvSpPr>
        <p:spPr bwMode="auto">
          <a:xfrm>
            <a:off x="5169600" y="1792989"/>
            <a:ext cx="1520640" cy="312512"/>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Illumina </a:t>
            </a:r>
            <a:r>
              <a:rPr lang="en-US" dirty="0" err="1">
                <a:solidFill>
                  <a:srgbClr val="000000"/>
                </a:solidFill>
                <a:latin typeface="Calibri" pitchFamily="34" charset="0"/>
              </a:rPr>
              <a:t>MiSeq</a:t>
            </a:r>
            <a:endParaRPr lang="en-US" dirty="0">
              <a:solidFill>
                <a:srgbClr val="000000"/>
              </a:solidFill>
              <a:latin typeface="Calibri" pitchFamily="34" charset="0"/>
            </a:endParaRPr>
          </a:p>
        </p:txBody>
      </p:sp>
      <p:sp>
        <p:nvSpPr>
          <p:cNvPr id="4119" name="Text Box 22"/>
          <p:cNvSpPr txBox="1">
            <a:spLocks noChangeArrowheads="1"/>
          </p:cNvSpPr>
          <p:nvPr/>
        </p:nvSpPr>
        <p:spPr bwMode="auto">
          <a:xfrm>
            <a:off x="2586240" y="4645928"/>
            <a:ext cx="228096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Pacific Biosciences RS</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a:blip r:embed="rId13"/>
          <a:stretch>
            <a:fillRect/>
          </a:stretch>
        </p:blipFill>
        <p:spPr>
          <a:xfrm>
            <a:off x="7907854" y="2420888"/>
            <a:ext cx="1066800" cy="1993900"/>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8030881" y="4379366"/>
            <a:ext cx="1955520" cy="312513"/>
          </a:xfrm>
          <a:prstGeom prst="rect">
            <a:avLst/>
          </a:prstGeom>
          <a:noFill/>
          <a:ln w="9525">
            <a:noFill/>
            <a:round/>
            <a:headEnd/>
            <a:tailEnd/>
          </a:ln>
        </p:spPr>
        <p:txBody>
          <a:bodyPr wrap="none" lIns="81639" tIns="40820" rIns="81639" bIns="40820"/>
          <a:lstStyle/>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Illumina </a:t>
            </a: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err="1">
                <a:solidFill>
                  <a:srgbClr val="000000"/>
                </a:solidFill>
                <a:latin typeface="Calibri" pitchFamily="34" charset="0"/>
              </a:rPr>
              <a:t>NovaSeq</a:t>
            </a:r>
            <a:endParaRPr lang="en-US" dirty="0">
              <a:solidFill>
                <a:srgbClr val="000000"/>
              </a:solidFill>
              <a:latin typeface="Calibri" pitchFamily="34" charset="0"/>
            </a:endParaRPr>
          </a:p>
          <a:p>
            <a:pP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US" dirty="0">
                <a:solidFill>
                  <a:srgbClr val="000000"/>
                </a:solidFill>
                <a:latin typeface="Calibri" pitchFamily="34" charset="0"/>
              </a:rPr>
              <a:t>6000</a:t>
            </a:r>
          </a:p>
        </p:txBody>
      </p:sp>
    </p:spTree>
    <p:extLst>
      <p:ext uri="{BB962C8B-B14F-4D97-AF65-F5344CB8AC3E}">
        <p14:creationId xmlns:p14="http://schemas.microsoft.com/office/powerpoint/2010/main" val="41120855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8"/>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341074" y="2835506"/>
            <a:ext cx="2264883" cy="1315071"/>
          </a:xfrm>
          <a:prstGeom prst="rect">
            <a:avLst/>
          </a:prstGeom>
          <a:noFill/>
          <a:ln w="9525">
            <a:noFill/>
            <a:round/>
            <a:headEnd/>
            <a:tailEnd/>
          </a:ln>
        </p:spPr>
      </p:pic>
      <p:sp>
        <p:nvSpPr>
          <p:cNvPr id="4109" name="Text Box 12"/>
          <p:cNvSpPr txBox="1">
            <a:spLocks noChangeArrowheads="1"/>
          </p:cNvSpPr>
          <p:nvPr/>
        </p:nvSpPr>
        <p:spPr bwMode="auto">
          <a:xfrm>
            <a:off x="1707966" y="6018342"/>
            <a:ext cx="7383042" cy="420502"/>
          </a:xfrm>
          <a:prstGeom prst="rect">
            <a:avLst/>
          </a:prstGeom>
          <a:noFill/>
          <a:ln w="9525">
            <a:noFill/>
            <a:round/>
            <a:headEnd/>
            <a:tailEnd/>
          </a:ln>
        </p:spPr>
        <p:txBody>
          <a:bodyPr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2400" b="1" i="0" u="none" strike="noStrike" kern="1200" cap="none" spc="0" normalizeH="0" baseline="0" noProof="0">
                <a:ln>
                  <a:noFill/>
                </a:ln>
                <a:solidFill>
                  <a:srgbClr val="FF0000"/>
                </a:solidFill>
                <a:effectLst/>
                <a:uLnTx/>
                <a:uFillTx/>
                <a:latin typeface="Calibri" pitchFamily="34" charset="0"/>
                <a:ea typeface="+mn-ea"/>
                <a:cs typeface="+mn-cs"/>
              </a:rPr>
              <a:t>… and more! All produce data with different properties.</a:t>
            </a:r>
          </a:p>
        </p:txBody>
      </p:sp>
      <p:sp>
        <p:nvSpPr>
          <p:cNvPr id="4111" name="Text Box 14"/>
          <p:cNvSpPr txBox="1">
            <a:spLocks noChangeArrowheads="1"/>
          </p:cNvSpPr>
          <p:nvPr/>
        </p:nvSpPr>
        <p:spPr bwMode="auto">
          <a:xfrm>
            <a:off x="720389" y="2492896"/>
            <a:ext cx="195552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itchFamily="34" charset="0"/>
                <a:ea typeface="+mn-ea"/>
                <a:cs typeface="+mn-cs"/>
              </a:rPr>
              <a:t>Illumina </a:t>
            </a:r>
            <a:r>
              <a:rPr kumimoji="0" lang="en-US" sz="1800" b="0" i="0" u="none" strike="noStrike" kern="1200" cap="none" spc="0" normalizeH="0" baseline="0" noProof="0" err="1">
                <a:ln>
                  <a:noFill/>
                </a:ln>
                <a:solidFill>
                  <a:srgbClr val="000000"/>
                </a:solidFill>
                <a:effectLst/>
                <a:uLnTx/>
                <a:uFillTx/>
                <a:latin typeface="Calibri" pitchFamily="34" charset="0"/>
                <a:ea typeface="+mn-ea"/>
                <a:cs typeface="+mn-cs"/>
              </a:rPr>
              <a:t>MiSeq</a:t>
            </a:r>
            <a:endParaRPr kumimoji="0" lang="en-US" sz="18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4116" name="Text Box 19"/>
          <p:cNvSpPr txBox="1">
            <a:spLocks noChangeArrowheads="1"/>
          </p:cNvSpPr>
          <p:nvPr/>
        </p:nvSpPr>
        <p:spPr bwMode="auto">
          <a:xfrm>
            <a:off x="6149862" y="414068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Oxford </a:t>
            </a: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Nanopore</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MinION</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119" name="Text Box 22"/>
          <p:cNvSpPr txBox="1">
            <a:spLocks noChangeArrowheads="1"/>
          </p:cNvSpPr>
          <p:nvPr/>
        </p:nvSpPr>
        <p:spPr bwMode="auto">
          <a:xfrm>
            <a:off x="2975084" y="5796865"/>
            <a:ext cx="2280960" cy="312513"/>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Pacific Biosciences RS II</a:t>
            </a:r>
          </a:p>
        </p:txBody>
      </p:sp>
      <p:pic>
        <p:nvPicPr>
          <p:cNvPr id="2" name="Picture 1">
            <a:extLst>
              <a:ext uri="{FF2B5EF4-FFF2-40B4-BE49-F238E27FC236}">
                <a16:creationId xmlns:a16="http://schemas.microsoft.com/office/drawing/2014/main" id="{5286926F-A2D7-D54A-9679-98991FADA789}"/>
              </a:ext>
            </a:extLst>
          </p:cNvPr>
          <p:cNvPicPr>
            <a:picLocks noChangeAspect="1"/>
          </p:cNvPicPr>
          <p:nvPr/>
        </p:nvPicPr>
        <p:blipFill rotWithShape="1">
          <a:blip r:embed="rId4">
            <a:extLst>
              <a:ext uri="{28A0092B-C50C-407E-A947-70E740481C1C}">
                <a14:useLocalDpi xmlns:a14="http://schemas.microsoft.com/office/drawing/2010/main"/>
              </a:ext>
            </a:extLst>
          </a:blip>
          <a:srcRect l="8748" t="4106"/>
          <a:stretch/>
        </p:blipFill>
        <p:spPr>
          <a:xfrm>
            <a:off x="659168" y="2865864"/>
            <a:ext cx="1522463" cy="2990331"/>
          </a:xfrm>
          <a:prstGeom prst="rect">
            <a:avLst/>
          </a:prstGeom>
        </p:spPr>
      </p:pic>
      <p:sp>
        <p:nvSpPr>
          <p:cNvPr id="25" name="Text Box 14">
            <a:extLst>
              <a:ext uri="{FF2B5EF4-FFF2-40B4-BE49-F238E27FC236}">
                <a16:creationId xmlns:a16="http://schemas.microsoft.com/office/drawing/2014/main" id="{2CACA9BA-5821-1048-8CBA-9D82E07E5188}"/>
              </a:ext>
            </a:extLst>
          </p:cNvPr>
          <p:cNvSpPr txBox="1">
            <a:spLocks noChangeArrowheads="1"/>
          </p:cNvSpPr>
          <p:nvPr/>
        </p:nvSpPr>
        <p:spPr bwMode="auto">
          <a:xfrm>
            <a:off x="227637" y="5698152"/>
            <a:ext cx="2226045" cy="454485"/>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Illumina </a:t>
            </a: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NovaSeq</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6000</a:t>
            </a:r>
          </a:p>
        </p:txBody>
      </p:sp>
      <p:pic>
        <p:nvPicPr>
          <p:cNvPr id="28" name="Picture 6" descr="SmidgION-2018.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20419971">
            <a:off x="5904311" y="4637310"/>
            <a:ext cx="2378084" cy="135502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7361099" y="4941168"/>
            <a:ext cx="138736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Oxford</a:t>
            </a:r>
          </a:p>
          <a:p>
            <a:pPr marL="0" marR="0" lvl="0" indent="0" algn="ctr"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Nanopore </a:t>
            </a: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SmidgION</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Title 5">
            <a:extLst>
              <a:ext uri="{FF2B5EF4-FFF2-40B4-BE49-F238E27FC236}">
                <a16:creationId xmlns:a16="http://schemas.microsoft.com/office/drawing/2014/main" id="{BB9ACE75-2A91-FF48-BB7A-B238CC199F0D}"/>
              </a:ext>
            </a:extLst>
          </p:cNvPr>
          <p:cNvSpPr>
            <a:spLocks noGrp="1"/>
          </p:cNvSpPr>
          <p:nvPr>
            <p:ph type="title"/>
          </p:nvPr>
        </p:nvSpPr>
        <p:spPr/>
        <p:txBody>
          <a:bodyPr/>
          <a:lstStyle/>
          <a:p>
            <a:r>
              <a:rPr lang="en-US"/>
              <a:t>High-Throughput Sequencers</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4" name="Picture 3">
            <a:extLst>
              <a:ext uri="{FF2B5EF4-FFF2-40B4-BE49-F238E27FC236}">
                <a16:creationId xmlns:a16="http://schemas.microsoft.com/office/drawing/2014/main" id="{80604968-A48F-7F4C-8018-E4032C22CB13}"/>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813213" y="3655082"/>
            <a:ext cx="2826635" cy="2198457"/>
          </a:xfrm>
          <a:prstGeom prst="rect">
            <a:avLst/>
          </a:prstGeom>
        </p:spPr>
      </p:pic>
      <p:pic>
        <p:nvPicPr>
          <p:cNvPr id="5" name="Picture 4">
            <a:extLst>
              <a:ext uri="{FF2B5EF4-FFF2-40B4-BE49-F238E27FC236}">
                <a16:creationId xmlns:a16="http://schemas.microsoft.com/office/drawing/2014/main" id="{750A2965-1724-534D-BB34-BC89C68792B6}"/>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2933433" y="869263"/>
            <a:ext cx="1854591" cy="2935859"/>
          </a:xfrm>
          <a:prstGeom prst="rect">
            <a:avLst/>
          </a:prstGeom>
        </p:spPr>
      </p:pic>
      <p:sp>
        <p:nvSpPr>
          <p:cNvPr id="7" name="Rectangle 6">
            <a:extLst>
              <a:ext uri="{FF2B5EF4-FFF2-40B4-BE49-F238E27FC236}">
                <a16:creationId xmlns:a16="http://schemas.microsoft.com/office/drawing/2014/main" id="{34E6AA61-728F-A647-A582-56CFE877C4B9}"/>
              </a:ext>
            </a:extLst>
          </p:cNvPr>
          <p:cNvSpPr/>
          <p:nvPr/>
        </p:nvSpPr>
        <p:spPr>
          <a:xfrm>
            <a:off x="4728805" y="2090916"/>
            <a:ext cx="1317990"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Pacific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Biosciences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Sequel II</a:t>
            </a:r>
          </a:p>
        </p:txBody>
      </p:sp>
      <p:pic>
        <p:nvPicPr>
          <p:cNvPr id="8" name="Picture 7">
            <a:extLst>
              <a:ext uri="{FF2B5EF4-FFF2-40B4-BE49-F238E27FC236}">
                <a16:creationId xmlns:a16="http://schemas.microsoft.com/office/drawing/2014/main" id="{23229967-EAD1-274A-AE95-6D6FC05060BD}"/>
              </a:ext>
            </a:extLst>
          </p:cNvPr>
          <p:cNvPicPr>
            <a:picLocks noChangeAspect="1"/>
          </p:cNvPicPr>
          <p:nvPr/>
        </p:nvPicPr>
        <p:blipFill>
          <a:blip r:embed="rId8"/>
          <a:stretch>
            <a:fillRect/>
          </a:stretch>
        </p:blipFill>
        <p:spPr>
          <a:xfrm>
            <a:off x="6125961" y="1108776"/>
            <a:ext cx="2559162" cy="1796468"/>
          </a:xfrm>
          <a:prstGeom prst="rect">
            <a:avLst/>
          </a:prstGeom>
        </p:spPr>
      </p:pic>
      <p:sp>
        <p:nvSpPr>
          <p:cNvPr id="9" name="Rectangle 8">
            <a:extLst>
              <a:ext uri="{FF2B5EF4-FFF2-40B4-BE49-F238E27FC236}">
                <a16:creationId xmlns:a16="http://schemas.microsoft.com/office/drawing/2014/main" id="{718B4294-5F14-AF42-94E3-9B5A8E6AF93F}"/>
              </a:ext>
            </a:extLst>
          </p:cNvPr>
          <p:cNvSpPr/>
          <p:nvPr/>
        </p:nvSpPr>
        <p:spPr>
          <a:xfrm>
            <a:off x="5931345" y="944360"/>
            <a:ext cx="1357936"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Oxford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Nanopore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PromethION</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EE071B56-2764-9D4E-8045-45BFB073568C}"/>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227637" y="836712"/>
            <a:ext cx="2601870" cy="1732710"/>
          </a:xfrm>
          <a:prstGeom prst="rect">
            <a:avLst/>
          </a:prstGeom>
        </p:spPr>
      </p:pic>
    </p:spTree>
    <p:extLst>
      <p:ext uri="{BB962C8B-B14F-4D97-AF65-F5344CB8AC3E}">
        <p14:creationId xmlns:p14="http://schemas.microsoft.com/office/powerpoint/2010/main" val="9139421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r>
              <a:rPr lang="en-US" dirty="0"/>
              <a:t>The Genomic Era</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23</a:t>
            </a:fld>
            <a:endParaRPr lang="en-US" altLang="en-US"/>
          </a:p>
        </p:txBody>
      </p:sp>
      <p:pic>
        <p:nvPicPr>
          <p:cNvPr id="5" name="Picture 2" descr="https://www.genome.gov/images/content/costpermb2015_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9"/>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algn="just"/>
            <a:endParaRPr lang="en-US" sz="400" b="1" dirty="0">
              <a:solidFill>
                <a:schemeClr val="bg2"/>
              </a:solidFill>
              <a:latin typeface="europa"/>
            </a:endParaRPr>
          </a:p>
        </p:txBody>
      </p:sp>
      <p:sp>
        <p:nvSpPr>
          <p:cNvPr id="7" name="Rectangle 6"/>
          <p:cNvSpPr/>
          <p:nvPr/>
        </p:nvSpPr>
        <p:spPr>
          <a:xfrm>
            <a:off x="3779912" y="1198493"/>
            <a:ext cx="3540686" cy="646331"/>
          </a:xfrm>
          <a:prstGeom prst="rect">
            <a:avLst/>
          </a:prstGeom>
          <a:solidFill>
            <a:schemeClr val="accent1">
              <a:lumMod val="60000"/>
              <a:lumOff val="40000"/>
            </a:schemeClr>
          </a:solidFill>
        </p:spPr>
        <p:txBody>
          <a:bodyPr wrap="square">
            <a:spAutoFit/>
          </a:bodyPr>
          <a:lstStyle/>
          <a:p>
            <a:r>
              <a:rPr lang="en-US" dirty="0"/>
              <a:t>development of high-throughput sequencing (HTS)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601" b="24369"/>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r>
              <a:rPr lang="en-US" sz="1200" dirty="0">
                <a:hlinkClick r:id="rId6"/>
              </a:rPr>
              <a:t>http://www.economist.com/news/21631808-so-much-genetic-data-so-many-uses-genes-unzipped</a:t>
            </a:r>
            <a:r>
              <a:rPr lang="en-US" sz="1200" dirty="0"/>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algn="just"/>
            <a:endParaRPr lang="en-US" sz="400" b="1" dirty="0">
              <a:solidFill>
                <a:schemeClr val="bg2"/>
              </a:solidFill>
              <a:latin typeface="europa"/>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r>
              <a:rPr lang="en-US" dirty="0"/>
              <a:t>Number of Genomes Sequenced</a:t>
            </a:r>
          </a:p>
        </p:txBody>
      </p:sp>
    </p:spTree>
    <p:extLst>
      <p:ext uri="{BB962C8B-B14F-4D97-AF65-F5344CB8AC3E}">
        <p14:creationId xmlns:p14="http://schemas.microsoft.com/office/powerpoint/2010/main" val="94684636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533D-6578-9244-9E1E-65F2A91829C2}"/>
              </a:ext>
            </a:extLst>
          </p:cNvPr>
          <p:cNvSpPr>
            <a:spLocks noGrp="1"/>
          </p:cNvSpPr>
          <p:nvPr>
            <p:ph type="title"/>
          </p:nvPr>
        </p:nvSpPr>
        <p:spPr/>
        <p:txBody>
          <a:bodyPr>
            <a:normAutofit/>
          </a:bodyPr>
          <a:lstStyle/>
          <a:p>
            <a:r>
              <a:rPr lang="en-US" dirty="0"/>
              <a:t>Genome Sequencing Cost Is Reducing</a:t>
            </a:r>
          </a:p>
        </p:txBody>
      </p:sp>
      <p:sp>
        <p:nvSpPr>
          <p:cNvPr id="3" name="Content Placeholder 2">
            <a:extLst>
              <a:ext uri="{FF2B5EF4-FFF2-40B4-BE49-F238E27FC236}">
                <a16:creationId xmlns:a16="http://schemas.microsoft.com/office/drawing/2014/main" id="{3D9248F6-5736-8940-A0E5-90DF88C81348}"/>
              </a:ext>
            </a:extLst>
          </p:cNvPr>
          <p:cNvSpPr>
            <a:spLocks noGrp="1"/>
          </p:cNvSpPr>
          <p:nvPr>
            <p:ph idx="1"/>
          </p:nvPr>
        </p:nvSpPr>
        <p:spPr>
          <a:xfrm>
            <a:off x="366963" y="6158167"/>
            <a:ext cx="8410073" cy="270768"/>
          </a:xfrm>
        </p:spPr>
        <p:txBody>
          <a:bodyPr>
            <a:normAutofit fontScale="55000" lnSpcReduction="20000"/>
          </a:bodyPr>
          <a:lstStyle/>
          <a:p>
            <a:pPr marL="179387" indent="0" algn="r">
              <a:buNone/>
            </a:pPr>
            <a:r>
              <a:rPr lang="en-US" dirty="0"/>
              <a:t>*From NIH (</a:t>
            </a:r>
            <a:r>
              <a:rPr lang="en-US" dirty="0">
                <a:hlinkClick r:id="rId2"/>
              </a:rPr>
              <a:t>https://www.genome.gov/about-genomics/fact-sheets/DNA-Sequencing-Costs-Data</a:t>
            </a:r>
            <a:r>
              <a:rPr lang="en-US" dirty="0"/>
              <a:t>)</a:t>
            </a:r>
          </a:p>
        </p:txBody>
      </p:sp>
      <p:pic>
        <p:nvPicPr>
          <p:cNvPr id="147458" name="Picture 2" descr="Sequencing Cost Per Megabase">
            <a:extLst>
              <a:ext uri="{FF2B5EF4-FFF2-40B4-BE49-F238E27FC236}">
                <a16:creationId xmlns:a16="http://schemas.microsoft.com/office/drawing/2014/main" id="{DDA2069E-88D9-EE48-AF49-797907692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51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25544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533D-6578-9244-9E1E-65F2A91829C2}"/>
              </a:ext>
            </a:extLst>
          </p:cNvPr>
          <p:cNvSpPr>
            <a:spLocks noGrp="1"/>
          </p:cNvSpPr>
          <p:nvPr>
            <p:ph type="title"/>
          </p:nvPr>
        </p:nvSpPr>
        <p:spPr/>
        <p:txBody>
          <a:bodyPr>
            <a:normAutofit/>
          </a:bodyPr>
          <a:lstStyle/>
          <a:p>
            <a:r>
              <a:rPr lang="en-US" dirty="0"/>
              <a:t>Genome Sequencing Cost Is Reducing</a:t>
            </a:r>
          </a:p>
        </p:txBody>
      </p:sp>
      <p:sp>
        <p:nvSpPr>
          <p:cNvPr id="3" name="Content Placeholder 2">
            <a:extLst>
              <a:ext uri="{FF2B5EF4-FFF2-40B4-BE49-F238E27FC236}">
                <a16:creationId xmlns:a16="http://schemas.microsoft.com/office/drawing/2014/main" id="{3D9248F6-5736-8940-A0E5-90DF88C81348}"/>
              </a:ext>
            </a:extLst>
          </p:cNvPr>
          <p:cNvSpPr>
            <a:spLocks noGrp="1"/>
          </p:cNvSpPr>
          <p:nvPr>
            <p:ph idx="1"/>
          </p:nvPr>
        </p:nvSpPr>
        <p:spPr>
          <a:xfrm>
            <a:off x="366963" y="6158167"/>
            <a:ext cx="8410073" cy="270768"/>
          </a:xfrm>
        </p:spPr>
        <p:txBody>
          <a:bodyPr>
            <a:normAutofit fontScale="55000" lnSpcReduction="20000"/>
          </a:bodyPr>
          <a:lstStyle/>
          <a:p>
            <a:pPr marL="179387" indent="0" algn="r">
              <a:buNone/>
            </a:pPr>
            <a:r>
              <a:rPr lang="en-US" dirty="0"/>
              <a:t>*From NIH (</a:t>
            </a:r>
            <a:r>
              <a:rPr lang="en-US" dirty="0">
                <a:hlinkClick r:id="rId2"/>
              </a:rPr>
              <a:t>https://www.genome.gov/about-genomics/fact-sheets/DNA-Sequencing-Costs-Data</a:t>
            </a:r>
            <a:r>
              <a:rPr lang="en-US" dirty="0"/>
              <a:t>)</a:t>
            </a:r>
          </a:p>
        </p:txBody>
      </p:sp>
      <p:pic>
        <p:nvPicPr>
          <p:cNvPr id="148482" name="Picture 2" descr="Graph: Sequencing Cost Per Genome">
            <a:extLst>
              <a:ext uri="{FF2B5EF4-FFF2-40B4-BE49-F238E27FC236}">
                <a16:creationId xmlns:a16="http://schemas.microsoft.com/office/drawing/2014/main" id="{77B095F8-870F-FB45-9DCD-846C1C684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0728"/>
            <a:ext cx="9144000" cy="5145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51594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DDD43-0922-7749-8244-39E8B458FD5C}"/>
              </a:ext>
            </a:extLst>
          </p:cNvPr>
          <p:cNvSpPr>
            <a:spLocks noGrp="1"/>
          </p:cNvSpPr>
          <p:nvPr>
            <p:ph type="title"/>
          </p:nvPr>
        </p:nvSpPr>
        <p:spPr/>
        <p:txBody>
          <a:bodyPr/>
          <a:lstStyle/>
          <a:p>
            <a:r>
              <a:rPr lang="en-US" dirty="0"/>
              <a:t>Solving the Puzzle</a:t>
            </a:r>
          </a:p>
        </p:txBody>
      </p:sp>
      <p:sp>
        <p:nvSpPr>
          <p:cNvPr id="3" name="Slide Number Placeholder 2">
            <a:extLst>
              <a:ext uri="{FF2B5EF4-FFF2-40B4-BE49-F238E27FC236}">
                <a16:creationId xmlns:a16="http://schemas.microsoft.com/office/drawing/2014/main" id="{FC4E016A-B4B0-3144-9119-C66195E1DB8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0" name="Rectangle 9">
            <a:extLst>
              <a:ext uri="{FF2B5EF4-FFF2-40B4-BE49-F238E27FC236}">
                <a16:creationId xmlns:a16="http://schemas.microsoft.com/office/drawing/2014/main" id="{97B285DF-9552-E74B-80C5-326BC90E4C2F}"/>
              </a:ext>
            </a:extLst>
          </p:cNvPr>
          <p:cNvSpPr/>
          <p:nvPr/>
        </p:nvSpPr>
        <p:spPr>
          <a:xfrm>
            <a:off x="228600" y="6093296"/>
            <a:ext cx="891540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hlinkClick r:id="rId3"/>
              </a:rPr>
              <a:t>https://www.pacb.com/smrt-science/smrt-sequencing/hifi-reads-for-highly-accurate-long-read-sequencing/</a:t>
            </a:r>
            <a:r>
              <a:rPr kumimoji="0" lang="en-US" sz="1400" b="0" i="0" u="none" strike="noStrike" kern="1200" cap="none" spc="0" normalizeH="0" baseline="0" noProof="0" dirty="0">
                <a:ln>
                  <a:noFill/>
                </a:ln>
                <a:solidFill>
                  <a:srgbClr val="000000"/>
                </a:solidFill>
                <a:effectLst/>
                <a:uLnTx/>
                <a:uFillTx/>
                <a:latin typeface="Tahoma"/>
                <a:ea typeface="+mn-ea"/>
                <a:cs typeface="+mn-cs"/>
              </a:rPr>
              <a:t> </a:t>
            </a:r>
          </a:p>
        </p:txBody>
      </p:sp>
      <p:pic>
        <p:nvPicPr>
          <p:cNvPr id="11" name="Picture 10">
            <a:extLst>
              <a:ext uri="{FF2B5EF4-FFF2-40B4-BE49-F238E27FC236}">
                <a16:creationId xmlns:a16="http://schemas.microsoft.com/office/drawing/2014/main" id="{E5D6E617-FD86-3947-898A-F71BDFA88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962" y="1986230"/>
            <a:ext cx="2480476" cy="2445662"/>
          </a:xfrm>
          <a:prstGeom prst="rect">
            <a:avLst/>
          </a:prstGeom>
        </p:spPr>
      </p:pic>
      <p:pic>
        <p:nvPicPr>
          <p:cNvPr id="12" name="Picture 11">
            <a:extLst>
              <a:ext uri="{FF2B5EF4-FFF2-40B4-BE49-F238E27FC236}">
                <a16:creationId xmlns:a16="http://schemas.microsoft.com/office/drawing/2014/main" id="{98B5BE29-BA79-D44C-83CD-78C43FA04B10}"/>
              </a:ext>
            </a:extLst>
          </p:cNvPr>
          <p:cNvPicPr>
            <a:picLocks noChangeAspect="1"/>
          </p:cNvPicPr>
          <p:nvPr/>
        </p:nvPicPr>
        <p:blipFill rotWithShape="1">
          <a:blip r:embed="rId5">
            <a:extLst>
              <a:ext uri="{28A0092B-C50C-407E-A947-70E740481C1C}">
                <a14:useLocalDpi xmlns:a14="http://schemas.microsoft.com/office/drawing/2010/main" val="0"/>
              </a:ext>
            </a:extLst>
          </a:blip>
          <a:srcRect l="16834" t="9863" r="57179" b="39151"/>
          <a:stretch/>
        </p:blipFill>
        <p:spPr>
          <a:xfrm>
            <a:off x="1043608" y="1987805"/>
            <a:ext cx="2526188" cy="2444087"/>
          </a:xfrm>
          <a:prstGeom prst="rect">
            <a:avLst/>
          </a:prstGeom>
        </p:spPr>
      </p:pic>
      <p:pic>
        <p:nvPicPr>
          <p:cNvPr id="13" name="Picture 12">
            <a:extLst>
              <a:ext uri="{FF2B5EF4-FFF2-40B4-BE49-F238E27FC236}">
                <a16:creationId xmlns:a16="http://schemas.microsoft.com/office/drawing/2014/main" id="{4F469525-A5EB-4747-A040-C8DE90DE8954}"/>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8019458" y="3400812"/>
            <a:ext cx="227204" cy="252052"/>
          </a:xfrm>
          <a:prstGeom prst="rect">
            <a:avLst/>
          </a:prstGeom>
        </p:spPr>
      </p:pic>
      <p:pic>
        <p:nvPicPr>
          <p:cNvPr id="14" name="Picture 13">
            <a:extLst>
              <a:ext uri="{FF2B5EF4-FFF2-40B4-BE49-F238E27FC236}">
                <a16:creationId xmlns:a16="http://schemas.microsoft.com/office/drawing/2014/main" id="{95117210-A6DA-BA4F-AD0F-2051986E7127}"/>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7953010" y="4002454"/>
            <a:ext cx="227204" cy="252052"/>
          </a:xfrm>
          <a:prstGeom prst="rect">
            <a:avLst/>
          </a:prstGeom>
        </p:spPr>
      </p:pic>
      <p:pic>
        <p:nvPicPr>
          <p:cNvPr id="15" name="Picture 14">
            <a:extLst>
              <a:ext uri="{FF2B5EF4-FFF2-40B4-BE49-F238E27FC236}">
                <a16:creationId xmlns:a16="http://schemas.microsoft.com/office/drawing/2014/main" id="{1C236360-7405-B140-B665-373470E5A2C8}"/>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8406873" y="3207756"/>
            <a:ext cx="237356" cy="207640"/>
          </a:xfrm>
          <a:prstGeom prst="rect">
            <a:avLst/>
          </a:prstGeom>
        </p:spPr>
      </p:pic>
      <p:pic>
        <p:nvPicPr>
          <p:cNvPr id="16" name="Picture 15">
            <a:extLst>
              <a:ext uri="{FF2B5EF4-FFF2-40B4-BE49-F238E27FC236}">
                <a16:creationId xmlns:a16="http://schemas.microsoft.com/office/drawing/2014/main" id="{9D17E9A4-DF98-2846-8872-7E4A3BB85079}"/>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7900780" y="4604096"/>
            <a:ext cx="237356" cy="207640"/>
          </a:xfrm>
          <a:prstGeom prst="rect">
            <a:avLst/>
          </a:prstGeom>
        </p:spPr>
      </p:pic>
      <p:pic>
        <p:nvPicPr>
          <p:cNvPr id="17" name="Picture 16">
            <a:extLst>
              <a:ext uri="{FF2B5EF4-FFF2-40B4-BE49-F238E27FC236}">
                <a16:creationId xmlns:a16="http://schemas.microsoft.com/office/drawing/2014/main" id="{4C65A681-130C-0441-9B00-486F1EEC666A}"/>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7136743" y="4775290"/>
            <a:ext cx="227204" cy="252052"/>
          </a:xfrm>
          <a:prstGeom prst="rect">
            <a:avLst/>
          </a:prstGeom>
        </p:spPr>
      </p:pic>
      <p:pic>
        <p:nvPicPr>
          <p:cNvPr id="18" name="Picture 17">
            <a:extLst>
              <a:ext uri="{FF2B5EF4-FFF2-40B4-BE49-F238E27FC236}">
                <a16:creationId xmlns:a16="http://schemas.microsoft.com/office/drawing/2014/main" id="{8B1A5BD8-86BD-924F-9CB0-513819EA643A}"/>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7642836" y="5201532"/>
            <a:ext cx="227204" cy="252052"/>
          </a:xfrm>
          <a:prstGeom prst="rect">
            <a:avLst/>
          </a:prstGeom>
        </p:spPr>
      </p:pic>
      <p:pic>
        <p:nvPicPr>
          <p:cNvPr id="19" name="Picture 18">
            <a:extLst>
              <a:ext uri="{FF2B5EF4-FFF2-40B4-BE49-F238E27FC236}">
                <a16:creationId xmlns:a16="http://schemas.microsoft.com/office/drawing/2014/main" id="{3D49802F-5868-FB4A-832B-03B14ECE5E0A}"/>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7524158" y="4582234"/>
            <a:ext cx="237356" cy="207640"/>
          </a:xfrm>
          <a:prstGeom prst="rect">
            <a:avLst/>
          </a:prstGeom>
        </p:spPr>
      </p:pic>
      <p:pic>
        <p:nvPicPr>
          <p:cNvPr id="20" name="Picture 19">
            <a:extLst>
              <a:ext uri="{FF2B5EF4-FFF2-40B4-BE49-F238E27FC236}">
                <a16:creationId xmlns:a16="http://schemas.microsoft.com/office/drawing/2014/main" id="{F3C7B490-362A-2F4C-BF78-FD2619C34391}"/>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6630971" y="4815593"/>
            <a:ext cx="237356" cy="207640"/>
          </a:xfrm>
          <a:prstGeom prst="rect">
            <a:avLst/>
          </a:prstGeom>
        </p:spPr>
      </p:pic>
      <p:pic>
        <p:nvPicPr>
          <p:cNvPr id="21" name="Picture 20">
            <a:extLst>
              <a:ext uri="{FF2B5EF4-FFF2-40B4-BE49-F238E27FC236}">
                <a16:creationId xmlns:a16="http://schemas.microsoft.com/office/drawing/2014/main" id="{083F182C-A746-DA49-8DDB-B9D6D58818EE}"/>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5629530" y="4738457"/>
            <a:ext cx="227204" cy="252052"/>
          </a:xfrm>
          <a:prstGeom prst="rect">
            <a:avLst/>
          </a:prstGeom>
        </p:spPr>
      </p:pic>
      <p:pic>
        <p:nvPicPr>
          <p:cNvPr id="22" name="Picture 21">
            <a:extLst>
              <a:ext uri="{FF2B5EF4-FFF2-40B4-BE49-F238E27FC236}">
                <a16:creationId xmlns:a16="http://schemas.microsoft.com/office/drawing/2014/main" id="{3F3CA6D7-1392-7643-B35B-DBB8D49DC158}"/>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5199360" y="4632913"/>
            <a:ext cx="227204" cy="252052"/>
          </a:xfrm>
          <a:prstGeom prst="rect">
            <a:avLst/>
          </a:prstGeom>
        </p:spPr>
      </p:pic>
      <p:pic>
        <p:nvPicPr>
          <p:cNvPr id="23" name="Picture 22">
            <a:extLst>
              <a:ext uri="{FF2B5EF4-FFF2-40B4-BE49-F238E27FC236}">
                <a16:creationId xmlns:a16="http://schemas.microsoft.com/office/drawing/2014/main" id="{1A413483-FBA5-7A46-8968-A87DEA8EC514}"/>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6016945" y="4545401"/>
            <a:ext cx="237356" cy="207640"/>
          </a:xfrm>
          <a:prstGeom prst="rect">
            <a:avLst/>
          </a:prstGeom>
        </p:spPr>
      </p:pic>
      <p:cxnSp>
        <p:nvCxnSpPr>
          <p:cNvPr id="25" name="Straight Arrow Connector 24">
            <a:extLst>
              <a:ext uri="{FF2B5EF4-FFF2-40B4-BE49-F238E27FC236}">
                <a16:creationId xmlns:a16="http://schemas.microsoft.com/office/drawing/2014/main" id="{D59F5759-D2B3-984C-84EC-B91DEAAA1483}"/>
              </a:ext>
            </a:extLst>
          </p:cNvPr>
          <p:cNvCxnSpPr/>
          <p:nvPr/>
        </p:nvCxnSpPr>
        <p:spPr>
          <a:xfrm flipV="1">
            <a:off x="5076056" y="5023233"/>
            <a:ext cx="553474" cy="4303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C8B5F7F-8199-DF4C-838E-578FD4C3253D}"/>
              </a:ext>
            </a:extLst>
          </p:cNvPr>
          <p:cNvSpPr txBox="1"/>
          <p:nvPr/>
        </p:nvSpPr>
        <p:spPr>
          <a:xfrm>
            <a:off x="3635896" y="5291916"/>
            <a:ext cx="144016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Sequenced Reads</a:t>
            </a:r>
          </a:p>
        </p:txBody>
      </p:sp>
      <p:cxnSp>
        <p:nvCxnSpPr>
          <p:cNvPr id="27" name="Straight Arrow Connector 26">
            <a:extLst>
              <a:ext uri="{FF2B5EF4-FFF2-40B4-BE49-F238E27FC236}">
                <a16:creationId xmlns:a16="http://schemas.microsoft.com/office/drawing/2014/main" id="{D7BE8510-6ED2-8340-B88D-AB3AFA71D9F0}"/>
              </a:ext>
            </a:extLst>
          </p:cNvPr>
          <p:cNvCxnSpPr>
            <a:cxnSpLocks/>
            <a:stCxn id="26" idx="3"/>
          </p:cNvCxnSpPr>
          <p:nvPr/>
        </p:nvCxnSpPr>
        <p:spPr>
          <a:xfrm flipV="1">
            <a:off x="5076056" y="4990509"/>
            <a:ext cx="1477144" cy="6245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333E574-B2CD-274E-B169-3CE741D4251B}"/>
              </a:ext>
            </a:extLst>
          </p:cNvPr>
          <p:cNvCxnSpPr/>
          <p:nvPr/>
        </p:nvCxnSpPr>
        <p:spPr>
          <a:xfrm flipV="1">
            <a:off x="2411760" y="4474813"/>
            <a:ext cx="553474" cy="4303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AC79B73-2727-C043-AC0B-1C225432BA46}"/>
              </a:ext>
            </a:extLst>
          </p:cNvPr>
          <p:cNvSpPr txBox="1"/>
          <p:nvPr/>
        </p:nvSpPr>
        <p:spPr>
          <a:xfrm>
            <a:off x="1043608" y="4653136"/>
            <a:ext cx="1368152"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Reference genome</a:t>
            </a:r>
          </a:p>
        </p:txBody>
      </p:sp>
      <p:sp>
        <p:nvSpPr>
          <p:cNvPr id="24" name="TextBox 23">
            <a:extLst>
              <a:ext uri="{FF2B5EF4-FFF2-40B4-BE49-F238E27FC236}">
                <a16:creationId xmlns:a16="http://schemas.microsoft.com/office/drawing/2014/main" id="{DF736C76-54AA-404D-BBCF-F7CB3AA1CA7E}"/>
              </a:ext>
            </a:extLst>
          </p:cNvPr>
          <p:cNvSpPr txBox="1"/>
          <p:nvPr/>
        </p:nvSpPr>
        <p:spPr>
          <a:xfrm>
            <a:off x="1669834" y="1371091"/>
            <a:ext cx="2590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.FASTA file</a:t>
            </a:r>
          </a:p>
        </p:txBody>
      </p:sp>
      <p:sp>
        <p:nvSpPr>
          <p:cNvPr id="28" name="TextBox 27">
            <a:extLst>
              <a:ext uri="{FF2B5EF4-FFF2-40B4-BE49-F238E27FC236}">
                <a16:creationId xmlns:a16="http://schemas.microsoft.com/office/drawing/2014/main" id="{8579A6A5-0682-7F40-8778-95BAED30F779}"/>
              </a:ext>
            </a:extLst>
          </p:cNvPr>
          <p:cNvSpPr txBox="1"/>
          <p:nvPr/>
        </p:nvSpPr>
        <p:spPr>
          <a:xfrm>
            <a:off x="5814628" y="1417863"/>
            <a:ext cx="2590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.FASTQ file</a:t>
            </a:r>
          </a:p>
        </p:txBody>
      </p:sp>
    </p:spTree>
    <p:extLst>
      <p:ext uri="{BB962C8B-B14F-4D97-AF65-F5344CB8AC3E}">
        <p14:creationId xmlns:p14="http://schemas.microsoft.com/office/powerpoint/2010/main" val="40525330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par>
                                <p:cTn id="17" presetID="9"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par>
                                <p:cTn id="23" presetID="9"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500"/>
                                        <p:tgtEl>
                                          <p:spTgt spid="19"/>
                                        </p:tgtEl>
                                      </p:cBhvr>
                                    </p:animEffect>
                                  </p:childTnLst>
                                </p:cTn>
                              </p:par>
                              <p:par>
                                <p:cTn id="26" presetID="9"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par>
                                <p:cTn id="29" presetID="9"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par>
                                <p:cTn id="32" presetID="9"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dissolve">
                                      <p:cBhvr>
                                        <p:cTn id="34" dur="500"/>
                                        <p:tgtEl>
                                          <p:spTgt spid="22"/>
                                        </p:tgtEl>
                                      </p:cBhvr>
                                    </p:animEffect>
                                  </p:childTnLst>
                                </p:cTn>
                              </p:par>
                              <p:par>
                                <p:cTn id="35" presetID="9"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ssolve">
                                      <p:cBhvr>
                                        <p:cTn id="37" dur="500"/>
                                        <p:tgtEl>
                                          <p:spTgt spid="23"/>
                                        </p:tgtEl>
                                      </p:cBhvr>
                                    </p:animEffect>
                                  </p:childTnLst>
                                </p:cTn>
                              </p:par>
                              <p:par>
                                <p:cTn id="38" presetID="9"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dissolve">
                                      <p:cBhvr>
                                        <p:cTn id="40" dur="500"/>
                                        <p:tgtEl>
                                          <p:spTgt spid="25"/>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dissolve">
                                      <p:cBhvr>
                                        <p:cTn id="43" dur="500"/>
                                        <p:tgtEl>
                                          <p:spTgt spid="26"/>
                                        </p:tgtEl>
                                      </p:cBhvr>
                                    </p:animEffect>
                                  </p:childTnLst>
                                </p:cTn>
                              </p:par>
                              <p:par>
                                <p:cTn id="44" presetID="9"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dissolve">
                                      <p:cBhvr>
                                        <p:cTn id="46" dur="500"/>
                                        <p:tgtEl>
                                          <p:spTgt spid="27"/>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dissolve">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dissolv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Newer Genome Sequencing Technologies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3" name="TextBox 2">
            <a:extLst>
              <a:ext uri="{FF2B5EF4-FFF2-40B4-BE49-F238E27FC236}">
                <a16:creationId xmlns:a16="http://schemas.microsoft.com/office/drawing/2014/main" id="{9DEDF4F9-AC11-CE40-96CF-BFA639F16628}"/>
              </a:ext>
            </a:extLst>
          </p:cNvPr>
          <p:cNvSpPr txBox="1"/>
          <p:nvPr/>
        </p:nvSpPr>
        <p:spPr>
          <a:xfrm>
            <a:off x="336100" y="5036983"/>
            <a:ext cx="819397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Senol Cali+, “</a:t>
            </a: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Nanopore Sequencing Technology and Tools for Genome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Assembly: Computational Analysis of the Current State, Bottlenecks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and Future Directions</a:t>
            </a:r>
            <a:r>
              <a:rPr kumimoji="0" lang="en-US" sz="1800" b="0" i="0" u="none" strike="noStrike" kern="1200" cap="none" spc="0" normalizeH="0" baseline="0" noProof="0" dirty="0">
                <a:ln>
                  <a:noFill/>
                </a:ln>
                <a:solidFill>
                  <a:srgbClr val="000000"/>
                </a:solidFill>
                <a:effectLst/>
                <a:uLnTx/>
                <a:uFillTx/>
                <a:latin typeface="Tahoma"/>
                <a:ea typeface="+mn-ea"/>
                <a:cs typeface="+mn-cs"/>
              </a:rPr>
              <a:t>,” Briefings in Bioinformatics, 2018.</a:t>
            </a:r>
          </a:p>
          <a:p>
            <a:pPr lvl="0">
              <a:defRPr/>
            </a:pPr>
            <a:r>
              <a:rPr lang="en-US" dirty="0"/>
              <a:t>[</a:t>
            </a:r>
            <a:r>
              <a:rPr lang="en-US" dirty="0">
                <a:hlinkClick r:id="rId3"/>
              </a:rPr>
              <a:t>Open arxiv.org version</a:t>
            </a:r>
            <a:r>
              <a:rPr lang="en-US" dirty="0"/>
              <a:t>] [</a:t>
            </a:r>
            <a:r>
              <a:rPr lang="en-US" dirty="0">
                <a:hlinkClick r:id="rId4"/>
              </a:rPr>
              <a:t>Slides (pptx)</a:t>
            </a:r>
            <a:r>
              <a:rPr lang="en-US" dirty="0"/>
              <a:t> </a:t>
            </a:r>
            <a:r>
              <a:rPr lang="en-US" dirty="0">
                <a:hlinkClick r:id="rId5"/>
              </a:rPr>
              <a:t>(pdf)</a:t>
            </a:r>
            <a:r>
              <a:rPr lang="en-US" dirty="0"/>
              <a:t>] [</a:t>
            </a:r>
            <a:r>
              <a:rPr lang="en-US" dirty="0">
                <a:hlinkClick r:id="rId6"/>
              </a:rPr>
              <a:t>Talk Video at AACBB 2019</a:t>
            </a:r>
            <a:r>
              <a:rPr lang="en-US" dirty="0"/>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5" name="Picture 4">
            <a:extLst>
              <a:ext uri="{FF2B5EF4-FFF2-40B4-BE49-F238E27FC236}">
                <a16:creationId xmlns:a16="http://schemas.microsoft.com/office/drawing/2014/main" id="{B7B92BBE-67D0-BE44-AFBF-F27F37B8A8C3}"/>
              </a:ext>
            </a:extLst>
          </p:cNvPr>
          <p:cNvPicPr>
            <a:picLocks noChangeAspect="1"/>
          </p:cNvPicPr>
          <p:nvPr/>
        </p:nvPicPr>
        <p:blipFill>
          <a:blip r:embed="rId7"/>
          <a:stretch>
            <a:fillRect/>
          </a:stretch>
        </p:blipFill>
        <p:spPr>
          <a:xfrm>
            <a:off x="0" y="1484784"/>
            <a:ext cx="9144000" cy="2202873"/>
          </a:xfrm>
          <a:prstGeom prst="rect">
            <a:avLst/>
          </a:prstGeom>
        </p:spPr>
      </p:pic>
      <p:pic>
        <p:nvPicPr>
          <p:cNvPr id="6" name="Picture 8">
            <a:extLst>
              <a:ext uri="{FF2B5EF4-FFF2-40B4-BE49-F238E27FC236}">
                <a16:creationId xmlns:a16="http://schemas.microsoft.com/office/drawing/2014/main" id="{DE735DFE-2D11-5849-BC1A-6B423D4888C8}"/>
              </a:ext>
            </a:extLst>
          </p:cNvPr>
          <p:cNvPicPr>
            <a:picLocks noChangeAspect="1" noChangeArrowheads="1"/>
          </p:cNvPicPr>
          <p:nvPr/>
        </p:nvPicPr>
        <p:blipFill>
          <a:blip r:embed="rId8" cstate="print"/>
          <a:srcRect/>
          <a:stretch>
            <a:fillRect/>
          </a:stretch>
        </p:blipFill>
        <p:spPr bwMode="auto">
          <a:xfrm>
            <a:off x="6660801" y="2996952"/>
            <a:ext cx="2080800" cy="1523680"/>
          </a:xfrm>
          <a:prstGeom prst="rect">
            <a:avLst/>
          </a:prstGeom>
          <a:noFill/>
          <a:ln w="9525">
            <a:noFill/>
            <a:round/>
            <a:headEnd/>
            <a:tailEnd/>
          </a:ln>
        </p:spPr>
      </p:pic>
      <p:sp>
        <p:nvSpPr>
          <p:cNvPr id="7" name="Text Box 19">
            <a:extLst>
              <a:ext uri="{FF2B5EF4-FFF2-40B4-BE49-F238E27FC236}">
                <a16:creationId xmlns:a16="http://schemas.microsoft.com/office/drawing/2014/main" id="{9BD0F31E-C179-B049-9A06-915AC4721F68}"/>
              </a:ext>
            </a:extLst>
          </p:cNvPr>
          <p:cNvSpPr txBox="1">
            <a:spLocks noChangeArrowheads="1"/>
          </p:cNvSpPr>
          <p:nvPr/>
        </p:nvSpPr>
        <p:spPr bwMode="auto">
          <a:xfrm>
            <a:off x="6381120" y="4520632"/>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29191257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3E753-3BD1-F240-B1CA-D616295175D8}"/>
              </a:ext>
            </a:extLst>
          </p:cNvPr>
          <p:cNvSpPr>
            <a:spLocks noGrp="1"/>
          </p:cNvSpPr>
          <p:nvPr>
            <p:ph type="title"/>
          </p:nvPr>
        </p:nvSpPr>
        <p:spPr/>
        <p:txBody>
          <a:bodyPr/>
          <a:lstStyle/>
          <a:p>
            <a:r>
              <a:rPr lang="en-US" dirty="0"/>
              <a:t>Types of Genomic Reads</a:t>
            </a:r>
          </a:p>
        </p:txBody>
      </p:sp>
      <p:sp>
        <p:nvSpPr>
          <p:cNvPr id="4" name="Slide Number Placeholder 3">
            <a:extLst>
              <a:ext uri="{FF2B5EF4-FFF2-40B4-BE49-F238E27FC236}">
                <a16:creationId xmlns:a16="http://schemas.microsoft.com/office/drawing/2014/main" id="{EEDD956A-0FDA-9E46-A86C-508969A86D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11" name="Rectangle 10">
            <a:extLst>
              <a:ext uri="{FF2B5EF4-FFF2-40B4-BE49-F238E27FC236}">
                <a16:creationId xmlns:a16="http://schemas.microsoft.com/office/drawing/2014/main" id="{23CC7E5D-9C72-1647-B5C4-D840E0679CE4}"/>
              </a:ext>
            </a:extLst>
          </p:cNvPr>
          <p:cNvSpPr/>
          <p:nvPr/>
        </p:nvSpPr>
        <p:spPr>
          <a:xfrm>
            <a:off x="475928" y="5589240"/>
            <a:ext cx="836327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Wenger+,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Accurate circular consensus long-read sequencing improves variant detection and assembly of a human genome</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1" u="none" strike="noStrike" kern="1200" cap="none" spc="0" normalizeH="0" baseline="0" noProof="0" dirty="0">
                <a:ln>
                  <a:noFill/>
                </a:ln>
                <a:solidFill>
                  <a:srgbClr val="000000"/>
                </a:solidFill>
                <a:effectLst/>
                <a:uLnTx/>
                <a:uFillTx/>
                <a:latin typeface="Tahoma"/>
                <a:ea typeface="+mn-ea"/>
                <a:cs typeface="+mn-cs"/>
              </a:rPr>
              <a:t>Nature Biotechnology</a:t>
            </a:r>
            <a:r>
              <a:rPr kumimoji="0" lang="en-US" sz="1800" b="0" i="0" u="none" strike="noStrike" kern="1200" cap="none" spc="0" normalizeH="0" baseline="0" noProof="0" dirty="0">
                <a:ln>
                  <a:noFill/>
                </a:ln>
                <a:solidFill>
                  <a:srgbClr val="000000"/>
                </a:solidFill>
                <a:effectLst/>
                <a:uLnTx/>
                <a:uFillTx/>
                <a:latin typeface="Tahoma"/>
                <a:ea typeface="+mn-ea"/>
                <a:cs typeface="+mn-cs"/>
              </a:rPr>
              <a:t>, 2019</a:t>
            </a:r>
          </a:p>
        </p:txBody>
      </p:sp>
      <p:sp>
        <p:nvSpPr>
          <p:cNvPr id="12" name="TextBox 11">
            <a:extLst>
              <a:ext uri="{FF2B5EF4-FFF2-40B4-BE49-F238E27FC236}">
                <a16:creationId xmlns:a16="http://schemas.microsoft.com/office/drawing/2014/main" id="{5AFA460E-A818-8A45-A4D1-CCB1B1A713F3}"/>
              </a:ext>
            </a:extLst>
          </p:cNvPr>
          <p:cNvSpPr txBox="1"/>
          <p:nvPr/>
        </p:nvSpPr>
        <p:spPr>
          <a:xfrm>
            <a:off x="6645635" y="2067475"/>
            <a:ext cx="21131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BA50"/>
                </a:solidFill>
                <a:effectLst/>
                <a:uLnTx/>
                <a:uFillTx/>
                <a:latin typeface="Tahoma"/>
                <a:ea typeface="+mn-ea"/>
                <a:cs typeface="+mn-cs"/>
              </a:rPr>
              <a:t>But still very expensive!</a:t>
            </a:r>
          </a:p>
        </p:txBody>
      </p:sp>
      <p:sp>
        <p:nvSpPr>
          <p:cNvPr id="13" name="Rectangle 12">
            <a:extLst>
              <a:ext uri="{FF2B5EF4-FFF2-40B4-BE49-F238E27FC236}">
                <a16:creationId xmlns:a16="http://schemas.microsoft.com/office/drawing/2014/main" id="{4EBF03D7-5E6D-9746-8751-AB2079D255B3}"/>
              </a:ext>
            </a:extLst>
          </p:cNvPr>
          <p:cNvSpPr/>
          <p:nvPr/>
        </p:nvSpPr>
        <p:spPr>
          <a:xfrm>
            <a:off x="1219200" y="6352051"/>
            <a:ext cx="6377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ahoma"/>
                <a:ea typeface="+mn-ea"/>
                <a:cs typeface="+mn-cs"/>
                <a:hlinkClick r:id="rId4"/>
              </a:rPr>
              <a:t>https://labs.wsu.edu/genomicscore/illumina-sequencing/</a:t>
            </a:r>
            <a:endParaRPr kumimoji="0" lang="en-US" sz="1400" b="0"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ahoma"/>
                <a:ea typeface="+mn-ea"/>
                <a:cs typeface="+mn-cs"/>
                <a:hlinkClick r:id="rId5"/>
              </a:rPr>
              <a:t>https://pacbio.gs.washington.edu/</a:t>
            </a:r>
            <a:r>
              <a:rPr kumimoji="0" lang="en-US" sz="1400" b="0" i="0" u="none" strike="noStrike" kern="1200" cap="none" spc="0" normalizeH="0" baseline="0" noProof="0">
                <a:ln>
                  <a:noFill/>
                </a:ln>
                <a:solidFill>
                  <a:srgbClr val="000000"/>
                </a:solidFill>
                <a:effectLst/>
                <a:uLnTx/>
                <a:uFillTx/>
                <a:latin typeface="Tahoma"/>
                <a:ea typeface="+mn-ea"/>
                <a:cs typeface="+mn-cs"/>
              </a:rPr>
              <a:t> </a:t>
            </a:r>
          </a:p>
        </p:txBody>
      </p:sp>
      <p:pic>
        <p:nvPicPr>
          <p:cNvPr id="3" name="Picture 2">
            <a:extLst>
              <a:ext uri="{FF2B5EF4-FFF2-40B4-BE49-F238E27FC236}">
                <a16:creationId xmlns:a16="http://schemas.microsoft.com/office/drawing/2014/main" id="{15A79167-9458-0C43-853A-65E75431222C}"/>
              </a:ext>
            </a:extLst>
          </p:cNvPr>
          <p:cNvPicPr>
            <a:picLocks noChangeAspect="1"/>
          </p:cNvPicPr>
          <p:nvPr/>
        </p:nvPicPr>
        <p:blipFill>
          <a:blip r:embed="rId6"/>
          <a:stretch>
            <a:fillRect/>
          </a:stretch>
        </p:blipFill>
        <p:spPr>
          <a:xfrm>
            <a:off x="585060" y="1484784"/>
            <a:ext cx="6507220" cy="3854397"/>
          </a:xfrm>
          <a:prstGeom prst="rect">
            <a:avLst/>
          </a:prstGeom>
        </p:spPr>
      </p:pic>
      <p:sp>
        <p:nvSpPr>
          <p:cNvPr id="5" name="TextBox 4">
            <a:extLst>
              <a:ext uri="{FF2B5EF4-FFF2-40B4-BE49-F238E27FC236}">
                <a16:creationId xmlns:a16="http://schemas.microsoft.com/office/drawing/2014/main" id="{A7E3689F-AAA7-EC48-9019-55F032C9CA21}"/>
              </a:ext>
            </a:extLst>
          </p:cNvPr>
          <p:cNvSpPr txBox="1"/>
          <p:nvPr/>
        </p:nvSpPr>
        <p:spPr>
          <a:xfrm>
            <a:off x="6742584" y="1136911"/>
            <a:ext cx="1944216" cy="969496"/>
          </a:xfrm>
          <a:prstGeom prst="rect">
            <a:avLst/>
          </a:prstGeom>
          <a:solidFill>
            <a:srgbClr val="00BA50"/>
          </a:solidFill>
          <a:ln w="28575">
            <a:solidFill>
              <a:srgbClr val="FFFF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Long: 10-20 kb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Accurate: 99.8%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Tahoma"/>
              <a:ea typeface="+mn-ea"/>
              <a:cs typeface="+mn-cs"/>
            </a:endParaRPr>
          </a:p>
        </p:txBody>
      </p:sp>
      <p:sp>
        <p:nvSpPr>
          <p:cNvPr id="7" name="Freeform 6">
            <a:extLst>
              <a:ext uri="{FF2B5EF4-FFF2-40B4-BE49-F238E27FC236}">
                <a16:creationId xmlns:a16="http://schemas.microsoft.com/office/drawing/2014/main" id="{D0C5C203-8167-9948-BD88-B14D2F36B4F3}"/>
              </a:ext>
            </a:extLst>
          </p:cNvPr>
          <p:cNvSpPr/>
          <p:nvPr/>
        </p:nvSpPr>
        <p:spPr>
          <a:xfrm>
            <a:off x="5891088" y="1547113"/>
            <a:ext cx="779488" cy="431446"/>
          </a:xfrm>
          <a:custGeom>
            <a:avLst/>
            <a:gdLst>
              <a:gd name="connsiteX0" fmla="*/ 779488 w 779488"/>
              <a:gd name="connsiteY0" fmla="*/ 71682 h 431446"/>
              <a:gd name="connsiteX1" fmla="*/ 239842 w 779488"/>
              <a:gd name="connsiteY1" fmla="*/ 26711 h 431446"/>
              <a:gd name="connsiteX2" fmla="*/ 0 w 779488"/>
              <a:gd name="connsiteY2" fmla="*/ 431446 h 431446"/>
              <a:gd name="connsiteX3" fmla="*/ 0 w 779488"/>
              <a:gd name="connsiteY3" fmla="*/ 431446 h 431446"/>
            </a:gdLst>
            <a:ahLst/>
            <a:cxnLst>
              <a:cxn ang="0">
                <a:pos x="connsiteX0" y="connsiteY0"/>
              </a:cxn>
              <a:cxn ang="0">
                <a:pos x="connsiteX1" y="connsiteY1"/>
              </a:cxn>
              <a:cxn ang="0">
                <a:pos x="connsiteX2" y="connsiteY2"/>
              </a:cxn>
              <a:cxn ang="0">
                <a:pos x="connsiteX3" y="connsiteY3"/>
              </a:cxn>
            </a:cxnLst>
            <a:rect l="l" t="t" r="r" b="b"/>
            <a:pathLst>
              <a:path w="779488" h="431446">
                <a:moveTo>
                  <a:pt x="779488" y="71682"/>
                </a:moveTo>
                <a:cubicBezTo>
                  <a:pt x="574622" y="19216"/>
                  <a:pt x="369757" y="-33250"/>
                  <a:pt x="239842" y="26711"/>
                </a:cubicBezTo>
                <a:cubicBezTo>
                  <a:pt x="109927" y="86672"/>
                  <a:pt x="0" y="431446"/>
                  <a:pt x="0" y="431446"/>
                </a:cubicBezTo>
                <a:lnTo>
                  <a:pt x="0" y="431446"/>
                </a:lnTo>
              </a:path>
            </a:pathLst>
          </a:custGeom>
          <a:noFill/>
          <a:ln w="38100">
            <a:solidFill>
              <a:srgbClr val="00BA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514256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3">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4"/>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80" name="Rectangle 79"/>
          <p:cNvSpPr/>
          <p:nvPr/>
        </p:nvSpPr>
        <p:spPr>
          <a:xfrm>
            <a:off x="3610761" y="2895290"/>
            <a:ext cx="2103160" cy="1077218"/>
          </a:xfrm>
          <a:prstGeom prst="rect">
            <a:avLst/>
          </a:prstGeom>
          <a:solidFill>
            <a:schemeClr val="bg1"/>
          </a:solidFill>
          <a:ln>
            <a:solidFill>
              <a:srgbClr val="1B65A8"/>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Genome Analysis</a:t>
            </a:r>
          </a:p>
        </p:txBody>
      </p:sp>
      <p:graphicFrame>
        <p:nvGraphicFramePr>
          <p:cNvPr id="2" name="Object 1"/>
          <p:cNvGraphicFramePr>
            <a:graphicFrameLocks noChangeAspect="1"/>
          </p:cNvGraphicFramePr>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name="Visio" r:id="rId5" imgW="2695276" imgH="2509932" progId="Visio.Drawing.11">
                  <p:embed/>
                </p:oleObj>
              </mc:Choice>
              <mc:Fallback>
                <p:oleObj name="Visio" r:id="rId5" imgW="2695276" imgH="2509932" progId="Visio.Drawing.11">
                  <p:embed/>
                  <p:pic>
                    <p:nvPicPr>
                      <p:cNvPr id="2" name="Object 1"/>
                      <p:cNvPicPr/>
                      <p:nvPr/>
                    </p:nvPicPr>
                    <p:blipFill>
                      <a:blip r:embed="rId6"/>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name="Visio" r:id="rId7" imgW="3859122" imgH="1695796" progId="Visio.Drawing.11">
                  <p:embed/>
                </p:oleObj>
              </mc:Choice>
              <mc:Fallback>
                <p:oleObj name="Visio" r:id="rId7" imgW="3859122" imgH="1695796" progId="Visio.Drawing.11">
                  <p:embed/>
                  <p:pic>
                    <p:nvPicPr>
                      <p:cNvPr id="23" name="Object 22"/>
                      <p:cNvPicPr/>
                      <p:nvPr/>
                    </p:nvPicPr>
                    <p:blipFill>
                      <a:blip r:embed="rId8"/>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spTree>
    <p:extLst>
      <p:ext uri="{BB962C8B-B14F-4D97-AF65-F5344CB8AC3E}">
        <p14:creationId xmlns:p14="http://schemas.microsoft.com/office/powerpoint/2010/main" val="303972376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68AE-5D18-9E4D-B0AE-1600CC02AD30}"/>
              </a:ext>
            </a:extLst>
          </p:cNvPr>
          <p:cNvSpPr>
            <a:spLocks noGrp="1"/>
          </p:cNvSpPr>
          <p:nvPr>
            <p:ph type="title"/>
          </p:nvPr>
        </p:nvSpPr>
        <p:spPr/>
        <p:txBody>
          <a:bodyPr/>
          <a:lstStyle/>
          <a:p>
            <a:r>
              <a:rPr lang="en-US" dirty="0"/>
              <a:t>Our Dream (circa 2007)</a:t>
            </a:r>
          </a:p>
        </p:txBody>
      </p:sp>
      <p:sp>
        <p:nvSpPr>
          <p:cNvPr id="3" name="Content Placeholder 2">
            <a:extLst>
              <a:ext uri="{FF2B5EF4-FFF2-40B4-BE49-F238E27FC236}">
                <a16:creationId xmlns:a16="http://schemas.microsoft.com/office/drawing/2014/main" id="{498EA495-2CCE-D648-8AF6-F3266A555827}"/>
              </a:ext>
            </a:extLst>
          </p:cNvPr>
          <p:cNvSpPr>
            <a:spLocks noGrp="1"/>
          </p:cNvSpPr>
          <p:nvPr>
            <p:ph idx="1"/>
          </p:nvPr>
        </p:nvSpPr>
        <p:spPr/>
        <p:txBody>
          <a:bodyPr/>
          <a:lstStyle/>
          <a:p>
            <a:r>
              <a:rPr lang="en-US" dirty="0">
                <a:solidFill>
                  <a:srgbClr val="0000FF"/>
                </a:solidFill>
              </a:rPr>
              <a:t>An embedded device that can perform comprehensive genome analysis in real time (within a minute)</a:t>
            </a:r>
          </a:p>
          <a:p>
            <a:pPr lvl="1"/>
            <a:r>
              <a:rPr lang="en-US" dirty="0"/>
              <a:t>Which of these DNAs does this DNA segment match with?</a:t>
            </a:r>
          </a:p>
          <a:p>
            <a:pPr lvl="1"/>
            <a:r>
              <a:rPr lang="en-US" dirty="0"/>
              <a:t>What is the likely genetic disposition of this patient to this drug?</a:t>
            </a:r>
          </a:p>
          <a:p>
            <a:pPr lvl="1"/>
            <a:r>
              <a:rPr lang="en-US" dirty="0"/>
              <a:t>What disease/condition might this particular DNA/RNA piece associated with?</a:t>
            </a:r>
          </a:p>
          <a:p>
            <a:pPr lvl="1"/>
            <a:r>
              <a:rPr lang="en-US" dirty="0"/>
              <a:t>. . . </a:t>
            </a:r>
          </a:p>
          <a:p>
            <a:endParaRPr lang="en-US" dirty="0"/>
          </a:p>
        </p:txBody>
      </p:sp>
      <p:sp>
        <p:nvSpPr>
          <p:cNvPr id="4" name="Slide Number Placeholder 3">
            <a:extLst>
              <a:ext uri="{FF2B5EF4-FFF2-40B4-BE49-F238E27FC236}">
                <a16:creationId xmlns:a16="http://schemas.microsoft.com/office/drawing/2014/main" id="{C6BF723B-2431-BD4C-A973-FB0472D63A7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42792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E1C88-80BD-3F42-8E64-1DBA0E566073}"/>
              </a:ext>
            </a:extLst>
          </p:cNvPr>
          <p:cNvSpPr>
            <a:spLocks noGrp="1"/>
          </p:cNvSpPr>
          <p:nvPr>
            <p:ph type="title"/>
          </p:nvPr>
        </p:nvSpPr>
        <p:spPr/>
        <p:txBody>
          <a:bodyPr/>
          <a:lstStyle/>
          <a:p>
            <a:r>
              <a:rPr lang="en-US" dirty="0"/>
              <a:t>Read Mapping Techniques in 111 Pages</a:t>
            </a:r>
          </a:p>
        </p:txBody>
      </p:sp>
      <p:sp>
        <p:nvSpPr>
          <p:cNvPr id="4" name="Slide Number Placeholder 3">
            <a:extLst>
              <a:ext uri="{FF2B5EF4-FFF2-40B4-BE49-F238E27FC236}">
                <a16:creationId xmlns:a16="http://schemas.microsoft.com/office/drawing/2014/main" id="{38622231-A3EC-3A4A-952B-4A50B5E1861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13FF36B7-4AC0-1540-86E7-03D1A14C2BD6}"/>
              </a:ext>
            </a:extLst>
          </p:cNvPr>
          <p:cNvSpPr/>
          <p:nvPr/>
        </p:nvSpPr>
        <p:spPr>
          <a:xfrm>
            <a:off x="344693" y="1268760"/>
            <a:ext cx="8799307"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Mohammed </a:t>
            </a:r>
            <a:r>
              <a:rPr kumimoji="0" lang="en-US" sz="1800" b="1"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1"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rPr>
              <a:t> Jeremy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Rotman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Dhrithi</a:t>
            </a:r>
            <a:r>
              <a:rPr kumimoji="0" lang="en-US" sz="1800" b="0" i="0" u="none" strike="noStrike" kern="1200" cap="none" spc="0" normalizeH="0" baseline="0" noProof="0" dirty="0">
                <a:ln>
                  <a:noFill/>
                </a:ln>
                <a:solidFill>
                  <a:srgbClr val="000000"/>
                </a:solidFill>
                <a:effectLst/>
                <a:uLnTx/>
                <a:uFillTx/>
                <a:latin typeface="Tahoma"/>
                <a:ea typeface="+mn-ea"/>
                <a:cs typeface="+mn-cs"/>
              </a:rPr>
              <a:t> Deshpande, Kodi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Taraszka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Huwenbo</a:t>
            </a:r>
            <a:r>
              <a:rPr kumimoji="0" lang="en-US" sz="1800" b="0" i="0" u="none" strike="noStrike" kern="1200" cap="none" spc="0" normalizeH="0" baseline="0" noProof="0" dirty="0">
                <a:ln>
                  <a:noFill/>
                </a:ln>
                <a:solidFill>
                  <a:srgbClr val="000000"/>
                </a:solidFill>
                <a:effectLst/>
                <a:uLnTx/>
                <a:uFillTx/>
                <a:latin typeface="Tahoma"/>
                <a:ea typeface="+mn-ea"/>
                <a:cs typeface="+mn-cs"/>
              </a:rPr>
              <a:t> Shi,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Pelin</a:t>
            </a:r>
            <a:r>
              <a:rPr kumimoji="0" lang="en-US" sz="1800" b="0" i="0" u="none" strike="noStrike" kern="1200" cap="none" spc="0" normalizeH="0" baseline="0" noProof="0" dirty="0">
                <a:ln>
                  <a:noFill/>
                </a:ln>
                <a:solidFill>
                  <a:srgbClr val="000000"/>
                </a:solidFill>
                <a:effectLst/>
                <a:uLnTx/>
                <a:uFillTx/>
                <a:latin typeface="Tahoma"/>
                <a:ea typeface="+mn-ea"/>
                <a:cs typeface="+mn-cs"/>
              </a:rPr>
              <a:t> Icer Baykal, Harry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Taegyun</a:t>
            </a:r>
            <a:r>
              <a:rPr kumimoji="0" lang="en-US" sz="1800" b="0" i="0" u="none" strike="noStrike" kern="1200" cap="none" spc="0" normalizeH="0" baseline="0" noProof="0" dirty="0">
                <a:ln>
                  <a:noFill/>
                </a:ln>
                <a:solidFill>
                  <a:srgbClr val="000000"/>
                </a:solidFill>
                <a:effectLst/>
                <a:uLnTx/>
                <a:uFillTx/>
                <a:latin typeface="Tahoma"/>
                <a:ea typeface="+mn-ea"/>
                <a:cs typeface="+mn-cs"/>
              </a:rPr>
              <a:t> Yang, Victor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Xue</a:t>
            </a:r>
            <a:r>
              <a:rPr kumimoji="0" lang="en-US" sz="1800" b="0" i="0" u="none" strike="noStrike" kern="1200" cap="none" spc="0" normalizeH="0" baseline="0" noProof="0" dirty="0">
                <a:ln>
                  <a:noFill/>
                </a:ln>
                <a:solidFill>
                  <a:srgbClr val="000000"/>
                </a:solidFill>
                <a:effectLst/>
                <a:uLnTx/>
                <a:uFillTx/>
                <a:latin typeface="Tahoma"/>
                <a:ea typeface="+mn-ea"/>
                <a:cs typeface="+mn-cs"/>
              </a:rPr>
              <a:t>, Sergey Knyazev, Benjamin D. Singer, Brunilda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Balliu</a:t>
            </a:r>
            <a:r>
              <a:rPr kumimoji="0" lang="en-US" sz="1800" b="0" i="0" u="none" strike="noStrike" kern="1200" cap="none" spc="0" normalizeH="0" baseline="0" noProof="0" dirty="0">
                <a:ln>
                  <a:noFill/>
                </a:ln>
                <a:solidFill>
                  <a:srgbClr val="000000"/>
                </a:solidFill>
                <a:effectLst/>
                <a:uLnTx/>
                <a:uFillTx/>
                <a:latin typeface="Tahoma"/>
                <a:ea typeface="+mn-ea"/>
                <a:cs typeface="+mn-cs"/>
              </a:rPr>
              <a:t>, David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Koslicki</a:t>
            </a:r>
            <a:r>
              <a:rPr kumimoji="0" lang="en-US" sz="1800" b="0" i="0" u="none" strike="noStrike" kern="1200" cap="none" spc="0" normalizeH="0" baseline="0" noProof="0" dirty="0">
                <a:ln>
                  <a:noFill/>
                </a:ln>
                <a:solidFill>
                  <a:srgbClr val="000000"/>
                </a:solidFill>
                <a:effectLst/>
                <a:uLnTx/>
                <a:uFillTx/>
                <a:latin typeface="Tahoma"/>
                <a:ea typeface="+mn-ea"/>
                <a:cs typeface="+mn-cs"/>
              </a:rPr>
              <a:t>, Pavel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Skums</a:t>
            </a:r>
            <a:r>
              <a:rPr kumimoji="0" lang="en-US" sz="1800" b="0" i="0" u="none" strike="noStrike" kern="1200" cap="none" spc="0" normalizeH="0" baseline="0" noProof="0" dirty="0">
                <a:ln>
                  <a:noFill/>
                </a:ln>
                <a:solidFill>
                  <a:srgbClr val="000000"/>
                </a:solidFill>
                <a:effectLst/>
                <a:uLnTx/>
                <a:uFillTx/>
                <a:latin typeface="Tahoma"/>
                <a:ea typeface="+mn-ea"/>
                <a:cs typeface="+mn-cs"/>
              </a:rPr>
              <a:t>, Alex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Zelikovsky</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Alkan</a:t>
            </a:r>
            <a:r>
              <a:rPr kumimoji="0" lang="en-US" sz="1800" b="0" i="0" u="none" strike="noStrike" kern="1200" cap="none" spc="0" normalizeH="0" baseline="0" noProof="0" dirty="0">
                <a:ln>
                  <a:noFill/>
                </a:ln>
                <a:solidFill>
                  <a:srgbClr val="000000"/>
                </a:solidFill>
                <a:effectLst/>
                <a:uLnTx/>
                <a:uFillTx/>
                <a:latin typeface="Tahoma"/>
                <a:ea typeface="+mn-ea"/>
                <a:cs typeface="+mn-cs"/>
              </a:rPr>
              <a:t>, Onur Mutlu,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Serghei</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Mangul</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t>
            </a: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Technology dictates algorithms: Recent developments in read alignment</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Genome Biology,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pic>
        <p:nvPicPr>
          <p:cNvPr id="5" name="Picture 4">
            <a:extLst>
              <a:ext uri="{FF2B5EF4-FFF2-40B4-BE49-F238E27FC236}">
                <a16:creationId xmlns:a16="http://schemas.microsoft.com/office/drawing/2014/main" id="{D081A5BD-206E-BD4D-AAE3-B6EA838517B5}"/>
              </a:ext>
            </a:extLst>
          </p:cNvPr>
          <p:cNvPicPr>
            <a:picLocks noChangeAspect="1"/>
          </p:cNvPicPr>
          <p:nvPr/>
        </p:nvPicPr>
        <p:blipFill rotWithShape="1">
          <a:blip r:embed="rId4">
            <a:extLst>
              <a:ext uri="{28A0092B-C50C-407E-A947-70E740481C1C}">
                <a14:useLocalDpi xmlns:a14="http://schemas.microsoft.com/office/drawing/2010/main" val="0"/>
              </a:ext>
            </a:extLst>
          </a:blip>
          <a:srcRect l="21650" t="34033" r="21651" b="40240"/>
          <a:stretch/>
        </p:blipFill>
        <p:spPr>
          <a:xfrm>
            <a:off x="640455" y="4005064"/>
            <a:ext cx="7863090" cy="2302982"/>
          </a:xfrm>
          <a:prstGeom prst="rect">
            <a:avLst/>
          </a:prstGeom>
        </p:spPr>
      </p:pic>
      <p:sp>
        <p:nvSpPr>
          <p:cNvPr id="9" name="Rectangle 8">
            <a:extLst>
              <a:ext uri="{FF2B5EF4-FFF2-40B4-BE49-F238E27FC236}">
                <a16:creationId xmlns:a16="http://schemas.microsoft.com/office/drawing/2014/main" id="{7DF5FE91-7986-3D40-AF0B-D3341371BC00}"/>
              </a:ext>
            </a:extLst>
          </p:cNvPr>
          <p:cNvSpPr/>
          <p:nvPr/>
        </p:nvSpPr>
        <p:spPr>
          <a:xfrm>
            <a:off x="1831058" y="924807"/>
            <a:ext cx="548188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In-depth analysis of 107 read mappers (1988-2020)</a:t>
            </a:r>
          </a:p>
        </p:txBody>
      </p:sp>
      <p:pic>
        <p:nvPicPr>
          <p:cNvPr id="11" name="Picture 10">
            <a:extLst>
              <a:ext uri="{FF2B5EF4-FFF2-40B4-BE49-F238E27FC236}">
                <a16:creationId xmlns:a16="http://schemas.microsoft.com/office/drawing/2014/main" id="{72D46847-8A4F-DA49-90EB-F4B9ADAD6B22}"/>
              </a:ext>
            </a:extLst>
          </p:cNvPr>
          <p:cNvPicPr>
            <a:picLocks noChangeAspect="1"/>
          </p:cNvPicPr>
          <p:nvPr/>
        </p:nvPicPr>
        <p:blipFill rotWithShape="1">
          <a:blip r:embed="rId4">
            <a:extLst>
              <a:ext uri="{28A0092B-C50C-407E-A947-70E740481C1C}">
                <a14:useLocalDpi xmlns:a14="http://schemas.microsoft.com/office/drawing/2010/main" val="0"/>
              </a:ext>
            </a:extLst>
          </a:blip>
          <a:srcRect l="21650" t="24380" r="21651" b="69391"/>
          <a:stretch/>
        </p:blipFill>
        <p:spPr>
          <a:xfrm>
            <a:off x="640455" y="3501008"/>
            <a:ext cx="7863090" cy="557572"/>
          </a:xfrm>
          <a:prstGeom prst="rect">
            <a:avLst/>
          </a:prstGeom>
        </p:spPr>
      </p:pic>
    </p:spTree>
    <p:extLst>
      <p:ext uri="{BB962C8B-B14F-4D97-AF65-F5344CB8AC3E}">
        <p14:creationId xmlns:p14="http://schemas.microsoft.com/office/powerpoint/2010/main" val="2033094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4">
            <a:extLst>
              <a:ext uri="{FF2B5EF4-FFF2-40B4-BE49-F238E27FC236}">
                <a16:creationId xmlns:a16="http://schemas.microsoft.com/office/drawing/2014/main" id="{0670578D-E19B-8541-9537-191677663DAC}"/>
              </a:ext>
            </a:extLst>
          </p:cNvPr>
          <p:cNvSpPr>
            <a:spLocks noGrp="1" noChangeArrowheads="1"/>
          </p:cNvSpPr>
          <p:nvPr>
            <p:ph type="ctrTitle"/>
          </p:nvPr>
        </p:nvSpPr>
        <p:spPr>
          <a:xfrm>
            <a:off x="2699792" y="1748408"/>
            <a:ext cx="7924800" cy="1752600"/>
          </a:xfrm>
        </p:spPr>
        <p:txBody>
          <a:bodyPr/>
          <a:lstStyle/>
          <a:p>
            <a:r>
              <a:rPr lang="en-US" altLang="en-US" dirty="0">
                <a:ea typeface="ＭＳ Ｐゴシック" panose="020B0600070205080204" pitchFamily="34" charset="-128"/>
              </a:rPr>
              <a:t>One Problem</a:t>
            </a:r>
          </a:p>
        </p:txBody>
      </p:sp>
      <p:sp>
        <p:nvSpPr>
          <p:cNvPr id="176130" name="Subtitle 5">
            <a:extLst>
              <a:ext uri="{FF2B5EF4-FFF2-40B4-BE49-F238E27FC236}">
                <a16:creationId xmlns:a16="http://schemas.microsoft.com/office/drawing/2014/main" id="{53FF18AD-8F96-6146-B6EC-4036AE430FD8}"/>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9137753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591" y="0"/>
            <a:ext cx="9145859" cy="6858000"/>
          </a:xfrm>
          <a:prstGeom prst="rect">
            <a:avLst/>
          </a:prstGeom>
          <a:solidFill>
            <a:schemeClr val="bg1"/>
          </a:solidFill>
          <a:ln>
            <a:no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sp>
        <p:nvSpPr>
          <p:cNvPr id="20" name="Rectangle 19"/>
          <p:cNvSpPr/>
          <p:nvPr/>
        </p:nvSpPr>
        <p:spPr>
          <a:xfrm>
            <a:off x="8534400" y="4129073"/>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71" name="Picture 70" descr="http://www.nextplatform.com/wp-content/uploads/2015/03/Glenn1.png"/>
          <p:cNvPicPr>
            <a:picLocks noChangeAspect="1" noChangeArrowheads="1"/>
          </p:cNvPicPr>
          <p:nvPr/>
        </p:nvPicPr>
        <p:blipFill rotWithShape="1">
          <a:blip r:embed="rId3">
            <a:extLst>
              <a:ext uri="{28A0092B-C50C-407E-A947-70E740481C1C}">
                <a14:useLocalDpi xmlns:a14="http://schemas.microsoft.com/office/drawing/2010/main" val="0"/>
              </a:ext>
            </a:extLst>
          </a:blip>
          <a:srcRect l="35425" t="51522" r="34916" b="5973"/>
          <a:stretch/>
        </p:blipFill>
        <p:spPr bwMode="auto">
          <a:xfrm>
            <a:off x="105649" y="4094761"/>
            <a:ext cx="4224963" cy="18291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p:cNvPicPr>
            <a:picLocks noChangeAspect="1"/>
          </p:cNvPicPr>
          <p:nvPr/>
        </p:nvPicPr>
        <p:blipFill rotWithShape="1">
          <a:blip r:embed="rId4"/>
          <a:srcRect l="50959" t="10448" r="25205" b="67472"/>
          <a:stretch/>
        </p:blipFill>
        <p:spPr>
          <a:xfrm>
            <a:off x="5495894" y="3689818"/>
            <a:ext cx="2867618" cy="2653333"/>
          </a:xfrm>
          <a:prstGeom prst="rect">
            <a:avLst/>
          </a:prstGeom>
        </p:spPr>
      </p:pic>
      <p:sp>
        <p:nvSpPr>
          <p:cNvPr id="75" name="Rectangle 74"/>
          <p:cNvSpPr/>
          <p:nvPr/>
        </p:nvSpPr>
        <p:spPr>
          <a:xfrm>
            <a:off x="8022677" y="4174288"/>
            <a:ext cx="428980" cy="654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8" name="Rectangle 77"/>
          <p:cNvSpPr/>
          <p:nvPr/>
        </p:nvSpPr>
        <p:spPr>
          <a:xfrm>
            <a:off x="4628782" y="0"/>
            <a:ext cx="91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79" name="Rectangle 78"/>
          <p:cNvSpPr/>
          <p:nvPr/>
        </p:nvSpPr>
        <p:spPr>
          <a:xfrm>
            <a:off x="1" y="3383280"/>
            <a:ext cx="9144000"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graphicFrame>
        <p:nvGraphicFramePr>
          <p:cNvPr id="2" name="Object 1"/>
          <p:cNvGraphicFramePr>
            <a:graphicFrameLocks noChangeAspect="1"/>
          </p:cNvGraphicFramePr>
          <p:nvPr/>
        </p:nvGraphicFramePr>
        <p:xfrm>
          <a:off x="5311176" y="36301"/>
          <a:ext cx="3509639" cy="3353943"/>
        </p:xfrm>
        <a:graphic>
          <a:graphicData uri="http://schemas.openxmlformats.org/presentationml/2006/ole">
            <mc:AlternateContent xmlns:mc="http://schemas.openxmlformats.org/markup-compatibility/2006">
              <mc:Choice xmlns:v="urn:schemas-microsoft-com:vml" Requires="v">
                <p:oleObj name="Visio" r:id="rId5" imgW="2695276" imgH="2509932" progId="Visio.Drawing.11">
                  <p:embed/>
                </p:oleObj>
              </mc:Choice>
              <mc:Fallback>
                <p:oleObj name="Visio" r:id="rId5" imgW="2695276" imgH="2509932" progId="Visio.Drawing.11">
                  <p:embed/>
                  <p:pic>
                    <p:nvPicPr>
                      <p:cNvPr id="2" name="Object 1"/>
                      <p:cNvPicPr/>
                      <p:nvPr/>
                    </p:nvPicPr>
                    <p:blipFill>
                      <a:blip r:embed="rId6"/>
                      <a:stretch>
                        <a:fillRect/>
                      </a:stretch>
                    </p:blipFill>
                    <p:spPr>
                      <a:xfrm>
                        <a:off x="5311176" y="36301"/>
                        <a:ext cx="3509639" cy="3353943"/>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177467" y="500679"/>
          <a:ext cx="4895872" cy="2150973"/>
        </p:xfrm>
        <a:graphic>
          <a:graphicData uri="http://schemas.openxmlformats.org/presentationml/2006/ole">
            <mc:AlternateContent xmlns:mc="http://schemas.openxmlformats.org/markup-compatibility/2006">
              <mc:Choice xmlns:v="urn:schemas-microsoft-com:vml" Requires="v">
                <p:oleObj name="Visio" r:id="rId7" imgW="3859122" imgH="1695796" progId="Visio.Drawing.11">
                  <p:embed/>
                </p:oleObj>
              </mc:Choice>
              <mc:Fallback>
                <p:oleObj name="Visio" r:id="rId7" imgW="3859122" imgH="1695796" progId="Visio.Drawing.11">
                  <p:embed/>
                  <p:pic>
                    <p:nvPicPr>
                      <p:cNvPr id="23" name="Object 22"/>
                      <p:cNvPicPr/>
                      <p:nvPr/>
                    </p:nvPicPr>
                    <p:blipFill>
                      <a:blip r:embed="rId8"/>
                      <a:stretch>
                        <a:fillRect/>
                      </a:stretch>
                    </p:blipFill>
                    <p:spPr>
                      <a:xfrm>
                        <a:off x="177467" y="500679"/>
                        <a:ext cx="4895872" cy="2150973"/>
                      </a:xfrm>
                      <a:prstGeom prst="rect">
                        <a:avLst/>
                      </a:prstGeom>
                    </p:spPr>
                  </p:pic>
                </p:oleObj>
              </mc:Fallback>
            </mc:AlternateContent>
          </a:graphicData>
        </a:graphic>
      </p:graphicFrame>
      <p:sp>
        <p:nvSpPr>
          <p:cNvPr id="81" name="Snip Diagonal Corner Rectangle 80"/>
          <p:cNvSpPr/>
          <p:nvPr/>
        </p:nvSpPr>
        <p:spPr>
          <a:xfrm>
            <a:off x="0" y="292493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1</a:t>
            </a:r>
          </a:p>
        </p:txBody>
      </p:sp>
      <p:sp>
        <p:nvSpPr>
          <p:cNvPr id="82" name="Snip Diagonal Corner Rectangle 81"/>
          <p:cNvSpPr/>
          <p:nvPr/>
        </p:nvSpPr>
        <p:spPr>
          <a:xfrm>
            <a:off x="8675925" y="292493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2</a:t>
            </a:r>
          </a:p>
        </p:txBody>
      </p:sp>
      <p:sp>
        <p:nvSpPr>
          <p:cNvPr id="83" name="TextBox 82"/>
          <p:cNvSpPr txBox="1"/>
          <p:nvPr/>
        </p:nvSpPr>
        <p:spPr>
          <a:xfrm>
            <a:off x="458343" y="29249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Sequencing</a:t>
            </a:r>
          </a:p>
        </p:txBody>
      </p:sp>
      <p:sp>
        <p:nvSpPr>
          <p:cNvPr id="84" name="TextBox 83"/>
          <p:cNvSpPr txBox="1"/>
          <p:nvPr/>
        </p:nvSpPr>
        <p:spPr>
          <a:xfrm>
            <a:off x="6304876" y="2916378"/>
            <a:ext cx="2473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Read Mapping</a:t>
            </a:r>
          </a:p>
        </p:txBody>
      </p:sp>
      <p:sp>
        <p:nvSpPr>
          <p:cNvPr id="85" name="Snip Diagonal Corner Rectangle 84"/>
          <p:cNvSpPr/>
          <p:nvPr/>
        </p:nvSpPr>
        <p:spPr>
          <a:xfrm>
            <a:off x="-11591" y="6399657"/>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3</a:t>
            </a:r>
          </a:p>
        </p:txBody>
      </p:sp>
      <p:sp>
        <p:nvSpPr>
          <p:cNvPr id="86" name="Snip Diagonal Corner Rectangle 85"/>
          <p:cNvSpPr/>
          <p:nvPr/>
        </p:nvSpPr>
        <p:spPr>
          <a:xfrm>
            <a:off x="8678558" y="6399656"/>
            <a:ext cx="458343" cy="458343"/>
          </a:xfrm>
          <a:prstGeom prst="snip2Diag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ahoma"/>
                <a:ea typeface="+mn-ea"/>
                <a:cs typeface="+mn-cs"/>
              </a:rPr>
              <a:t>4</a:t>
            </a:r>
          </a:p>
        </p:txBody>
      </p:sp>
      <p:sp>
        <p:nvSpPr>
          <p:cNvPr id="87" name="TextBox 86"/>
          <p:cNvSpPr txBox="1"/>
          <p:nvPr/>
        </p:nvSpPr>
        <p:spPr>
          <a:xfrm>
            <a:off x="483743" y="6379336"/>
            <a:ext cx="2949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Variant Calling</a:t>
            </a:r>
          </a:p>
        </p:txBody>
      </p:sp>
      <p:sp>
        <p:nvSpPr>
          <p:cNvPr id="88" name="TextBox 87"/>
          <p:cNvSpPr txBox="1"/>
          <p:nvPr/>
        </p:nvSpPr>
        <p:spPr>
          <a:xfrm>
            <a:off x="5558503" y="6399656"/>
            <a:ext cx="3404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ahoma"/>
                <a:ea typeface="+mn-ea"/>
                <a:cs typeface="+mn-cs"/>
              </a:rPr>
              <a:t>Scientific Discovery</a:t>
            </a:r>
          </a:p>
        </p:txBody>
      </p:sp>
      <p:grpSp>
        <p:nvGrpSpPr>
          <p:cNvPr id="66" name="Group 65"/>
          <p:cNvGrpSpPr/>
          <p:nvPr/>
        </p:nvGrpSpPr>
        <p:grpSpPr>
          <a:xfrm>
            <a:off x="-289047" y="3715576"/>
            <a:ext cx="9433048" cy="3582965"/>
            <a:chOff x="-108520" y="3573016"/>
            <a:chExt cx="9433048" cy="3582965"/>
          </a:xfrm>
        </p:grpSpPr>
        <p:sp>
          <p:nvSpPr>
            <p:cNvPr id="63" name="Rectangle 62"/>
            <p:cNvSpPr/>
            <p:nvPr/>
          </p:nvSpPr>
          <p:spPr>
            <a:xfrm>
              <a:off x="-108520" y="3573016"/>
              <a:ext cx="9433048" cy="3276000"/>
            </a:xfrm>
            <a:prstGeom prst="rect">
              <a:avLst/>
            </a:prstGeom>
            <a:solidFill>
              <a:schemeClr val="bg1"/>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EEECE1"/>
                </a:solidFill>
                <a:effectLst/>
                <a:uLnTx/>
                <a:uFillTx/>
                <a:latin typeface="europa"/>
                <a:ea typeface="+mn-ea"/>
                <a:cs typeface="+mn-cs"/>
              </a:endParaRPr>
            </a:p>
          </p:txBody>
        </p:sp>
        <p:grpSp>
          <p:nvGrpSpPr>
            <p:cNvPr id="3" name="Group 2"/>
            <p:cNvGrpSpPr/>
            <p:nvPr/>
          </p:nvGrpSpPr>
          <p:grpSpPr>
            <a:xfrm>
              <a:off x="613105" y="4005064"/>
              <a:ext cx="7919335" cy="3150917"/>
              <a:chOff x="-208582" y="3753558"/>
              <a:chExt cx="7919335" cy="3150917"/>
            </a:xfrm>
          </p:grpSpPr>
          <p:sp>
            <p:nvSpPr>
              <p:cNvPr id="62" name="Rectangle 61"/>
              <p:cNvSpPr/>
              <p:nvPr/>
            </p:nvSpPr>
            <p:spPr>
              <a:xfrm rot="12861">
                <a:off x="-208582" y="3828624"/>
                <a:ext cx="1900479"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28" name="Picture 4" descr="https://i.ytimg.com/vi/thf4TFnkesw/maxresdefault.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6939" b="37412"/>
              <a:stretch/>
            </p:blipFill>
            <p:spPr bwMode="auto">
              <a:xfrm rot="961673">
                <a:off x="144628" y="3753558"/>
                <a:ext cx="6902450" cy="315091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0" name="Oval 2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1" name="Oval 3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2" name="Oval 3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3" name="Oval 3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4" name="Oval 3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5" name="Oval 3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6" name="Oval 3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7" name="Rounded Rectangle 3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38" name="Rectangle 37"/>
              <p:cNvSpPr/>
              <p:nvPr/>
            </p:nvSpPr>
            <p:spPr>
              <a:xfrm>
                <a:off x="293120" y="4523798"/>
                <a:ext cx="2012089"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300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39"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40"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1"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42"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3"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44"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5"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46"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47"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48"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49"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50"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51"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52"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53"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sp>
            <p:nvSpPr>
              <p:cNvPr id="54" name="Striped Right Arrow 53"/>
              <p:cNvSpPr/>
              <p:nvPr/>
            </p:nvSpPr>
            <p:spPr>
              <a:xfrm rot="16200000">
                <a:off x="3669587" y="5745282"/>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5" name="Striped Right Arrow 54"/>
              <p:cNvSpPr/>
              <p:nvPr/>
            </p:nvSpPr>
            <p:spPr>
              <a:xfrm rot="16200000">
                <a:off x="3966178" y="57247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6" name="Striped Right Arrow 55"/>
              <p:cNvSpPr/>
              <p:nvPr/>
            </p:nvSpPr>
            <p:spPr>
              <a:xfrm rot="5413798">
                <a:off x="3619012" y="410667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7" name="Striped Right Arrow 56"/>
              <p:cNvSpPr/>
              <p:nvPr/>
            </p:nvSpPr>
            <p:spPr>
              <a:xfrm rot="5413798">
                <a:off x="3915603" y="411525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8" name="Rectangle 57"/>
              <p:cNvSpPr/>
              <p:nvPr/>
            </p:nvSpPr>
            <p:spPr>
              <a:xfrm>
                <a:off x="293246" y="4156921"/>
                <a:ext cx="217880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Illumina HiSeq4000  </a:t>
                </a:r>
              </a:p>
            </p:txBody>
          </p:sp>
          <p:sp>
            <p:nvSpPr>
              <p:cNvPr id="59" name="Rectangle 58"/>
              <p:cNvSpPr/>
              <p:nvPr/>
            </p:nvSpPr>
            <p:spPr>
              <a:xfrm>
                <a:off x="5778582" y="4354557"/>
                <a:ext cx="1617751" cy="135421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a:t>
                </a:r>
                <a:endParaRPr kumimoji="0" lang="en-US" sz="2800" b="0" i="0" u="none" strike="noStrike" kern="1200" cap="none" spc="0" normalizeH="0" baseline="0" noProof="0" dirty="0">
                  <a:ln>
                    <a:noFill/>
                  </a:ln>
                  <a:solidFill>
                    <a:prstClr val="black"/>
                  </a:solidFill>
                  <a:effectLst/>
                  <a:uLnTx/>
                  <a:uFillTx/>
                  <a:latin typeface="Tahoma"/>
                  <a:ea typeface="+mn-ea"/>
                  <a:cs typeface="+mn-cs"/>
                </a:endParaRPr>
              </a:p>
            </p:txBody>
          </p:sp>
          <p:sp>
            <p:nvSpPr>
              <p:cNvPr id="60" name="Rectangle 59"/>
              <p:cNvSpPr/>
              <p:nvPr/>
            </p:nvSpPr>
            <p:spPr>
              <a:xfrm>
                <a:off x="5838545" y="4024155"/>
                <a:ext cx="1524776"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EECE1">
                        <a:lumMod val="75000"/>
                      </a:srgbClr>
                    </a:solidFill>
                    <a:effectLst/>
                    <a:uLnTx/>
                    <a:uFillTx/>
                    <a:latin typeface="Times New Roman" panose="02020603050405020304" pitchFamily="18" charset="0"/>
                    <a:ea typeface="Times New Roman" panose="02020603050405020304" pitchFamily="18" charset="0"/>
                    <a:cs typeface="+mn-cs"/>
                  </a:rPr>
                  <a:t>on average</a:t>
                </a:r>
                <a:endParaRPr kumimoji="0" lang="en-US" sz="1100" b="0" i="0" u="none" strike="noStrike" kern="1200" cap="none" spc="0" normalizeH="0" baseline="0" noProof="0" dirty="0">
                  <a:ln>
                    <a:noFill/>
                  </a:ln>
                  <a:solidFill>
                    <a:srgbClr val="EEECE1">
                      <a:lumMod val="75000"/>
                    </a:srgbClr>
                  </a:solidFill>
                  <a:effectLst/>
                  <a:uLnTx/>
                  <a:uFillTx/>
                  <a:latin typeface="Tahoma"/>
                  <a:ea typeface="+mn-ea"/>
                  <a:cs typeface="+mn-cs"/>
                </a:endParaRPr>
              </a:p>
            </p:txBody>
          </p:sp>
          <p:sp>
            <p:nvSpPr>
              <p:cNvPr id="61" name="Rectangle 60"/>
              <p:cNvSpPr/>
              <p:nvPr/>
            </p:nvSpPr>
            <p:spPr>
              <a:xfrm>
                <a:off x="5594468" y="5530453"/>
                <a:ext cx="2116285"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Tahoma"/>
                    <a:ea typeface="Times New Roman" panose="02020603050405020304" pitchFamily="18" charset="0"/>
                    <a:cs typeface="+mn-cs"/>
                  </a:rPr>
                  <a:t>(0.6%)</a:t>
                </a:r>
                <a:endParaRPr kumimoji="0" lang="en-US" sz="800" b="0" i="0" u="none" strike="noStrike" kern="1200" cap="none" spc="0" normalizeH="0" baseline="0" noProof="0" dirty="0">
                  <a:ln>
                    <a:noFill/>
                  </a:ln>
                  <a:solidFill>
                    <a:srgbClr val="FF0000"/>
                  </a:solidFill>
                  <a:effectLst/>
                  <a:uLnTx/>
                  <a:uFillTx/>
                  <a:latin typeface="Tahoma"/>
                  <a:ea typeface="+mn-ea"/>
                  <a:cs typeface="+mn-cs"/>
                </a:endParaRPr>
              </a:p>
            </p:txBody>
          </p:sp>
        </p:grpSp>
      </p:grpSp>
      <p:sp>
        <p:nvSpPr>
          <p:cNvPr id="65" name="TextBox 64"/>
          <p:cNvSpPr txBox="1"/>
          <p:nvPr/>
        </p:nvSpPr>
        <p:spPr>
          <a:xfrm>
            <a:off x="-152230" y="3493395"/>
            <a:ext cx="9296230" cy="584775"/>
          </a:xfrm>
          <a:prstGeom prst="rect">
            <a:avLst/>
          </a:prstGeom>
          <a:solidFill>
            <a:srgbClr val="FFFF99"/>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We Are Bottlenecked in Read Mapping</a:t>
            </a:r>
          </a:p>
        </p:txBody>
      </p:sp>
    </p:spTree>
    <p:extLst>
      <p:ext uri="{BB962C8B-B14F-4D97-AF65-F5344CB8AC3E}">
        <p14:creationId xmlns:p14="http://schemas.microsoft.com/office/powerpoint/2010/main" val="3890140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dissolve">
                                      <p:cBhvr>
                                        <p:cTn id="7" dur="500"/>
                                        <p:tgtEl>
                                          <p:spTgt spid="6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 calcmode="lin" valueType="num">
                                      <p:cBhvr additive="base">
                                        <p:cTn id="10" dur="500" fill="hold"/>
                                        <p:tgtEl>
                                          <p:spTgt spid="65"/>
                                        </p:tgtEl>
                                        <p:attrNameLst>
                                          <p:attrName>ppt_x</p:attrName>
                                        </p:attrNameLst>
                                      </p:cBhvr>
                                      <p:tavLst>
                                        <p:tav tm="0">
                                          <p:val>
                                            <p:strVal val="#ppt_x"/>
                                          </p:val>
                                        </p:tav>
                                        <p:tav tm="100000">
                                          <p:val>
                                            <p:strVal val="#ppt_x"/>
                                          </p:val>
                                        </p:tav>
                                      </p:tavLst>
                                    </p:anim>
                                    <p:anim calcmode="lin" valueType="num">
                                      <p:cBhvr additive="base">
                                        <p:cTn id="11"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50386" y="1816526"/>
            <a:ext cx="6922860" cy="3150917"/>
            <a:chOff x="114305" y="3823961"/>
            <a:chExt cx="6922860" cy="3150917"/>
          </a:xfrm>
        </p:grpSpPr>
        <p:sp>
          <p:nvSpPr>
            <p:cNvPr id="7" name="Rectangle 6"/>
            <p:cNvSpPr/>
            <p:nvPr/>
          </p:nvSpPr>
          <p:spPr>
            <a:xfrm rot="12861">
              <a:off x="114305" y="3829228"/>
              <a:ext cx="1577592"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8" name="Picture 4" descr="https://i.ytimg.com/vi/thf4TFnkesw/maxresdefault.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389" t="16939" b="37412"/>
            <a:stretch/>
          </p:blipFill>
          <p:spPr bwMode="auto">
            <a:xfrm rot="961673">
              <a:off x="644688" y="3823961"/>
              <a:ext cx="6392477" cy="31509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 name="Oval 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 name="Oval 1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2" name="Oval 1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3" name="Oval 1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4" name="Oval 1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5" name="Oval 1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6" name="Oval 1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7" name="Rounded Rectangle 1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8"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F497D"/>
                  </a:solidFill>
                  <a:effectLst/>
                  <a:uLnTx/>
                  <a:uFillTx/>
                  <a:latin typeface="Tahoma"/>
                  <a:ea typeface="+mn-ea"/>
                  <a:cs typeface="+mn-cs"/>
                </a:rPr>
                <a:t>GAGTCAGAATTTGAC </a:t>
              </a:r>
            </a:p>
          </p:txBody>
        </p:sp>
        <p:sp>
          <p:nvSpPr>
            <p:cNvPr id="19"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20"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8064A2"/>
                  </a:solidFill>
                  <a:effectLst/>
                  <a:uLnTx/>
                  <a:uFillTx/>
                  <a:latin typeface="Tahoma"/>
                  <a:ea typeface="+mn-ea"/>
                  <a:cs typeface="+mn-cs"/>
                </a:rPr>
                <a:t>GAGTCAGAATTTGAC </a:t>
              </a:r>
            </a:p>
          </p:txBody>
        </p:sp>
        <p:sp>
          <p:nvSpPr>
            <p:cNvPr id="21"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22"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9BBB59"/>
                  </a:solidFill>
                  <a:effectLst/>
                  <a:uLnTx/>
                  <a:uFillTx/>
                  <a:latin typeface="Tahoma"/>
                  <a:ea typeface="+mn-ea"/>
                  <a:cs typeface="+mn-cs"/>
                </a:rPr>
                <a:t>GAGTCAGAATTTGAC </a:t>
              </a:r>
            </a:p>
          </p:txBody>
        </p:sp>
        <p:sp>
          <p:nvSpPr>
            <p:cNvPr id="23"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24"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F81BD"/>
                  </a:solidFill>
                  <a:effectLst/>
                  <a:uLnTx/>
                  <a:uFillTx/>
                  <a:latin typeface="Tahoma"/>
                  <a:ea typeface="+mn-ea"/>
                  <a:cs typeface="+mn-cs"/>
                </a:rPr>
                <a:t>GAGTCAGAATTTGAC </a:t>
              </a:r>
            </a:p>
          </p:txBody>
        </p:sp>
        <p:sp>
          <p:nvSpPr>
            <p:cNvPr id="25"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79646"/>
                  </a:solidFill>
                  <a:effectLst/>
                  <a:uLnTx/>
                  <a:uFillTx/>
                  <a:latin typeface="Tahoma"/>
                  <a:ea typeface="+mn-ea"/>
                  <a:cs typeface="+mn-cs"/>
                </a:rPr>
                <a:t>GAGTCAGAATTTGAC </a:t>
              </a:r>
            </a:p>
          </p:txBody>
        </p:sp>
        <p:sp>
          <p:nvSpPr>
            <p:cNvPr id="26"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C0504D"/>
                  </a:solidFill>
                  <a:effectLst/>
                  <a:uLnTx/>
                  <a:uFillTx/>
                  <a:latin typeface="Tahoma"/>
                  <a:ea typeface="+mn-ea"/>
                  <a:cs typeface="+mn-cs"/>
                </a:rPr>
                <a:t>GAGTCAGAATTTGAC </a:t>
              </a:r>
            </a:p>
          </p:txBody>
        </p:sp>
        <p:sp>
          <p:nvSpPr>
            <p:cNvPr id="27"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0000"/>
                  </a:solidFill>
                  <a:effectLst/>
                  <a:uLnTx/>
                  <a:uFillTx/>
                  <a:latin typeface="Tahoma"/>
                  <a:ea typeface="+mn-ea"/>
                  <a:cs typeface="+mn-cs"/>
                </a:rPr>
                <a:t>GAGTCAGAATTTGAC </a:t>
              </a:r>
            </a:p>
          </p:txBody>
        </p:sp>
        <p:sp>
          <p:nvSpPr>
            <p:cNvPr id="28"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Tahoma"/>
                  <a:ea typeface="+mn-ea"/>
                  <a:cs typeface="+mn-cs"/>
                </a:rPr>
                <a:t>GAGTCAGAATTTGAC </a:t>
              </a:r>
            </a:p>
          </p:txBody>
        </p:sp>
        <p:sp>
          <p:nvSpPr>
            <p:cNvPr id="29"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B0F0"/>
                  </a:solidFill>
                  <a:effectLst/>
                  <a:uLnTx/>
                  <a:uFillTx/>
                  <a:latin typeface="Tahoma"/>
                  <a:ea typeface="+mn-ea"/>
                  <a:cs typeface="+mn-cs"/>
                </a:rPr>
                <a:t>GAGTCAGAATTTGAC </a:t>
              </a:r>
            </a:p>
          </p:txBody>
        </p:sp>
        <p:sp>
          <p:nvSpPr>
            <p:cNvPr id="30"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00"/>
                  </a:solidFill>
                  <a:effectLst/>
                  <a:uLnTx/>
                  <a:uFillTx/>
                  <a:latin typeface="Tahoma"/>
                  <a:ea typeface="+mn-ea"/>
                  <a:cs typeface="+mn-cs"/>
                </a:rPr>
                <a:t>GAGTCAGAATTTGAC </a:t>
              </a:r>
            </a:p>
          </p:txBody>
        </p:sp>
        <p:sp>
          <p:nvSpPr>
            <p:cNvPr id="31"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EEECE1"/>
                  </a:solidFill>
                  <a:effectLst/>
                  <a:uLnTx/>
                  <a:uFillTx/>
                  <a:latin typeface="Tahoma"/>
                  <a:ea typeface="+mn-ea"/>
                  <a:cs typeface="+mn-cs"/>
                </a:rPr>
                <a:t>GAGTCAGAATTTGAC </a:t>
              </a:r>
            </a:p>
          </p:txBody>
        </p:sp>
        <p:sp>
          <p:nvSpPr>
            <p:cNvPr id="32"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7030A0"/>
                  </a:solidFill>
                  <a:effectLst/>
                  <a:uLnTx/>
                  <a:uFillTx/>
                  <a:latin typeface="Tahoma"/>
                  <a:ea typeface="+mn-ea"/>
                  <a:cs typeface="+mn-cs"/>
                </a:rPr>
                <a:t>GAGTCAGAATTTGAC </a:t>
              </a:r>
            </a:p>
          </p:txBody>
        </p:sp>
      </p:grpSp>
      <p:sp>
        <p:nvSpPr>
          <p:cNvPr id="48" name="Rectangle 47"/>
          <p:cNvSpPr/>
          <p:nvPr/>
        </p:nvSpPr>
        <p:spPr>
          <a:xfrm rot="12861">
            <a:off x="-4020" y="1822705"/>
            <a:ext cx="3433391" cy="2398875"/>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p:cNvSpPr>
            <a:spLocks noGrp="1"/>
          </p:cNvSpPr>
          <p:nvPr>
            <p:ph type="title"/>
          </p:nvPr>
        </p:nvSpPr>
        <p:spPr/>
        <p:txBody>
          <a:bodyPr/>
          <a:lstStyle/>
          <a:p>
            <a:r>
              <a:rPr lang="en-US" dirty="0"/>
              <a:t>The Read Mapping Bottleneck</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107504" y="3373411"/>
            <a:ext cx="311663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sym typeface="Wingdings" panose="05000000000000000000" pitchFamily="2" charset="2"/>
              </a:rPr>
              <a:t>Read Sequencing</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37" name="Rectangle 36"/>
          <p:cNvSpPr/>
          <p:nvPr/>
        </p:nvSpPr>
        <p:spPr>
          <a:xfrm>
            <a:off x="6686788" y="3327375"/>
            <a:ext cx="264263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ahoma"/>
                <a:ea typeface="+mn-ea"/>
                <a:cs typeface="+mn-cs"/>
                <a:sym typeface="Wingdings" panose="05000000000000000000" pitchFamily="2" charset="2"/>
              </a:rPr>
              <a:t>Read Mapping</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39" name="Rectangle 38"/>
          <p:cNvSpPr/>
          <p:nvPr/>
        </p:nvSpPr>
        <p:spPr>
          <a:xfrm>
            <a:off x="7308304" y="5877272"/>
            <a:ext cx="160364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66666"/>
                </a:solidFill>
                <a:effectLst/>
                <a:uLnTx/>
                <a:uFillTx/>
                <a:latin typeface="Helvetica Neue"/>
                <a:ea typeface="+mn-ea"/>
                <a:cs typeface="+mn-cs"/>
              </a:rPr>
              <a:t>* BWA-MEM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Helvetica Neue"/>
                <a:ea typeface="+mn-ea"/>
                <a:cs typeface="+mn-cs"/>
              </a:rPr>
              <a:t>**</a:t>
            </a:r>
            <a:r>
              <a:rPr kumimoji="0" lang="en-US" sz="1200" b="0" i="0" u="none" strike="noStrike" kern="1200" cap="none" spc="0" normalizeH="0" baseline="0" noProof="0" dirty="0">
                <a:ln>
                  <a:noFill/>
                </a:ln>
                <a:solidFill>
                  <a:srgbClr val="0000FF"/>
                </a:solidFill>
                <a:effectLst/>
                <a:uLnTx/>
                <a:uFillTx/>
                <a:latin typeface="Tahoma"/>
                <a:ea typeface="+mn-ea"/>
                <a:cs typeface="+mn-cs"/>
              </a:rPr>
              <a:t> </a:t>
            </a:r>
            <a:r>
              <a:rPr kumimoji="0" lang="en-US" sz="1200" b="0" i="0" u="none" strike="noStrike" kern="1200" cap="none" spc="0" normalizeH="0" baseline="0" noProof="0" dirty="0">
                <a:ln>
                  <a:noFill/>
                </a:ln>
                <a:solidFill>
                  <a:srgbClr val="5F5F5F"/>
                </a:solidFill>
                <a:effectLst/>
                <a:uLnTx/>
                <a:uFillTx/>
                <a:latin typeface="Tahoma"/>
                <a:ea typeface="+mn-ea"/>
                <a:cs typeface="+mn-cs"/>
              </a:rPr>
              <a:t>HiSeqX10, </a:t>
            </a:r>
            <a:r>
              <a:rPr kumimoji="0" lang="en-US" sz="1200" b="0" i="0" u="none" strike="noStrike" kern="1200" cap="none" spc="0" normalizeH="0" baseline="0" noProof="0" dirty="0" err="1">
                <a:ln>
                  <a:noFill/>
                </a:ln>
                <a:solidFill>
                  <a:srgbClr val="5F5F5F"/>
                </a:solidFill>
                <a:effectLst/>
                <a:uLnTx/>
                <a:uFillTx/>
                <a:latin typeface="Tahoma"/>
                <a:ea typeface="+mn-ea"/>
                <a:cs typeface="+mn-cs"/>
              </a:rPr>
              <a:t>MinION</a:t>
            </a:r>
            <a:endParaRPr kumimoji="0" lang="en-US" sz="1200" b="0" i="0" u="none" strike="noStrike" kern="1200" cap="none" spc="0" normalizeH="0" baseline="0" noProof="0" dirty="0">
              <a:ln>
                <a:noFill/>
              </a:ln>
              <a:solidFill>
                <a:srgbClr val="5F5F5F"/>
              </a:solidFill>
              <a:effectLst/>
              <a:uLnTx/>
              <a:uFillTx/>
              <a:latin typeface="Tahoma"/>
              <a:ea typeface="+mn-ea"/>
              <a:cs typeface="+mn-cs"/>
            </a:endParaRPr>
          </a:p>
        </p:txBody>
      </p:sp>
      <p:sp>
        <p:nvSpPr>
          <p:cNvPr id="40" name="Rectangle 39"/>
          <p:cNvSpPr/>
          <p:nvPr/>
        </p:nvSpPr>
        <p:spPr>
          <a:xfrm>
            <a:off x="8884294" y="3318471"/>
            <a:ext cx="26481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66666"/>
                </a:solidFill>
                <a:effectLst/>
                <a:uLnTx/>
                <a:uFillTx/>
                <a:latin typeface="Helvetica Neue"/>
                <a:ea typeface="+mn-ea"/>
                <a:cs typeface="+mn-cs"/>
              </a:rPr>
              <a:t>*</a:t>
            </a:r>
            <a:endParaRPr kumimoji="0" lang="en-US" sz="1600" b="0" i="0" u="none" strike="noStrike" kern="1200" cap="none" spc="0" normalizeH="0" baseline="0" noProof="0" dirty="0">
              <a:ln>
                <a:noFill/>
              </a:ln>
              <a:solidFill>
                <a:srgbClr val="000000"/>
              </a:solidFill>
              <a:effectLst/>
              <a:uLnTx/>
              <a:uFillTx/>
              <a:latin typeface="Tahoma"/>
              <a:ea typeface="+mn-ea"/>
              <a:cs typeface="+mn-cs"/>
            </a:endParaRPr>
          </a:p>
        </p:txBody>
      </p:sp>
      <p:sp>
        <p:nvSpPr>
          <p:cNvPr id="41" name="Rectangle 40"/>
          <p:cNvSpPr/>
          <p:nvPr/>
        </p:nvSpPr>
        <p:spPr>
          <a:xfrm>
            <a:off x="2783978" y="3420289"/>
            <a:ext cx="34496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FF"/>
                </a:solidFill>
                <a:effectLst/>
                <a:uLnTx/>
                <a:uFillTx/>
                <a:latin typeface="Helvetica Neue"/>
                <a:ea typeface="+mn-ea"/>
                <a:cs typeface="+mn-cs"/>
              </a:rPr>
              <a:t>**</a:t>
            </a:r>
            <a:endParaRPr kumimoji="0" lang="en-US" sz="1600" b="0" i="0" u="none" strike="noStrike" kern="1200" cap="none" spc="0" normalizeH="0" baseline="0" noProof="0" dirty="0">
              <a:ln>
                <a:noFill/>
              </a:ln>
              <a:solidFill>
                <a:srgbClr val="0000FF"/>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FF"/>
              </a:solidFill>
              <a:effectLst/>
              <a:uLnTx/>
              <a:uFillTx/>
              <a:latin typeface="Tahoma"/>
              <a:ea typeface="+mn-ea"/>
              <a:cs typeface="+mn-cs"/>
            </a:endParaRPr>
          </a:p>
        </p:txBody>
      </p:sp>
      <p:sp>
        <p:nvSpPr>
          <p:cNvPr id="42" name="Rectangle 41"/>
          <p:cNvSpPr/>
          <p:nvPr/>
        </p:nvSpPr>
        <p:spPr>
          <a:xfrm>
            <a:off x="3299707" y="4593322"/>
            <a:ext cx="290015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Tahoma"/>
                <a:ea typeface="+mn-ea"/>
                <a:cs typeface="+mn-cs"/>
              </a:rPr>
              <a:t>150x slower</a:t>
            </a:r>
            <a:endParaRPr kumimoji="0" lang="en-US" sz="600" b="0" i="0" u="none" strike="noStrike" kern="1200" cap="none" spc="0" normalizeH="0" baseline="0" noProof="0" dirty="0">
              <a:ln>
                <a:noFill/>
              </a:ln>
              <a:solidFill>
                <a:srgbClr val="FF0000"/>
              </a:solidFill>
              <a:effectLst/>
              <a:uLnTx/>
              <a:uFillTx/>
              <a:latin typeface="Tahoma"/>
              <a:ea typeface="+mn-ea"/>
              <a:cs typeface="+mn-cs"/>
            </a:endParaRPr>
          </a:p>
        </p:txBody>
      </p:sp>
      <p:sp>
        <p:nvSpPr>
          <p:cNvPr id="43" name="Rectangle 42"/>
          <p:cNvSpPr/>
          <p:nvPr/>
        </p:nvSpPr>
        <p:spPr>
          <a:xfrm>
            <a:off x="1665463" y="2171142"/>
            <a:ext cx="1853392"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Million</a:t>
            </a:r>
            <a:r>
              <a:rPr kumimoji="0" lang="en-US" sz="4000" b="0" i="0" u="none" strike="noStrike" kern="1200" cap="none" spc="0" normalizeH="0" baseline="0" noProof="0" dirty="0">
                <a:ln>
                  <a:noFill/>
                </a:ln>
                <a:solidFill>
                  <a:srgbClr val="7588CD"/>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bases/minute</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44" name="Rectangle 43"/>
          <p:cNvSpPr/>
          <p:nvPr/>
        </p:nvSpPr>
        <p:spPr>
          <a:xfrm>
            <a:off x="107504" y="2033553"/>
            <a:ext cx="1723549"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300</a:t>
            </a:r>
            <a:endParaRPr kumimoji="0" lang="en-US" sz="3600" b="0" i="0" u="none" strike="noStrike" kern="1200" cap="none" spc="0" normalizeH="0" baseline="0" noProof="0" dirty="0">
              <a:ln>
                <a:noFill/>
              </a:ln>
              <a:solidFill>
                <a:srgbClr val="0000FF"/>
              </a:solidFill>
              <a:effectLst/>
              <a:uLnTx/>
              <a:uFillTx/>
              <a:latin typeface="Tahoma"/>
              <a:ea typeface="+mn-ea"/>
              <a:cs typeface="+mn-cs"/>
            </a:endParaRPr>
          </a:p>
        </p:txBody>
      </p:sp>
      <p:sp>
        <p:nvSpPr>
          <p:cNvPr id="45" name="Rectangle 44"/>
          <p:cNvSpPr/>
          <p:nvPr/>
        </p:nvSpPr>
        <p:spPr>
          <a:xfrm>
            <a:off x="7309246" y="2134853"/>
            <a:ext cx="1853392"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Million</a:t>
            </a:r>
            <a:r>
              <a:rPr kumimoji="0" lang="en-US" sz="4000" b="0" i="0" u="none" strike="noStrike" kern="1200" cap="none" spc="0" normalizeH="0" baseline="0" noProof="0" dirty="0">
                <a:ln>
                  <a:noFill/>
                </a:ln>
                <a:solidFill>
                  <a:srgbClr val="7588CD"/>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bases/minute</a:t>
            </a:r>
            <a:endParaRPr kumimoji="0" lang="en-US" sz="2400" b="0" i="0" u="none" strike="noStrike" kern="1200" cap="none" spc="0" normalizeH="0" baseline="0" noProof="0" dirty="0">
              <a:ln>
                <a:noFill/>
              </a:ln>
              <a:solidFill>
                <a:srgbClr val="000000"/>
              </a:solidFill>
              <a:effectLst/>
              <a:uLnTx/>
              <a:uFillTx/>
              <a:latin typeface="Tahoma"/>
              <a:ea typeface="+mn-ea"/>
              <a:cs typeface="+mn-cs"/>
            </a:endParaRPr>
          </a:p>
        </p:txBody>
      </p:sp>
      <p:sp>
        <p:nvSpPr>
          <p:cNvPr id="46" name="Rectangle 45"/>
          <p:cNvSpPr/>
          <p:nvPr/>
        </p:nvSpPr>
        <p:spPr>
          <a:xfrm>
            <a:off x="6799860" y="2027095"/>
            <a:ext cx="697627"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2</a:t>
            </a:r>
            <a:endParaRPr kumimoji="0" lang="en-US" sz="3600" b="0" i="0" u="none" strike="noStrike" kern="1200" cap="none" spc="0" normalizeH="0" baseline="0" noProof="0" dirty="0">
              <a:ln>
                <a:noFill/>
              </a:ln>
              <a:solidFill>
                <a:srgbClr val="0000FF"/>
              </a:solidFill>
              <a:effectLst/>
              <a:uLnTx/>
              <a:uFillTx/>
              <a:latin typeface="Tahoma"/>
              <a:ea typeface="+mn-ea"/>
              <a:cs typeface="+mn-cs"/>
            </a:endParaRPr>
          </a:p>
        </p:txBody>
      </p:sp>
      <p:sp>
        <p:nvSpPr>
          <p:cNvPr id="47" name="Striped Right Arrow 46"/>
          <p:cNvSpPr/>
          <p:nvPr/>
        </p:nvSpPr>
        <p:spPr>
          <a:xfrm rot="16200000">
            <a:off x="4805668" y="3737847"/>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0" name="Striped Right Arrow 49"/>
          <p:cNvSpPr/>
          <p:nvPr/>
        </p:nvSpPr>
        <p:spPr>
          <a:xfrm rot="16200000">
            <a:off x="5102259" y="371734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1" name="Striped Right Arrow 50"/>
          <p:cNvSpPr/>
          <p:nvPr/>
        </p:nvSpPr>
        <p:spPr>
          <a:xfrm rot="5413798">
            <a:off x="4755093" y="2099240"/>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2" name="Striped Right Arrow 51"/>
          <p:cNvSpPr/>
          <p:nvPr/>
        </p:nvSpPr>
        <p:spPr>
          <a:xfrm rot="5413798">
            <a:off x="5051684" y="2107815"/>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354391856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50386" y="1816526"/>
            <a:ext cx="6922860" cy="3150917"/>
            <a:chOff x="114305" y="3823961"/>
            <a:chExt cx="6922860" cy="3150917"/>
          </a:xfrm>
        </p:grpSpPr>
        <p:sp>
          <p:nvSpPr>
            <p:cNvPr id="7" name="Rectangle 6"/>
            <p:cNvSpPr/>
            <p:nvPr/>
          </p:nvSpPr>
          <p:spPr>
            <a:xfrm rot="12861">
              <a:off x="114305" y="3829228"/>
              <a:ext cx="1577592" cy="2405141"/>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pic>
          <p:nvPicPr>
            <p:cNvPr id="8" name="Picture 4" descr="https://i.ytimg.com/vi/thf4TFnkesw/maxresdefault.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961673">
              <a:off x="644688" y="3823961"/>
              <a:ext cx="6392477" cy="31509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rot="12861">
              <a:off x="376978" y="4035982"/>
              <a:ext cx="1900479" cy="1797999"/>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0" name="Oval 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1" name="Oval 1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2" name="Oval 1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3" name="Oval 1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4" name="Oval 1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5" name="Oval 1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6" name="Oval 1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7" name="Rounded Rectangle 1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18"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1F497D"/>
                  </a:solidFill>
                  <a:effectLst/>
                  <a:uLnTx/>
                  <a:uFillTx/>
                  <a:latin typeface="Tahoma"/>
                  <a:ea typeface="+mn-ea"/>
                  <a:cs typeface="+mn-cs"/>
                </a:rPr>
                <a:t>GAGTCAGAATTTGAC </a:t>
              </a:r>
            </a:p>
          </p:txBody>
        </p:sp>
        <p:sp>
          <p:nvSpPr>
            <p:cNvPr id="19"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C0504D"/>
                  </a:solidFill>
                  <a:effectLst/>
                  <a:uLnTx/>
                  <a:uFillTx/>
                  <a:latin typeface="Tahoma"/>
                  <a:ea typeface="+mn-ea"/>
                  <a:cs typeface="+mn-cs"/>
                </a:rPr>
                <a:t>GAGTCAGAATTTGAC </a:t>
              </a:r>
            </a:p>
          </p:txBody>
        </p:sp>
        <p:sp>
          <p:nvSpPr>
            <p:cNvPr id="20"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8064A2"/>
                  </a:solidFill>
                  <a:effectLst/>
                  <a:uLnTx/>
                  <a:uFillTx/>
                  <a:latin typeface="Tahoma"/>
                  <a:ea typeface="+mn-ea"/>
                  <a:cs typeface="+mn-cs"/>
                </a:rPr>
                <a:t>GAGTCAGAATTTGAC </a:t>
              </a:r>
            </a:p>
          </p:txBody>
        </p:sp>
        <p:sp>
          <p:nvSpPr>
            <p:cNvPr id="21" name="Rectangle 5"/>
            <p:cNvSpPr>
              <a:spLocks noChangeArrowheads="1"/>
            </p:cNvSpPr>
            <p:nvPr/>
          </p:nvSpPr>
          <p:spPr bwMode="auto">
            <a:xfrm rot="1668114">
              <a:off x="2320594" y="505762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79646"/>
                  </a:solidFill>
                  <a:effectLst/>
                  <a:uLnTx/>
                  <a:uFillTx/>
                  <a:latin typeface="Tahoma"/>
                  <a:ea typeface="+mn-ea"/>
                  <a:cs typeface="+mn-cs"/>
                </a:rPr>
                <a:t>GAGTCAGAATTTGAC </a:t>
              </a:r>
            </a:p>
          </p:txBody>
        </p:sp>
        <p:sp>
          <p:nvSpPr>
            <p:cNvPr id="22"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9BBB59"/>
                  </a:solidFill>
                  <a:effectLst/>
                  <a:uLnTx/>
                  <a:uFillTx/>
                  <a:latin typeface="Tahoma"/>
                  <a:ea typeface="+mn-ea"/>
                  <a:cs typeface="+mn-cs"/>
                </a:rPr>
                <a:t>GAGTCAGAATTTGAC </a:t>
              </a:r>
            </a:p>
          </p:txBody>
        </p:sp>
        <p:sp>
          <p:nvSpPr>
            <p:cNvPr id="23"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C0504D"/>
                  </a:solidFill>
                  <a:effectLst/>
                  <a:uLnTx/>
                  <a:uFillTx/>
                  <a:latin typeface="Tahoma"/>
                  <a:ea typeface="+mn-ea"/>
                  <a:cs typeface="+mn-cs"/>
                </a:rPr>
                <a:t>GAGTCAGAATTTGAC </a:t>
              </a:r>
            </a:p>
          </p:txBody>
        </p:sp>
        <p:sp>
          <p:nvSpPr>
            <p:cNvPr id="24"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4F81BD"/>
                  </a:solidFill>
                  <a:effectLst/>
                  <a:uLnTx/>
                  <a:uFillTx/>
                  <a:latin typeface="Tahoma"/>
                  <a:ea typeface="+mn-ea"/>
                  <a:cs typeface="+mn-cs"/>
                </a:rPr>
                <a:t>GAGTCAGAATTTGAC </a:t>
              </a:r>
            </a:p>
          </p:txBody>
        </p:sp>
        <p:sp>
          <p:nvSpPr>
            <p:cNvPr id="25"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79646"/>
                  </a:solidFill>
                  <a:effectLst/>
                  <a:uLnTx/>
                  <a:uFillTx/>
                  <a:latin typeface="Tahoma"/>
                  <a:ea typeface="+mn-ea"/>
                  <a:cs typeface="+mn-cs"/>
                </a:rPr>
                <a:t>GAGTCAGAATTTGAC </a:t>
              </a:r>
            </a:p>
          </p:txBody>
        </p:sp>
        <p:sp>
          <p:nvSpPr>
            <p:cNvPr id="26"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C0504D"/>
                  </a:solidFill>
                  <a:effectLst/>
                  <a:uLnTx/>
                  <a:uFillTx/>
                  <a:latin typeface="Tahoma"/>
                  <a:ea typeface="+mn-ea"/>
                  <a:cs typeface="+mn-cs"/>
                </a:rPr>
                <a:t>GAGTCAGAATTTGAC </a:t>
              </a:r>
            </a:p>
          </p:txBody>
        </p:sp>
        <p:sp>
          <p:nvSpPr>
            <p:cNvPr id="27"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0000"/>
                  </a:solidFill>
                  <a:effectLst/>
                  <a:uLnTx/>
                  <a:uFillTx/>
                  <a:latin typeface="Tahoma"/>
                  <a:ea typeface="+mn-ea"/>
                  <a:cs typeface="+mn-cs"/>
                </a:rPr>
                <a:t>GAGTCAGAATTTGAC </a:t>
              </a:r>
            </a:p>
          </p:txBody>
        </p:sp>
        <p:sp>
          <p:nvSpPr>
            <p:cNvPr id="28"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Tahoma"/>
                  <a:ea typeface="+mn-ea"/>
                  <a:cs typeface="+mn-cs"/>
                </a:rPr>
                <a:t>GAGTCAGAATTTGAC </a:t>
              </a:r>
            </a:p>
          </p:txBody>
        </p:sp>
        <p:sp>
          <p:nvSpPr>
            <p:cNvPr id="29"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B0F0"/>
                  </a:solidFill>
                  <a:effectLst/>
                  <a:uLnTx/>
                  <a:uFillTx/>
                  <a:latin typeface="Tahoma"/>
                  <a:ea typeface="+mn-ea"/>
                  <a:cs typeface="+mn-cs"/>
                </a:rPr>
                <a:t>GAGTCAGAATTTGAC </a:t>
              </a:r>
            </a:p>
          </p:txBody>
        </p:sp>
        <p:sp>
          <p:nvSpPr>
            <p:cNvPr id="30"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00"/>
                  </a:solidFill>
                  <a:effectLst/>
                  <a:uLnTx/>
                  <a:uFillTx/>
                  <a:latin typeface="Tahoma"/>
                  <a:ea typeface="+mn-ea"/>
                  <a:cs typeface="+mn-cs"/>
                </a:rPr>
                <a:t>GAGTCAGAATTTGAC </a:t>
              </a:r>
            </a:p>
          </p:txBody>
        </p:sp>
        <p:sp>
          <p:nvSpPr>
            <p:cNvPr id="31"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EEECE1"/>
                  </a:solidFill>
                  <a:effectLst/>
                  <a:uLnTx/>
                  <a:uFillTx/>
                  <a:latin typeface="Tahoma"/>
                  <a:ea typeface="+mn-ea"/>
                  <a:cs typeface="+mn-cs"/>
                </a:rPr>
                <a:t>GAGTCAGAATTTGAC </a:t>
              </a:r>
            </a:p>
          </p:txBody>
        </p:sp>
        <p:sp>
          <p:nvSpPr>
            <p:cNvPr id="32"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7030A0"/>
                  </a:solidFill>
                  <a:effectLst/>
                  <a:uLnTx/>
                  <a:uFillTx/>
                  <a:latin typeface="Tahoma"/>
                  <a:ea typeface="+mn-ea"/>
                  <a:cs typeface="+mn-cs"/>
                </a:rPr>
                <a:t>GAGTCAGAATTTGAC </a:t>
              </a:r>
            </a:p>
          </p:txBody>
        </p:sp>
      </p:grpSp>
      <p:sp>
        <p:nvSpPr>
          <p:cNvPr id="48" name="Rectangle 47"/>
          <p:cNvSpPr/>
          <p:nvPr/>
        </p:nvSpPr>
        <p:spPr>
          <a:xfrm rot="12861">
            <a:off x="-4020" y="1822705"/>
            <a:ext cx="3433391" cy="2398875"/>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p:cNvSpPr>
            <a:spLocks noGrp="1"/>
          </p:cNvSpPr>
          <p:nvPr>
            <p:ph type="title"/>
          </p:nvPr>
        </p:nvSpPr>
        <p:spPr/>
        <p:txBody>
          <a:bodyPr/>
          <a:lstStyle/>
          <a:p>
            <a:r>
              <a:rPr lang="en-US" dirty="0"/>
              <a:t>The Read Mapping Bottleneck</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Rectangle 42"/>
          <p:cNvSpPr/>
          <p:nvPr/>
        </p:nvSpPr>
        <p:spPr>
          <a:xfrm>
            <a:off x="1141069" y="2132856"/>
            <a:ext cx="263884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ahoma"/>
                <a:ea typeface="+mn-ea"/>
                <a:cs typeface="+mn-cs"/>
              </a:rPr>
              <a:t>Human whole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FF"/>
                </a:solidFill>
                <a:effectLst/>
                <a:uLnTx/>
                <a:uFillTx/>
                <a:latin typeface="Tahoma"/>
                <a:ea typeface="+mn-ea"/>
                <a:cs typeface="+mn-cs"/>
              </a:rPr>
              <a:t>genomes </a:t>
            </a:r>
            <a:endParaRPr kumimoji="0" lang="en-US" sz="2400" b="0" i="0" u="none" strike="noStrike" kern="1200" cap="none" spc="0" normalizeH="0" baseline="0" noProof="0">
              <a:ln>
                <a:noFill/>
              </a:ln>
              <a:solidFill>
                <a:srgbClr val="0000FF"/>
              </a:solidFill>
              <a:effectLst/>
              <a:uLnTx/>
              <a:uFillTx/>
              <a:latin typeface="Tahoma"/>
              <a:ea typeface="+mn-ea"/>
              <a:cs typeface="+mn-cs"/>
            </a:endParaRPr>
          </a:p>
        </p:txBody>
      </p:sp>
      <p:sp>
        <p:nvSpPr>
          <p:cNvPr id="45" name="Rectangle 44"/>
          <p:cNvSpPr/>
          <p:nvPr/>
        </p:nvSpPr>
        <p:spPr>
          <a:xfrm>
            <a:off x="7309246" y="2134853"/>
            <a:ext cx="1962397"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FF"/>
                </a:solidFill>
                <a:effectLst/>
                <a:uLnTx/>
                <a:uFillTx/>
                <a:latin typeface="Tahoma"/>
                <a:ea typeface="Times New Roman" panose="02020603050405020304" pitchFamily="18" charset="0"/>
                <a:cs typeface="+mn-cs"/>
              </a:rPr>
              <a:t>Human </a:t>
            </a:r>
            <a:endParaRPr kumimoji="0" lang="en-US" sz="4000" b="0" i="0" u="none" strike="noStrike" kern="1200" cap="none" spc="0" normalizeH="0" baseline="0" noProof="0">
              <a:ln>
                <a:noFill/>
              </a:ln>
              <a:solidFill>
                <a:srgbClr val="7588CD"/>
              </a:solidFill>
              <a:effectLst/>
              <a:uLnTx/>
              <a:uFillTx/>
              <a:latin typeface="Tahoma"/>
              <a:ea typeface="Times New Roman" panose="02020603050405020304" pitchFamily="18" charset="0"/>
              <a:cs typeface="+mn-cs"/>
            </a:endParaRPr>
          </a:p>
        </p:txBody>
      </p:sp>
      <p:sp>
        <p:nvSpPr>
          <p:cNvPr id="46" name="Rectangle 45"/>
          <p:cNvSpPr/>
          <p:nvPr/>
        </p:nvSpPr>
        <p:spPr>
          <a:xfrm>
            <a:off x="6732240" y="2027095"/>
            <a:ext cx="744114"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FF"/>
                </a:solidFill>
                <a:effectLst/>
                <a:uLnTx/>
                <a:uFillTx/>
                <a:latin typeface="Tahoma"/>
                <a:ea typeface="Times New Roman" panose="02020603050405020304" pitchFamily="18" charset="0"/>
                <a:cs typeface="+mn-cs"/>
              </a:rPr>
              <a:t>1</a:t>
            </a:r>
            <a:endParaRPr kumimoji="0" lang="en-US" sz="3600" b="0" i="0" u="none" strike="noStrike" kern="1200" cap="none" spc="0" normalizeH="0" baseline="0" noProof="0">
              <a:ln>
                <a:noFill/>
              </a:ln>
              <a:solidFill>
                <a:srgbClr val="0000FF"/>
              </a:solidFill>
              <a:effectLst/>
              <a:uLnTx/>
              <a:uFillTx/>
              <a:latin typeface="Tahoma"/>
              <a:ea typeface="+mn-ea"/>
              <a:cs typeface="+mn-cs"/>
            </a:endParaRPr>
          </a:p>
        </p:txBody>
      </p:sp>
      <p:sp>
        <p:nvSpPr>
          <p:cNvPr id="47" name="Striped Right Arrow 46"/>
          <p:cNvSpPr/>
          <p:nvPr/>
        </p:nvSpPr>
        <p:spPr>
          <a:xfrm rot="16200000">
            <a:off x="4805668" y="3737847"/>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0" name="Striped Right Arrow 49"/>
          <p:cNvSpPr/>
          <p:nvPr/>
        </p:nvSpPr>
        <p:spPr>
          <a:xfrm rot="16200000">
            <a:off x="5107831" y="3737846"/>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1" name="Striped Right Arrow 50"/>
          <p:cNvSpPr/>
          <p:nvPr/>
        </p:nvSpPr>
        <p:spPr>
          <a:xfrm rot="5413798">
            <a:off x="4812588" y="2090434"/>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2" name="Striped Right Arrow 51"/>
          <p:cNvSpPr/>
          <p:nvPr/>
        </p:nvSpPr>
        <p:spPr>
          <a:xfrm rot="5413798">
            <a:off x="5106149" y="2092113"/>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33" name="Rectangle 32">
            <a:extLst>
              <a:ext uri="{FF2B5EF4-FFF2-40B4-BE49-F238E27FC236}">
                <a16:creationId xmlns:a16="http://schemas.microsoft.com/office/drawing/2014/main" id="{D8C85D51-9794-424F-ABA3-4B00E4DAD481}"/>
              </a:ext>
            </a:extLst>
          </p:cNvPr>
          <p:cNvSpPr/>
          <p:nvPr/>
        </p:nvSpPr>
        <p:spPr>
          <a:xfrm>
            <a:off x="467123" y="4185162"/>
            <a:ext cx="180062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Tahoma"/>
                <a:ea typeface="+mn-ea"/>
                <a:cs typeface="+mn-cs"/>
              </a:rPr>
              <a:t>Illumina </a:t>
            </a:r>
            <a:r>
              <a:rPr kumimoji="0" lang="en-US" sz="1200" b="0" i="0" u="none" strike="noStrike" kern="1200" cap="none" spc="0" normalizeH="0" baseline="0" noProof="0" err="1">
                <a:ln>
                  <a:noFill/>
                </a:ln>
                <a:solidFill>
                  <a:srgbClr val="FFFFFF">
                    <a:lumMod val="50000"/>
                  </a:srgbClr>
                </a:solidFill>
                <a:effectLst/>
                <a:uLnTx/>
                <a:uFillTx/>
                <a:latin typeface="Tahoma"/>
                <a:ea typeface="+mn-ea"/>
                <a:cs typeface="+mn-cs"/>
              </a:rPr>
              <a:t>NovaSeq</a:t>
            </a:r>
            <a:r>
              <a:rPr kumimoji="0" lang="en-US" sz="1200" b="0" i="0" u="none" strike="noStrike" kern="1200" cap="none" spc="0" normalizeH="0" baseline="0" noProof="0">
                <a:ln>
                  <a:noFill/>
                </a:ln>
                <a:solidFill>
                  <a:srgbClr val="FFFFFF">
                    <a:lumMod val="50000"/>
                  </a:srgbClr>
                </a:solidFill>
                <a:effectLst/>
                <a:uLnTx/>
                <a:uFillTx/>
                <a:latin typeface="Tahoma"/>
                <a:ea typeface="+mn-ea"/>
                <a:cs typeface="+mn-cs"/>
              </a:rPr>
              <a:t> 6000 </a:t>
            </a:r>
          </a:p>
        </p:txBody>
      </p:sp>
      <p:sp>
        <p:nvSpPr>
          <p:cNvPr id="34" name="Rectangle 33">
            <a:extLst>
              <a:ext uri="{FF2B5EF4-FFF2-40B4-BE49-F238E27FC236}">
                <a16:creationId xmlns:a16="http://schemas.microsoft.com/office/drawing/2014/main" id="{4018FF9A-DCB0-FB43-AE1A-F906956ABE06}"/>
              </a:ext>
            </a:extLst>
          </p:cNvPr>
          <p:cNvSpPr/>
          <p:nvPr/>
        </p:nvSpPr>
        <p:spPr>
          <a:xfrm>
            <a:off x="-76244" y="1961545"/>
            <a:ext cx="1479892"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FF"/>
                </a:solidFill>
                <a:effectLst/>
                <a:uLnTx/>
                <a:uFillTx/>
                <a:latin typeface="Tahoma"/>
                <a:ea typeface="+mn-ea"/>
                <a:cs typeface="+mn-cs"/>
              </a:rPr>
              <a:t>48</a:t>
            </a:r>
            <a:r>
              <a:rPr kumimoji="0" lang="en-US" sz="4400" b="0" i="0" u="none" strike="noStrike" kern="1200" cap="none" spc="0" normalizeH="0" baseline="0" noProof="0">
                <a:ln>
                  <a:noFill/>
                </a:ln>
                <a:solidFill>
                  <a:srgbClr val="0000FF"/>
                </a:solidFill>
                <a:effectLst/>
                <a:uLnTx/>
                <a:uFillTx/>
                <a:latin typeface="Tahoma"/>
                <a:ea typeface="+mn-ea"/>
                <a:cs typeface="+mn-cs"/>
              </a:rPr>
              <a:t> </a:t>
            </a:r>
            <a:endParaRPr kumimoji="0" lang="en-US" sz="8000" b="0" i="0" u="none" strike="noStrike" kern="1200" cap="none" spc="0" normalizeH="0" baseline="0" noProof="0">
              <a:ln>
                <a:noFill/>
              </a:ln>
              <a:solidFill>
                <a:srgbClr val="0000FF"/>
              </a:solidFill>
              <a:effectLst/>
              <a:uLnTx/>
              <a:uFillTx/>
              <a:latin typeface="Tahoma"/>
              <a:ea typeface="+mn-ea"/>
              <a:cs typeface="+mn-cs"/>
            </a:endParaRPr>
          </a:p>
        </p:txBody>
      </p:sp>
      <p:sp>
        <p:nvSpPr>
          <p:cNvPr id="35" name="Rectangle 34">
            <a:extLst>
              <a:ext uri="{FF2B5EF4-FFF2-40B4-BE49-F238E27FC236}">
                <a16:creationId xmlns:a16="http://schemas.microsoft.com/office/drawing/2014/main" id="{A13E2FC6-0F48-AB41-8B6C-A7D7B1319991}"/>
              </a:ext>
            </a:extLst>
          </p:cNvPr>
          <p:cNvSpPr/>
          <p:nvPr/>
        </p:nvSpPr>
        <p:spPr>
          <a:xfrm>
            <a:off x="1665288" y="3068960"/>
            <a:ext cx="18655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at 30× coverage</a:t>
            </a:r>
            <a:endParaRPr kumimoji="0" lang="en-US" sz="1100" b="0" i="0" u="none" strike="noStrike" kern="1200" cap="none" spc="0" normalizeH="0" baseline="0" noProof="0">
              <a:ln>
                <a:noFill/>
              </a:ln>
              <a:solidFill>
                <a:srgbClr val="000000"/>
              </a:solidFill>
              <a:effectLst/>
              <a:uLnTx/>
              <a:uFillTx/>
              <a:latin typeface="Tahoma"/>
              <a:ea typeface="+mn-ea"/>
              <a:cs typeface="+mn-cs"/>
            </a:endParaRPr>
          </a:p>
        </p:txBody>
      </p:sp>
      <p:sp>
        <p:nvSpPr>
          <p:cNvPr id="36" name="Rectangle 35">
            <a:extLst>
              <a:ext uri="{FF2B5EF4-FFF2-40B4-BE49-F238E27FC236}">
                <a16:creationId xmlns:a16="http://schemas.microsoft.com/office/drawing/2014/main" id="{E229A744-AE57-F046-8C85-1F1C1B4C18CC}"/>
              </a:ext>
            </a:extLst>
          </p:cNvPr>
          <p:cNvSpPr/>
          <p:nvPr/>
        </p:nvSpPr>
        <p:spPr>
          <a:xfrm>
            <a:off x="1037946" y="3524791"/>
            <a:ext cx="195598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a:ea typeface="+mn-ea"/>
                <a:cs typeface="+mn-cs"/>
              </a:rPr>
              <a:t>in about 2 days</a:t>
            </a:r>
          </a:p>
        </p:txBody>
      </p:sp>
      <p:sp>
        <p:nvSpPr>
          <p:cNvPr id="49" name="Rectangle 48">
            <a:extLst>
              <a:ext uri="{FF2B5EF4-FFF2-40B4-BE49-F238E27FC236}">
                <a16:creationId xmlns:a16="http://schemas.microsoft.com/office/drawing/2014/main" id="{DF20F8C0-0B16-CC4C-B3BE-8DA2A36AE5E1}"/>
              </a:ext>
            </a:extLst>
          </p:cNvPr>
          <p:cNvSpPr/>
          <p:nvPr/>
        </p:nvSpPr>
        <p:spPr>
          <a:xfrm>
            <a:off x="7308304" y="2566645"/>
            <a:ext cx="182293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FF"/>
                </a:solidFill>
                <a:effectLst/>
                <a:uLnTx/>
                <a:uFillTx/>
                <a:latin typeface="Tahoma"/>
                <a:ea typeface="Times New Roman" panose="02020603050405020304" pitchFamily="18" charset="0"/>
                <a:cs typeface="+mn-cs"/>
              </a:rPr>
              <a:t>genome</a:t>
            </a:r>
            <a:endParaRPr kumimoji="0" lang="en-US" sz="3600" b="0" i="0" u="none" strike="noStrike" kern="1200" cap="none" spc="0" normalizeH="0" baseline="0" noProof="0" dirty="0">
              <a:ln>
                <a:noFill/>
              </a:ln>
              <a:solidFill>
                <a:srgbClr val="000000"/>
              </a:solidFill>
              <a:effectLst/>
              <a:uLnTx/>
              <a:uFillTx/>
              <a:latin typeface="Tahoma"/>
              <a:ea typeface="+mn-ea"/>
              <a:cs typeface="+mn-cs"/>
            </a:endParaRPr>
          </a:p>
        </p:txBody>
      </p:sp>
      <p:sp>
        <p:nvSpPr>
          <p:cNvPr id="53" name="Rectangle 52">
            <a:extLst>
              <a:ext uri="{FF2B5EF4-FFF2-40B4-BE49-F238E27FC236}">
                <a16:creationId xmlns:a16="http://schemas.microsoft.com/office/drawing/2014/main" id="{FCF691F4-ED5C-304C-A4F3-1D81F97623D1}"/>
              </a:ext>
            </a:extLst>
          </p:cNvPr>
          <p:cNvSpPr/>
          <p:nvPr/>
        </p:nvSpPr>
        <p:spPr>
          <a:xfrm>
            <a:off x="7308304" y="3132857"/>
            <a:ext cx="194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a:ea typeface="+mn-ea"/>
                <a:cs typeface="+mn-cs"/>
              </a:rPr>
              <a:t>32 CPU hours </a:t>
            </a:r>
          </a:p>
        </p:txBody>
      </p:sp>
      <p:sp>
        <p:nvSpPr>
          <p:cNvPr id="54" name="Rectangle 53">
            <a:extLst>
              <a:ext uri="{FF2B5EF4-FFF2-40B4-BE49-F238E27FC236}">
                <a16:creationId xmlns:a16="http://schemas.microsoft.com/office/drawing/2014/main" id="{A1114891-6924-E549-BB9C-5F4051232C35}"/>
              </a:ext>
            </a:extLst>
          </p:cNvPr>
          <p:cNvSpPr/>
          <p:nvPr/>
        </p:nvSpPr>
        <p:spPr>
          <a:xfrm>
            <a:off x="6733819" y="3501008"/>
            <a:ext cx="273472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on a 48-core processor</a:t>
            </a:r>
          </a:p>
        </p:txBody>
      </p:sp>
      <p:graphicFrame>
        <p:nvGraphicFramePr>
          <p:cNvPr id="55" name="Chart 54">
            <a:extLst>
              <a:ext uri="{FF2B5EF4-FFF2-40B4-BE49-F238E27FC236}">
                <a16:creationId xmlns:a16="http://schemas.microsoft.com/office/drawing/2014/main" id="{5A873478-83B7-E14B-B7E1-1CCC5A2CDBFD}"/>
              </a:ext>
            </a:extLst>
          </p:cNvPr>
          <p:cNvGraphicFramePr/>
          <p:nvPr/>
        </p:nvGraphicFramePr>
        <p:xfrm>
          <a:off x="7018331" y="3919633"/>
          <a:ext cx="2165700" cy="1732700"/>
        </p:xfrm>
        <a:graphic>
          <a:graphicData uri="http://schemas.openxmlformats.org/drawingml/2006/chart">
            <c:chart xmlns:c="http://schemas.openxmlformats.org/drawingml/2006/chart" xmlns:r="http://schemas.openxmlformats.org/officeDocument/2006/relationships" r:id="rId4"/>
          </a:graphicData>
        </a:graphic>
      </p:graphicFrame>
      <p:sp>
        <p:nvSpPr>
          <p:cNvPr id="56" name="Rectangle 55">
            <a:extLst>
              <a:ext uri="{FF2B5EF4-FFF2-40B4-BE49-F238E27FC236}">
                <a16:creationId xmlns:a16="http://schemas.microsoft.com/office/drawing/2014/main" id="{934F37AF-5D19-F849-8EE2-ACBDBF0168F9}"/>
              </a:ext>
            </a:extLst>
          </p:cNvPr>
          <p:cNvSpPr/>
          <p:nvPr/>
        </p:nvSpPr>
        <p:spPr>
          <a:xfrm>
            <a:off x="1181792" y="6400736"/>
            <a:ext cx="739417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rPr>
              <a:t>Goyal+, "</a:t>
            </a: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hlinkClick r:id="rId5"/>
              </a:rPr>
              <a:t>Ultra-fast next generation human genome sequencing data processing using DRAGENTM bio-IT processor for precision medicine</a:t>
            </a: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rPr>
              <a:t>”, </a:t>
            </a:r>
            <a:r>
              <a:rPr kumimoji="0" lang="en-US" sz="1200" b="0" i="1" u="none" strike="noStrike" kern="1200" cap="none" spc="0" normalizeH="0" baseline="0" noProof="0">
                <a:ln>
                  <a:noFill/>
                </a:ln>
                <a:solidFill>
                  <a:srgbClr val="222222"/>
                </a:solidFill>
                <a:effectLst/>
                <a:uLnTx/>
                <a:uFillTx/>
                <a:latin typeface="Arial" panose="020B0604020202020204" pitchFamily="34" charset="0"/>
                <a:ea typeface="+mn-ea"/>
                <a:cs typeface="+mn-cs"/>
              </a:rPr>
              <a:t>Open Journal of Genetics, </a:t>
            </a:r>
            <a:r>
              <a:rPr kumimoji="0" lang="en-US" sz="1200" b="0" i="0" u="none" strike="noStrike" kern="1200" cap="none" spc="0" normalizeH="0" baseline="0" noProof="0">
                <a:ln>
                  <a:noFill/>
                </a:ln>
                <a:solidFill>
                  <a:srgbClr val="222222"/>
                </a:solidFill>
                <a:effectLst/>
                <a:uLnTx/>
                <a:uFillTx/>
                <a:latin typeface="Arial" panose="020B0604020202020204" pitchFamily="34" charset="0"/>
                <a:ea typeface="+mn-ea"/>
                <a:cs typeface="+mn-cs"/>
              </a:rPr>
              <a:t>2017.</a:t>
            </a:r>
            <a:endParaRPr kumimoji="0" lang="en-US" sz="12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4452737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2D40-9A40-294C-821D-C9F551A98E1F}"/>
              </a:ext>
            </a:extLst>
          </p:cNvPr>
          <p:cNvSpPr>
            <a:spLocks noGrp="1"/>
          </p:cNvSpPr>
          <p:nvPr>
            <p:ph type="title"/>
          </p:nvPr>
        </p:nvSpPr>
        <p:spPr>
          <a:xfrm>
            <a:off x="35496" y="152400"/>
            <a:ext cx="9167936" cy="1066800"/>
          </a:xfrm>
        </p:spPr>
        <p:txBody>
          <a:bodyPr/>
          <a:lstStyle/>
          <a:p>
            <a:r>
              <a:rPr lang="en-US" dirty="0"/>
              <a:t> Problems with (Genome) Analysis Today</a:t>
            </a:r>
          </a:p>
        </p:txBody>
      </p:sp>
      <p:sp>
        <p:nvSpPr>
          <p:cNvPr id="3" name="Slide Number Placeholder 2">
            <a:extLst>
              <a:ext uri="{FF2B5EF4-FFF2-40B4-BE49-F238E27FC236}">
                <a16:creationId xmlns:a16="http://schemas.microsoft.com/office/drawing/2014/main" id="{54630187-28DD-9546-9969-9F24222B654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pSp>
        <p:nvGrpSpPr>
          <p:cNvPr id="4" name="Group 3">
            <a:extLst>
              <a:ext uri="{FF2B5EF4-FFF2-40B4-BE49-F238E27FC236}">
                <a16:creationId xmlns:a16="http://schemas.microsoft.com/office/drawing/2014/main" id="{E5A101C6-D963-4545-B3BF-32EF1B31EC2F}"/>
              </a:ext>
            </a:extLst>
          </p:cNvPr>
          <p:cNvGrpSpPr/>
          <p:nvPr/>
        </p:nvGrpSpPr>
        <p:grpSpPr>
          <a:xfrm>
            <a:off x="918833" y="1487851"/>
            <a:ext cx="2830933" cy="2402638"/>
            <a:chOff x="4343037" y="3937719"/>
            <a:chExt cx="2445779" cy="1954638"/>
          </a:xfrm>
        </p:grpSpPr>
        <p:pic>
          <p:nvPicPr>
            <p:cNvPr id="5" name="Picture 4">
              <a:extLst>
                <a:ext uri="{FF2B5EF4-FFF2-40B4-BE49-F238E27FC236}">
                  <a16:creationId xmlns:a16="http://schemas.microsoft.com/office/drawing/2014/main" id="{AE77F47A-D91D-8C49-8B2B-7D114F7FC69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6" name="Picture 5">
              <a:extLst>
                <a:ext uri="{FF2B5EF4-FFF2-40B4-BE49-F238E27FC236}">
                  <a16:creationId xmlns:a16="http://schemas.microsoft.com/office/drawing/2014/main" id="{C59962F5-2E69-B348-8CF4-AB2C4E8979B8}"/>
                </a:ext>
              </a:extLst>
            </p:cNvPr>
            <p:cNvPicPr>
              <a:picLocks noChangeAspect="1"/>
            </p:cNvPicPr>
            <p:nvPr/>
          </p:nvPicPr>
          <p:blipFill rotWithShape="1">
            <a:blip r:embed="rId3"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7" name="Picture 6">
              <a:extLst>
                <a:ext uri="{FF2B5EF4-FFF2-40B4-BE49-F238E27FC236}">
                  <a16:creationId xmlns:a16="http://schemas.microsoft.com/office/drawing/2014/main" id="{CF679DEA-9351-BA4B-A1F0-552F129155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8" name="Text Box 20" descr="90%">
            <a:extLst>
              <a:ext uri="{FF2B5EF4-FFF2-40B4-BE49-F238E27FC236}">
                <a16:creationId xmlns:a16="http://schemas.microsoft.com/office/drawing/2014/main" id="{A802DAD3-ACBC-534D-95D3-1045421DFE0B}"/>
              </a:ext>
            </a:extLst>
          </p:cNvPr>
          <p:cNvSpPr txBox="1">
            <a:spLocks noChangeArrowheads="1"/>
          </p:cNvSpPr>
          <p:nvPr/>
        </p:nvSpPr>
        <p:spPr bwMode="auto">
          <a:xfrm>
            <a:off x="899592" y="4005064"/>
            <a:ext cx="2901030" cy="618631"/>
          </a:xfrm>
          <a:prstGeom prst="rect">
            <a:avLst/>
          </a:prstGeom>
          <a:noFill/>
          <a:ln w="12700">
            <a:noFill/>
            <a:miter lim="800000"/>
            <a:headEnd/>
            <a:tailEnd/>
          </a:ln>
          <a:effectLst/>
        </p:spPr>
        <p:txBody>
          <a:bodyPr wrap="squar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Arial" pitchFamily="-107" charset="0"/>
                <a:ea typeface="Arial" pitchFamily="-107" charset="0"/>
                <a:cs typeface="Arial" pitchFamily="-107" charset="0"/>
              </a:rPr>
              <a:t>Special-Purpose</a:t>
            </a: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 Machine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for </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D</a:t>
            </a:r>
            <a:r>
              <a:rPr kumimoji="0" lang="en-US" sz="1800" b="1" i="0" u="none" strike="noStrike" kern="0" cap="none" spc="0" normalizeH="0" baseline="0" noProof="0" dirty="0" err="1">
                <a:ln>
                  <a:noFill/>
                </a:ln>
                <a:solidFill>
                  <a:srgbClr val="7030A0"/>
                </a:solidFill>
                <a:effectLst/>
                <a:uLnTx/>
                <a:uFillTx/>
                <a:latin typeface="Arial" pitchFamily="-107" charset="0"/>
                <a:ea typeface="Arial" pitchFamily="-107" charset="0"/>
                <a:cs typeface="Arial" pitchFamily="-107" charset="0"/>
              </a:rPr>
              <a:t>ata</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 Generation</a:t>
            </a:r>
          </a:p>
        </p:txBody>
      </p:sp>
      <p:sp>
        <p:nvSpPr>
          <p:cNvPr id="9" name="Line 15">
            <a:extLst>
              <a:ext uri="{FF2B5EF4-FFF2-40B4-BE49-F238E27FC236}">
                <a16:creationId xmlns:a16="http://schemas.microsoft.com/office/drawing/2014/main" id="{92AD9E27-F44D-F440-8D0E-43BB6C91B087}"/>
              </a:ext>
            </a:extLst>
          </p:cNvPr>
          <p:cNvSpPr>
            <a:spLocks noChangeShapeType="1"/>
          </p:cNvSpPr>
          <p:nvPr/>
        </p:nvSpPr>
        <p:spPr bwMode="auto">
          <a:xfrm flipH="1">
            <a:off x="4093339" y="3143428"/>
            <a:ext cx="982715" cy="0"/>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10" name="Picture 9">
            <a:extLst>
              <a:ext uri="{FF2B5EF4-FFF2-40B4-BE49-F238E27FC236}">
                <a16:creationId xmlns:a16="http://schemas.microsoft.com/office/drawing/2014/main" id="{A98FBFE4-7E5C-BB48-892C-374ED0A83A23}"/>
              </a:ext>
            </a:extLst>
          </p:cNvPr>
          <p:cNvPicPr>
            <a:picLocks noChangeAspect="1"/>
          </p:cNvPicPr>
          <p:nvPr/>
        </p:nvPicPr>
        <p:blipFill>
          <a:blip r:embed="rId5"/>
          <a:stretch>
            <a:fillRect/>
          </a:stretch>
        </p:blipFill>
        <p:spPr>
          <a:xfrm>
            <a:off x="5353733" y="2180190"/>
            <a:ext cx="2016224" cy="2016224"/>
          </a:xfrm>
          <a:prstGeom prst="rect">
            <a:avLst/>
          </a:prstGeom>
        </p:spPr>
      </p:pic>
      <p:sp>
        <p:nvSpPr>
          <p:cNvPr id="11" name="Text Box 20" descr="90%">
            <a:extLst>
              <a:ext uri="{FF2B5EF4-FFF2-40B4-BE49-F238E27FC236}">
                <a16:creationId xmlns:a16="http://schemas.microsoft.com/office/drawing/2014/main" id="{C0521839-D35E-E242-8EC9-AB75DD55C357}"/>
              </a:ext>
            </a:extLst>
          </p:cNvPr>
          <p:cNvSpPr txBox="1">
            <a:spLocks noChangeArrowheads="1"/>
          </p:cNvSpPr>
          <p:nvPr/>
        </p:nvSpPr>
        <p:spPr bwMode="auto">
          <a:xfrm>
            <a:off x="4932040" y="3962497"/>
            <a:ext cx="2901030" cy="618631"/>
          </a:xfrm>
          <a:prstGeom prst="rect">
            <a:avLst/>
          </a:prstGeom>
          <a:noFill/>
          <a:ln w="12700">
            <a:noFill/>
            <a:miter lim="800000"/>
            <a:headEnd/>
            <a:tailEnd/>
          </a:ln>
          <a:effectLst/>
        </p:spPr>
        <p:txBody>
          <a:bodyPr wrap="square" lIns="64008" tIns="32004" rIns="64008" bIns="32004">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FF"/>
                </a:solidFill>
                <a:effectLst/>
                <a:uLnTx/>
                <a:uFillTx/>
                <a:latin typeface="Arial" pitchFamily="-107" charset="0"/>
                <a:ea typeface="Arial" pitchFamily="-107" charset="0"/>
                <a:cs typeface="Arial" pitchFamily="-107" charset="0"/>
              </a:rPr>
              <a:t>General-Purpose</a:t>
            </a: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 Machine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Arial" pitchFamily="-107" charset="0"/>
                <a:ea typeface="Arial" pitchFamily="-107" charset="0"/>
                <a:cs typeface="Arial" pitchFamily="-107" charset="0"/>
              </a:rPr>
              <a:t>for </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D</a:t>
            </a:r>
            <a:r>
              <a:rPr kumimoji="0" lang="en-US" sz="1800" b="1" i="0" u="none" strike="noStrike" kern="0" cap="none" spc="0" normalizeH="0" baseline="0" noProof="0" dirty="0" err="1">
                <a:ln>
                  <a:noFill/>
                </a:ln>
                <a:solidFill>
                  <a:srgbClr val="7030A0"/>
                </a:solidFill>
                <a:effectLst/>
                <a:uLnTx/>
                <a:uFillTx/>
                <a:latin typeface="Arial" pitchFamily="-107" charset="0"/>
                <a:ea typeface="Arial" pitchFamily="-107" charset="0"/>
                <a:cs typeface="Arial" pitchFamily="-107" charset="0"/>
              </a:rPr>
              <a:t>ata</a:t>
            </a:r>
            <a:r>
              <a:rPr kumimoji="0" lang="en-US" sz="1800" b="1" i="0" u="none" strike="noStrike" kern="0" cap="none" spc="0" normalizeH="0" baseline="0" noProof="0" dirty="0">
                <a:ln>
                  <a:noFill/>
                </a:ln>
                <a:solidFill>
                  <a:srgbClr val="7030A0"/>
                </a:solidFill>
                <a:effectLst/>
                <a:uLnTx/>
                <a:uFillTx/>
                <a:latin typeface="Arial" pitchFamily="-107" charset="0"/>
                <a:ea typeface="Arial" pitchFamily="-107" charset="0"/>
                <a:cs typeface="Arial" pitchFamily="-107" charset="0"/>
              </a:rPr>
              <a:t> Analysis</a:t>
            </a:r>
          </a:p>
        </p:txBody>
      </p:sp>
      <p:sp>
        <p:nvSpPr>
          <p:cNvPr id="12" name="Line 15">
            <a:extLst>
              <a:ext uri="{FF2B5EF4-FFF2-40B4-BE49-F238E27FC236}">
                <a16:creationId xmlns:a16="http://schemas.microsoft.com/office/drawing/2014/main" id="{FA4115C1-BC57-9A42-BB17-9423BC135CC1}"/>
              </a:ext>
            </a:extLst>
          </p:cNvPr>
          <p:cNvSpPr>
            <a:spLocks noChangeShapeType="1"/>
          </p:cNvSpPr>
          <p:nvPr/>
        </p:nvSpPr>
        <p:spPr bwMode="auto">
          <a:xfrm flipH="1">
            <a:off x="4090741" y="3346708"/>
            <a:ext cx="982714" cy="508223"/>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3" name="Line 15">
            <a:extLst>
              <a:ext uri="{FF2B5EF4-FFF2-40B4-BE49-F238E27FC236}">
                <a16:creationId xmlns:a16="http://schemas.microsoft.com/office/drawing/2014/main" id="{7730E787-E4D8-8144-BA30-E8D5145213DF}"/>
              </a:ext>
            </a:extLst>
          </p:cNvPr>
          <p:cNvSpPr>
            <a:spLocks noChangeShapeType="1"/>
          </p:cNvSpPr>
          <p:nvPr/>
        </p:nvSpPr>
        <p:spPr bwMode="auto">
          <a:xfrm flipH="1" flipV="1">
            <a:off x="4090742" y="2523560"/>
            <a:ext cx="985313" cy="399811"/>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pic>
        <p:nvPicPr>
          <p:cNvPr id="14" name="Picture 13">
            <a:extLst>
              <a:ext uri="{FF2B5EF4-FFF2-40B4-BE49-F238E27FC236}">
                <a16:creationId xmlns:a16="http://schemas.microsoft.com/office/drawing/2014/main" id="{9BA03765-45CD-944B-B578-84948DA26504}"/>
              </a:ext>
            </a:extLst>
          </p:cNvPr>
          <p:cNvPicPr>
            <a:picLocks noChangeAspect="1"/>
          </p:cNvPicPr>
          <p:nvPr/>
        </p:nvPicPr>
        <p:blipFill rotWithShape="1">
          <a:blip r:embed="rId6"/>
          <a:srcRect r="-5153" b="30267"/>
          <a:stretch/>
        </p:blipFill>
        <p:spPr>
          <a:xfrm>
            <a:off x="5872655" y="2617993"/>
            <a:ext cx="585093" cy="525435"/>
          </a:xfrm>
          <a:prstGeom prst="rect">
            <a:avLst/>
          </a:prstGeom>
        </p:spPr>
      </p:pic>
      <p:sp>
        <p:nvSpPr>
          <p:cNvPr id="15" name="TextBox 14">
            <a:extLst>
              <a:ext uri="{FF2B5EF4-FFF2-40B4-BE49-F238E27FC236}">
                <a16:creationId xmlns:a16="http://schemas.microsoft.com/office/drawing/2014/main" id="{8E85EC62-DB59-024F-AEF7-95137CD1711B}"/>
              </a:ext>
            </a:extLst>
          </p:cNvPr>
          <p:cNvSpPr txBox="1"/>
          <p:nvPr/>
        </p:nvSpPr>
        <p:spPr>
          <a:xfrm>
            <a:off x="228600" y="4932457"/>
            <a:ext cx="81598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33"/>
                </a:solidFill>
                <a:effectLst/>
                <a:uLnTx/>
                <a:uFillTx/>
                <a:latin typeface="Comic Sans MS" panose="030F0902030302020204" pitchFamily="66" charset="0"/>
                <a:ea typeface="+mn-ea"/>
                <a:cs typeface="+mn-cs"/>
              </a:rPr>
              <a:t>FAST                        </a:t>
            </a:r>
            <a:r>
              <a:rPr kumimoji="0" lang="en-US" sz="3200" b="1" i="0" u="none" strike="noStrike" kern="1200" cap="none" spc="0" normalizeH="0" baseline="0" noProof="0" dirty="0">
                <a:ln>
                  <a:noFill/>
                </a:ln>
                <a:solidFill>
                  <a:srgbClr val="FF0000"/>
                </a:solidFill>
                <a:effectLst/>
                <a:uLnTx/>
                <a:uFillTx/>
                <a:latin typeface="Comic Sans MS" panose="030F0902030302020204" pitchFamily="66" charset="0"/>
                <a:ea typeface="+mn-ea"/>
                <a:cs typeface="+mn-cs"/>
              </a:rPr>
              <a:t>SLOW</a:t>
            </a:r>
          </a:p>
        </p:txBody>
      </p:sp>
      <p:sp>
        <p:nvSpPr>
          <p:cNvPr id="16" name="TextBox 15">
            <a:extLst>
              <a:ext uri="{FF2B5EF4-FFF2-40B4-BE49-F238E27FC236}">
                <a16:creationId xmlns:a16="http://schemas.microsoft.com/office/drawing/2014/main" id="{D4423DC6-1026-4355-C667-D4D1A1F16D6F}"/>
              </a:ext>
            </a:extLst>
          </p:cNvPr>
          <p:cNvSpPr txBox="1"/>
          <p:nvPr/>
        </p:nvSpPr>
        <p:spPr>
          <a:xfrm>
            <a:off x="2051720" y="5661248"/>
            <a:ext cx="49920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Slow and inefficient processing capability</a:t>
            </a:r>
          </a:p>
        </p:txBody>
      </p:sp>
      <p:sp>
        <p:nvSpPr>
          <p:cNvPr id="17" name="TextBox 16">
            <a:extLst>
              <a:ext uri="{FF2B5EF4-FFF2-40B4-BE49-F238E27FC236}">
                <a16:creationId xmlns:a16="http://schemas.microsoft.com/office/drawing/2014/main" id="{64086A96-D354-3059-9C64-A176A6002A90}"/>
              </a:ext>
            </a:extLst>
          </p:cNvPr>
          <p:cNvSpPr txBox="1"/>
          <p:nvPr/>
        </p:nvSpPr>
        <p:spPr>
          <a:xfrm>
            <a:off x="1295302" y="6460492"/>
            <a:ext cx="70688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This picture is similar for many “data generators &amp; analyzers” today</a:t>
            </a:r>
          </a:p>
        </p:txBody>
      </p:sp>
      <p:sp>
        <p:nvSpPr>
          <p:cNvPr id="18" name="Line 15">
            <a:extLst>
              <a:ext uri="{FF2B5EF4-FFF2-40B4-BE49-F238E27FC236}">
                <a16:creationId xmlns:a16="http://schemas.microsoft.com/office/drawing/2014/main" id="{925427A8-7454-B0ED-2AB3-4F8B14F32BAC}"/>
              </a:ext>
            </a:extLst>
          </p:cNvPr>
          <p:cNvSpPr>
            <a:spLocks noChangeShapeType="1"/>
          </p:cNvSpPr>
          <p:nvPr/>
        </p:nvSpPr>
        <p:spPr bwMode="auto">
          <a:xfrm flipH="1" flipV="1">
            <a:off x="4090740" y="1981407"/>
            <a:ext cx="982713" cy="724645"/>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19" name="TextBox 18">
            <a:extLst>
              <a:ext uri="{FF2B5EF4-FFF2-40B4-BE49-F238E27FC236}">
                <a16:creationId xmlns:a16="http://schemas.microsoft.com/office/drawing/2014/main" id="{BBBEAA23-69D8-C5D9-EC3B-5818B11D43E9}"/>
              </a:ext>
            </a:extLst>
          </p:cNvPr>
          <p:cNvSpPr txBox="1"/>
          <p:nvPr/>
        </p:nvSpPr>
        <p:spPr>
          <a:xfrm>
            <a:off x="2339752" y="5960939"/>
            <a:ext cx="40991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Large amounts of data movement</a:t>
            </a:r>
          </a:p>
        </p:txBody>
      </p:sp>
    </p:spTree>
    <p:extLst>
      <p:ext uri="{BB962C8B-B14F-4D97-AF65-F5344CB8AC3E}">
        <p14:creationId xmlns:p14="http://schemas.microsoft.com/office/powerpoint/2010/main" val="250852001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87FD-A33A-524D-9D5A-BF9942C81CBF}"/>
              </a:ext>
            </a:extLst>
          </p:cNvPr>
          <p:cNvSpPr>
            <a:spLocks noGrp="1"/>
          </p:cNvSpPr>
          <p:nvPr>
            <p:ph type="title"/>
          </p:nvPr>
        </p:nvSpPr>
        <p:spPr/>
        <p:txBody>
          <a:bodyPr/>
          <a:lstStyle/>
          <a:p>
            <a:r>
              <a:rPr lang="en-US" dirty="0"/>
              <a:t>One Problem</a:t>
            </a:r>
          </a:p>
        </p:txBody>
      </p:sp>
      <p:sp>
        <p:nvSpPr>
          <p:cNvPr id="3" name="Content Placeholder 2">
            <a:extLst>
              <a:ext uri="{FF2B5EF4-FFF2-40B4-BE49-F238E27FC236}">
                <a16:creationId xmlns:a16="http://schemas.microsoft.com/office/drawing/2014/main" id="{CFE11A9F-EFCB-5F41-A86B-63C31BD361BC}"/>
              </a:ext>
            </a:extLst>
          </p:cNvPr>
          <p:cNvSpPr>
            <a:spLocks noGrp="1"/>
          </p:cNvSpPr>
          <p:nvPr>
            <p:ph idx="1"/>
          </p:nvPr>
        </p:nvSpPr>
        <p:spPr>
          <a:xfrm>
            <a:off x="228600" y="2204864"/>
            <a:ext cx="8610600" cy="5193723"/>
          </a:xfrm>
        </p:spPr>
        <p:txBody>
          <a:bodyPr/>
          <a:lstStyle/>
          <a:p>
            <a:pPr marL="0" indent="0" algn="ctr">
              <a:buNone/>
            </a:pPr>
            <a:r>
              <a:rPr lang="en-US" sz="4000" b="1" dirty="0">
                <a:solidFill>
                  <a:srgbClr val="0000FF"/>
                </a:solidFill>
              </a:rPr>
              <a:t>Need to construct </a:t>
            </a:r>
          </a:p>
          <a:p>
            <a:pPr marL="0" indent="0" algn="ctr">
              <a:buNone/>
            </a:pPr>
            <a:r>
              <a:rPr lang="en-US" sz="4000" b="1" dirty="0">
                <a:solidFill>
                  <a:srgbClr val="0000FF"/>
                </a:solidFill>
              </a:rPr>
              <a:t>the entire genome </a:t>
            </a:r>
          </a:p>
          <a:p>
            <a:pPr marL="0" indent="0" algn="ctr">
              <a:buNone/>
            </a:pPr>
            <a:r>
              <a:rPr lang="en-US" sz="4000" b="1" dirty="0">
                <a:solidFill>
                  <a:srgbClr val="0000FF"/>
                </a:solidFill>
              </a:rPr>
              <a:t>from many sequenced reads</a:t>
            </a:r>
            <a:endParaRPr lang="en-US" sz="4000" dirty="0">
              <a:solidFill>
                <a:srgbClr val="FF0000"/>
              </a:solidFill>
            </a:endParaRPr>
          </a:p>
        </p:txBody>
      </p:sp>
      <p:sp>
        <p:nvSpPr>
          <p:cNvPr id="4" name="Slide Number Placeholder 3">
            <a:extLst>
              <a:ext uri="{FF2B5EF4-FFF2-40B4-BE49-F238E27FC236}">
                <a16:creationId xmlns:a16="http://schemas.microsoft.com/office/drawing/2014/main" id="{F91FB115-7ECC-6A41-BF95-5BD8C929FAF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35769763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Read Mapping</a:t>
            </a:r>
          </a:p>
        </p:txBody>
      </p:sp>
      <p:sp>
        <p:nvSpPr>
          <p:cNvPr id="3" name="Content Placeholder 2"/>
          <p:cNvSpPr>
            <a:spLocks noGrp="1"/>
          </p:cNvSpPr>
          <p:nvPr>
            <p:ph idx="1"/>
          </p:nvPr>
        </p:nvSpPr>
        <p:spPr/>
        <p:txBody>
          <a:bodyPr/>
          <a:lstStyle/>
          <a:p>
            <a:r>
              <a:rPr lang="en-US" sz="2600" dirty="0"/>
              <a:t>Map many short DNA fragments (</a:t>
            </a:r>
            <a:r>
              <a:rPr lang="en-US" sz="2600" dirty="0">
                <a:solidFill>
                  <a:srgbClr val="0000FF"/>
                </a:solidFill>
              </a:rPr>
              <a:t>reads</a:t>
            </a:r>
            <a:r>
              <a:rPr lang="en-US" sz="2600" dirty="0"/>
              <a:t>) to a known reference genome with some differences allowed</a:t>
            </a:r>
          </a:p>
          <a:p>
            <a:endParaRPr lang="en-US" dirty="0"/>
          </a:p>
          <a:p>
            <a:endParaRPr lang="en-US" dirty="0"/>
          </a:p>
          <a:p>
            <a:pPr lvl="1"/>
            <a:endParaRPr lang="en-US" sz="20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626174"/>
            <a:ext cx="2448272" cy="2448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4"/>
          <a:stretch>
            <a:fillRect/>
          </a:stretch>
        </p:blipFill>
        <p:spPr>
          <a:xfrm>
            <a:off x="1007604" y="3238242"/>
            <a:ext cx="1409328" cy="1409328"/>
          </a:xfrm>
          <a:prstGeom prst="rect">
            <a:avLst/>
          </a:prstGeom>
        </p:spPr>
      </p:pic>
      <p:sp>
        <p:nvSpPr>
          <p:cNvPr id="8" name="Freeform 7"/>
          <p:cNvSpPr/>
          <p:nvPr/>
        </p:nvSpPr>
        <p:spPr>
          <a:xfrm>
            <a:off x="3957092" y="29065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Freeform 15"/>
          <p:cNvSpPr/>
          <p:nvPr/>
        </p:nvSpPr>
        <p:spPr>
          <a:xfrm>
            <a:off x="4109492" y="30589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Freeform 16"/>
          <p:cNvSpPr/>
          <p:nvPr/>
        </p:nvSpPr>
        <p:spPr>
          <a:xfrm>
            <a:off x="4385301" y="29573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8" name="Freeform 17"/>
          <p:cNvSpPr/>
          <p:nvPr/>
        </p:nvSpPr>
        <p:spPr>
          <a:xfrm>
            <a:off x="4051510" y="34822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Freeform 18"/>
          <p:cNvSpPr/>
          <p:nvPr/>
        </p:nvSpPr>
        <p:spPr>
          <a:xfrm>
            <a:off x="4327319" y="331857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0" name="Freeform 19"/>
          <p:cNvSpPr/>
          <p:nvPr/>
        </p:nvSpPr>
        <p:spPr>
          <a:xfrm>
            <a:off x="4167474" y="35343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Freeform 20"/>
          <p:cNvSpPr/>
          <p:nvPr/>
        </p:nvSpPr>
        <p:spPr>
          <a:xfrm>
            <a:off x="4442009" y="364595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Freeform 21"/>
          <p:cNvSpPr/>
          <p:nvPr/>
        </p:nvSpPr>
        <p:spPr>
          <a:xfrm>
            <a:off x="4359143" y="3713690"/>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p:cNvSpPr/>
          <p:nvPr/>
        </p:nvSpPr>
        <p:spPr>
          <a:xfrm>
            <a:off x="4051510" y="39902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Freeform 23"/>
          <p:cNvSpPr/>
          <p:nvPr/>
        </p:nvSpPr>
        <p:spPr>
          <a:xfrm>
            <a:off x="4269337" y="387217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p:cNvSpPr/>
          <p:nvPr/>
        </p:nvSpPr>
        <p:spPr>
          <a:xfrm>
            <a:off x="4167474" y="4041068"/>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Freeform 25"/>
          <p:cNvSpPr/>
          <p:nvPr/>
        </p:nvSpPr>
        <p:spPr>
          <a:xfrm>
            <a:off x="4384027" y="4176534"/>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Freeform 9"/>
          <p:cNvSpPr/>
          <p:nvPr/>
        </p:nvSpPr>
        <p:spPr>
          <a:xfrm>
            <a:off x="6863049" y="2338143"/>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32" name="Right Arrow 31"/>
          <p:cNvSpPr/>
          <p:nvPr/>
        </p:nvSpPr>
        <p:spPr>
          <a:xfrm>
            <a:off x="2915816" y="3654340"/>
            <a:ext cx="432048" cy="44250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Freeform 26"/>
          <p:cNvSpPr/>
          <p:nvPr/>
        </p:nvSpPr>
        <p:spPr>
          <a:xfrm>
            <a:off x="6863049" y="2348880"/>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accent1"/>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28" name="TextBox 27"/>
          <p:cNvSpPr txBox="1"/>
          <p:nvPr/>
        </p:nvSpPr>
        <p:spPr>
          <a:xfrm>
            <a:off x="6012160" y="1968810"/>
            <a:ext cx="20894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Reference genome</a:t>
            </a:r>
          </a:p>
        </p:txBody>
      </p:sp>
      <p:sp>
        <p:nvSpPr>
          <p:cNvPr id="5" name="TextBox 4"/>
          <p:cNvSpPr txBox="1"/>
          <p:nvPr/>
        </p:nvSpPr>
        <p:spPr>
          <a:xfrm>
            <a:off x="3779912" y="4930430"/>
            <a:ext cx="7970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Reads</a:t>
            </a:r>
          </a:p>
        </p:txBody>
      </p:sp>
      <p:sp>
        <p:nvSpPr>
          <p:cNvPr id="6" name="TextBox 5"/>
          <p:cNvSpPr txBox="1"/>
          <p:nvPr/>
        </p:nvSpPr>
        <p:spPr>
          <a:xfrm>
            <a:off x="971600" y="5146454"/>
            <a:ext cx="15829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logically</a:t>
            </a:r>
          </a:p>
        </p:txBody>
      </p:sp>
      <p:sp>
        <p:nvSpPr>
          <p:cNvPr id="29" name="TextBox 28"/>
          <p:cNvSpPr txBox="1"/>
          <p:nvPr/>
        </p:nvSpPr>
        <p:spPr>
          <a:xfrm>
            <a:off x="971600" y="5137162"/>
            <a:ext cx="174954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DNA, physically</a:t>
            </a:r>
          </a:p>
        </p:txBody>
      </p:sp>
      <p:sp>
        <p:nvSpPr>
          <p:cNvPr id="7" name="Rectangle 6"/>
          <p:cNvSpPr/>
          <p:nvPr/>
        </p:nvSpPr>
        <p:spPr>
          <a:xfrm>
            <a:off x="1259632" y="5589240"/>
            <a:ext cx="6840760" cy="1173707"/>
          </a:xfrm>
          <a:prstGeom prst="rect">
            <a:avLst/>
          </a:prstGeom>
          <a:solidFill>
            <a:schemeClr val="accent6">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90"/>
                </a:solidFill>
                <a:effectLst/>
                <a:uLnTx/>
                <a:uFillTx/>
                <a:latin typeface="Tahoma"/>
                <a:ea typeface="+mn-ea"/>
                <a:cs typeface="+mn-cs"/>
              </a:rPr>
              <a:t>Mapping short reads to reference genome is challenging (billions of 50-300 base pair reads)</a:t>
            </a:r>
          </a:p>
        </p:txBody>
      </p:sp>
    </p:spTree>
    <p:extLst>
      <p:ext uri="{BB962C8B-B14F-4D97-AF65-F5344CB8AC3E}">
        <p14:creationId xmlns:p14="http://schemas.microsoft.com/office/powerpoint/2010/main" val="3824595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1.38889E-6 -1.48148E-6 L 0.2757 -0.01481 " pathEditMode="relative" rAng="0" ptsTypes="AA">
                                      <p:cBhvr>
                                        <p:cTn id="56" dur="2000" fill="hold"/>
                                        <p:tgtEl>
                                          <p:spTgt spid="17"/>
                                        </p:tgtEl>
                                        <p:attrNameLst>
                                          <p:attrName>ppt_x</p:attrName>
                                          <p:attrName>ppt_y</p:attrName>
                                        </p:attrNameLst>
                                      </p:cBhvr>
                                      <p:rCtr x="13785" y="-741"/>
                                    </p:animMotion>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1.38889E-6 7.40741E-7 L 0.27413 -0.16204 " pathEditMode="relative" rAng="0" ptsTypes="AA">
                                      <p:cBhvr>
                                        <p:cTn id="64" dur="2000" fill="hold"/>
                                        <p:tgtEl>
                                          <p:spTgt spid="19"/>
                                        </p:tgtEl>
                                        <p:attrNameLst>
                                          <p:attrName>ppt_x</p:attrName>
                                          <p:attrName>ppt_y</p:attrName>
                                        </p:attrNameLst>
                                      </p:cBhvr>
                                      <p:rCtr x="13698" y="-8102"/>
                                    </p:animMotion>
                                  </p:childTnLst>
                                </p:cTn>
                              </p:par>
                              <p:par>
                                <p:cTn id="65" presetID="42" presetClass="path" presetSubtype="0" accel="50000" decel="50000" fill="hold" grpId="1" nodeType="withEffect">
                                  <p:stCondLst>
                                    <p:cond delay="0"/>
                                  </p:stCondLst>
                                  <p:childTnLst>
                                    <p:animMotion origin="layout" path="M -1.38889E-6 -4.44444E-6 L 0.28524 -0.16759 " pathEditMode="relative" rAng="0" ptsTypes="AA">
                                      <p:cBhvr>
                                        <p:cTn id="66" dur="2000" fill="hold"/>
                                        <p:tgtEl>
                                          <p:spTgt spid="21"/>
                                        </p:tgtEl>
                                        <p:attrNameLst>
                                          <p:attrName>ppt_x</p:attrName>
                                          <p:attrName>ppt_y</p:attrName>
                                        </p:attrNameLst>
                                      </p:cBhvr>
                                      <p:rCtr x="14253" y="-8380"/>
                                    </p:animMotion>
                                  </p:childTnLst>
                                </p:cTn>
                              </p:par>
                              <p:par>
                                <p:cTn id="67" presetID="42" presetClass="path" presetSubtype="0" accel="50000" decel="50000" fill="hold" grpId="1" nodeType="withEffect">
                                  <p:stCondLst>
                                    <p:cond delay="0"/>
                                  </p:stCondLst>
                                  <p:childTnLst>
                                    <p:animMotion origin="layout" path="M -1.38889E-6 7.40741E-7 L 0.29149 0.06991 " pathEditMode="relative" rAng="0" ptsTypes="AA">
                                      <p:cBhvr>
                                        <p:cTn id="68" dur="2000" fill="hold"/>
                                        <p:tgtEl>
                                          <p:spTgt spid="26"/>
                                        </p:tgtEl>
                                        <p:attrNameLst>
                                          <p:attrName>ppt_x</p:attrName>
                                          <p:attrName>ppt_y</p:attrName>
                                        </p:attrNameLst>
                                      </p:cBhvr>
                                      <p:rCtr x="14566" y="3495"/>
                                    </p:animMotion>
                                  </p:childTnLst>
                                </p:cTn>
                              </p:par>
                              <p:par>
                                <p:cTn id="69" presetID="42" presetClass="path" presetSubtype="0" accel="50000" decel="50000" fill="hold" grpId="1" nodeType="withEffect">
                                  <p:stCondLst>
                                    <p:cond delay="0"/>
                                  </p:stCondLst>
                                  <p:childTnLst>
                                    <p:animMotion origin="layout" path="M -3.61111E-6 1.85185E-6 L 0.3099 0.10579 " pathEditMode="relative" rAng="0" ptsTypes="AA">
                                      <p:cBhvr>
                                        <p:cTn id="70" dur="2000" fill="hold"/>
                                        <p:tgtEl>
                                          <p:spTgt spid="22"/>
                                        </p:tgtEl>
                                        <p:attrNameLst>
                                          <p:attrName>ppt_x</p:attrName>
                                          <p:attrName>ppt_y</p:attrName>
                                        </p:attrNameLst>
                                      </p:cBhvr>
                                      <p:rCtr x="15486" y="5278"/>
                                    </p:animMotion>
                                  </p:childTnLst>
                                </p:cTn>
                              </p:par>
                              <p:par>
                                <p:cTn id="71" presetID="42" presetClass="path" presetSubtype="0" accel="50000" decel="50000" fill="hold" grpId="1" nodeType="withEffect">
                                  <p:stCondLst>
                                    <p:cond delay="0"/>
                                  </p:stCondLst>
                                  <p:childTnLst>
                                    <p:animMotion origin="layout" path="M 3.61111E-6 -1.11111E-6 L 0.32274 -0.11921 " pathEditMode="relative" rAng="0" ptsTypes="AA">
                                      <p:cBhvr>
                                        <p:cTn id="72" dur="2000" fill="hold"/>
                                        <p:tgtEl>
                                          <p:spTgt spid="24"/>
                                        </p:tgtEl>
                                        <p:attrNameLst>
                                          <p:attrName>ppt_x</p:attrName>
                                          <p:attrName>ppt_y</p:attrName>
                                        </p:attrNameLst>
                                      </p:cBhvr>
                                      <p:rCtr x="16128" y="-5972"/>
                                    </p:animMotion>
                                  </p:childTnLst>
                                </p:cTn>
                              </p:par>
                              <p:par>
                                <p:cTn id="73" presetID="42" presetClass="path" presetSubtype="0" accel="50000" decel="50000" fill="hold" grpId="1" nodeType="withEffect">
                                  <p:stCondLst>
                                    <p:cond delay="0"/>
                                  </p:stCondLst>
                                  <p:childTnLst>
                                    <p:animMotion origin="layout" path="M 3.33333E-6 3.7037E-6 L 0.30573 0.04398 " pathEditMode="relative" rAng="0" ptsTypes="AA">
                                      <p:cBhvr>
                                        <p:cTn id="74" dur="2000" fill="hold"/>
                                        <p:tgtEl>
                                          <p:spTgt spid="16"/>
                                        </p:tgtEl>
                                        <p:attrNameLst>
                                          <p:attrName>ppt_x</p:attrName>
                                          <p:attrName>ppt_y</p:attrName>
                                        </p:attrNameLst>
                                      </p:cBhvr>
                                      <p:rCtr x="15278" y="2199"/>
                                    </p:animMotion>
                                  </p:childTnLst>
                                </p:cTn>
                              </p:par>
                              <p:par>
                                <p:cTn id="75" presetID="42" presetClass="path" presetSubtype="0" accel="50000" decel="50000" fill="hold" grpId="1" nodeType="withEffect">
                                  <p:stCondLst>
                                    <p:cond delay="0"/>
                                  </p:stCondLst>
                                  <p:childTnLst>
                                    <p:animMotion origin="layout" path="M 3.33333E-6 -7.40741E-7 L 0.31527 0.00602 " pathEditMode="relative" rAng="0" ptsTypes="AA">
                                      <p:cBhvr>
                                        <p:cTn id="76" dur="2000" fill="hold"/>
                                        <p:tgtEl>
                                          <p:spTgt spid="20"/>
                                        </p:tgtEl>
                                        <p:attrNameLst>
                                          <p:attrName>ppt_x</p:attrName>
                                          <p:attrName>ppt_y</p:attrName>
                                        </p:attrNameLst>
                                      </p:cBhvr>
                                      <p:rCtr x="15764" y="301"/>
                                    </p:animMotion>
                                  </p:childTnLst>
                                </p:cTn>
                              </p:par>
                              <p:par>
                                <p:cTn id="77" presetID="42" presetClass="path" presetSubtype="0" accel="50000" decel="50000" fill="hold" grpId="1" nodeType="withEffect">
                                  <p:stCondLst>
                                    <p:cond delay="0"/>
                                  </p:stCondLst>
                                  <p:childTnLst>
                                    <p:animMotion origin="layout" path="M 5.55112E-17 -4.07407E-6 L 0.34601 0.13959 " pathEditMode="relative" rAng="0" ptsTypes="AA">
                                      <p:cBhvr>
                                        <p:cTn id="78" dur="2000" fill="hold"/>
                                        <p:tgtEl>
                                          <p:spTgt spid="8"/>
                                        </p:tgtEl>
                                        <p:attrNameLst>
                                          <p:attrName>ppt_x</p:attrName>
                                          <p:attrName>ppt_y</p:attrName>
                                        </p:attrNameLst>
                                      </p:cBhvr>
                                      <p:rCtr x="17292" y="6968"/>
                                    </p:animMotion>
                                  </p:childTnLst>
                                </p:cTn>
                              </p:par>
                              <p:par>
                                <p:cTn id="79" presetID="42" presetClass="path" presetSubtype="0" accel="50000" decel="50000" fill="hold" grpId="1" nodeType="withEffect">
                                  <p:stCondLst>
                                    <p:cond delay="0"/>
                                  </p:stCondLst>
                                  <p:childTnLst>
                                    <p:animMotion origin="layout" path="M -3.05556E-6 -1.85185E-6 L 0.33577 0.09769 " pathEditMode="relative" rAng="0" ptsTypes="AA">
                                      <p:cBhvr>
                                        <p:cTn id="80" dur="2000" fill="hold"/>
                                        <p:tgtEl>
                                          <p:spTgt spid="18"/>
                                        </p:tgtEl>
                                        <p:attrNameLst>
                                          <p:attrName>ppt_x</p:attrName>
                                          <p:attrName>ppt_y</p:attrName>
                                        </p:attrNameLst>
                                      </p:cBhvr>
                                      <p:rCtr x="16788" y="4884"/>
                                    </p:animMotion>
                                  </p:childTnLst>
                                </p:cTn>
                              </p:par>
                              <p:par>
                                <p:cTn id="81" presetID="42" presetClass="path" presetSubtype="0" accel="50000" decel="50000" fill="hold" grpId="1" nodeType="withEffect">
                                  <p:stCondLst>
                                    <p:cond delay="0"/>
                                  </p:stCondLst>
                                  <p:childTnLst>
                                    <p:animMotion origin="layout" path="M -3.05556E-6 4.07407E-6 L 0.35938 0.13912 " pathEditMode="relative" rAng="0" ptsTypes="AA">
                                      <p:cBhvr>
                                        <p:cTn id="82" dur="2000" fill="hold"/>
                                        <p:tgtEl>
                                          <p:spTgt spid="23"/>
                                        </p:tgtEl>
                                        <p:attrNameLst>
                                          <p:attrName>ppt_x</p:attrName>
                                          <p:attrName>ppt_y</p:attrName>
                                        </p:attrNameLst>
                                      </p:cBhvr>
                                      <p:rCtr x="17969" y="6944"/>
                                    </p:animMotion>
                                  </p:childTnLst>
                                </p:cTn>
                              </p:par>
                              <p:par>
                                <p:cTn id="83" presetID="42" presetClass="path" presetSubtype="0" accel="50000" decel="50000" fill="hold" grpId="1" nodeType="withEffect">
                                  <p:stCondLst>
                                    <p:cond delay="0"/>
                                  </p:stCondLst>
                                  <p:childTnLst>
                                    <p:animMotion origin="layout" path="M 3.33333E-6 -3.33333E-6 L 0.3309 0.17361 " pathEditMode="relative" rAng="0" ptsTypes="AA">
                                      <p:cBhvr>
                                        <p:cTn id="84" dur="2000" fill="hold"/>
                                        <p:tgtEl>
                                          <p:spTgt spid="25"/>
                                        </p:tgtEl>
                                        <p:attrNameLst>
                                          <p:attrName>ppt_x</p:attrName>
                                          <p:attrName>ppt_y</p:attrName>
                                        </p:attrNameLst>
                                      </p:cBhvr>
                                      <p:rCtr x="16545" y="8681"/>
                                    </p:animMotion>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2" nodeType="clickEffect">
                                  <p:stCondLst>
                                    <p:cond delay="0"/>
                                  </p:stCondLst>
                                  <p:childTnLst>
                                    <p:animEffect transition="out" filter="fade">
                                      <p:cBhvr>
                                        <p:cTn id="88" dur="500"/>
                                        <p:tgtEl>
                                          <p:spTgt spid="8"/>
                                        </p:tgtEl>
                                      </p:cBhvr>
                                    </p:animEffect>
                                    <p:set>
                                      <p:cBhvr>
                                        <p:cTn id="89" dur="1" fill="hold">
                                          <p:stCondLst>
                                            <p:cond delay="499"/>
                                          </p:stCondLst>
                                        </p:cTn>
                                        <p:tgtEl>
                                          <p:spTgt spid="8"/>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xit" presetSubtype="0" fill="hold" grpId="2" nodeType="withEffect">
                                  <p:stCondLst>
                                    <p:cond delay="0"/>
                                  </p:stCondLst>
                                  <p:childTnLst>
                                    <p:animEffect transition="out" filter="fade">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22"/>
                                        </p:tgtEl>
                                      </p:cBhvr>
                                    </p:animEffect>
                                    <p:set>
                                      <p:cBhvr>
                                        <p:cTn id="107" dur="1" fill="hold">
                                          <p:stCondLst>
                                            <p:cond delay="499"/>
                                          </p:stCondLst>
                                        </p:cTn>
                                        <p:tgtEl>
                                          <p:spTgt spid="22"/>
                                        </p:tgtEl>
                                        <p:attrNameLst>
                                          <p:attrName>style.visibility</p:attrName>
                                        </p:attrNameLst>
                                      </p:cBhvr>
                                      <p:to>
                                        <p:strVal val="hidden"/>
                                      </p:to>
                                    </p:set>
                                  </p:childTnLst>
                                </p:cTn>
                              </p:par>
                              <p:par>
                                <p:cTn id="108" presetID="10" presetClass="exit" presetSubtype="0" fill="hold" grpId="2" nodeType="withEffect">
                                  <p:stCondLst>
                                    <p:cond delay="0"/>
                                  </p:stCondLst>
                                  <p:childTnLst>
                                    <p:animEffect transition="out" filter="fade">
                                      <p:cBhvr>
                                        <p:cTn id="109" dur="500"/>
                                        <p:tgtEl>
                                          <p:spTgt spid="23"/>
                                        </p:tgtEl>
                                      </p:cBhvr>
                                    </p:animEffect>
                                    <p:set>
                                      <p:cBhvr>
                                        <p:cTn id="110" dur="1" fill="hold">
                                          <p:stCondLst>
                                            <p:cond delay="499"/>
                                          </p:stCondLst>
                                        </p:cTn>
                                        <p:tgtEl>
                                          <p:spTgt spid="23"/>
                                        </p:tgtEl>
                                        <p:attrNameLst>
                                          <p:attrName>style.visibility</p:attrName>
                                        </p:attrNameLst>
                                      </p:cBhvr>
                                      <p:to>
                                        <p:strVal val="hidden"/>
                                      </p:to>
                                    </p:set>
                                  </p:childTnLst>
                                </p:cTn>
                              </p:par>
                              <p:par>
                                <p:cTn id="111" presetID="10" presetClass="exit" presetSubtype="0" fill="hold" grpId="2" nodeType="withEffect">
                                  <p:stCondLst>
                                    <p:cond delay="0"/>
                                  </p:stCondLst>
                                  <p:childTnLst>
                                    <p:animEffect transition="out" filter="fade">
                                      <p:cBhvr>
                                        <p:cTn id="112" dur="500"/>
                                        <p:tgtEl>
                                          <p:spTgt spid="24"/>
                                        </p:tgtEl>
                                      </p:cBhvr>
                                    </p:animEffect>
                                    <p:set>
                                      <p:cBhvr>
                                        <p:cTn id="113" dur="1" fill="hold">
                                          <p:stCondLst>
                                            <p:cond delay="499"/>
                                          </p:stCondLst>
                                        </p:cTn>
                                        <p:tgtEl>
                                          <p:spTgt spid="24"/>
                                        </p:tgtEl>
                                        <p:attrNameLst>
                                          <p:attrName>style.visibility</p:attrName>
                                        </p:attrNameLst>
                                      </p:cBhvr>
                                      <p:to>
                                        <p:strVal val="hidden"/>
                                      </p:to>
                                    </p:set>
                                  </p:childTnLst>
                                </p:cTn>
                              </p:par>
                              <p:par>
                                <p:cTn id="114" presetID="10" presetClass="exit" presetSubtype="0" fill="hold" grpId="2"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2" nodeType="withEffect">
                                  <p:stCondLst>
                                    <p:cond delay="0"/>
                                  </p:stCondLst>
                                  <p:childTnLst>
                                    <p:animEffect transition="out" filter="fade">
                                      <p:cBhvr>
                                        <p:cTn id="118" dur="500"/>
                                        <p:tgtEl>
                                          <p:spTgt spid="17"/>
                                        </p:tgtEl>
                                      </p:cBhvr>
                                    </p:animEffect>
                                    <p:set>
                                      <p:cBhvr>
                                        <p:cTn id="119" dur="1" fill="hold">
                                          <p:stCondLst>
                                            <p:cond delay="499"/>
                                          </p:stCondLst>
                                        </p:cTn>
                                        <p:tgtEl>
                                          <p:spTgt spid="17"/>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26"/>
                                        </p:tgtEl>
                                      </p:cBhvr>
                                    </p:animEffect>
                                    <p:set>
                                      <p:cBhvr>
                                        <p:cTn id="122" dur="1" fill="hold">
                                          <p:stCondLst>
                                            <p:cond delay="499"/>
                                          </p:stCondLst>
                                        </p:cTn>
                                        <p:tgtEl>
                                          <p:spTgt spid="26"/>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27"/>
                                        </p:tgtEl>
                                        <p:attrNameLst>
                                          <p:attrName>style.visibility</p:attrName>
                                        </p:attrNameLst>
                                      </p:cBhvr>
                                      <p:to>
                                        <p:strVal val="visible"/>
                                      </p:to>
                                    </p:set>
                                    <p:animEffect transition="in" filter="fade">
                                      <p:cBhvr>
                                        <p:cTn id="125" dur="500"/>
                                        <p:tgtEl>
                                          <p:spTgt spid="27"/>
                                        </p:tgtEl>
                                      </p:cBhvr>
                                    </p:animEffect>
                                  </p:childTnLst>
                                </p:cTn>
                              </p:par>
                              <p:par>
                                <p:cTn id="126" presetID="1" presetClass="entr" presetSubtype="0" fill="hold" grpId="0" nodeType="withEffect">
                                  <p:stCondLst>
                                    <p:cond delay="0"/>
                                  </p:stCondLst>
                                  <p:childTnLst>
                                    <p:set>
                                      <p:cBhvr>
                                        <p:cTn id="127" dur="1" fill="hold">
                                          <p:stCondLst>
                                            <p:cond delay="0"/>
                                          </p:stCondLst>
                                        </p:cTn>
                                        <p:tgtEl>
                                          <p:spTgt spid="28"/>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8" grpId="1" animBg="1"/>
      <p:bldP spid="8"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10" grpId="0" animBg="1"/>
      <p:bldP spid="32" grpId="0" animBg="1"/>
      <p:bldP spid="27" grpId="0" animBg="1"/>
      <p:bldP spid="28" grpId="0"/>
      <p:bldP spid="28" grpId="1"/>
      <p:bldP spid="5" grpId="0"/>
      <p:bldP spid="6" grpId="0"/>
      <p:bldP spid="6" grpId="1"/>
      <p:bldP spid="29" grpId="0"/>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800" dirty="0"/>
              <a:t>Read Mapping for Metagenomic Analysis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Freeform 7"/>
          <p:cNvSpPr/>
          <p:nvPr/>
        </p:nvSpPr>
        <p:spPr>
          <a:xfrm>
            <a:off x="3927425" y="169313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Freeform 15"/>
          <p:cNvSpPr/>
          <p:nvPr/>
        </p:nvSpPr>
        <p:spPr>
          <a:xfrm>
            <a:off x="4079825" y="184553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7" name="Freeform 16"/>
          <p:cNvSpPr/>
          <p:nvPr/>
        </p:nvSpPr>
        <p:spPr>
          <a:xfrm>
            <a:off x="4355634" y="174393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8" name="Freeform 17"/>
          <p:cNvSpPr/>
          <p:nvPr/>
        </p:nvSpPr>
        <p:spPr>
          <a:xfrm>
            <a:off x="4021843" y="226886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9" name="Freeform 18"/>
          <p:cNvSpPr/>
          <p:nvPr/>
        </p:nvSpPr>
        <p:spPr>
          <a:xfrm>
            <a:off x="4297652" y="210517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0" name="Freeform 19"/>
          <p:cNvSpPr/>
          <p:nvPr/>
        </p:nvSpPr>
        <p:spPr>
          <a:xfrm>
            <a:off x="4137807" y="232099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1" name="Freeform 20"/>
          <p:cNvSpPr/>
          <p:nvPr/>
        </p:nvSpPr>
        <p:spPr>
          <a:xfrm>
            <a:off x="4412342" y="243255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2" name="Freeform 21"/>
          <p:cNvSpPr/>
          <p:nvPr/>
        </p:nvSpPr>
        <p:spPr>
          <a:xfrm>
            <a:off x="4329476" y="250029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p:cNvSpPr/>
          <p:nvPr/>
        </p:nvSpPr>
        <p:spPr>
          <a:xfrm>
            <a:off x="4021843" y="277686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4" name="Freeform 23"/>
          <p:cNvSpPr/>
          <p:nvPr/>
        </p:nvSpPr>
        <p:spPr>
          <a:xfrm>
            <a:off x="4239670" y="265877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p:cNvSpPr/>
          <p:nvPr/>
        </p:nvSpPr>
        <p:spPr>
          <a:xfrm>
            <a:off x="4137807" y="282766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6" name="Freeform 25"/>
          <p:cNvSpPr/>
          <p:nvPr/>
        </p:nvSpPr>
        <p:spPr>
          <a:xfrm>
            <a:off x="4354360" y="296313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EC14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0" name="Freeform 9"/>
          <p:cNvSpPr/>
          <p:nvPr/>
        </p:nvSpPr>
        <p:spPr>
          <a:xfrm>
            <a:off x="6833382" y="112474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32" name="Right Arrow 31"/>
          <p:cNvSpPr/>
          <p:nvPr/>
        </p:nvSpPr>
        <p:spPr>
          <a:xfrm>
            <a:off x="2934728" y="3716064"/>
            <a:ext cx="432048" cy="44250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Freeform 26"/>
          <p:cNvSpPr/>
          <p:nvPr/>
        </p:nvSpPr>
        <p:spPr>
          <a:xfrm>
            <a:off x="6833382" y="113548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EC14CD"/>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28" name="TextBox 27"/>
          <p:cNvSpPr txBox="1"/>
          <p:nvPr/>
        </p:nvSpPr>
        <p:spPr>
          <a:xfrm>
            <a:off x="5739892" y="5617089"/>
            <a:ext cx="13249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Reference Database</a:t>
            </a:r>
          </a:p>
        </p:txBody>
      </p:sp>
      <p:sp>
        <p:nvSpPr>
          <p:cNvPr id="5" name="TextBox 4"/>
          <p:cNvSpPr txBox="1"/>
          <p:nvPr/>
        </p:nvSpPr>
        <p:spPr>
          <a:xfrm>
            <a:off x="3491880" y="5585764"/>
            <a:ext cx="150695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Reads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“text format”</a:t>
            </a:r>
          </a:p>
        </p:txBody>
      </p:sp>
      <p:sp>
        <p:nvSpPr>
          <p:cNvPr id="6" name="TextBox 5"/>
          <p:cNvSpPr txBox="1"/>
          <p:nvPr/>
        </p:nvSpPr>
        <p:spPr>
          <a:xfrm>
            <a:off x="107504" y="5085184"/>
            <a:ext cx="297060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ahoma"/>
              </a:rPr>
              <a:t>G</a:t>
            </a:r>
            <a:r>
              <a:rPr kumimoji="0" lang="en-US" sz="1800" b="0" i="0" u="none" strike="noStrike" kern="1200" cap="none" spc="0" normalizeH="0" baseline="0" noProof="0" dirty="0" err="1">
                <a:ln>
                  <a:noFill/>
                </a:ln>
                <a:solidFill>
                  <a:srgbClr val="000000"/>
                </a:solidFill>
                <a:effectLst/>
                <a:uLnTx/>
                <a:uFillTx/>
                <a:latin typeface="Tahoma"/>
                <a:ea typeface="+mn-ea"/>
                <a:cs typeface="+mn-cs"/>
              </a:rPr>
              <a:t>enetic</a:t>
            </a:r>
            <a:r>
              <a:rPr kumimoji="0" lang="en-US" sz="1800" b="0" i="0" u="none" strike="noStrike" kern="1200" cap="none" spc="0" normalizeH="0" baseline="0" noProof="0" dirty="0">
                <a:ln>
                  <a:noFill/>
                </a:ln>
                <a:solidFill>
                  <a:srgbClr val="000000"/>
                </a:solidFill>
                <a:effectLst/>
                <a:uLnTx/>
                <a:uFillTx/>
                <a:latin typeface="Tahoma"/>
                <a:ea typeface="+mn-ea"/>
                <a:cs typeface="+mn-cs"/>
              </a:rPr>
              <a:t> material recovered directly from environmental samples</a:t>
            </a:r>
          </a:p>
        </p:txBody>
      </p:sp>
      <p:sp>
        <p:nvSpPr>
          <p:cNvPr id="11" name="Freeform 10"/>
          <p:cNvSpPr/>
          <p:nvPr/>
        </p:nvSpPr>
        <p:spPr>
          <a:xfrm rot="17013983">
            <a:off x="1195313" y="2538240"/>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FF0000"/>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47" name="Freeform 46"/>
          <p:cNvSpPr/>
          <p:nvPr/>
        </p:nvSpPr>
        <p:spPr>
          <a:xfrm rot="1273582">
            <a:off x="1717304" y="2822142"/>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9BBB59"/>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48" name="Freeform 47"/>
          <p:cNvSpPr/>
          <p:nvPr/>
        </p:nvSpPr>
        <p:spPr>
          <a:xfrm rot="7029475">
            <a:off x="785547" y="3325973"/>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00B0F0"/>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49" name="Freeform 48"/>
          <p:cNvSpPr/>
          <p:nvPr/>
        </p:nvSpPr>
        <p:spPr>
          <a:xfrm rot="19725651" flipH="1">
            <a:off x="1216454" y="3580259"/>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FFC000"/>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50" name="Freeform 49"/>
          <p:cNvSpPr/>
          <p:nvPr/>
        </p:nvSpPr>
        <p:spPr>
          <a:xfrm flipH="1">
            <a:off x="673322" y="2495538"/>
            <a:ext cx="750429" cy="1335115"/>
          </a:xfrm>
          <a:custGeom>
            <a:avLst/>
            <a:gdLst>
              <a:gd name="connsiteX0" fmla="*/ 350916 w 573109"/>
              <a:gd name="connsiteY0" fmla="*/ 0 h 1019639"/>
              <a:gd name="connsiteX1" fmla="*/ 470557 w 573109"/>
              <a:gd name="connsiteY1" fmla="*/ 51275 h 1019639"/>
              <a:gd name="connsiteX2" fmla="*/ 496195 w 573109"/>
              <a:gd name="connsiteY2" fmla="*/ 85458 h 1019639"/>
              <a:gd name="connsiteX3" fmla="*/ 521832 w 573109"/>
              <a:gd name="connsiteY3" fmla="*/ 153825 h 1019639"/>
              <a:gd name="connsiteX4" fmla="*/ 368008 w 573109"/>
              <a:gd name="connsiteY4" fmla="*/ 444382 h 1019639"/>
              <a:gd name="connsiteX5" fmla="*/ 316733 w 573109"/>
              <a:gd name="connsiteY5" fmla="*/ 461473 h 1019639"/>
              <a:gd name="connsiteX6" fmla="*/ 248367 w 573109"/>
              <a:gd name="connsiteY6" fmla="*/ 239283 h 1019639"/>
              <a:gd name="connsiteX7" fmla="*/ 282550 w 573109"/>
              <a:gd name="connsiteY7" fmla="*/ 222191 h 1019639"/>
              <a:gd name="connsiteX8" fmla="*/ 419283 w 573109"/>
              <a:gd name="connsiteY8" fmla="*/ 230737 h 1019639"/>
              <a:gd name="connsiteX9" fmla="*/ 556015 w 573109"/>
              <a:gd name="connsiteY9" fmla="*/ 427290 h 1019639"/>
              <a:gd name="connsiteX10" fmla="*/ 530378 w 573109"/>
              <a:gd name="connsiteY10" fmla="*/ 700756 h 1019639"/>
              <a:gd name="connsiteX11" fmla="*/ 496195 w 573109"/>
              <a:gd name="connsiteY11" fmla="*/ 717847 h 1019639"/>
              <a:gd name="connsiteX12" fmla="*/ 419283 w 573109"/>
              <a:gd name="connsiteY12" fmla="*/ 726393 h 1019639"/>
              <a:gd name="connsiteX13" fmla="*/ 291096 w 573109"/>
              <a:gd name="connsiteY13" fmla="*/ 717847 h 1019639"/>
              <a:gd name="connsiteX14" fmla="*/ 282550 w 573109"/>
              <a:gd name="connsiteY14" fmla="*/ 692210 h 1019639"/>
              <a:gd name="connsiteX15" fmla="*/ 274004 w 573109"/>
              <a:gd name="connsiteY15" fmla="*/ 623843 h 1019639"/>
              <a:gd name="connsiteX16" fmla="*/ 308187 w 573109"/>
              <a:gd name="connsiteY16" fmla="*/ 572569 h 1019639"/>
              <a:gd name="connsiteX17" fmla="*/ 504741 w 573109"/>
              <a:gd name="connsiteY17" fmla="*/ 623843 h 1019639"/>
              <a:gd name="connsiteX18" fmla="*/ 564561 w 573109"/>
              <a:gd name="connsiteY18" fmla="*/ 726393 h 1019639"/>
              <a:gd name="connsiteX19" fmla="*/ 530378 w 573109"/>
              <a:gd name="connsiteY19" fmla="*/ 880217 h 1019639"/>
              <a:gd name="connsiteX20" fmla="*/ 470557 w 573109"/>
              <a:gd name="connsiteY20" fmla="*/ 914400 h 1019639"/>
              <a:gd name="connsiteX21" fmla="*/ 325279 w 573109"/>
              <a:gd name="connsiteY21" fmla="*/ 974221 h 1019639"/>
              <a:gd name="connsiteX22" fmla="*/ 77451 w 573109"/>
              <a:gd name="connsiteY22" fmla="*/ 888763 h 1019639"/>
              <a:gd name="connsiteX23" fmla="*/ 68905 w 573109"/>
              <a:gd name="connsiteY23" fmla="*/ 854580 h 1019639"/>
              <a:gd name="connsiteX24" fmla="*/ 77451 w 573109"/>
              <a:gd name="connsiteY24" fmla="*/ 717847 h 1019639"/>
              <a:gd name="connsiteX25" fmla="*/ 103088 w 573109"/>
              <a:gd name="connsiteY25" fmla="*/ 675118 h 1019639"/>
              <a:gd name="connsiteX26" fmla="*/ 197092 w 573109"/>
              <a:gd name="connsiteY26" fmla="*/ 683664 h 1019639"/>
              <a:gd name="connsiteX27" fmla="*/ 239821 w 573109"/>
              <a:gd name="connsiteY27" fmla="*/ 863126 h 1019639"/>
              <a:gd name="connsiteX28" fmla="*/ 222729 w 573109"/>
              <a:gd name="connsiteY28" fmla="*/ 897309 h 1019639"/>
              <a:gd name="connsiteX29" fmla="*/ 188546 w 573109"/>
              <a:gd name="connsiteY29" fmla="*/ 982767 h 1019639"/>
              <a:gd name="connsiteX30" fmla="*/ 171455 w 573109"/>
              <a:gd name="connsiteY30" fmla="*/ 1008404 h 1019639"/>
              <a:gd name="connsiteX31" fmla="*/ 128726 w 573109"/>
              <a:gd name="connsiteY31" fmla="*/ 1016950 h 1019639"/>
              <a:gd name="connsiteX32" fmla="*/ 43268 w 573109"/>
              <a:gd name="connsiteY32" fmla="*/ 1008404 h 1019639"/>
              <a:gd name="connsiteX33" fmla="*/ 9085 w 573109"/>
              <a:gd name="connsiteY33" fmla="*/ 734939 h 1019639"/>
              <a:gd name="connsiteX34" fmla="*/ 43268 w 573109"/>
              <a:gd name="connsiteY34" fmla="*/ 598206 h 1019639"/>
              <a:gd name="connsiteX35" fmla="*/ 60359 w 573109"/>
              <a:gd name="connsiteY35" fmla="*/ 589660 h 101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3109" h="1019639">
                <a:moveTo>
                  <a:pt x="350916" y="0"/>
                </a:moveTo>
                <a:cubicBezTo>
                  <a:pt x="411043" y="15032"/>
                  <a:pt x="424370" y="10220"/>
                  <a:pt x="470557" y="51275"/>
                </a:cubicBezTo>
                <a:cubicBezTo>
                  <a:pt x="481202" y="60738"/>
                  <a:pt x="487649" y="74064"/>
                  <a:pt x="496195" y="85458"/>
                </a:cubicBezTo>
                <a:cubicBezTo>
                  <a:pt x="504741" y="108247"/>
                  <a:pt x="524176" y="129600"/>
                  <a:pt x="521832" y="153825"/>
                </a:cubicBezTo>
                <a:cubicBezTo>
                  <a:pt x="505949" y="317944"/>
                  <a:pt x="488215" y="357566"/>
                  <a:pt x="368008" y="444382"/>
                </a:cubicBezTo>
                <a:cubicBezTo>
                  <a:pt x="353403" y="454930"/>
                  <a:pt x="333825" y="455776"/>
                  <a:pt x="316733" y="461473"/>
                </a:cubicBezTo>
                <a:cubicBezTo>
                  <a:pt x="163578" y="356180"/>
                  <a:pt x="133411" y="402137"/>
                  <a:pt x="248367" y="239283"/>
                </a:cubicBezTo>
                <a:cubicBezTo>
                  <a:pt x="255714" y="228875"/>
                  <a:pt x="271156" y="227888"/>
                  <a:pt x="282550" y="222191"/>
                </a:cubicBezTo>
                <a:cubicBezTo>
                  <a:pt x="328128" y="225040"/>
                  <a:pt x="376316" y="215269"/>
                  <a:pt x="419283" y="230737"/>
                </a:cubicBezTo>
                <a:cubicBezTo>
                  <a:pt x="498167" y="259135"/>
                  <a:pt x="527425" y="366024"/>
                  <a:pt x="556015" y="427290"/>
                </a:cubicBezTo>
                <a:cubicBezTo>
                  <a:pt x="572516" y="559297"/>
                  <a:pt x="593579" y="574354"/>
                  <a:pt x="530378" y="700756"/>
                </a:cubicBezTo>
                <a:cubicBezTo>
                  <a:pt x="524681" y="712150"/>
                  <a:pt x="508608" y="714983"/>
                  <a:pt x="496195" y="717847"/>
                </a:cubicBezTo>
                <a:cubicBezTo>
                  <a:pt x="471060" y="723647"/>
                  <a:pt x="444920" y="723544"/>
                  <a:pt x="419283" y="726393"/>
                </a:cubicBezTo>
                <a:cubicBezTo>
                  <a:pt x="376554" y="723544"/>
                  <a:pt x="332641" y="728233"/>
                  <a:pt x="291096" y="717847"/>
                </a:cubicBezTo>
                <a:cubicBezTo>
                  <a:pt x="282357" y="715662"/>
                  <a:pt x="284161" y="701073"/>
                  <a:pt x="282550" y="692210"/>
                </a:cubicBezTo>
                <a:cubicBezTo>
                  <a:pt x="278442" y="669614"/>
                  <a:pt x="276853" y="646632"/>
                  <a:pt x="274004" y="623843"/>
                </a:cubicBezTo>
                <a:cubicBezTo>
                  <a:pt x="285398" y="606752"/>
                  <a:pt x="287804" y="575117"/>
                  <a:pt x="308187" y="572569"/>
                </a:cubicBezTo>
                <a:cubicBezTo>
                  <a:pt x="362749" y="565749"/>
                  <a:pt x="465283" y="564656"/>
                  <a:pt x="504741" y="623843"/>
                </a:cubicBezTo>
                <a:cubicBezTo>
                  <a:pt x="526693" y="656771"/>
                  <a:pt x="544621" y="692210"/>
                  <a:pt x="564561" y="726393"/>
                </a:cubicBezTo>
                <a:cubicBezTo>
                  <a:pt x="553167" y="777668"/>
                  <a:pt x="553868" y="833237"/>
                  <a:pt x="530378" y="880217"/>
                </a:cubicBezTo>
                <a:cubicBezTo>
                  <a:pt x="520107" y="900759"/>
                  <a:pt x="491435" y="904831"/>
                  <a:pt x="470557" y="914400"/>
                </a:cubicBezTo>
                <a:cubicBezTo>
                  <a:pt x="422949" y="936221"/>
                  <a:pt x="373705" y="954281"/>
                  <a:pt x="325279" y="974221"/>
                </a:cubicBezTo>
                <a:cubicBezTo>
                  <a:pt x="242670" y="945735"/>
                  <a:pt x="156636" y="925716"/>
                  <a:pt x="77451" y="888763"/>
                </a:cubicBezTo>
                <a:cubicBezTo>
                  <a:pt x="66808" y="883796"/>
                  <a:pt x="68905" y="866325"/>
                  <a:pt x="68905" y="854580"/>
                </a:cubicBezTo>
                <a:cubicBezTo>
                  <a:pt x="68905" y="808913"/>
                  <a:pt x="68906" y="762707"/>
                  <a:pt x="77451" y="717847"/>
                </a:cubicBezTo>
                <a:cubicBezTo>
                  <a:pt x="80559" y="701530"/>
                  <a:pt x="94542" y="689361"/>
                  <a:pt x="103088" y="675118"/>
                </a:cubicBezTo>
                <a:cubicBezTo>
                  <a:pt x="134423" y="677967"/>
                  <a:pt x="170676" y="666571"/>
                  <a:pt x="197092" y="683664"/>
                </a:cubicBezTo>
                <a:cubicBezTo>
                  <a:pt x="263775" y="726812"/>
                  <a:pt x="252113" y="801665"/>
                  <a:pt x="239821" y="863126"/>
                </a:cubicBezTo>
                <a:cubicBezTo>
                  <a:pt x="237323" y="875618"/>
                  <a:pt x="227747" y="885600"/>
                  <a:pt x="222729" y="897309"/>
                </a:cubicBezTo>
                <a:cubicBezTo>
                  <a:pt x="210643" y="925509"/>
                  <a:pt x="201403" y="954910"/>
                  <a:pt x="188546" y="982767"/>
                </a:cubicBezTo>
                <a:cubicBezTo>
                  <a:pt x="184242" y="992092"/>
                  <a:pt x="180372" y="1003308"/>
                  <a:pt x="171455" y="1008404"/>
                </a:cubicBezTo>
                <a:cubicBezTo>
                  <a:pt x="158844" y="1015610"/>
                  <a:pt x="142969" y="1014101"/>
                  <a:pt x="128726" y="1016950"/>
                </a:cubicBezTo>
                <a:cubicBezTo>
                  <a:pt x="100240" y="1014101"/>
                  <a:pt x="62848" y="1029289"/>
                  <a:pt x="43268" y="1008404"/>
                </a:cubicBezTo>
                <a:cubicBezTo>
                  <a:pt x="-18162" y="942878"/>
                  <a:pt x="1514" y="808126"/>
                  <a:pt x="9085" y="734939"/>
                </a:cubicBezTo>
                <a:cubicBezTo>
                  <a:pt x="12013" y="706630"/>
                  <a:pt x="16654" y="631474"/>
                  <a:pt x="43268" y="598206"/>
                </a:cubicBezTo>
                <a:cubicBezTo>
                  <a:pt x="47247" y="593232"/>
                  <a:pt x="54662" y="592509"/>
                  <a:pt x="60359" y="589660"/>
                </a:cubicBezTo>
              </a:path>
            </a:pathLst>
          </a:custGeom>
          <a:noFill/>
          <a:ln w="38100">
            <a:solidFill>
              <a:srgbClr val="EC14CD"/>
            </a:solid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
        <p:nvSpPr>
          <p:cNvPr id="29" name="Freeform 28"/>
          <p:cNvSpPr/>
          <p:nvPr/>
        </p:nvSpPr>
        <p:spPr>
          <a:xfrm>
            <a:off x="4655051" y="26545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0" name="Freeform 29"/>
          <p:cNvSpPr/>
          <p:nvPr/>
        </p:nvSpPr>
        <p:spPr>
          <a:xfrm>
            <a:off x="4807451" y="28069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Freeform 30"/>
          <p:cNvSpPr/>
          <p:nvPr/>
        </p:nvSpPr>
        <p:spPr>
          <a:xfrm>
            <a:off x="5083260" y="270539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3" name="Freeform 32"/>
          <p:cNvSpPr/>
          <p:nvPr/>
        </p:nvSpPr>
        <p:spPr>
          <a:xfrm>
            <a:off x="4749469" y="323032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4" name="Freeform 33"/>
          <p:cNvSpPr/>
          <p:nvPr/>
        </p:nvSpPr>
        <p:spPr>
          <a:xfrm>
            <a:off x="5025278" y="3066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5" name="Freeform 34"/>
          <p:cNvSpPr/>
          <p:nvPr/>
        </p:nvSpPr>
        <p:spPr>
          <a:xfrm>
            <a:off x="4865433" y="328245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6" name="Freeform 35"/>
          <p:cNvSpPr/>
          <p:nvPr/>
        </p:nvSpPr>
        <p:spPr>
          <a:xfrm>
            <a:off x="5139968" y="339401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7" name="Freeform 36"/>
          <p:cNvSpPr/>
          <p:nvPr/>
        </p:nvSpPr>
        <p:spPr>
          <a:xfrm>
            <a:off x="5057102" y="346175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8" name="Freeform 37"/>
          <p:cNvSpPr/>
          <p:nvPr/>
        </p:nvSpPr>
        <p:spPr>
          <a:xfrm>
            <a:off x="4749469" y="373832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39" name="Freeform 38"/>
          <p:cNvSpPr/>
          <p:nvPr/>
        </p:nvSpPr>
        <p:spPr>
          <a:xfrm>
            <a:off x="4967296" y="362023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0" name="Freeform 39"/>
          <p:cNvSpPr/>
          <p:nvPr/>
        </p:nvSpPr>
        <p:spPr>
          <a:xfrm>
            <a:off x="4865433" y="378912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1" name="Freeform 40"/>
          <p:cNvSpPr/>
          <p:nvPr/>
        </p:nvSpPr>
        <p:spPr>
          <a:xfrm>
            <a:off x="5081986" y="392459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2" name="Freeform 41"/>
          <p:cNvSpPr/>
          <p:nvPr/>
        </p:nvSpPr>
        <p:spPr>
          <a:xfrm>
            <a:off x="7561008" y="208620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43" name="Freeform 42"/>
          <p:cNvSpPr/>
          <p:nvPr/>
        </p:nvSpPr>
        <p:spPr>
          <a:xfrm>
            <a:off x="7561008" y="209694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FFC00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44" name="Freeform 43"/>
          <p:cNvSpPr/>
          <p:nvPr/>
        </p:nvSpPr>
        <p:spPr>
          <a:xfrm>
            <a:off x="3682447" y="340110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5" name="Freeform 44"/>
          <p:cNvSpPr/>
          <p:nvPr/>
        </p:nvSpPr>
        <p:spPr>
          <a:xfrm>
            <a:off x="3834847" y="355350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46" name="Freeform 45"/>
          <p:cNvSpPr/>
          <p:nvPr/>
        </p:nvSpPr>
        <p:spPr>
          <a:xfrm>
            <a:off x="4110656" y="345190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1" name="Freeform 50"/>
          <p:cNvSpPr/>
          <p:nvPr/>
        </p:nvSpPr>
        <p:spPr>
          <a:xfrm>
            <a:off x="3776865" y="39768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2" name="Freeform 51"/>
          <p:cNvSpPr/>
          <p:nvPr/>
        </p:nvSpPr>
        <p:spPr>
          <a:xfrm>
            <a:off x="4052674" y="381314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3" name="Freeform 52"/>
          <p:cNvSpPr/>
          <p:nvPr/>
        </p:nvSpPr>
        <p:spPr>
          <a:xfrm>
            <a:off x="3892829" y="402896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4" name="Freeform 53"/>
          <p:cNvSpPr/>
          <p:nvPr/>
        </p:nvSpPr>
        <p:spPr>
          <a:xfrm>
            <a:off x="4167364" y="414052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5" name="Freeform 54"/>
          <p:cNvSpPr/>
          <p:nvPr/>
        </p:nvSpPr>
        <p:spPr>
          <a:xfrm>
            <a:off x="4084498" y="420826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6" name="Freeform 55"/>
          <p:cNvSpPr/>
          <p:nvPr/>
        </p:nvSpPr>
        <p:spPr>
          <a:xfrm>
            <a:off x="3776865" y="44848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7" name="Freeform 56"/>
          <p:cNvSpPr/>
          <p:nvPr/>
        </p:nvSpPr>
        <p:spPr>
          <a:xfrm>
            <a:off x="3994692" y="436674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8" name="Freeform 57"/>
          <p:cNvSpPr/>
          <p:nvPr/>
        </p:nvSpPr>
        <p:spPr>
          <a:xfrm>
            <a:off x="3892829" y="453563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59" name="Freeform 58"/>
          <p:cNvSpPr/>
          <p:nvPr/>
        </p:nvSpPr>
        <p:spPr>
          <a:xfrm>
            <a:off x="4109382" y="467110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0" name="Freeform 59"/>
          <p:cNvSpPr/>
          <p:nvPr/>
        </p:nvSpPr>
        <p:spPr>
          <a:xfrm>
            <a:off x="6588404" y="283271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61" name="Freeform 60"/>
          <p:cNvSpPr/>
          <p:nvPr/>
        </p:nvSpPr>
        <p:spPr>
          <a:xfrm>
            <a:off x="6588404" y="284345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FF000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62" name="Freeform 61"/>
          <p:cNvSpPr/>
          <p:nvPr/>
        </p:nvSpPr>
        <p:spPr>
          <a:xfrm>
            <a:off x="4460661" y="379647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3" name="Freeform 62"/>
          <p:cNvSpPr/>
          <p:nvPr/>
        </p:nvSpPr>
        <p:spPr>
          <a:xfrm>
            <a:off x="4613061" y="394887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4" name="Freeform 63"/>
          <p:cNvSpPr/>
          <p:nvPr/>
        </p:nvSpPr>
        <p:spPr>
          <a:xfrm>
            <a:off x="4888870" y="3847276"/>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5" name="Freeform 64"/>
          <p:cNvSpPr/>
          <p:nvPr/>
        </p:nvSpPr>
        <p:spPr>
          <a:xfrm>
            <a:off x="4555079" y="437220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6" name="Freeform 65"/>
          <p:cNvSpPr/>
          <p:nvPr/>
        </p:nvSpPr>
        <p:spPr>
          <a:xfrm>
            <a:off x="4830888" y="420851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7" name="Freeform 66"/>
          <p:cNvSpPr/>
          <p:nvPr/>
        </p:nvSpPr>
        <p:spPr>
          <a:xfrm>
            <a:off x="4671043" y="442433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8" name="Freeform 67"/>
          <p:cNvSpPr/>
          <p:nvPr/>
        </p:nvSpPr>
        <p:spPr>
          <a:xfrm>
            <a:off x="4945578" y="4535897"/>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69" name="Freeform 68"/>
          <p:cNvSpPr/>
          <p:nvPr/>
        </p:nvSpPr>
        <p:spPr>
          <a:xfrm>
            <a:off x="4862712" y="4603631"/>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0" name="Freeform 69"/>
          <p:cNvSpPr/>
          <p:nvPr/>
        </p:nvSpPr>
        <p:spPr>
          <a:xfrm>
            <a:off x="4555079" y="488020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1" name="Freeform 70"/>
          <p:cNvSpPr/>
          <p:nvPr/>
        </p:nvSpPr>
        <p:spPr>
          <a:xfrm>
            <a:off x="4772906" y="4762112"/>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2" name="Freeform 71"/>
          <p:cNvSpPr/>
          <p:nvPr/>
        </p:nvSpPr>
        <p:spPr>
          <a:xfrm>
            <a:off x="4671043" y="4931009"/>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3" name="Freeform 72"/>
          <p:cNvSpPr/>
          <p:nvPr/>
        </p:nvSpPr>
        <p:spPr>
          <a:xfrm>
            <a:off x="4887596" y="5066475"/>
            <a:ext cx="85699" cy="550614"/>
          </a:xfrm>
          <a:custGeom>
            <a:avLst/>
            <a:gdLst>
              <a:gd name="connsiteX0" fmla="*/ 23852 w 57982"/>
              <a:gd name="connsiteY0" fmla="*/ 0 h 372533"/>
              <a:gd name="connsiteX1" fmla="*/ 1274 w 57982"/>
              <a:gd name="connsiteY1" fmla="*/ 146755 h 372533"/>
              <a:gd name="connsiteX2" fmla="*/ 57718 w 57982"/>
              <a:gd name="connsiteY2" fmla="*/ 237066 h 372533"/>
              <a:gd name="connsiteX3" fmla="*/ 23852 w 57982"/>
              <a:gd name="connsiteY3" fmla="*/ 372533 h 372533"/>
            </a:gdLst>
            <a:ahLst/>
            <a:cxnLst>
              <a:cxn ang="0">
                <a:pos x="connsiteX0" y="connsiteY0"/>
              </a:cxn>
              <a:cxn ang="0">
                <a:pos x="connsiteX1" y="connsiteY1"/>
              </a:cxn>
              <a:cxn ang="0">
                <a:pos x="connsiteX2" y="connsiteY2"/>
              </a:cxn>
              <a:cxn ang="0">
                <a:pos x="connsiteX3" y="connsiteY3"/>
              </a:cxn>
            </a:cxnLst>
            <a:rect l="l" t="t" r="r" b="b"/>
            <a:pathLst>
              <a:path w="57982" h="372533">
                <a:moveTo>
                  <a:pt x="23852" y="0"/>
                </a:moveTo>
                <a:cubicBezTo>
                  <a:pt x="9741" y="53622"/>
                  <a:pt x="-4370" y="107244"/>
                  <a:pt x="1274" y="146755"/>
                </a:cubicBezTo>
                <a:cubicBezTo>
                  <a:pt x="6918" y="186266"/>
                  <a:pt x="53955" y="199436"/>
                  <a:pt x="57718" y="237066"/>
                </a:cubicBezTo>
                <a:cubicBezTo>
                  <a:pt x="61481" y="274696"/>
                  <a:pt x="23852" y="357481"/>
                  <a:pt x="23852" y="372533"/>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74" name="Freeform 73"/>
          <p:cNvSpPr/>
          <p:nvPr/>
        </p:nvSpPr>
        <p:spPr>
          <a:xfrm>
            <a:off x="7366618" y="3228084"/>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chemeClr val="tx1">
                <a:lumMod val="75000"/>
                <a:lumOff val="25000"/>
              </a:schemeClr>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5" name="Freeform 74"/>
          <p:cNvSpPr/>
          <p:nvPr/>
        </p:nvSpPr>
        <p:spPr>
          <a:xfrm>
            <a:off x="7366618" y="3238821"/>
            <a:ext cx="517263" cy="3384376"/>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231" h="2754489">
                <a:moveTo>
                  <a:pt x="47703" y="0"/>
                </a:moveTo>
                <a:cubicBezTo>
                  <a:pt x="19481" y="79022"/>
                  <a:pt x="-8741" y="158045"/>
                  <a:pt x="2548" y="225778"/>
                </a:cubicBezTo>
                <a:cubicBezTo>
                  <a:pt x="13837" y="293511"/>
                  <a:pt x="107911" y="340548"/>
                  <a:pt x="115437" y="406400"/>
                </a:cubicBezTo>
                <a:cubicBezTo>
                  <a:pt x="122963" y="472252"/>
                  <a:pt x="40177" y="547511"/>
                  <a:pt x="47703" y="620889"/>
                </a:cubicBezTo>
                <a:cubicBezTo>
                  <a:pt x="55229" y="694267"/>
                  <a:pt x="164355" y="765763"/>
                  <a:pt x="160592" y="846667"/>
                </a:cubicBezTo>
                <a:cubicBezTo>
                  <a:pt x="156829" y="927571"/>
                  <a:pt x="21362" y="1021644"/>
                  <a:pt x="25125" y="1106311"/>
                </a:cubicBezTo>
                <a:cubicBezTo>
                  <a:pt x="28888" y="1190978"/>
                  <a:pt x="175644" y="1273763"/>
                  <a:pt x="183170" y="1354667"/>
                </a:cubicBezTo>
                <a:cubicBezTo>
                  <a:pt x="190696" y="1435571"/>
                  <a:pt x="68400" y="1505186"/>
                  <a:pt x="70281" y="1591734"/>
                </a:cubicBezTo>
                <a:cubicBezTo>
                  <a:pt x="72162" y="1678282"/>
                  <a:pt x="194459" y="1779882"/>
                  <a:pt x="194459" y="1873956"/>
                </a:cubicBezTo>
                <a:cubicBezTo>
                  <a:pt x="194459" y="1968030"/>
                  <a:pt x="64637" y="2073393"/>
                  <a:pt x="70281" y="2156178"/>
                </a:cubicBezTo>
                <a:cubicBezTo>
                  <a:pt x="75925" y="2238963"/>
                  <a:pt x="217036" y="2291645"/>
                  <a:pt x="228325" y="2370667"/>
                </a:cubicBezTo>
                <a:cubicBezTo>
                  <a:pt x="239614" y="2449689"/>
                  <a:pt x="141777" y="2566341"/>
                  <a:pt x="138014" y="2630311"/>
                </a:cubicBezTo>
                <a:cubicBezTo>
                  <a:pt x="134251" y="2694281"/>
                  <a:pt x="192578" y="2718741"/>
                  <a:pt x="205748" y="2754489"/>
                </a:cubicBezTo>
              </a:path>
            </a:pathLst>
          </a:custGeom>
          <a:ln>
            <a:solidFill>
              <a:srgbClr val="00B0F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6" name="Freeform 75"/>
          <p:cNvSpPr/>
          <p:nvPr/>
        </p:nvSpPr>
        <p:spPr>
          <a:xfrm>
            <a:off x="7618990" y="2835483"/>
            <a:ext cx="356805" cy="901575"/>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 name="connsiteX0" fmla="*/ 0 w 226683"/>
              <a:gd name="connsiteY0" fmla="*/ 0 h 2528711"/>
              <a:gd name="connsiteX1" fmla="*/ 112889 w 226683"/>
              <a:gd name="connsiteY1" fmla="*/ 180622 h 2528711"/>
              <a:gd name="connsiteX2" fmla="*/ 45155 w 226683"/>
              <a:gd name="connsiteY2" fmla="*/ 395111 h 2528711"/>
              <a:gd name="connsiteX3" fmla="*/ 158044 w 226683"/>
              <a:gd name="connsiteY3" fmla="*/ 620889 h 2528711"/>
              <a:gd name="connsiteX4" fmla="*/ 22577 w 226683"/>
              <a:gd name="connsiteY4" fmla="*/ 880533 h 2528711"/>
              <a:gd name="connsiteX5" fmla="*/ 180622 w 226683"/>
              <a:gd name="connsiteY5" fmla="*/ 1128889 h 2528711"/>
              <a:gd name="connsiteX6" fmla="*/ 67733 w 226683"/>
              <a:gd name="connsiteY6" fmla="*/ 1365956 h 2528711"/>
              <a:gd name="connsiteX7" fmla="*/ 191911 w 226683"/>
              <a:gd name="connsiteY7" fmla="*/ 1648178 h 2528711"/>
              <a:gd name="connsiteX8" fmla="*/ 67733 w 226683"/>
              <a:gd name="connsiteY8" fmla="*/ 1930400 h 2528711"/>
              <a:gd name="connsiteX9" fmla="*/ 225777 w 226683"/>
              <a:gd name="connsiteY9" fmla="*/ 2144889 h 2528711"/>
              <a:gd name="connsiteX10" fmla="*/ 135466 w 226683"/>
              <a:gd name="connsiteY10" fmla="*/ 2404533 h 2528711"/>
              <a:gd name="connsiteX11" fmla="*/ 203200 w 226683"/>
              <a:gd name="connsiteY11" fmla="*/ 2528711 h 2528711"/>
              <a:gd name="connsiteX0" fmla="*/ 90389 w 204183"/>
              <a:gd name="connsiteY0" fmla="*/ 0 h 2348089"/>
              <a:gd name="connsiteX1" fmla="*/ 22655 w 204183"/>
              <a:gd name="connsiteY1" fmla="*/ 214489 h 2348089"/>
              <a:gd name="connsiteX2" fmla="*/ 135544 w 204183"/>
              <a:gd name="connsiteY2" fmla="*/ 440267 h 2348089"/>
              <a:gd name="connsiteX3" fmla="*/ 77 w 204183"/>
              <a:gd name="connsiteY3" fmla="*/ 699911 h 2348089"/>
              <a:gd name="connsiteX4" fmla="*/ 158122 w 204183"/>
              <a:gd name="connsiteY4" fmla="*/ 948267 h 2348089"/>
              <a:gd name="connsiteX5" fmla="*/ 45233 w 204183"/>
              <a:gd name="connsiteY5" fmla="*/ 1185334 h 2348089"/>
              <a:gd name="connsiteX6" fmla="*/ 169411 w 204183"/>
              <a:gd name="connsiteY6" fmla="*/ 1467556 h 2348089"/>
              <a:gd name="connsiteX7" fmla="*/ 45233 w 204183"/>
              <a:gd name="connsiteY7" fmla="*/ 1749778 h 2348089"/>
              <a:gd name="connsiteX8" fmla="*/ 203277 w 204183"/>
              <a:gd name="connsiteY8" fmla="*/ 1964267 h 2348089"/>
              <a:gd name="connsiteX9" fmla="*/ 112966 w 204183"/>
              <a:gd name="connsiteY9" fmla="*/ 2223911 h 2348089"/>
              <a:gd name="connsiteX10" fmla="*/ 180700 w 204183"/>
              <a:gd name="connsiteY10" fmla="*/ 2348089 h 2348089"/>
              <a:gd name="connsiteX0" fmla="*/ 22655 w 204183"/>
              <a:gd name="connsiteY0" fmla="*/ 0 h 2133600"/>
              <a:gd name="connsiteX1" fmla="*/ 135544 w 204183"/>
              <a:gd name="connsiteY1" fmla="*/ 225778 h 2133600"/>
              <a:gd name="connsiteX2" fmla="*/ 77 w 204183"/>
              <a:gd name="connsiteY2" fmla="*/ 485422 h 2133600"/>
              <a:gd name="connsiteX3" fmla="*/ 158122 w 204183"/>
              <a:gd name="connsiteY3" fmla="*/ 733778 h 2133600"/>
              <a:gd name="connsiteX4" fmla="*/ 45233 w 204183"/>
              <a:gd name="connsiteY4" fmla="*/ 970845 h 2133600"/>
              <a:gd name="connsiteX5" fmla="*/ 169411 w 204183"/>
              <a:gd name="connsiteY5" fmla="*/ 1253067 h 2133600"/>
              <a:gd name="connsiteX6" fmla="*/ 45233 w 204183"/>
              <a:gd name="connsiteY6" fmla="*/ 1535289 h 2133600"/>
              <a:gd name="connsiteX7" fmla="*/ 203277 w 204183"/>
              <a:gd name="connsiteY7" fmla="*/ 1749778 h 2133600"/>
              <a:gd name="connsiteX8" fmla="*/ 112966 w 204183"/>
              <a:gd name="connsiteY8" fmla="*/ 2009422 h 2133600"/>
              <a:gd name="connsiteX9" fmla="*/ 180700 w 204183"/>
              <a:gd name="connsiteY9" fmla="*/ 2133600 h 2133600"/>
              <a:gd name="connsiteX0" fmla="*/ 22655 w 204183"/>
              <a:gd name="connsiteY0" fmla="*/ 0 h 2009422"/>
              <a:gd name="connsiteX1" fmla="*/ 135544 w 204183"/>
              <a:gd name="connsiteY1" fmla="*/ 225778 h 2009422"/>
              <a:gd name="connsiteX2" fmla="*/ 77 w 204183"/>
              <a:gd name="connsiteY2" fmla="*/ 485422 h 2009422"/>
              <a:gd name="connsiteX3" fmla="*/ 158122 w 204183"/>
              <a:gd name="connsiteY3" fmla="*/ 733778 h 2009422"/>
              <a:gd name="connsiteX4" fmla="*/ 45233 w 204183"/>
              <a:gd name="connsiteY4" fmla="*/ 970845 h 2009422"/>
              <a:gd name="connsiteX5" fmla="*/ 169411 w 204183"/>
              <a:gd name="connsiteY5" fmla="*/ 1253067 h 2009422"/>
              <a:gd name="connsiteX6" fmla="*/ 45233 w 204183"/>
              <a:gd name="connsiteY6" fmla="*/ 1535289 h 2009422"/>
              <a:gd name="connsiteX7" fmla="*/ 203277 w 204183"/>
              <a:gd name="connsiteY7" fmla="*/ 1749778 h 2009422"/>
              <a:gd name="connsiteX8" fmla="*/ 112966 w 204183"/>
              <a:gd name="connsiteY8" fmla="*/ 2009422 h 2009422"/>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45233 w 203277"/>
              <a:gd name="connsiteY6" fmla="*/ 1535289 h 1749778"/>
              <a:gd name="connsiteX7" fmla="*/ 203277 w 203277"/>
              <a:gd name="connsiteY7" fmla="*/ 1749778 h 1749778"/>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203277 w 203277"/>
              <a:gd name="connsiteY6" fmla="*/ 1749778 h 1749778"/>
              <a:gd name="connsiteX0" fmla="*/ 22655 w 169411"/>
              <a:gd name="connsiteY0" fmla="*/ 0 h 1253067"/>
              <a:gd name="connsiteX1" fmla="*/ 135544 w 169411"/>
              <a:gd name="connsiteY1" fmla="*/ 225778 h 1253067"/>
              <a:gd name="connsiteX2" fmla="*/ 77 w 169411"/>
              <a:gd name="connsiteY2" fmla="*/ 485422 h 1253067"/>
              <a:gd name="connsiteX3" fmla="*/ 158122 w 169411"/>
              <a:gd name="connsiteY3" fmla="*/ 733778 h 1253067"/>
              <a:gd name="connsiteX4" fmla="*/ 45233 w 169411"/>
              <a:gd name="connsiteY4" fmla="*/ 970845 h 1253067"/>
              <a:gd name="connsiteX5" fmla="*/ 169411 w 169411"/>
              <a:gd name="connsiteY5" fmla="*/ 1253067 h 1253067"/>
              <a:gd name="connsiteX0" fmla="*/ 22655 w 158455"/>
              <a:gd name="connsiteY0" fmla="*/ 0 h 970845"/>
              <a:gd name="connsiteX1" fmla="*/ 135544 w 158455"/>
              <a:gd name="connsiteY1" fmla="*/ 225778 h 970845"/>
              <a:gd name="connsiteX2" fmla="*/ 77 w 158455"/>
              <a:gd name="connsiteY2" fmla="*/ 485422 h 970845"/>
              <a:gd name="connsiteX3" fmla="*/ 158122 w 158455"/>
              <a:gd name="connsiteY3" fmla="*/ 733778 h 970845"/>
              <a:gd name="connsiteX4" fmla="*/ 45233 w 158455"/>
              <a:gd name="connsiteY4" fmla="*/ 970845 h 970845"/>
              <a:gd name="connsiteX0" fmla="*/ 22655 w 158122"/>
              <a:gd name="connsiteY0" fmla="*/ 0 h 733778"/>
              <a:gd name="connsiteX1" fmla="*/ 135544 w 158122"/>
              <a:gd name="connsiteY1" fmla="*/ 225778 h 733778"/>
              <a:gd name="connsiteX2" fmla="*/ 77 w 158122"/>
              <a:gd name="connsiteY2" fmla="*/ 485422 h 733778"/>
              <a:gd name="connsiteX3" fmla="*/ 158122 w 158122"/>
              <a:gd name="connsiteY3" fmla="*/ 733778 h 733778"/>
            </a:gdLst>
            <a:ahLst/>
            <a:cxnLst>
              <a:cxn ang="0">
                <a:pos x="connsiteX0" y="connsiteY0"/>
              </a:cxn>
              <a:cxn ang="0">
                <a:pos x="connsiteX1" y="connsiteY1"/>
              </a:cxn>
              <a:cxn ang="0">
                <a:pos x="connsiteX2" y="connsiteY2"/>
              </a:cxn>
              <a:cxn ang="0">
                <a:pos x="connsiteX3" y="connsiteY3"/>
              </a:cxn>
            </a:cxnLst>
            <a:rect l="l" t="t" r="r" b="b"/>
            <a:pathLst>
              <a:path w="158122" h="733778">
                <a:moveTo>
                  <a:pt x="22655" y="0"/>
                </a:moveTo>
                <a:cubicBezTo>
                  <a:pt x="30181" y="73378"/>
                  <a:pt x="139307" y="144874"/>
                  <a:pt x="135544" y="225778"/>
                </a:cubicBezTo>
                <a:cubicBezTo>
                  <a:pt x="131781" y="306682"/>
                  <a:pt x="-3686" y="400755"/>
                  <a:pt x="77" y="485422"/>
                </a:cubicBezTo>
                <a:cubicBezTo>
                  <a:pt x="3840" y="570089"/>
                  <a:pt x="150596" y="652874"/>
                  <a:pt x="158122" y="733778"/>
                </a:cubicBezTo>
              </a:path>
            </a:pathLst>
          </a:custGeom>
          <a:ln w="38100">
            <a:solidFill>
              <a:srgbClr val="FF000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7" name="Freeform 76"/>
          <p:cNvSpPr/>
          <p:nvPr/>
        </p:nvSpPr>
        <p:spPr>
          <a:xfrm>
            <a:off x="6993213" y="3154092"/>
            <a:ext cx="356967" cy="895292"/>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 name="connsiteX0" fmla="*/ 0 w 226683"/>
              <a:gd name="connsiteY0" fmla="*/ 0 h 2528711"/>
              <a:gd name="connsiteX1" fmla="*/ 112889 w 226683"/>
              <a:gd name="connsiteY1" fmla="*/ 180622 h 2528711"/>
              <a:gd name="connsiteX2" fmla="*/ 45155 w 226683"/>
              <a:gd name="connsiteY2" fmla="*/ 395111 h 2528711"/>
              <a:gd name="connsiteX3" fmla="*/ 158044 w 226683"/>
              <a:gd name="connsiteY3" fmla="*/ 620889 h 2528711"/>
              <a:gd name="connsiteX4" fmla="*/ 22577 w 226683"/>
              <a:gd name="connsiteY4" fmla="*/ 880533 h 2528711"/>
              <a:gd name="connsiteX5" fmla="*/ 180622 w 226683"/>
              <a:gd name="connsiteY5" fmla="*/ 1128889 h 2528711"/>
              <a:gd name="connsiteX6" fmla="*/ 67733 w 226683"/>
              <a:gd name="connsiteY6" fmla="*/ 1365956 h 2528711"/>
              <a:gd name="connsiteX7" fmla="*/ 191911 w 226683"/>
              <a:gd name="connsiteY7" fmla="*/ 1648178 h 2528711"/>
              <a:gd name="connsiteX8" fmla="*/ 67733 w 226683"/>
              <a:gd name="connsiteY8" fmla="*/ 1930400 h 2528711"/>
              <a:gd name="connsiteX9" fmla="*/ 225777 w 226683"/>
              <a:gd name="connsiteY9" fmla="*/ 2144889 h 2528711"/>
              <a:gd name="connsiteX10" fmla="*/ 135466 w 226683"/>
              <a:gd name="connsiteY10" fmla="*/ 2404533 h 2528711"/>
              <a:gd name="connsiteX11" fmla="*/ 203200 w 226683"/>
              <a:gd name="connsiteY11" fmla="*/ 2528711 h 2528711"/>
              <a:gd name="connsiteX0" fmla="*/ 90389 w 204183"/>
              <a:gd name="connsiteY0" fmla="*/ 0 h 2348089"/>
              <a:gd name="connsiteX1" fmla="*/ 22655 w 204183"/>
              <a:gd name="connsiteY1" fmla="*/ 214489 h 2348089"/>
              <a:gd name="connsiteX2" fmla="*/ 135544 w 204183"/>
              <a:gd name="connsiteY2" fmla="*/ 440267 h 2348089"/>
              <a:gd name="connsiteX3" fmla="*/ 77 w 204183"/>
              <a:gd name="connsiteY3" fmla="*/ 699911 h 2348089"/>
              <a:gd name="connsiteX4" fmla="*/ 158122 w 204183"/>
              <a:gd name="connsiteY4" fmla="*/ 948267 h 2348089"/>
              <a:gd name="connsiteX5" fmla="*/ 45233 w 204183"/>
              <a:gd name="connsiteY5" fmla="*/ 1185334 h 2348089"/>
              <a:gd name="connsiteX6" fmla="*/ 169411 w 204183"/>
              <a:gd name="connsiteY6" fmla="*/ 1467556 h 2348089"/>
              <a:gd name="connsiteX7" fmla="*/ 45233 w 204183"/>
              <a:gd name="connsiteY7" fmla="*/ 1749778 h 2348089"/>
              <a:gd name="connsiteX8" fmla="*/ 203277 w 204183"/>
              <a:gd name="connsiteY8" fmla="*/ 1964267 h 2348089"/>
              <a:gd name="connsiteX9" fmla="*/ 112966 w 204183"/>
              <a:gd name="connsiteY9" fmla="*/ 2223911 h 2348089"/>
              <a:gd name="connsiteX10" fmla="*/ 180700 w 204183"/>
              <a:gd name="connsiteY10" fmla="*/ 2348089 h 2348089"/>
              <a:gd name="connsiteX0" fmla="*/ 22655 w 204183"/>
              <a:gd name="connsiteY0" fmla="*/ 0 h 2133600"/>
              <a:gd name="connsiteX1" fmla="*/ 135544 w 204183"/>
              <a:gd name="connsiteY1" fmla="*/ 225778 h 2133600"/>
              <a:gd name="connsiteX2" fmla="*/ 77 w 204183"/>
              <a:gd name="connsiteY2" fmla="*/ 485422 h 2133600"/>
              <a:gd name="connsiteX3" fmla="*/ 158122 w 204183"/>
              <a:gd name="connsiteY3" fmla="*/ 733778 h 2133600"/>
              <a:gd name="connsiteX4" fmla="*/ 45233 w 204183"/>
              <a:gd name="connsiteY4" fmla="*/ 970845 h 2133600"/>
              <a:gd name="connsiteX5" fmla="*/ 169411 w 204183"/>
              <a:gd name="connsiteY5" fmla="*/ 1253067 h 2133600"/>
              <a:gd name="connsiteX6" fmla="*/ 45233 w 204183"/>
              <a:gd name="connsiteY6" fmla="*/ 1535289 h 2133600"/>
              <a:gd name="connsiteX7" fmla="*/ 203277 w 204183"/>
              <a:gd name="connsiteY7" fmla="*/ 1749778 h 2133600"/>
              <a:gd name="connsiteX8" fmla="*/ 112966 w 204183"/>
              <a:gd name="connsiteY8" fmla="*/ 2009422 h 2133600"/>
              <a:gd name="connsiteX9" fmla="*/ 180700 w 204183"/>
              <a:gd name="connsiteY9" fmla="*/ 2133600 h 2133600"/>
              <a:gd name="connsiteX0" fmla="*/ 22655 w 204183"/>
              <a:gd name="connsiteY0" fmla="*/ 0 h 2009422"/>
              <a:gd name="connsiteX1" fmla="*/ 135544 w 204183"/>
              <a:gd name="connsiteY1" fmla="*/ 225778 h 2009422"/>
              <a:gd name="connsiteX2" fmla="*/ 77 w 204183"/>
              <a:gd name="connsiteY2" fmla="*/ 485422 h 2009422"/>
              <a:gd name="connsiteX3" fmla="*/ 158122 w 204183"/>
              <a:gd name="connsiteY3" fmla="*/ 733778 h 2009422"/>
              <a:gd name="connsiteX4" fmla="*/ 45233 w 204183"/>
              <a:gd name="connsiteY4" fmla="*/ 970845 h 2009422"/>
              <a:gd name="connsiteX5" fmla="*/ 169411 w 204183"/>
              <a:gd name="connsiteY5" fmla="*/ 1253067 h 2009422"/>
              <a:gd name="connsiteX6" fmla="*/ 45233 w 204183"/>
              <a:gd name="connsiteY6" fmla="*/ 1535289 h 2009422"/>
              <a:gd name="connsiteX7" fmla="*/ 203277 w 204183"/>
              <a:gd name="connsiteY7" fmla="*/ 1749778 h 2009422"/>
              <a:gd name="connsiteX8" fmla="*/ 112966 w 204183"/>
              <a:gd name="connsiteY8" fmla="*/ 2009422 h 2009422"/>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45233 w 203277"/>
              <a:gd name="connsiteY6" fmla="*/ 1535289 h 1749778"/>
              <a:gd name="connsiteX7" fmla="*/ 203277 w 203277"/>
              <a:gd name="connsiteY7" fmla="*/ 1749778 h 1749778"/>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203277 w 203277"/>
              <a:gd name="connsiteY6" fmla="*/ 1749778 h 1749778"/>
              <a:gd name="connsiteX0" fmla="*/ 22655 w 169411"/>
              <a:gd name="connsiteY0" fmla="*/ 0 h 1253067"/>
              <a:gd name="connsiteX1" fmla="*/ 135544 w 169411"/>
              <a:gd name="connsiteY1" fmla="*/ 225778 h 1253067"/>
              <a:gd name="connsiteX2" fmla="*/ 77 w 169411"/>
              <a:gd name="connsiteY2" fmla="*/ 485422 h 1253067"/>
              <a:gd name="connsiteX3" fmla="*/ 158122 w 169411"/>
              <a:gd name="connsiteY3" fmla="*/ 733778 h 1253067"/>
              <a:gd name="connsiteX4" fmla="*/ 45233 w 169411"/>
              <a:gd name="connsiteY4" fmla="*/ 970845 h 1253067"/>
              <a:gd name="connsiteX5" fmla="*/ 169411 w 169411"/>
              <a:gd name="connsiteY5" fmla="*/ 1253067 h 1253067"/>
              <a:gd name="connsiteX0" fmla="*/ 22655 w 158455"/>
              <a:gd name="connsiteY0" fmla="*/ 0 h 970845"/>
              <a:gd name="connsiteX1" fmla="*/ 135544 w 158455"/>
              <a:gd name="connsiteY1" fmla="*/ 225778 h 970845"/>
              <a:gd name="connsiteX2" fmla="*/ 77 w 158455"/>
              <a:gd name="connsiteY2" fmla="*/ 485422 h 970845"/>
              <a:gd name="connsiteX3" fmla="*/ 158122 w 158455"/>
              <a:gd name="connsiteY3" fmla="*/ 733778 h 970845"/>
              <a:gd name="connsiteX4" fmla="*/ 45233 w 158455"/>
              <a:gd name="connsiteY4" fmla="*/ 970845 h 970845"/>
              <a:gd name="connsiteX0" fmla="*/ 22655 w 158122"/>
              <a:gd name="connsiteY0" fmla="*/ 0 h 733778"/>
              <a:gd name="connsiteX1" fmla="*/ 135544 w 158122"/>
              <a:gd name="connsiteY1" fmla="*/ 225778 h 733778"/>
              <a:gd name="connsiteX2" fmla="*/ 77 w 158122"/>
              <a:gd name="connsiteY2" fmla="*/ 485422 h 733778"/>
              <a:gd name="connsiteX3" fmla="*/ 158122 w 158122"/>
              <a:gd name="connsiteY3" fmla="*/ 733778 h 733778"/>
              <a:gd name="connsiteX0" fmla="*/ 14305 w 149772"/>
              <a:gd name="connsiteY0" fmla="*/ 0 h 733778"/>
              <a:gd name="connsiteX1" fmla="*/ 127194 w 149772"/>
              <a:gd name="connsiteY1" fmla="*/ 225778 h 733778"/>
              <a:gd name="connsiteX2" fmla="*/ 82 w 149772"/>
              <a:gd name="connsiteY2" fmla="*/ 510997 h 733778"/>
              <a:gd name="connsiteX3" fmla="*/ 149772 w 149772"/>
              <a:gd name="connsiteY3" fmla="*/ 733778 h 733778"/>
              <a:gd name="connsiteX0" fmla="*/ 14372 w 158194"/>
              <a:gd name="connsiteY0" fmla="*/ 0 h 728664"/>
              <a:gd name="connsiteX1" fmla="*/ 127261 w 158194"/>
              <a:gd name="connsiteY1" fmla="*/ 225778 h 728664"/>
              <a:gd name="connsiteX2" fmla="*/ 149 w 158194"/>
              <a:gd name="connsiteY2" fmla="*/ 510997 h 728664"/>
              <a:gd name="connsiteX3" fmla="*/ 158194 w 158194"/>
              <a:gd name="connsiteY3" fmla="*/ 728664 h 728664"/>
            </a:gdLst>
            <a:ahLst/>
            <a:cxnLst>
              <a:cxn ang="0">
                <a:pos x="connsiteX0" y="connsiteY0"/>
              </a:cxn>
              <a:cxn ang="0">
                <a:pos x="connsiteX1" y="connsiteY1"/>
              </a:cxn>
              <a:cxn ang="0">
                <a:pos x="connsiteX2" y="connsiteY2"/>
              </a:cxn>
              <a:cxn ang="0">
                <a:pos x="connsiteX3" y="connsiteY3"/>
              </a:cxn>
            </a:cxnLst>
            <a:rect l="l" t="t" r="r" b="b"/>
            <a:pathLst>
              <a:path w="158194" h="728664">
                <a:moveTo>
                  <a:pt x="14372" y="0"/>
                </a:moveTo>
                <a:cubicBezTo>
                  <a:pt x="21898" y="73378"/>
                  <a:pt x="129631" y="140612"/>
                  <a:pt x="127261" y="225778"/>
                </a:cubicBezTo>
                <a:cubicBezTo>
                  <a:pt x="124891" y="310944"/>
                  <a:pt x="-5006" y="427183"/>
                  <a:pt x="149" y="510997"/>
                </a:cubicBezTo>
                <a:cubicBezTo>
                  <a:pt x="5304" y="594811"/>
                  <a:pt x="150668" y="647760"/>
                  <a:pt x="158194" y="728664"/>
                </a:cubicBezTo>
              </a:path>
            </a:pathLst>
          </a:custGeom>
          <a:ln w="38100">
            <a:solidFill>
              <a:srgbClr val="00B0F0"/>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8" name="Freeform 77"/>
          <p:cNvSpPr/>
          <p:nvPr/>
        </p:nvSpPr>
        <p:spPr>
          <a:xfrm>
            <a:off x="7433193" y="4000547"/>
            <a:ext cx="356805" cy="901575"/>
          </a:xfrm>
          <a:custGeom>
            <a:avLst/>
            <a:gdLst>
              <a:gd name="connsiteX0" fmla="*/ 47703 w 229231"/>
              <a:gd name="connsiteY0" fmla="*/ 0 h 2754489"/>
              <a:gd name="connsiteX1" fmla="*/ 2548 w 229231"/>
              <a:gd name="connsiteY1" fmla="*/ 225778 h 2754489"/>
              <a:gd name="connsiteX2" fmla="*/ 115437 w 229231"/>
              <a:gd name="connsiteY2" fmla="*/ 406400 h 2754489"/>
              <a:gd name="connsiteX3" fmla="*/ 47703 w 229231"/>
              <a:gd name="connsiteY3" fmla="*/ 620889 h 2754489"/>
              <a:gd name="connsiteX4" fmla="*/ 160592 w 229231"/>
              <a:gd name="connsiteY4" fmla="*/ 846667 h 2754489"/>
              <a:gd name="connsiteX5" fmla="*/ 25125 w 229231"/>
              <a:gd name="connsiteY5" fmla="*/ 1106311 h 2754489"/>
              <a:gd name="connsiteX6" fmla="*/ 183170 w 229231"/>
              <a:gd name="connsiteY6" fmla="*/ 1354667 h 2754489"/>
              <a:gd name="connsiteX7" fmla="*/ 70281 w 229231"/>
              <a:gd name="connsiteY7" fmla="*/ 1591734 h 2754489"/>
              <a:gd name="connsiteX8" fmla="*/ 194459 w 229231"/>
              <a:gd name="connsiteY8" fmla="*/ 1873956 h 2754489"/>
              <a:gd name="connsiteX9" fmla="*/ 70281 w 229231"/>
              <a:gd name="connsiteY9" fmla="*/ 2156178 h 2754489"/>
              <a:gd name="connsiteX10" fmla="*/ 228325 w 229231"/>
              <a:gd name="connsiteY10" fmla="*/ 2370667 h 2754489"/>
              <a:gd name="connsiteX11" fmla="*/ 138014 w 229231"/>
              <a:gd name="connsiteY11" fmla="*/ 2630311 h 2754489"/>
              <a:gd name="connsiteX12" fmla="*/ 205748 w 229231"/>
              <a:gd name="connsiteY12" fmla="*/ 2754489 h 2754489"/>
              <a:gd name="connsiteX0" fmla="*/ 0 w 226683"/>
              <a:gd name="connsiteY0" fmla="*/ 0 h 2528711"/>
              <a:gd name="connsiteX1" fmla="*/ 112889 w 226683"/>
              <a:gd name="connsiteY1" fmla="*/ 180622 h 2528711"/>
              <a:gd name="connsiteX2" fmla="*/ 45155 w 226683"/>
              <a:gd name="connsiteY2" fmla="*/ 395111 h 2528711"/>
              <a:gd name="connsiteX3" fmla="*/ 158044 w 226683"/>
              <a:gd name="connsiteY3" fmla="*/ 620889 h 2528711"/>
              <a:gd name="connsiteX4" fmla="*/ 22577 w 226683"/>
              <a:gd name="connsiteY4" fmla="*/ 880533 h 2528711"/>
              <a:gd name="connsiteX5" fmla="*/ 180622 w 226683"/>
              <a:gd name="connsiteY5" fmla="*/ 1128889 h 2528711"/>
              <a:gd name="connsiteX6" fmla="*/ 67733 w 226683"/>
              <a:gd name="connsiteY6" fmla="*/ 1365956 h 2528711"/>
              <a:gd name="connsiteX7" fmla="*/ 191911 w 226683"/>
              <a:gd name="connsiteY7" fmla="*/ 1648178 h 2528711"/>
              <a:gd name="connsiteX8" fmla="*/ 67733 w 226683"/>
              <a:gd name="connsiteY8" fmla="*/ 1930400 h 2528711"/>
              <a:gd name="connsiteX9" fmla="*/ 225777 w 226683"/>
              <a:gd name="connsiteY9" fmla="*/ 2144889 h 2528711"/>
              <a:gd name="connsiteX10" fmla="*/ 135466 w 226683"/>
              <a:gd name="connsiteY10" fmla="*/ 2404533 h 2528711"/>
              <a:gd name="connsiteX11" fmla="*/ 203200 w 226683"/>
              <a:gd name="connsiteY11" fmla="*/ 2528711 h 2528711"/>
              <a:gd name="connsiteX0" fmla="*/ 90389 w 204183"/>
              <a:gd name="connsiteY0" fmla="*/ 0 h 2348089"/>
              <a:gd name="connsiteX1" fmla="*/ 22655 w 204183"/>
              <a:gd name="connsiteY1" fmla="*/ 214489 h 2348089"/>
              <a:gd name="connsiteX2" fmla="*/ 135544 w 204183"/>
              <a:gd name="connsiteY2" fmla="*/ 440267 h 2348089"/>
              <a:gd name="connsiteX3" fmla="*/ 77 w 204183"/>
              <a:gd name="connsiteY3" fmla="*/ 699911 h 2348089"/>
              <a:gd name="connsiteX4" fmla="*/ 158122 w 204183"/>
              <a:gd name="connsiteY4" fmla="*/ 948267 h 2348089"/>
              <a:gd name="connsiteX5" fmla="*/ 45233 w 204183"/>
              <a:gd name="connsiteY5" fmla="*/ 1185334 h 2348089"/>
              <a:gd name="connsiteX6" fmla="*/ 169411 w 204183"/>
              <a:gd name="connsiteY6" fmla="*/ 1467556 h 2348089"/>
              <a:gd name="connsiteX7" fmla="*/ 45233 w 204183"/>
              <a:gd name="connsiteY7" fmla="*/ 1749778 h 2348089"/>
              <a:gd name="connsiteX8" fmla="*/ 203277 w 204183"/>
              <a:gd name="connsiteY8" fmla="*/ 1964267 h 2348089"/>
              <a:gd name="connsiteX9" fmla="*/ 112966 w 204183"/>
              <a:gd name="connsiteY9" fmla="*/ 2223911 h 2348089"/>
              <a:gd name="connsiteX10" fmla="*/ 180700 w 204183"/>
              <a:gd name="connsiteY10" fmla="*/ 2348089 h 2348089"/>
              <a:gd name="connsiteX0" fmla="*/ 22655 w 204183"/>
              <a:gd name="connsiteY0" fmla="*/ 0 h 2133600"/>
              <a:gd name="connsiteX1" fmla="*/ 135544 w 204183"/>
              <a:gd name="connsiteY1" fmla="*/ 225778 h 2133600"/>
              <a:gd name="connsiteX2" fmla="*/ 77 w 204183"/>
              <a:gd name="connsiteY2" fmla="*/ 485422 h 2133600"/>
              <a:gd name="connsiteX3" fmla="*/ 158122 w 204183"/>
              <a:gd name="connsiteY3" fmla="*/ 733778 h 2133600"/>
              <a:gd name="connsiteX4" fmla="*/ 45233 w 204183"/>
              <a:gd name="connsiteY4" fmla="*/ 970845 h 2133600"/>
              <a:gd name="connsiteX5" fmla="*/ 169411 w 204183"/>
              <a:gd name="connsiteY5" fmla="*/ 1253067 h 2133600"/>
              <a:gd name="connsiteX6" fmla="*/ 45233 w 204183"/>
              <a:gd name="connsiteY6" fmla="*/ 1535289 h 2133600"/>
              <a:gd name="connsiteX7" fmla="*/ 203277 w 204183"/>
              <a:gd name="connsiteY7" fmla="*/ 1749778 h 2133600"/>
              <a:gd name="connsiteX8" fmla="*/ 112966 w 204183"/>
              <a:gd name="connsiteY8" fmla="*/ 2009422 h 2133600"/>
              <a:gd name="connsiteX9" fmla="*/ 180700 w 204183"/>
              <a:gd name="connsiteY9" fmla="*/ 2133600 h 2133600"/>
              <a:gd name="connsiteX0" fmla="*/ 22655 w 204183"/>
              <a:gd name="connsiteY0" fmla="*/ 0 h 2009422"/>
              <a:gd name="connsiteX1" fmla="*/ 135544 w 204183"/>
              <a:gd name="connsiteY1" fmla="*/ 225778 h 2009422"/>
              <a:gd name="connsiteX2" fmla="*/ 77 w 204183"/>
              <a:gd name="connsiteY2" fmla="*/ 485422 h 2009422"/>
              <a:gd name="connsiteX3" fmla="*/ 158122 w 204183"/>
              <a:gd name="connsiteY3" fmla="*/ 733778 h 2009422"/>
              <a:gd name="connsiteX4" fmla="*/ 45233 w 204183"/>
              <a:gd name="connsiteY4" fmla="*/ 970845 h 2009422"/>
              <a:gd name="connsiteX5" fmla="*/ 169411 w 204183"/>
              <a:gd name="connsiteY5" fmla="*/ 1253067 h 2009422"/>
              <a:gd name="connsiteX6" fmla="*/ 45233 w 204183"/>
              <a:gd name="connsiteY6" fmla="*/ 1535289 h 2009422"/>
              <a:gd name="connsiteX7" fmla="*/ 203277 w 204183"/>
              <a:gd name="connsiteY7" fmla="*/ 1749778 h 2009422"/>
              <a:gd name="connsiteX8" fmla="*/ 112966 w 204183"/>
              <a:gd name="connsiteY8" fmla="*/ 2009422 h 2009422"/>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45233 w 203277"/>
              <a:gd name="connsiteY6" fmla="*/ 1535289 h 1749778"/>
              <a:gd name="connsiteX7" fmla="*/ 203277 w 203277"/>
              <a:gd name="connsiteY7" fmla="*/ 1749778 h 1749778"/>
              <a:gd name="connsiteX0" fmla="*/ 22655 w 203277"/>
              <a:gd name="connsiteY0" fmla="*/ 0 h 1749778"/>
              <a:gd name="connsiteX1" fmla="*/ 135544 w 203277"/>
              <a:gd name="connsiteY1" fmla="*/ 225778 h 1749778"/>
              <a:gd name="connsiteX2" fmla="*/ 77 w 203277"/>
              <a:gd name="connsiteY2" fmla="*/ 485422 h 1749778"/>
              <a:gd name="connsiteX3" fmla="*/ 158122 w 203277"/>
              <a:gd name="connsiteY3" fmla="*/ 733778 h 1749778"/>
              <a:gd name="connsiteX4" fmla="*/ 45233 w 203277"/>
              <a:gd name="connsiteY4" fmla="*/ 970845 h 1749778"/>
              <a:gd name="connsiteX5" fmla="*/ 169411 w 203277"/>
              <a:gd name="connsiteY5" fmla="*/ 1253067 h 1749778"/>
              <a:gd name="connsiteX6" fmla="*/ 203277 w 203277"/>
              <a:gd name="connsiteY6" fmla="*/ 1749778 h 1749778"/>
              <a:gd name="connsiteX0" fmla="*/ 22655 w 169411"/>
              <a:gd name="connsiteY0" fmla="*/ 0 h 1253067"/>
              <a:gd name="connsiteX1" fmla="*/ 135544 w 169411"/>
              <a:gd name="connsiteY1" fmla="*/ 225778 h 1253067"/>
              <a:gd name="connsiteX2" fmla="*/ 77 w 169411"/>
              <a:gd name="connsiteY2" fmla="*/ 485422 h 1253067"/>
              <a:gd name="connsiteX3" fmla="*/ 158122 w 169411"/>
              <a:gd name="connsiteY3" fmla="*/ 733778 h 1253067"/>
              <a:gd name="connsiteX4" fmla="*/ 45233 w 169411"/>
              <a:gd name="connsiteY4" fmla="*/ 970845 h 1253067"/>
              <a:gd name="connsiteX5" fmla="*/ 169411 w 169411"/>
              <a:gd name="connsiteY5" fmla="*/ 1253067 h 1253067"/>
              <a:gd name="connsiteX0" fmla="*/ 22655 w 158455"/>
              <a:gd name="connsiteY0" fmla="*/ 0 h 970845"/>
              <a:gd name="connsiteX1" fmla="*/ 135544 w 158455"/>
              <a:gd name="connsiteY1" fmla="*/ 225778 h 970845"/>
              <a:gd name="connsiteX2" fmla="*/ 77 w 158455"/>
              <a:gd name="connsiteY2" fmla="*/ 485422 h 970845"/>
              <a:gd name="connsiteX3" fmla="*/ 158122 w 158455"/>
              <a:gd name="connsiteY3" fmla="*/ 733778 h 970845"/>
              <a:gd name="connsiteX4" fmla="*/ 45233 w 158455"/>
              <a:gd name="connsiteY4" fmla="*/ 970845 h 970845"/>
              <a:gd name="connsiteX0" fmla="*/ 22655 w 158122"/>
              <a:gd name="connsiteY0" fmla="*/ 0 h 733778"/>
              <a:gd name="connsiteX1" fmla="*/ 135544 w 158122"/>
              <a:gd name="connsiteY1" fmla="*/ 225778 h 733778"/>
              <a:gd name="connsiteX2" fmla="*/ 77 w 158122"/>
              <a:gd name="connsiteY2" fmla="*/ 485422 h 733778"/>
              <a:gd name="connsiteX3" fmla="*/ 158122 w 158122"/>
              <a:gd name="connsiteY3" fmla="*/ 733778 h 733778"/>
            </a:gdLst>
            <a:ahLst/>
            <a:cxnLst>
              <a:cxn ang="0">
                <a:pos x="connsiteX0" y="connsiteY0"/>
              </a:cxn>
              <a:cxn ang="0">
                <a:pos x="connsiteX1" y="connsiteY1"/>
              </a:cxn>
              <a:cxn ang="0">
                <a:pos x="connsiteX2" y="connsiteY2"/>
              </a:cxn>
              <a:cxn ang="0">
                <a:pos x="connsiteX3" y="connsiteY3"/>
              </a:cxn>
            </a:cxnLst>
            <a:rect l="l" t="t" r="r" b="b"/>
            <a:pathLst>
              <a:path w="158122" h="733778">
                <a:moveTo>
                  <a:pt x="22655" y="0"/>
                </a:moveTo>
                <a:cubicBezTo>
                  <a:pt x="30181" y="73378"/>
                  <a:pt x="139307" y="144874"/>
                  <a:pt x="135544" y="225778"/>
                </a:cubicBezTo>
                <a:cubicBezTo>
                  <a:pt x="131781" y="306682"/>
                  <a:pt x="-3686" y="400755"/>
                  <a:pt x="77" y="485422"/>
                </a:cubicBezTo>
                <a:cubicBezTo>
                  <a:pt x="3840" y="570089"/>
                  <a:pt x="150596" y="652874"/>
                  <a:pt x="158122" y="733778"/>
                </a:cubicBezTo>
              </a:path>
            </a:pathLst>
          </a:custGeom>
          <a:ln w="38100">
            <a:solidFill>
              <a:srgbClr val="FF00C4"/>
            </a:solidFill>
          </a:ln>
        </p:spPr>
        <p:style>
          <a:lnRef idx="2">
            <a:schemeClr val="accent5"/>
          </a:lnRef>
          <a:fillRef idx="0">
            <a:schemeClr val="accent5"/>
          </a:fillRef>
          <a:effectRef idx="1">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Tahoma"/>
              <a:ea typeface="+mn-ea"/>
              <a:cs typeface="+mn-cs"/>
            </a:endParaRPr>
          </a:p>
        </p:txBody>
      </p:sp>
      <p:sp>
        <p:nvSpPr>
          <p:cNvPr id="7" name="Rectangle 6"/>
          <p:cNvSpPr/>
          <p:nvPr/>
        </p:nvSpPr>
        <p:spPr>
          <a:xfrm>
            <a:off x="106895" y="908720"/>
            <a:ext cx="6337313" cy="78891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ahoma"/>
                <a:ea typeface="+mn-ea"/>
                <a:cs typeface="+mn-cs"/>
              </a:rPr>
              <a:t>Reads from different </a:t>
            </a:r>
            <a:r>
              <a:rPr kumimoji="0" lang="en-US" sz="2000" b="0" i="0" u="none" strike="noStrike" kern="1200" cap="none" spc="0" normalizeH="0" baseline="0" noProof="0">
                <a:ln>
                  <a:noFill/>
                </a:ln>
                <a:solidFill>
                  <a:srgbClr val="0000FF"/>
                </a:solidFill>
                <a:effectLst/>
                <a:uLnTx/>
                <a:uFillTx/>
                <a:latin typeface="Tahoma"/>
                <a:ea typeface="+mn-ea"/>
                <a:cs typeface="+mn-cs"/>
              </a:rPr>
              <a:t>unknown</a:t>
            </a:r>
            <a:r>
              <a:rPr kumimoji="0" lang="en-US" sz="2000" b="0" i="0" u="none" strike="noStrike" kern="1200" cap="none" spc="0" normalizeH="0" baseline="0" noProof="0">
                <a:ln>
                  <a:noFill/>
                </a:ln>
                <a:solidFill>
                  <a:srgbClr val="000000"/>
                </a:solidFill>
                <a:effectLst/>
                <a:uLnTx/>
                <a:uFillTx/>
                <a:latin typeface="Tahoma"/>
                <a:ea typeface="+mn-ea"/>
                <a:cs typeface="+mn-cs"/>
              </a:rPr>
              <a:t> donors at sequencing time are mapped to </a:t>
            </a:r>
            <a:r>
              <a:rPr kumimoji="0" lang="en-US" sz="2000" b="0" i="0" u="none" strike="noStrike" kern="1200" cap="none" spc="0" normalizeH="0" baseline="0" noProof="0">
                <a:ln>
                  <a:noFill/>
                </a:ln>
                <a:solidFill>
                  <a:srgbClr val="0000FF"/>
                </a:solidFill>
                <a:effectLst/>
                <a:uLnTx/>
                <a:uFillTx/>
                <a:latin typeface="Tahoma"/>
                <a:ea typeface="+mn-ea"/>
                <a:cs typeface="+mn-cs"/>
              </a:rPr>
              <a:t>many known reference </a:t>
            </a:r>
            <a:r>
              <a:rPr kumimoji="0" lang="en-US" sz="2000" b="0" i="0" u="none" strike="noStrike" kern="1200" cap="none" spc="0" normalizeH="0" baseline="0" noProof="0">
                <a:ln>
                  <a:noFill/>
                </a:ln>
                <a:solidFill>
                  <a:srgbClr val="000000"/>
                </a:solidFill>
                <a:effectLst/>
                <a:uLnTx/>
                <a:uFillTx/>
                <a:latin typeface="Tahoma"/>
                <a:ea typeface="+mn-ea"/>
                <a:cs typeface="+mn-cs"/>
              </a:rPr>
              <a:t>genomes</a:t>
            </a:r>
            <a:endParaRPr kumimoji="0" lang="en-US" sz="14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4031486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animEffect transition="in" filter="fade">
                                      <p:cBhvr>
                                        <p:cTn id="9" dur="500"/>
                                        <p:tgtEl>
                                          <p:spTgt spid="50"/>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5"/>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5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3"/>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4"/>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5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5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5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58"/>
                                        </p:tgtEl>
                                        <p:attrNameLst>
                                          <p:attrName>style.visibility</p:attrName>
                                        </p:attrNameLst>
                                      </p:cBhvr>
                                      <p:to>
                                        <p:strVal val="visible"/>
                                      </p:to>
                                    </p:set>
                                  </p:childTnLst>
                                </p:cTn>
                              </p:par>
                              <p:par>
                                <p:cTn id="72" presetID="1" presetClass="entr" presetSubtype="0" fill="hold" grpId="1" nodeType="withEffect">
                                  <p:stCondLst>
                                    <p:cond delay="0"/>
                                  </p:stCondLst>
                                  <p:childTnLst>
                                    <p:set>
                                      <p:cBhvr>
                                        <p:cTn id="73" dur="1" fill="hold">
                                          <p:stCondLst>
                                            <p:cond delay="0"/>
                                          </p:stCondLst>
                                        </p:cTn>
                                        <p:tgtEl>
                                          <p:spTgt spid="4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62"/>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63"/>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65"/>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67"/>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68"/>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69"/>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70"/>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71"/>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72"/>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64"/>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73"/>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8"/>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16"/>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19"/>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20"/>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21"/>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22"/>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24"/>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25"/>
                                        </p:tgtEl>
                                        <p:attrNameLst>
                                          <p:attrName>style.visibility</p:attrName>
                                        </p:attrNameLst>
                                      </p:cBhvr>
                                      <p:to>
                                        <p:strVal val="visible"/>
                                      </p:to>
                                    </p:set>
                                  </p:childTnLst>
                                </p:cTn>
                              </p:par>
                              <p:par>
                                <p:cTn id="120" presetID="1" presetClass="entr" presetSubtype="0" fill="hold" grpId="1" nodeType="withEffect">
                                  <p:stCondLst>
                                    <p:cond delay="0"/>
                                  </p:stCondLst>
                                  <p:childTnLst>
                                    <p:set>
                                      <p:cBhvr>
                                        <p:cTn id="121" dur="1" fill="hold">
                                          <p:stCondLst>
                                            <p:cond delay="0"/>
                                          </p:stCondLst>
                                        </p:cTn>
                                        <p:tgtEl>
                                          <p:spTgt spid="17"/>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26"/>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3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5"/>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42"/>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74"/>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60"/>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10"/>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28"/>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42" presetClass="path" presetSubtype="0" accel="50000" decel="50000" fill="hold" grpId="0" nodeType="clickEffect">
                                  <p:stCondLst>
                                    <p:cond delay="0"/>
                                  </p:stCondLst>
                                  <p:childTnLst>
                                    <p:animMotion origin="layout" path="M 3.61111E-6 -4.44444E-6 L 0.27569 -0.01481 " pathEditMode="relative" rAng="0" ptsTypes="AA">
                                      <p:cBhvr>
                                        <p:cTn id="143" dur="2000" fill="hold"/>
                                        <p:tgtEl>
                                          <p:spTgt spid="17"/>
                                        </p:tgtEl>
                                        <p:attrNameLst>
                                          <p:attrName>ppt_x</p:attrName>
                                          <p:attrName>ppt_y</p:attrName>
                                        </p:attrNameLst>
                                      </p:cBhvr>
                                      <p:rCtr x="13785" y="-741"/>
                                    </p:animMotion>
                                  </p:childTnLst>
                                </p:cTn>
                              </p:par>
                              <p:par>
                                <p:cTn id="144" presetID="42" presetClass="path" presetSubtype="0" accel="50000" decel="50000" fill="hold" grpId="1" nodeType="withEffect">
                                  <p:stCondLst>
                                    <p:cond delay="0"/>
                                  </p:stCondLst>
                                  <p:childTnLst>
                                    <p:animMotion origin="layout" path="M -2.77778E-6 -7.40741E-7 L 0.27413 -0.16204 " pathEditMode="relative" rAng="0" ptsTypes="AA">
                                      <p:cBhvr>
                                        <p:cTn id="145" dur="2000" fill="hold"/>
                                        <p:tgtEl>
                                          <p:spTgt spid="19"/>
                                        </p:tgtEl>
                                        <p:attrNameLst>
                                          <p:attrName>ppt_x</p:attrName>
                                          <p:attrName>ppt_y</p:attrName>
                                        </p:attrNameLst>
                                      </p:cBhvr>
                                      <p:rCtr x="13698" y="-8102"/>
                                    </p:animMotion>
                                  </p:childTnLst>
                                </p:cTn>
                              </p:par>
                              <p:par>
                                <p:cTn id="146" presetID="42" presetClass="path" presetSubtype="0" accel="50000" decel="50000" fill="hold" grpId="1" nodeType="withEffect">
                                  <p:stCondLst>
                                    <p:cond delay="0"/>
                                  </p:stCondLst>
                                  <p:childTnLst>
                                    <p:animMotion origin="layout" path="M -2.77778E-6 4.07407E-6 L 0.28525 -0.1676 " pathEditMode="relative" rAng="0" ptsTypes="AA">
                                      <p:cBhvr>
                                        <p:cTn id="147" dur="2000" fill="hold"/>
                                        <p:tgtEl>
                                          <p:spTgt spid="21"/>
                                        </p:tgtEl>
                                        <p:attrNameLst>
                                          <p:attrName>ppt_x</p:attrName>
                                          <p:attrName>ppt_y</p:attrName>
                                        </p:attrNameLst>
                                      </p:cBhvr>
                                      <p:rCtr x="14253" y="-8380"/>
                                    </p:animMotion>
                                  </p:childTnLst>
                                </p:cTn>
                              </p:par>
                              <p:par>
                                <p:cTn id="148" presetID="42" presetClass="path" presetSubtype="0" accel="50000" decel="50000" fill="hold" grpId="1" nodeType="withEffect">
                                  <p:stCondLst>
                                    <p:cond delay="0"/>
                                  </p:stCondLst>
                                  <p:childTnLst>
                                    <p:animMotion origin="layout" path="M -2.77778E-6 -2.22222E-6 L 0.2915 0.06991 " pathEditMode="relative" rAng="0" ptsTypes="AA">
                                      <p:cBhvr>
                                        <p:cTn id="149" dur="2000" fill="hold"/>
                                        <p:tgtEl>
                                          <p:spTgt spid="26"/>
                                        </p:tgtEl>
                                        <p:attrNameLst>
                                          <p:attrName>ppt_x</p:attrName>
                                          <p:attrName>ppt_y</p:attrName>
                                        </p:attrNameLst>
                                      </p:cBhvr>
                                      <p:rCtr x="14566" y="3495"/>
                                    </p:animMotion>
                                  </p:childTnLst>
                                </p:cTn>
                              </p:par>
                              <p:par>
                                <p:cTn id="150" presetID="42" presetClass="path" presetSubtype="0" accel="50000" decel="50000" fill="hold" grpId="1" nodeType="withEffect">
                                  <p:stCondLst>
                                    <p:cond delay="0"/>
                                  </p:stCondLst>
                                  <p:childTnLst>
                                    <p:animMotion origin="layout" path="M 5E-6 3.7037E-7 L 0.3099 0.10579 " pathEditMode="relative" rAng="0" ptsTypes="AA">
                                      <p:cBhvr>
                                        <p:cTn id="151" dur="2000" fill="hold"/>
                                        <p:tgtEl>
                                          <p:spTgt spid="22"/>
                                        </p:tgtEl>
                                        <p:attrNameLst>
                                          <p:attrName>ppt_x</p:attrName>
                                          <p:attrName>ppt_y</p:attrName>
                                        </p:attrNameLst>
                                      </p:cBhvr>
                                      <p:rCtr x="15486" y="5278"/>
                                    </p:animMotion>
                                  </p:childTnLst>
                                </p:cTn>
                              </p:par>
                              <p:par>
                                <p:cTn id="152" presetID="42" presetClass="path" presetSubtype="0" accel="50000" decel="50000" fill="hold" grpId="1" nodeType="withEffect">
                                  <p:stCondLst>
                                    <p:cond delay="0"/>
                                  </p:stCondLst>
                                  <p:childTnLst>
                                    <p:animMotion origin="layout" path="M -2.77778E-6 2.22222E-6 L 0.32275 -0.11922 " pathEditMode="relative" rAng="0" ptsTypes="AA">
                                      <p:cBhvr>
                                        <p:cTn id="153" dur="2000" fill="hold"/>
                                        <p:tgtEl>
                                          <p:spTgt spid="24"/>
                                        </p:tgtEl>
                                        <p:attrNameLst>
                                          <p:attrName>ppt_x</p:attrName>
                                          <p:attrName>ppt_y</p:attrName>
                                        </p:attrNameLst>
                                      </p:cBhvr>
                                      <p:rCtr x="16128" y="-5972"/>
                                    </p:animMotion>
                                  </p:childTnLst>
                                </p:cTn>
                              </p:par>
                              <p:par>
                                <p:cTn id="154" presetID="42" presetClass="path" presetSubtype="0" accel="50000" decel="50000" fill="hold" grpId="1" nodeType="withEffect">
                                  <p:stCondLst>
                                    <p:cond delay="0"/>
                                  </p:stCondLst>
                                  <p:childTnLst>
                                    <p:animMotion origin="layout" path="M 1.94444E-6 7.40741E-7 L 0.30573 0.04398 " pathEditMode="relative" rAng="0" ptsTypes="AA">
                                      <p:cBhvr>
                                        <p:cTn id="155" dur="2000" fill="hold"/>
                                        <p:tgtEl>
                                          <p:spTgt spid="16"/>
                                        </p:tgtEl>
                                        <p:attrNameLst>
                                          <p:attrName>ppt_x</p:attrName>
                                          <p:attrName>ppt_y</p:attrName>
                                        </p:attrNameLst>
                                      </p:cBhvr>
                                      <p:rCtr x="15278" y="2199"/>
                                    </p:animMotion>
                                  </p:childTnLst>
                                </p:cTn>
                              </p:par>
                              <p:par>
                                <p:cTn id="156" presetID="42" presetClass="path" presetSubtype="0" accel="50000" decel="50000" fill="hold" grpId="1" nodeType="withEffect">
                                  <p:stCondLst>
                                    <p:cond delay="0"/>
                                  </p:stCondLst>
                                  <p:childTnLst>
                                    <p:animMotion origin="layout" path="M 1.94444E-6 -2.22222E-6 L 0.31528 0.00602 " pathEditMode="relative" rAng="0" ptsTypes="AA">
                                      <p:cBhvr>
                                        <p:cTn id="157" dur="2000" fill="hold"/>
                                        <p:tgtEl>
                                          <p:spTgt spid="20"/>
                                        </p:tgtEl>
                                        <p:attrNameLst>
                                          <p:attrName>ppt_x</p:attrName>
                                          <p:attrName>ppt_y</p:attrName>
                                        </p:attrNameLst>
                                      </p:cBhvr>
                                      <p:rCtr x="15764" y="301"/>
                                    </p:animMotion>
                                  </p:childTnLst>
                                </p:cTn>
                              </p:par>
                              <p:par>
                                <p:cTn id="158" presetID="42" presetClass="path" presetSubtype="0" accel="50000" decel="50000" fill="hold" grpId="1" nodeType="withEffect">
                                  <p:stCondLst>
                                    <p:cond delay="0"/>
                                  </p:stCondLst>
                                  <p:childTnLst>
                                    <p:animMotion origin="layout" path="M -1.38889E-6 2.96296E-6 L 0.34601 0.13958 " pathEditMode="relative" rAng="0" ptsTypes="AA">
                                      <p:cBhvr>
                                        <p:cTn id="159" dur="2000" fill="hold"/>
                                        <p:tgtEl>
                                          <p:spTgt spid="8"/>
                                        </p:tgtEl>
                                        <p:attrNameLst>
                                          <p:attrName>ppt_x</p:attrName>
                                          <p:attrName>ppt_y</p:attrName>
                                        </p:attrNameLst>
                                      </p:cBhvr>
                                      <p:rCtr x="17292" y="6968"/>
                                    </p:animMotion>
                                  </p:childTnLst>
                                </p:cTn>
                              </p:par>
                              <p:par>
                                <p:cTn id="160" presetID="42" presetClass="path" presetSubtype="0" accel="50000" decel="50000" fill="hold" grpId="1" nodeType="withEffect">
                                  <p:stCondLst>
                                    <p:cond delay="0"/>
                                  </p:stCondLst>
                                  <p:childTnLst>
                                    <p:animMotion origin="layout" path="M -4.44444E-6 -3.33333E-6 L 0.33577 0.09769 " pathEditMode="relative" rAng="0" ptsTypes="AA">
                                      <p:cBhvr>
                                        <p:cTn id="161" dur="2000" fill="hold"/>
                                        <p:tgtEl>
                                          <p:spTgt spid="18"/>
                                        </p:tgtEl>
                                        <p:attrNameLst>
                                          <p:attrName>ppt_x</p:attrName>
                                          <p:attrName>ppt_y</p:attrName>
                                        </p:attrNameLst>
                                      </p:cBhvr>
                                      <p:rCtr x="16788" y="4884"/>
                                    </p:animMotion>
                                  </p:childTnLst>
                                </p:cTn>
                              </p:par>
                              <p:par>
                                <p:cTn id="162" presetID="42" presetClass="path" presetSubtype="0" accel="50000" decel="50000" fill="hold" grpId="1" nodeType="withEffect">
                                  <p:stCondLst>
                                    <p:cond delay="0"/>
                                  </p:stCondLst>
                                  <p:childTnLst>
                                    <p:animMotion origin="layout" path="M -4.44444E-6 2.59259E-6 L 0.38646 0.10069 " pathEditMode="relative" rAng="0" ptsTypes="AA">
                                      <p:cBhvr>
                                        <p:cTn id="163" dur="2000" fill="hold"/>
                                        <p:tgtEl>
                                          <p:spTgt spid="23"/>
                                        </p:tgtEl>
                                        <p:attrNameLst>
                                          <p:attrName>ppt_x</p:attrName>
                                          <p:attrName>ppt_y</p:attrName>
                                        </p:attrNameLst>
                                      </p:cBhvr>
                                      <p:rCtr x="19323" y="5023"/>
                                    </p:animMotion>
                                  </p:childTnLst>
                                </p:cTn>
                              </p:par>
                              <p:par>
                                <p:cTn id="164" presetID="42" presetClass="path" presetSubtype="0" accel="50000" decel="50000" fill="hold" grpId="1" nodeType="withEffect">
                                  <p:stCondLst>
                                    <p:cond delay="0"/>
                                  </p:stCondLst>
                                  <p:childTnLst>
                                    <p:animMotion origin="layout" path="M 1.94444E-6 -4.81481E-6 L 0.3309 0.17362 " pathEditMode="relative" rAng="0" ptsTypes="AA">
                                      <p:cBhvr>
                                        <p:cTn id="165" dur="2000" fill="hold"/>
                                        <p:tgtEl>
                                          <p:spTgt spid="25"/>
                                        </p:tgtEl>
                                        <p:attrNameLst>
                                          <p:attrName>ppt_x</p:attrName>
                                          <p:attrName>ppt_y</p:attrName>
                                        </p:attrNameLst>
                                      </p:cBhvr>
                                      <p:rCtr x="16545" y="8681"/>
                                    </p:animMotion>
                                  </p:childTnLst>
                                </p:cTn>
                              </p:par>
                            </p:childTnLst>
                          </p:cTn>
                        </p:par>
                        <p:par>
                          <p:cTn id="166" fill="hold">
                            <p:stCondLst>
                              <p:cond delay="2000"/>
                            </p:stCondLst>
                            <p:childTnLst>
                              <p:par>
                                <p:cTn id="167" presetID="42" presetClass="path" presetSubtype="0" accel="50000" decel="50000" fill="hold" grpId="0" nodeType="afterEffect">
                                  <p:stCondLst>
                                    <p:cond delay="0"/>
                                  </p:stCondLst>
                                  <p:childTnLst>
                                    <p:animMotion origin="layout" path="M 2.77778E-7 4.07407E-6 L 0.27569 -0.01482 " pathEditMode="relative" rAng="0" ptsTypes="AA">
                                      <p:cBhvr>
                                        <p:cTn id="168" dur="2000" fill="hold"/>
                                        <p:tgtEl>
                                          <p:spTgt spid="64"/>
                                        </p:tgtEl>
                                        <p:attrNameLst>
                                          <p:attrName>ppt_x</p:attrName>
                                          <p:attrName>ppt_y</p:attrName>
                                        </p:attrNameLst>
                                      </p:cBhvr>
                                      <p:rCtr x="13785" y="-741"/>
                                    </p:animMotion>
                                  </p:childTnLst>
                                </p:cTn>
                              </p:par>
                              <p:par>
                                <p:cTn id="169" presetID="42" presetClass="path" presetSubtype="0" accel="50000" decel="50000" fill="hold" grpId="1" nodeType="withEffect">
                                  <p:stCondLst>
                                    <p:cond delay="0"/>
                                  </p:stCondLst>
                                  <p:childTnLst>
                                    <p:animMotion origin="layout" path="M 3.88889E-6 -3.7037E-6 L 0.27413 -0.16203 " pathEditMode="relative" rAng="0" ptsTypes="AA">
                                      <p:cBhvr>
                                        <p:cTn id="170" dur="2000" fill="hold"/>
                                        <p:tgtEl>
                                          <p:spTgt spid="66"/>
                                        </p:tgtEl>
                                        <p:attrNameLst>
                                          <p:attrName>ppt_x</p:attrName>
                                          <p:attrName>ppt_y</p:attrName>
                                        </p:attrNameLst>
                                      </p:cBhvr>
                                      <p:rCtr x="13698" y="-8102"/>
                                    </p:animMotion>
                                  </p:childTnLst>
                                </p:cTn>
                              </p:par>
                              <p:par>
                                <p:cTn id="171" presetID="42" presetClass="path" presetSubtype="0" accel="50000" decel="50000" fill="hold" grpId="1" nodeType="withEffect">
                                  <p:stCondLst>
                                    <p:cond delay="0"/>
                                  </p:stCondLst>
                                  <p:childTnLst>
                                    <p:animMotion origin="layout" path="M 3.88889E-6 1.11111E-6 L 0.25503 -0.10695 " pathEditMode="relative" rAng="0" ptsTypes="AA">
                                      <p:cBhvr>
                                        <p:cTn id="172" dur="2000" fill="hold"/>
                                        <p:tgtEl>
                                          <p:spTgt spid="68"/>
                                        </p:tgtEl>
                                        <p:attrNameLst>
                                          <p:attrName>ppt_x</p:attrName>
                                          <p:attrName>ppt_y</p:attrName>
                                        </p:attrNameLst>
                                      </p:cBhvr>
                                      <p:rCtr x="12743" y="-5347"/>
                                    </p:animMotion>
                                  </p:childTnLst>
                                </p:cTn>
                              </p:par>
                              <p:par>
                                <p:cTn id="173" presetID="42" presetClass="path" presetSubtype="0" accel="50000" decel="50000" fill="hold" grpId="1" nodeType="withEffect">
                                  <p:stCondLst>
                                    <p:cond delay="0"/>
                                  </p:stCondLst>
                                  <p:childTnLst>
                                    <p:animMotion origin="layout" path="M 3.88889E-6 -3.7037E-6 L 0.29149 0.06991 " pathEditMode="relative" rAng="0" ptsTypes="AA">
                                      <p:cBhvr>
                                        <p:cTn id="174" dur="2000" fill="hold"/>
                                        <p:tgtEl>
                                          <p:spTgt spid="73"/>
                                        </p:tgtEl>
                                        <p:attrNameLst>
                                          <p:attrName>ppt_x</p:attrName>
                                          <p:attrName>ppt_y</p:attrName>
                                        </p:attrNameLst>
                                      </p:cBhvr>
                                      <p:rCtr x="14566" y="3495"/>
                                    </p:animMotion>
                                  </p:childTnLst>
                                </p:cTn>
                              </p:par>
                              <p:par>
                                <p:cTn id="175" presetID="42" presetClass="path" presetSubtype="0" accel="50000" decel="50000" fill="hold" grpId="1" nodeType="withEffect">
                                  <p:stCondLst>
                                    <p:cond delay="0"/>
                                  </p:stCondLst>
                                  <p:childTnLst>
                                    <p:animMotion origin="layout" path="M 1.66667E-6 -2.59259E-6 L 0.30989 0.10579 " pathEditMode="relative" rAng="0" ptsTypes="AA">
                                      <p:cBhvr>
                                        <p:cTn id="176" dur="2000" fill="hold"/>
                                        <p:tgtEl>
                                          <p:spTgt spid="69"/>
                                        </p:tgtEl>
                                        <p:attrNameLst>
                                          <p:attrName>ppt_x</p:attrName>
                                          <p:attrName>ppt_y</p:attrName>
                                        </p:attrNameLst>
                                      </p:cBhvr>
                                      <p:rCtr x="15486" y="5278"/>
                                    </p:animMotion>
                                  </p:childTnLst>
                                </p:cTn>
                              </p:par>
                              <p:par>
                                <p:cTn id="177" presetID="42" presetClass="path" presetSubtype="0" accel="50000" decel="50000" fill="hold" grpId="1" nodeType="withEffect">
                                  <p:stCondLst>
                                    <p:cond delay="0"/>
                                  </p:stCondLst>
                                  <p:childTnLst>
                                    <p:animMotion origin="layout" path="M 3.88889E-6 -7.40741E-7 L 0.32274 -0.11921 " pathEditMode="relative" rAng="0" ptsTypes="AA">
                                      <p:cBhvr>
                                        <p:cTn id="178" dur="2000" fill="hold"/>
                                        <p:tgtEl>
                                          <p:spTgt spid="71"/>
                                        </p:tgtEl>
                                        <p:attrNameLst>
                                          <p:attrName>ppt_x</p:attrName>
                                          <p:attrName>ppt_y</p:attrName>
                                        </p:attrNameLst>
                                      </p:cBhvr>
                                      <p:rCtr x="16128" y="-5972"/>
                                    </p:animMotion>
                                  </p:childTnLst>
                                </p:cTn>
                              </p:par>
                              <p:par>
                                <p:cTn id="179" presetID="42" presetClass="path" presetSubtype="0" accel="50000" decel="50000" fill="hold" grpId="1" nodeType="withEffect">
                                  <p:stCondLst>
                                    <p:cond delay="0"/>
                                  </p:stCondLst>
                                  <p:childTnLst>
                                    <p:animMotion origin="layout" path="M -1.38889E-6 -7.40741E-7 L 0.30573 0.04398 " pathEditMode="relative" rAng="0" ptsTypes="AA">
                                      <p:cBhvr>
                                        <p:cTn id="180" dur="2000" fill="hold"/>
                                        <p:tgtEl>
                                          <p:spTgt spid="63"/>
                                        </p:tgtEl>
                                        <p:attrNameLst>
                                          <p:attrName>ppt_x</p:attrName>
                                          <p:attrName>ppt_y</p:attrName>
                                        </p:attrNameLst>
                                      </p:cBhvr>
                                      <p:rCtr x="15278" y="2199"/>
                                    </p:animMotion>
                                  </p:childTnLst>
                                </p:cTn>
                              </p:par>
                              <p:par>
                                <p:cTn id="181" presetID="42" presetClass="path" presetSubtype="0" accel="50000" decel="50000" fill="hold" grpId="1" nodeType="withEffect">
                                  <p:stCondLst>
                                    <p:cond delay="0"/>
                                  </p:stCondLst>
                                  <p:childTnLst>
                                    <p:animMotion origin="layout" path="M -1.38889E-6 4.81481E-6 L 0.23351 0.03379 " pathEditMode="relative" rAng="0" ptsTypes="AA">
                                      <p:cBhvr>
                                        <p:cTn id="182" dur="2000" fill="hold"/>
                                        <p:tgtEl>
                                          <p:spTgt spid="67"/>
                                        </p:tgtEl>
                                        <p:attrNameLst>
                                          <p:attrName>ppt_x</p:attrName>
                                          <p:attrName>ppt_y</p:attrName>
                                        </p:attrNameLst>
                                      </p:cBhvr>
                                      <p:rCtr x="11667" y="1690"/>
                                    </p:animMotion>
                                  </p:childTnLst>
                                </p:cTn>
                              </p:par>
                              <p:par>
                                <p:cTn id="183" presetID="42" presetClass="path" presetSubtype="0" accel="50000" decel="50000" fill="hold" grpId="1" nodeType="withEffect">
                                  <p:stCondLst>
                                    <p:cond delay="0"/>
                                  </p:stCondLst>
                                  <p:childTnLst>
                                    <p:animMotion origin="layout" path="M -4.72222E-6 1.48148E-6 L 0.34601 0.13958 " pathEditMode="relative" rAng="0" ptsTypes="AA">
                                      <p:cBhvr>
                                        <p:cTn id="184" dur="2000" fill="hold"/>
                                        <p:tgtEl>
                                          <p:spTgt spid="62"/>
                                        </p:tgtEl>
                                        <p:attrNameLst>
                                          <p:attrName>ppt_x</p:attrName>
                                          <p:attrName>ppt_y</p:attrName>
                                        </p:attrNameLst>
                                      </p:cBhvr>
                                      <p:rCtr x="17292" y="6968"/>
                                    </p:animMotion>
                                  </p:childTnLst>
                                </p:cTn>
                              </p:par>
                              <p:par>
                                <p:cTn id="185" presetID="42" presetClass="path" presetSubtype="0" accel="50000" decel="50000" fill="hold" grpId="1" nodeType="withEffect">
                                  <p:stCondLst>
                                    <p:cond delay="0"/>
                                  </p:stCondLst>
                                  <p:childTnLst>
                                    <p:animMotion origin="layout" path="M 2.22222E-6 3.7037E-6 L 0.33576 0.09768 " pathEditMode="relative" rAng="0" ptsTypes="AA">
                                      <p:cBhvr>
                                        <p:cTn id="186" dur="2000" fill="hold"/>
                                        <p:tgtEl>
                                          <p:spTgt spid="65"/>
                                        </p:tgtEl>
                                        <p:attrNameLst>
                                          <p:attrName>ppt_x</p:attrName>
                                          <p:attrName>ppt_y</p:attrName>
                                        </p:attrNameLst>
                                      </p:cBhvr>
                                      <p:rCtr x="16788" y="4884"/>
                                    </p:animMotion>
                                  </p:childTnLst>
                                </p:cTn>
                              </p:par>
                              <p:par>
                                <p:cTn id="187" presetID="42" presetClass="path" presetSubtype="0" accel="50000" decel="50000" fill="hold" grpId="1" nodeType="withEffect">
                                  <p:stCondLst>
                                    <p:cond delay="0"/>
                                  </p:stCondLst>
                                  <p:childTnLst>
                                    <p:animMotion origin="layout" path="M 2.22222E-6 -3.7037E-7 L 0.35937 0.13912 " pathEditMode="relative" rAng="0" ptsTypes="AA">
                                      <p:cBhvr>
                                        <p:cTn id="188" dur="2000" fill="hold"/>
                                        <p:tgtEl>
                                          <p:spTgt spid="70"/>
                                        </p:tgtEl>
                                        <p:attrNameLst>
                                          <p:attrName>ppt_x</p:attrName>
                                          <p:attrName>ppt_y</p:attrName>
                                        </p:attrNameLst>
                                      </p:cBhvr>
                                      <p:rCtr x="17969" y="6944"/>
                                    </p:animMotion>
                                  </p:childTnLst>
                                </p:cTn>
                              </p:par>
                              <p:par>
                                <p:cTn id="189" presetID="42" presetClass="path" presetSubtype="0" accel="50000" decel="50000" fill="hold" grpId="1" nodeType="withEffect">
                                  <p:stCondLst>
                                    <p:cond delay="0"/>
                                  </p:stCondLst>
                                  <p:childTnLst>
                                    <p:animMotion origin="layout" path="M -1.38889E-6 2.22222E-6 L 0.3309 0.17361 " pathEditMode="relative" rAng="0" ptsTypes="AA">
                                      <p:cBhvr>
                                        <p:cTn id="190" dur="2000" fill="hold"/>
                                        <p:tgtEl>
                                          <p:spTgt spid="72"/>
                                        </p:tgtEl>
                                        <p:attrNameLst>
                                          <p:attrName>ppt_x</p:attrName>
                                          <p:attrName>ppt_y</p:attrName>
                                        </p:attrNameLst>
                                      </p:cBhvr>
                                      <p:rCtr x="16545" y="8681"/>
                                    </p:animMotion>
                                  </p:childTnLst>
                                </p:cTn>
                              </p:par>
                            </p:childTnLst>
                          </p:cTn>
                        </p:par>
                        <p:par>
                          <p:cTn id="191" fill="hold">
                            <p:stCondLst>
                              <p:cond delay="4000"/>
                            </p:stCondLst>
                            <p:childTnLst>
                              <p:par>
                                <p:cTn id="192" presetID="42" presetClass="path" presetSubtype="0" accel="50000" decel="50000" fill="hold" grpId="0" nodeType="afterEffect">
                                  <p:stCondLst>
                                    <p:cond delay="0"/>
                                  </p:stCondLst>
                                  <p:childTnLst>
                                    <p:animMotion origin="layout" path="M -2.77778E-7 -7.40741E-7 L 0.27569 -0.01481 " pathEditMode="relative" rAng="0" ptsTypes="AA">
                                      <p:cBhvr>
                                        <p:cTn id="193" dur="2000" fill="hold"/>
                                        <p:tgtEl>
                                          <p:spTgt spid="31"/>
                                        </p:tgtEl>
                                        <p:attrNameLst>
                                          <p:attrName>ppt_x</p:attrName>
                                          <p:attrName>ppt_y</p:attrName>
                                        </p:attrNameLst>
                                      </p:cBhvr>
                                      <p:rCtr x="13785" y="-741"/>
                                    </p:animMotion>
                                  </p:childTnLst>
                                </p:cTn>
                              </p:par>
                              <p:par>
                                <p:cTn id="194" presetID="42" presetClass="path" presetSubtype="0" accel="50000" decel="50000" fill="hold" grpId="1" nodeType="withEffect">
                                  <p:stCondLst>
                                    <p:cond delay="0"/>
                                  </p:stCondLst>
                                  <p:childTnLst>
                                    <p:animMotion origin="layout" path="M -2.77778E-7 1.48148E-6 L 0.27413 -0.16204 " pathEditMode="relative" rAng="0" ptsTypes="AA">
                                      <p:cBhvr>
                                        <p:cTn id="195" dur="2000" fill="hold"/>
                                        <p:tgtEl>
                                          <p:spTgt spid="34"/>
                                        </p:tgtEl>
                                        <p:attrNameLst>
                                          <p:attrName>ppt_x</p:attrName>
                                          <p:attrName>ppt_y</p:attrName>
                                        </p:attrNameLst>
                                      </p:cBhvr>
                                      <p:rCtr x="13698" y="-8102"/>
                                    </p:animMotion>
                                  </p:childTnLst>
                                </p:cTn>
                              </p:par>
                              <p:par>
                                <p:cTn id="196" presetID="42" presetClass="path" presetSubtype="0" accel="50000" decel="50000" fill="hold" grpId="1" nodeType="withEffect">
                                  <p:stCondLst>
                                    <p:cond delay="0"/>
                                  </p:stCondLst>
                                  <p:childTnLst>
                                    <p:animMotion origin="layout" path="M -2.77778E-7 -3.7037E-6 L 0.28524 -0.16759 " pathEditMode="relative" rAng="0" ptsTypes="AA">
                                      <p:cBhvr>
                                        <p:cTn id="197" dur="2000" fill="hold"/>
                                        <p:tgtEl>
                                          <p:spTgt spid="36"/>
                                        </p:tgtEl>
                                        <p:attrNameLst>
                                          <p:attrName>ppt_x</p:attrName>
                                          <p:attrName>ppt_y</p:attrName>
                                        </p:attrNameLst>
                                      </p:cBhvr>
                                      <p:rCtr x="14253" y="-8380"/>
                                    </p:animMotion>
                                  </p:childTnLst>
                                </p:cTn>
                              </p:par>
                              <p:par>
                                <p:cTn id="198" presetID="42" presetClass="path" presetSubtype="0" accel="50000" decel="50000" fill="hold" grpId="1" nodeType="withEffect">
                                  <p:stCondLst>
                                    <p:cond delay="0"/>
                                  </p:stCondLst>
                                  <p:childTnLst>
                                    <p:animMotion origin="layout" path="M 3.33333E-6 1.48148E-6 L 0.29149 0.06991 " pathEditMode="relative" rAng="0" ptsTypes="AA">
                                      <p:cBhvr>
                                        <p:cTn id="199" dur="2000" fill="hold"/>
                                        <p:tgtEl>
                                          <p:spTgt spid="41"/>
                                        </p:tgtEl>
                                        <p:attrNameLst>
                                          <p:attrName>ppt_x</p:attrName>
                                          <p:attrName>ppt_y</p:attrName>
                                        </p:attrNameLst>
                                      </p:cBhvr>
                                      <p:rCtr x="14566" y="3495"/>
                                    </p:animMotion>
                                  </p:childTnLst>
                                </p:cTn>
                              </p:par>
                              <p:par>
                                <p:cTn id="200" presetID="42" presetClass="path" presetSubtype="0" accel="50000" decel="50000" fill="hold" grpId="1" nodeType="withEffect">
                                  <p:stCondLst>
                                    <p:cond delay="0"/>
                                  </p:stCondLst>
                                  <p:childTnLst>
                                    <p:animMotion origin="layout" path="M -2.5E-6 2.59259E-6 L 0.3099 0.10578 " pathEditMode="relative" rAng="0" ptsTypes="AA">
                                      <p:cBhvr>
                                        <p:cTn id="201" dur="2000" fill="hold"/>
                                        <p:tgtEl>
                                          <p:spTgt spid="37"/>
                                        </p:tgtEl>
                                        <p:attrNameLst>
                                          <p:attrName>ppt_x</p:attrName>
                                          <p:attrName>ppt_y</p:attrName>
                                        </p:attrNameLst>
                                      </p:cBhvr>
                                      <p:rCtr x="15486" y="5278"/>
                                    </p:animMotion>
                                  </p:childTnLst>
                                </p:cTn>
                              </p:par>
                              <p:par>
                                <p:cTn id="202" presetID="42" presetClass="path" presetSubtype="0" accel="50000" decel="50000" fill="hold" grpId="1" nodeType="withEffect">
                                  <p:stCondLst>
                                    <p:cond delay="0"/>
                                  </p:stCondLst>
                                  <p:childTnLst>
                                    <p:animMotion origin="layout" path="M 3.33333E-6 -4.07407E-6 L 0.32274 -0.11921 " pathEditMode="relative" rAng="0" ptsTypes="AA">
                                      <p:cBhvr>
                                        <p:cTn id="203" dur="2000" fill="hold"/>
                                        <p:tgtEl>
                                          <p:spTgt spid="39"/>
                                        </p:tgtEl>
                                        <p:attrNameLst>
                                          <p:attrName>ppt_x</p:attrName>
                                          <p:attrName>ppt_y</p:attrName>
                                        </p:attrNameLst>
                                      </p:cBhvr>
                                      <p:rCtr x="16128" y="-5972"/>
                                    </p:animMotion>
                                  </p:childTnLst>
                                </p:cTn>
                              </p:par>
                              <p:par>
                                <p:cTn id="204" presetID="42" presetClass="path" presetSubtype="0" accel="50000" decel="50000" fill="hold" grpId="1" nodeType="withEffect">
                                  <p:stCondLst>
                                    <p:cond delay="0"/>
                                  </p:stCondLst>
                                  <p:childTnLst>
                                    <p:animMotion origin="layout" path="M -1.94444E-6 4.44444E-6 L 0.30573 0.04398 " pathEditMode="relative" rAng="0" ptsTypes="AA">
                                      <p:cBhvr>
                                        <p:cTn id="205" dur="2000" fill="hold"/>
                                        <p:tgtEl>
                                          <p:spTgt spid="30"/>
                                        </p:tgtEl>
                                        <p:attrNameLst>
                                          <p:attrName>ppt_x</p:attrName>
                                          <p:attrName>ppt_y</p:attrName>
                                        </p:attrNameLst>
                                      </p:cBhvr>
                                      <p:rCtr x="15278" y="2199"/>
                                    </p:animMotion>
                                  </p:childTnLst>
                                </p:cTn>
                              </p:par>
                              <p:par>
                                <p:cTn id="206" presetID="42" presetClass="path" presetSubtype="0" accel="50000" decel="50000" fill="hold" grpId="1" nodeType="withEffect">
                                  <p:stCondLst>
                                    <p:cond delay="0"/>
                                  </p:stCondLst>
                                  <p:childTnLst>
                                    <p:animMotion origin="layout" path="M 4.44444E-6 0 L 0.20034 0.01644 " pathEditMode="relative" rAng="0" ptsTypes="AA">
                                      <p:cBhvr>
                                        <p:cTn id="207" dur="2000" fill="hold"/>
                                        <p:tgtEl>
                                          <p:spTgt spid="35"/>
                                        </p:tgtEl>
                                        <p:attrNameLst>
                                          <p:attrName>ppt_x</p:attrName>
                                          <p:attrName>ppt_y</p:attrName>
                                        </p:attrNameLst>
                                      </p:cBhvr>
                                      <p:rCtr x="10017" y="810"/>
                                    </p:animMotion>
                                  </p:childTnLst>
                                </p:cTn>
                              </p:par>
                              <p:par>
                                <p:cTn id="208" presetID="42" presetClass="path" presetSubtype="0" accel="50000" decel="50000" fill="hold" grpId="1" nodeType="withEffect">
                                  <p:stCondLst>
                                    <p:cond delay="0"/>
                                  </p:stCondLst>
                                  <p:childTnLst>
                                    <p:animMotion origin="layout" path="M 4.72222E-6 -3.33333E-6 L 0.346 0.13959 " pathEditMode="relative" rAng="0" ptsTypes="AA">
                                      <p:cBhvr>
                                        <p:cTn id="209" dur="2000" fill="hold"/>
                                        <p:tgtEl>
                                          <p:spTgt spid="29"/>
                                        </p:tgtEl>
                                        <p:attrNameLst>
                                          <p:attrName>ppt_x</p:attrName>
                                          <p:attrName>ppt_y</p:attrName>
                                        </p:attrNameLst>
                                      </p:cBhvr>
                                      <p:rCtr x="17292" y="6968"/>
                                    </p:animMotion>
                                  </p:childTnLst>
                                </p:cTn>
                              </p:par>
                              <p:par>
                                <p:cTn id="210" presetID="42" presetClass="path" presetSubtype="0" accel="50000" decel="50000" fill="hold" grpId="1" nodeType="withEffect">
                                  <p:stCondLst>
                                    <p:cond delay="0"/>
                                  </p:stCondLst>
                                  <p:childTnLst>
                                    <p:animMotion origin="layout" path="M -1.94444E-6 -1.11111E-6 L 0.33577 0.09769 " pathEditMode="relative" rAng="0" ptsTypes="AA">
                                      <p:cBhvr>
                                        <p:cTn id="211" dur="2000" fill="hold"/>
                                        <p:tgtEl>
                                          <p:spTgt spid="33"/>
                                        </p:tgtEl>
                                        <p:attrNameLst>
                                          <p:attrName>ppt_x</p:attrName>
                                          <p:attrName>ppt_y</p:attrName>
                                        </p:attrNameLst>
                                      </p:cBhvr>
                                      <p:rCtr x="16788" y="4884"/>
                                    </p:animMotion>
                                  </p:childTnLst>
                                </p:cTn>
                              </p:par>
                              <p:par>
                                <p:cTn id="212" presetID="42" presetClass="path" presetSubtype="0" accel="50000" decel="50000" fill="hold" grpId="1" nodeType="withEffect">
                                  <p:stCondLst>
                                    <p:cond delay="0"/>
                                  </p:stCondLst>
                                  <p:childTnLst>
                                    <p:animMotion origin="layout" path="M -1.94444E-6 4.81481E-6 L 0.35938 0.13912 " pathEditMode="relative" rAng="0" ptsTypes="AA">
                                      <p:cBhvr>
                                        <p:cTn id="213" dur="2000" fill="hold"/>
                                        <p:tgtEl>
                                          <p:spTgt spid="38"/>
                                        </p:tgtEl>
                                        <p:attrNameLst>
                                          <p:attrName>ppt_x</p:attrName>
                                          <p:attrName>ppt_y</p:attrName>
                                        </p:attrNameLst>
                                      </p:cBhvr>
                                      <p:rCtr x="17969" y="6944"/>
                                    </p:animMotion>
                                  </p:childTnLst>
                                </p:cTn>
                              </p:par>
                              <p:par>
                                <p:cTn id="214" presetID="42" presetClass="path" presetSubtype="0" accel="50000" decel="50000" fill="hold" grpId="1" nodeType="withEffect">
                                  <p:stCondLst>
                                    <p:cond delay="0"/>
                                  </p:stCondLst>
                                  <p:childTnLst>
                                    <p:animMotion origin="layout" path="M 4.44444E-6 -2.59259E-6 L 0.3309 0.17361 " pathEditMode="relative" rAng="0" ptsTypes="AA">
                                      <p:cBhvr>
                                        <p:cTn id="215" dur="2000" fill="hold"/>
                                        <p:tgtEl>
                                          <p:spTgt spid="40"/>
                                        </p:tgtEl>
                                        <p:attrNameLst>
                                          <p:attrName>ppt_x</p:attrName>
                                          <p:attrName>ppt_y</p:attrName>
                                        </p:attrNameLst>
                                      </p:cBhvr>
                                      <p:rCtr x="16545" y="8681"/>
                                    </p:animMotion>
                                  </p:childTnLst>
                                </p:cTn>
                              </p:par>
                            </p:childTnLst>
                          </p:cTn>
                        </p:par>
                        <p:par>
                          <p:cTn id="216" fill="hold">
                            <p:stCondLst>
                              <p:cond delay="6000"/>
                            </p:stCondLst>
                            <p:childTnLst>
                              <p:par>
                                <p:cTn id="217" presetID="42" presetClass="path" presetSubtype="0" accel="50000" decel="50000" fill="hold" grpId="0" nodeType="afterEffect">
                                  <p:stCondLst>
                                    <p:cond delay="0"/>
                                  </p:stCondLst>
                                  <p:childTnLst>
                                    <p:animMotion origin="layout" path="M 3.33333E-6 2.96296E-6 L 0.40017 -0.01459 " pathEditMode="relative" rAng="0" ptsTypes="AA">
                                      <p:cBhvr>
                                        <p:cTn id="218" dur="2000" fill="hold"/>
                                        <p:tgtEl>
                                          <p:spTgt spid="46"/>
                                        </p:tgtEl>
                                        <p:attrNameLst>
                                          <p:attrName>ppt_x</p:attrName>
                                          <p:attrName>ppt_y</p:attrName>
                                        </p:attrNameLst>
                                      </p:cBhvr>
                                      <p:rCtr x="20000" y="-741"/>
                                    </p:animMotion>
                                  </p:childTnLst>
                                </p:cTn>
                              </p:par>
                              <p:par>
                                <p:cTn id="219" presetID="42" presetClass="path" presetSubtype="0" accel="50000" decel="50000" fill="hold" grpId="1" nodeType="withEffect">
                                  <p:stCondLst>
                                    <p:cond delay="0"/>
                                  </p:stCondLst>
                                  <p:childTnLst>
                                    <p:animMotion origin="layout" path="M 3.33333E-6 -4.81481E-6 L 0.27413 -0.16203 " pathEditMode="relative" rAng="0" ptsTypes="AA">
                                      <p:cBhvr>
                                        <p:cTn id="220" dur="2000" fill="hold"/>
                                        <p:tgtEl>
                                          <p:spTgt spid="52"/>
                                        </p:tgtEl>
                                        <p:attrNameLst>
                                          <p:attrName>ppt_x</p:attrName>
                                          <p:attrName>ppt_y</p:attrName>
                                        </p:attrNameLst>
                                      </p:cBhvr>
                                      <p:rCtr x="13698" y="-8102"/>
                                    </p:animMotion>
                                  </p:childTnLst>
                                </p:cTn>
                              </p:par>
                              <p:par>
                                <p:cTn id="221" presetID="42" presetClass="path" presetSubtype="0" accel="50000" decel="50000" fill="hold" grpId="1" nodeType="withEffect">
                                  <p:stCondLst>
                                    <p:cond delay="0"/>
                                  </p:stCondLst>
                                  <p:childTnLst>
                                    <p:animMotion origin="layout" path="M 3.33333E-6 1.11022E-16 L 0.28524 -0.16759 " pathEditMode="relative" rAng="0" ptsTypes="AA">
                                      <p:cBhvr>
                                        <p:cTn id="222" dur="2000" fill="hold"/>
                                        <p:tgtEl>
                                          <p:spTgt spid="54"/>
                                        </p:tgtEl>
                                        <p:attrNameLst>
                                          <p:attrName>ppt_x</p:attrName>
                                          <p:attrName>ppt_y</p:attrName>
                                        </p:attrNameLst>
                                      </p:cBhvr>
                                      <p:rCtr x="14253" y="-8380"/>
                                    </p:animMotion>
                                  </p:childTnLst>
                                </p:cTn>
                              </p:par>
                              <p:par>
                                <p:cTn id="223" presetID="42" presetClass="path" presetSubtype="0" accel="50000" decel="50000" fill="hold" grpId="1" nodeType="withEffect">
                                  <p:stCondLst>
                                    <p:cond delay="0"/>
                                  </p:stCondLst>
                                  <p:childTnLst>
                                    <p:animMotion origin="layout" path="M 3.33333E-6 -4.81481E-6 L 0.29149 0.06991 " pathEditMode="relative" rAng="0" ptsTypes="AA">
                                      <p:cBhvr>
                                        <p:cTn id="224" dur="2000" fill="hold"/>
                                        <p:tgtEl>
                                          <p:spTgt spid="59"/>
                                        </p:tgtEl>
                                        <p:attrNameLst>
                                          <p:attrName>ppt_x</p:attrName>
                                          <p:attrName>ppt_y</p:attrName>
                                        </p:attrNameLst>
                                      </p:cBhvr>
                                      <p:rCtr x="14566" y="3495"/>
                                    </p:animMotion>
                                  </p:childTnLst>
                                </p:cTn>
                              </p:par>
                              <p:par>
                                <p:cTn id="225" presetID="42" presetClass="path" presetSubtype="0" accel="50000" decel="50000" fill="hold" grpId="1" nodeType="withEffect">
                                  <p:stCondLst>
                                    <p:cond delay="0"/>
                                  </p:stCondLst>
                                  <p:childTnLst>
                                    <p:animMotion origin="layout" path="M 1.11111E-6 -3.7037E-6 L 0.30989 0.10579 " pathEditMode="relative" rAng="0" ptsTypes="AA">
                                      <p:cBhvr>
                                        <p:cTn id="226" dur="2000" fill="hold"/>
                                        <p:tgtEl>
                                          <p:spTgt spid="55"/>
                                        </p:tgtEl>
                                        <p:attrNameLst>
                                          <p:attrName>ppt_x</p:attrName>
                                          <p:attrName>ppt_y</p:attrName>
                                        </p:attrNameLst>
                                      </p:cBhvr>
                                      <p:rCtr x="15486" y="5278"/>
                                    </p:animMotion>
                                  </p:childTnLst>
                                </p:cTn>
                              </p:par>
                              <p:par>
                                <p:cTn id="227" presetID="42" presetClass="path" presetSubtype="0" accel="50000" decel="50000" fill="hold" grpId="1" nodeType="withEffect">
                                  <p:stCondLst>
                                    <p:cond delay="0"/>
                                  </p:stCondLst>
                                  <p:childTnLst>
                                    <p:animMotion origin="layout" path="M -3.05556E-6 -1.85185E-6 L 0.32275 -0.11921 " pathEditMode="relative" rAng="0" ptsTypes="AA">
                                      <p:cBhvr>
                                        <p:cTn id="228" dur="2000" fill="hold"/>
                                        <p:tgtEl>
                                          <p:spTgt spid="57"/>
                                        </p:tgtEl>
                                        <p:attrNameLst>
                                          <p:attrName>ppt_x</p:attrName>
                                          <p:attrName>ppt_y</p:attrName>
                                        </p:attrNameLst>
                                      </p:cBhvr>
                                      <p:rCtr x="16128" y="-5972"/>
                                    </p:animMotion>
                                  </p:childTnLst>
                                </p:cTn>
                              </p:par>
                              <p:par>
                                <p:cTn id="229" presetID="42" presetClass="path" presetSubtype="0" accel="50000" decel="50000" fill="hold" grpId="1" nodeType="withEffect">
                                  <p:stCondLst>
                                    <p:cond delay="0"/>
                                  </p:stCondLst>
                                  <p:childTnLst>
                                    <p:animMotion origin="layout" path="M -1.94444E-6 -1.85185E-6 L 0.30573 0.04398 " pathEditMode="relative" rAng="0" ptsTypes="AA">
                                      <p:cBhvr>
                                        <p:cTn id="230" dur="2000" fill="hold"/>
                                        <p:tgtEl>
                                          <p:spTgt spid="45"/>
                                        </p:tgtEl>
                                        <p:attrNameLst>
                                          <p:attrName>ppt_x</p:attrName>
                                          <p:attrName>ppt_y</p:attrName>
                                        </p:attrNameLst>
                                      </p:cBhvr>
                                      <p:rCtr x="15278" y="2199"/>
                                    </p:animMotion>
                                  </p:childTnLst>
                                </p:cTn>
                              </p:par>
                              <p:par>
                                <p:cTn id="231" presetID="42" presetClass="path" presetSubtype="0" accel="50000" decel="50000" fill="hold" grpId="1" nodeType="withEffect">
                                  <p:stCondLst>
                                    <p:cond delay="0"/>
                                  </p:stCondLst>
                                  <p:childTnLst>
                                    <p:animMotion origin="layout" path="M -1.94444E-6 3.7037E-6 L 0.31528 0.00601 " pathEditMode="relative" rAng="0" ptsTypes="AA">
                                      <p:cBhvr>
                                        <p:cTn id="232" dur="2000" fill="hold"/>
                                        <p:tgtEl>
                                          <p:spTgt spid="53"/>
                                        </p:tgtEl>
                                        <p:attrNameLst>
                                          <p:attrName>ppt_x</p:attrName>
                                          <p:attrName>ppt_y</p:attrName>
                                        </p:attrNameLst>
                                      </p:cBhvr>
                                      <p:rCtr x="15764" y="301"/>
                                    </p:animMotion>
                                  </p:childTnLst>
                                </p:cTn>
                              </p:par>
                              <p:par>
                                <p:cTn id="233" presetID="42" presetClass="path" presetSubtype="0" accel="50000" decel="50000" fill="hold" grpId="1" nodeType="withEffect">
                                  <p:stCondLst>
                                    <p:cond delay="0"/>
                                  </p:stCondLst>
                                  <p:childTnLst>
                                    <p:animMotion origin="layout" path="M 4.72222E-6 3.7037E-7 L 0.346 0.13958 " pathEditMode="relative" rAng="0" ptsTypes="AA">
                                      <p:cBhvr>
                                        <p:cTn id="234" dur="2000" fill="hold"/>
                                        <p:tgtEl>
                                          <p:spTgt spid="44"/>
                                        </p:tgtEl>
                                        <p:attrNameLst>
                                          <p:attrName>ppt_x</p:attrName>
                                          <p:attrName>ppt_y</p:attrName>
                                        </p:attrNameLst>
                                      </p:cBhvr>
                                      <p:rCtr x="17292" y="6968"/>
                                    </p:animMotion>
                                  </p:childTnLst>
                                </p:cTn>
                              </p:par>
                              <p:par>
                                <p:cTn id="235" presetID="42" presetClass="path" presetSubtype="0" accel="50000" decel="50000" fill="hold" grpId="1" nodeType="withEffect">
                                  <p:stCondLst>
                                    <p:cond delay="0"/>
                                  </p:stCondLst>
                                  <p:childTnLst>
                                    <p:animMotion origin="layout" path="M 1.66667E-6 2.59259E-6 L 0.41319 0.07153 " pathEditMode="relative" rAng="0" ptsTypes="AA">
                                      <p:cBhvr>
                                        <p:cTn id="236" dur="2000" fill="hold"/>
                                        <p:tgtEl>
                                          <p:spTgt spid="51"/>
                                        </p:tgtEl>
                                        <p:attrNameLst>
                                          <p:attrName>ppt_x</p:attrName>
                                          <p:attrName>ppt_y</p:attrName>
                                        </p:attrNameLst>
                                      </p:cBhvr>
                                      <p:rCtr x="20660" y="3565"/>
                                    </p:animMotion>
                                  </p:childTnLst>
                                </p:cTn>
                              </p:par>
                              <p:par>
                                <p:cTn id="237" presetID="42" presetClass="path" presetSubtype="0" accel="50000" decel="50000" fill="hold" grpId="1" nodeType="withEffect">
                                  <p:stCondLst>
                                    <p:cond delay="0"/>
                                  </p:stCondLst>
                                  <p:childTnLst>
                                    <p:animMotion origin="layout" path="M 1.66667E-6 -1.48148E-6 L 0.35937 0.13912 " pathEditMode="relative" rAng="0" ptsTypes="AA">
                                      <p:cBhvr>
                                        <p:cTn id="238" dur="2000" fill="hold"/>
                                        <p:tgtEl>
                                          <p:spTgt spid="56"/>
                                        </p:tgtEl>
                                        <p:attrNameLst>
                                          <p:attrName>ppt_x</p:attrName>
                                          <p:attrName>ppt_y</p:attrName>
                                        </p:attrNameLst>
                                      </p:cBhvr>
                                      <p:rCtr x="17969" y="6944"/>
                                    </p:animMotion>
                                  </p:childTnLst>
                                </p:cTn>
                              </p:par>
                              <p:par>
                                <p:cTn id="239" presetID="42" presetClass="path" presetSubtype="0" accel="50000" decel="50000" fill="hold" grpId="1" nodeType="withEffect">
                                  <p:stCondLst>
                                    <p:cond delay="0"/>
                                  </p:stCondLst>
                                  <p:childTnLst>
                                    <p:animMotion origin="layout" path="M -1.94444E-6 1.11111E-6 L 0.3309 0.17361 " pathEditMode="relative" rAng="0" ptsTypes="AA">
                                      <p:cBhvr>
                                        <p:cTn id="240" dur="2000" fill="hold"/>
                                        <p:tgtEl>
                                          <p:spTgt spid="58"/>
                                        </p:tgtEl>
                                        <p:attrNameLst>
                                          <p:attrName>ppt_x</p:attrName>
                                          <p:attrName>ppt_y</p:attrName>
                                        </p:attrNameLst>
                                      </p:cBhvr>
                                      <p:rCtr x="16545" y="8681"/>
                                    </p:animMotion>
                                  </p:childTnLst>
                                </p:cTn>
                              </p:par>
                            </p:childTnLst>
                          </p:cTn>
                        </p:par>
                      </p:childTnLst>
                    </p:cTn>
                  </p:par>
                  <p:par>
                    <p:cTn id="241" fill="hold">
                      <p:stCondLst>
                        <p:cond delay="indefinite"/>
                      </p:stCondLst>
                      <p:childTnLst>
                        <p:par>
                          <p:cTn id="242" fill="hold">
                            <p:stCondLst>
                              <p:cond delay="0"/>
                            </p:stCondLst>
                            <p:childTnLst>
                              <p:par>
                                <p:cTn id="243" presetID="10" presetClass="exit" presetSubtype="0" fill="hold" grpId="2" nodeType="clickEffect">
                                  <p:stCondLst>
                                    <p:cond delay="0"/>
                                  </p:stCondLst>
                                  <p:childTnLst>
                                    <p:animEffect transition="out" filter="fade">
                                      <p:cBhvr>
                                        <p:cTn id="244" dur="500"/>
                                        <p:tgtEl>
                                          <p:spTgt spid="8"/>
                                        </p:tgtEl>
                                      </p:cBhvr>
                                    </p:animEffect>
                                    <p:set>
                                      <p:cBhvr>
                                        <p:cTn id="245" dur="1" fill="hold">
                                          <p:stCondLst>
                                            <p:cond delay="499"/>
                                          </p:stCondLst>
                                        </p:cTn>
                                        <p:tgtEl>
                                          <p:spTgt spid="8"/>
                                        </p:tgtEl>
                                        <p:attrNameLst>
                                          <p:attrName>style.visibility</p:attrName>
                                        </p:attrNameLst>
                                      </p:cBhvr>
                                      <p:to>
                                        <p:strVal val="hidden"/>
                                      </p:to>
                                    </p:set>
                                  </p:childTnLst>
                                </p:cTn>
                              </p:par>
                              <p:par>
                                <p:cTn id="246" presetID="10" presetClass="exit" presetSubtype="0" fill="hold" grpId="2" nodeType="withEffect">
                                  <p:stCondLst>
                                    <p:cond delay="0"/>
                                  </p:stCondLst>
                                  <p:childTnLst>
                                    <p:animEffect transition="out" filter="fade">
                                      <p:cBhvr>
                                        <p:cTn id="247" dur="500"/>
                                        <p:tgtEl>
                                          <p:spTgt spid="16"/>
                                        </p:tgtEl>
                                      </p:cBhvr>
                                    </p:animEffect>
                                    <p:set>
                                      <p:cBhvr>
                                        <p:cTn id="248" dur="1" fill="hold">
                                          <p:stCondLst>
                                            <p:cond delay="499"/>
                                          </p:stCondLst>
                                        </p:cTn>
                                        <p:tgtEl>
                                          <p:spTgt spid="16"/>
                                        </p:tgtEl>
                                        <p:attrNameLst>
                                          <p:attrName>style.visibility</p:attrName>
                                        </p:attrNameLst>
                                      </p:cBhvr>
                                      <p:to>
                                        <p:strVal val="hidden"/>
                                      </p:to>
                                    </p:set>
                                  </p:childTnLst>
                                </p:cTn>
                              </p:par>
                              <p:par>
                                <p:cTn id="249" presetID="10" presetClass="exit" presetSubtype="0" fill="hold" grpId="2" nodeType="withEffect">
                                  <p:stCondLst>
                                    <p:cond delay="0"/>
                                  </p:stCondLst>
                                  <p:childTnLst>
                                    <p:animEffect transition="out" filter="fade">
                                      <p:cBhvr>
                                        <p:cTn id="250" dur="500"/>
                                        <p:tgtEl>
                                          <p:spTgt spid="18"/>
                                        </p:tgtEl>
                                      </p:cBhvr>
                                    </p:animEffect>
                                    <p:set>
                                      <p:cBhvr>
                                        <p:cTn id="251" dur="1" fill="hold">
                                          <p:stCondLst>
                                            <p:cond delay="499"/>
                                          </p:stCondLst>
                                        </p:cTn>
                                        <p:tgtEl>
                                          <p:spTgt spid="18"/>
                                        </p:tgtEl>
                                        <p:attrNameLst>
                                          <p:attrName>style.visibility</p:attrName>
                                        </p:attrNameLst>
                                      </p:cBhvr>
                                      <p:to>
                                        <p:strVal val="hidden"/>
                                      </p:to>
                                    </p:set>
                                  </p:childTnLst>
                                </p:cTn>
                              </p:par>
                              <p:par>
                                <p:cTn id="252" presetID="10" presetClass="exit" presetSubtype="0" fill="hold" grpId="2" nodeType="withEffect">
                                  <p:stCondLst>
                                    <p:cond delay="0"/>
                                  </p:stCondLst>
                                  <p:childTnLst>
                                    <p:animEffect transition="out" filter="fade">
                                      <p:cBhvr>
                                        <p:cTn id="253" dur="500"/>
                                        <p:tgtEl>
                                          <p:spTgt spid="19"/>
                                        </p:tgtEl>
                                      </p:cBhvr>
                                    </p:animEffect>
                                    <p:set>
                                      <p:cBhvr>
                                        <p:cTn id="254" dur="1" fill="hold">
                                          <p:stCondLst>
                                            <p:cond delay="499"/>
                                          </p:stCondLst>
                                        </p:cTn>
                                        <p:tgtEl>
                                          <p:spTgt spid="19"/>
                                        </p:tgtEl>
                                        <p:attrNameLst>
                                          <p:attrName>style.visibility</p:attrName>
                                        </p:attrNameLst>
                                      </p:cBhvr>
                                      <p:to>
                                        <p:strVal val="hidden"/>
                                      </p:to>
                                    </p:set>
                                  </p:childTnLst>
                                </p:cTn>
                              </p:par>
                              <p:par>
                                <p:cTn id="255" presetID="10" presetClass="exit" presetSubtype="0" fill="hold" grpId="2" nodeType="withEffect">
                                  <p:stCondLst>
                                    <p:cond delay="0"/>
                                  </p:stCondLst>
                                  <p:childTnLst>
                                    <p:animEffect transition="out" filter="fade">
                                      <p:cBhvr>
                                        <p:cTn id="256" dur="500"/>
                                        <p:tgtEl>
                                          <p:spTgt spid="20"/>
                                        </p:tgtEl>
                                      </p:cBhvr>
                                    </p:animEffect>
                                    <p:set>
                                      <p:cBhvr>
                                        <p:cTn id="257" dur="1" fill="hold">
                                          <p:stCondLst>
                                            <p:cond delay="499"/>
                                          </p:stCondLst>
                                        </p:cTn>
                                        <p:tgtEl>
                                          <p:spTgt spid="20"/>
                                        </p:tgtEl>
                                        <p:attrNameLst>
                                          <p:attrName>style.visibility</p:attrName>
                                        </p:attrNameLst>
                                      </p:cBhvr>
                                      <p:to>
                                        <p:strVal val="hidden"/>
                                      </p:to>
                                    </p:set>
                                  </p:childTnLst>
                                </p:cTn>
                              </p:par>
                              <p:par>
                                <p:cTn id="258" presetID="10" presetClass="exit" presetSubtype="0" fill="hold" grpId="2" nodeType="withEffect">
                                  <p:stCondLst>
                                    <p:cond delay="0"/>
                                  </p:stCondLst>
                                  <p:childTnLst>
                                    <p:animEffect transition="out" filter="fade">
                                      <p:cBhvr>
                                        <p:cTn id="259" dur="500"/>
                                        <p:tgtEl>
                                          <p:spTgt spid="21"/>
                                        </p:tgtEl>
                                      </p:cBhvr>
                                    </p:animEffect>
                                    <p:set>
                                      <p:cBhvr>
                                        <p:cTn id="260" dur="1" fill="hold">
                                          <p:stCondLst>
                                            <p:cond delay="499"/>
                                          </p:stCondLst>
                                        </p:cTn>
                                        <p:tgtEl>
                                          <p:spTgt spid="21"/>
                                        </p:tgtEl>
                                        <p:attrNameLst>
                                          <p:attrName>style.visibility</p:attrName>
                                        </p:attrNameLst>
                                      </p:cBhvr>
                                      <p:to>
                                        <p:strVal val="hidden"/>
                                      </p:to>
                                    </p:set>
                                  </p:childTnLst>
                                </p:cTn>
                              </p:par>
                              <p:par>
                                <p:cTn id="261" presetID="10" presetClass="exit" presetSubtype="0" fill="hold" grpId="2" nodeType="withEffect">
                                  <p:stCondLst>
                                    <p:cond delay="0"/>
                                  </p:stCondLst>
                                  <p:childTnLst>
                                    <p:animEffect transition="out" filter="fade">
                                      <p:cBhvr>
                                        <p:cTn id="262" dur="500"/>
                                        <p:tgtEl>
                                          <p:spTgt spid="22"/>
                                        </p:tgtEl>
                                      </p:cBhvr>
                                    </p:animEffect>
                                    <p:set>
                                      <p:cBhvr>
                                        <p:cTn id="263" dur="1" fill="hold">
                                          <p:stCondLst>
                                            <p:cond delay="499"/>
                                          </p:stCondLst>
                                        </p:cTn>
                                        <p:tgtEl>
                                          <p:spTgt spid="22"/>
                                        </p:tgtEl>
                                        <p:attrNameLst>
                                          <p:attrName>style.visibility</p:attrName>
                                        </p:attrNameLst>
                                      </p:cBhvr>
                                      <p:to>
                                        <p:strVal val="hidden"/>
                                      </p:to>
                                    </p:set>
                                  </p:childTnLst>
                                </p:cTn>
                              </p:par>
                              <p:par>
                                <p:cTn id="264" presetID="10" presetClass="exit" presetSubtype="0" fill="hold" grpId="2" nodeType="withEffect">
                                  <p:stCondLst>
                                    <p:cond delay="0"/>
                                  </p:stCondLst>
                                  <p:childTnLst>
                                    <p:animEffect transition="out" filter="fade">
                                      <p:cBhvr>
                                        <p:cTn id="265" dur="500"/>
                                        <p:tgtEl>
                                          <p:spTgt spid="23"/>
                                        </p:tgtEl>
                                      </p:cBhvr>
                                    </p:animEffect>
                                    <p:set>
                                      <p:cBhvr>
                                        <p:cTn id="266" dur="1" fill="hold">
                                          <p:stCondLst>
                                            <p:cond delay="499"/>
                                          </p:stCondLst>
                                        </p:cTn>
                                        <p:tgtEl>
                                          <p:spTgt spid="23"/>
                                        </p:tgtEl>
                                        <p:attrNameLst>
                                          <p:attrName>style.visibility</p:attrName>
                                        </p:attrNameLst>
                                      </p:cBhvr>
                                      <p:to>
                                        <p:strVal val="hidden"/>
                                      </p:to>
                                    </p:set>
                                  </p:childTnLst>
                                </p:cTn>
                              </p:par>
                              <p:par>
                                <p:cTn id="267" presetID="10" presetClass="exit" presetSubtype="0" fill="hold" grpId="2" nodeType="withEffect">
                                  <p:stCondLst>
                                    <p:cond delay="0"/>
                                  </p:stCondLst>
                                  <p:childTnLst>
                                    <p:animEffect transition="out" filter="fade">
                                      <p:cBhvr>
                                        <p:cTn id="268" dur="500"/>
                                        <p:tgtEl>
                                          <p:spTgt spid="24"/>
                                        </p:tgtEl>
                                      </p:cBhvr>
                                    </p:animEffect>
                                    <p:set>
                                      <p:cBhvr>
                                        <p:cTn id="269" dur="1" fill="hold">
                                          <p:stCondLst>
                                            <p:cond delay="499"/>
                                          </p:stCondLst>
                                        </p:cTn>
                                        <p:tgtEl>
                                          <p:spTgt spid="24"/>
                                        </p:tgtEl>
                                        <p:attrNameLst>
                                          <p:attrName>style.visibility</p:attrName>
                                        </p:attrNameLst>
                                      </p:cBhvr>
                                      <p:to>
                                        <p:strVal val="hidden"/>
                                      </p:to>
                                    </p:set>
                                  </p:childTnLst>
                                </p:cTn>
                              </p:par>
                              <p:par>
                                <p:cTn id="270" presetID="10" presetClass="exit" presetSubtype="0" fill="hold" grpId="2" nodeType="withEffect">
                                  <p:stCondLst>
                                    <p:cond delay="0"/>
                                  </p:stCondLst>
                                  <p:childTnLst>
                                    <p:animEffect transition="out" filter="fade">
                                      <p:cBhvr>
                                        <p:cTn id="271" dur="500"/>
                                        <p:tgtEl>
                                          <p:spTgt spid="25"/>
                                        </p:tgtEl>
                                      </p:cBhvr>
                                    </p:animEffect>
                                    <p:set>
                                      <p:cBhvr>
                                        <p:cTn id="272" dur="1" fill="hold">
                                          <p:stCondLst>
                                            <p:cond delay="499"/>
                                          </p:stCondLst>
                                        </p:cTn>
                                        <p:tgtEl>
                                          <p:spTgt spid="25"/>
                                        </p:tgtEl>
                                        <p:attrNameLst>
                                          <p:attrName>style.visibility</p:attrName>
                                        </p:attrNameLst>
                                      </p:cBhvr>
                                      <p:to>
                                        <p:strVal val="hidden"/>
                                      </p:to>
                                    </p:set>
                                  </p:childTnLst>
                                </p:cTn>
                              </p:par>
                              <p:par>
                                <p:cTn id="273" presetID="10" presetClass="exit" presetSubtype="0" fill="hold" grpId="2" nodeType="withEffect">
                                  <p:stCondLst>
                                    <p:cond delay="0"/>
                                  </p:stCondLst>
                                  <p:childTnLst>
                                    <p:animEffect transition="out" filter="fade">
                                      <p:cBhvr>
                                        <p:cTn id="274" dur="500"/>
                                        <p:tgtEl>
                                          <p:spTgt spid="17"/>
                                        </p:tgtEl>
                                      </p:cBhvr>
                                    </p:animEffect>
                                    <p:set>
                                      <p:cBhvr>
                                        <p:cTn id="275" dur="1" fill="hold">
                                          <p:stCondLst>
                                            <p:cond delay="499"/>
                                          </p:stCondLst>
                                        </p:cTn>
                                        <p:tgtEl>
                                          <p:spTgt spid="17"/>
                                        </p:tgtEl>
                                        <p:attrNameLst>
                                          <p:attrName>style.visibility</p:attrName>
                                        </p:attrNameLst>
                                      </p:cBhvr>
                                      <p:to>
                                        <p:strVal val="hidden"/>
                                      </p:to>
                                    </p:set>
                                  </p:childTnLst>
                                </p:cTn>
                              </p:par>
                              <p:par>
                                <p:cTn id="276" presetID="10" presetClass="exit" presetSubtype="0" fill="hold" grpId="2" nodeType="withEffect">
                                  <p:stCondLst>
                                    <p:cond delay="0"/>
                                  </p:stCondLst>
                                  <p:childTnLst>
                                    <p:animEffect transition="out" filter="fade">
                                      <p:cBhvr>
                                        <p:cTn id="277" dur="500"/>
                                        <p:tgtEl>
                                          <p:spTgt spid="26"/>
                                        </p:tgtEl>
                                      </p:cBhvr>
                                    </p:animEffect>
                                    <p:set>
                                      <p:cBhvr>
                                        <p:cTn id="278" dur="1" fill="hold">
                                          <p:stCondLst>
                                            <p:cond delay="499"/>
                                          </p:stCondLst>
                                        </p:cTn>
                                        <p:tgtEl>
                                          <p:spTgt spid="26"/>
                                        </p:tgtEl>
                                        <p:attrNameLst>
                                          <p:attrName>style.visibility</p:attrName>
                                        </p:attrNameLst>
                                      </p:cBhvr>
                                      <p:to>
                                        <p:strVal val="hidden"/>
                                      </p:to>
                                    </p:set>
                                  </p:childTnLst>
                                </p:cTn>
                              </p:par>
                              <p:par>
                                <p:cTn id="279" presetID="10" presetClass="exit" presetSubtype="0" fill="hold" grpId="2" nodeType="withEffect">
                                  <p:stCondLst>
                                    <p:cond delay="0"/>
                                  </p:stCondLst>
                                  <p:childTnLst>
                                    <p:animEffect transition="out" filter="fade">
                                      <p:cBhvr>
                                        <p:cTn id="280" dur="500"/>
                                        <p:tgtEl>
                                          <p:spTgt spid="29"/>
                                        </p:tgtEl>
                                      </p:cBhvr>
                                    </p:animEffect>
                                    <p:set>
                                      <p:cBhvr>
                                        <p:cTn id="281" dur="1" fill="hold">
                                          <p:stCondLst>
                                            <p:cond delay="499"/>
                                          </p:stCondLst>
                                        </p:cTn>
                                        <p:tgtEl>
                                          <p:spTgt spid="29"/>
                                        </p:tgtEl>
                                        <p:attrNameLst>
                                          <p:attrName>style.visibility</p:attrName>
                                        </p:attrNameLst>
                                      </p:cBhvr>
                                      <p:to>
                                        <p:strVal val="hidden"/>
                                      </p:to>
                                    </p:set>
                                  </p:childTnLst>
                                </p:cTn>
                              </p:par>
                              <p:par>
                                <p:cTn id="282" presetID="10" presetClass="exit" presetSubtype="0" fill="hold" grpId="2" nodeType="withEffect">
                                  <p:stCondLst>
                                    <p:cond delay="0"/>
                                  </p:stCondLst>
                                  <p:childTnLst>
                                    <p:animEffect transition="out" filter="fade">
                                      <p:cBhvr>
                                        <p:cTn id="283" dur="500"/>
                                        <p:tgtEl>
                                          <p:spTgt spid="30"/>
                                        </p:tgtEl>
                                      </p:cBhvr>
                                    </p:animEffect>
                                    <p:set>
                                      <p:cBhvr>
                                        <p:cTn id="284" dur="1" fill="hold">
                                          <p:stCondLst>
                                            <p:cond delay="499"/>
                                          </p:stCondLst>
                                        </p:cTn>
                                        <p:tgtEl>
                                          <p:spTgt spid="30"/>
                                        </p:tgtEl>
                                        <p:attrNameLst>
                                          <p:attrName>style.visibility</p:attrName>
                                        </p:attrNameLst>
                                      </p:cBhvr>
                                      <p:to>
                                        <p:strVal val="hidden"/>
                                      </p:to>
                                    </p:set>
                                  </p:childTnLst>
                                </p:cTn>
                              </p:par>
                              <p:par>
                                <p:cTn id="285" presetID="10" presetClass="exit" presetSubtype="0" fill="hold" grpId="2" nodeType="withEffect">
                                  <p:stCondLst>
                                    <p:cond delay="0"/>
                                  </p:stCondLst>
                                  <p:childTnLst>
                                    <p:animEffect transition="out" filter="fade">
                                      <p:cBhvr>
                                        <p:cTn id="286" dur="500"/>
                                        <p:tgtEl>
                                          <p:spTgt spid="33"/>
                                        </p:tgtEl>
                                      </p:cBhvr>
                                    </p:animEffect>
                                    <p:set>
                                      <p:cBhvr>
                                        <p:cTn id="287" dur="1" fill="hold">
                                          <p:stCondLst>
                                            <p:cond delay="499"/>
                                          </p:stCondLst>
                                        </p:cTn>
                                        <p:tgtEl>
                                          <p:spTgt spid="33"/>
                                        </p:tgtEl>
                                        <p:attrNameLst>
                                          <p:attrName>style.visibility</p:attrName>
                                        </p:attrNameLst>
                                      </p:cBhvr>
                                      <p:to>
                                        <p:strVal val="hidden"/>
                                      </p:to>
                                    </p:set>
                                  </p:childTnLst>
                                </p:cTn>
                              </p:par>
                              <p:par>
                                <p:cTn id="288" presetID="10" presetClass="exit" presetSubtype="0" fill="hold" grpId="2" nodeType="withEffect">
                                  <p:stCondLst>
                                    <p:cond delay="0"/>
                                  </p:stCondLst>
                                  <p:childTnLst>
                                    <p:animEffect transition="out" filter="fade">
                                      <p:cBhvr>
                                        <p:cTn id="289" dur="500"/>
                                        <p:tgtEl>
                                          <p:spTgt spid="34"/>
                                        </p:tgtEl>
                                      </p:cBhvr>
                                    </p:animEffect>
                                    <p:set>
                                      <p:cBhvr>
                                        <p:cTn id="290" dur="1" fill="hold">
                                          <p:stCondLst>
                                            <p:cond delay="499"/>
                                          </p:stCondLst>
                                        </p:cTn>
                                        <p:tgtEl>
                                          <p:spTgt spid="34"/>
                                        </p:tgtEl>
                                        <p:attrNameLst>
                                          <p:attrName>style.visibility</p:attrName>
                                        </p:attrNameLst>
                                      </p:cBhvr>
                                      <p:to>
                                        <p:strVal val="hidden"/>
                                      </p:to>
                                    </p:set>
                                  </p:childTnLst>
                                </p:cTn>
                              </p:par>
                              <p:par>
                                <p:cTn id="291" presetID="10" presetClass="exit" presetSubtype="0" fill="hold" grpId="2" nodeType="withEffect">
                                  <p:stCondLst>
                                    <p:cond delay="0"/>
                                  </p:stCondLst>
                                  <p:childTnLst>
                                    <p:animEffect transition="out" filter="fade">
                                      <p:cBhvr>
                                        <p:cTn id="292" dur="500"/>
                                        <p:tgtEl>
                                          <p:spTgt spid="35"/>
                                        </p:tgtEl>
                                      </p:cBhvr>
                                    </p:animEffect>
                                    <p:set>
                                      <p:cBhvr>
                                        <p:cTn id="293" dur="1" fill="hold">
                                          <p:stCondLst>
                                            <p:cond delay="499"/>
                                          </p:stCondLst>
                                        </p:cTn>
                                        <p:tgtEl>
                                          <p:spTgt spid="35"/>
                                        </p:tgtEl>
                                        <p:attrNameLst>
                                          <p:attrName>style.visibility</p:attrName>
                                        </p:attrNameLst>
                                      </p:cBhvr>
                                      <p:to>
                                        <p:strVal val="hidden"/>
                                      </p:to>
                                    </p:set>
                                  </p:childTnLst>
                                </p:cTn>
                              </p:par>
                              <p:par>
                                <p:cTn id="294" presetID="10" presetClass="exit" presetSubtype="0" fill="hold" grpId="2" nodeType="withEffect">
                                  <p:stCondLst>
                                    <p:cond delay="0"/>
                                  </p:stCondLst>
                                  <p:childTnLst>
                                    <p:animEffect transition="out" filter="fade">
                                      <p:cBhvr>
                                        <p:cTn id="295" dur="500"/>
                                        <p:tgtEl>
                                          <p:spTgt spid="36"/>
                                        </p:tgtEl>
                                      </p:cBhvr>
                                    </p:animEffect>
                                    <p:set>
                                      <p:cBhvr>
                                        <p:cTn id="296" dur="1" fill="hold">
                                          <p:stCondLst>
                                            <p:cond delay="499"/>
                                          </p:stCondLst>
                                        </p:cTn>
                                        <p:tgtEl>
                                          <p:spTgt spid="36"/>
                                        </p:tgtEl>
                                        <p:attrNameLst>
                                          <p:attrName>style.visibility</p:attrName>
                                        </p:attrNameLst>
                                      </p:cBhvr>
                                      <p:to>
                                        <p:strVal val="hidden"/>
                                      </p:to>
                                    </p:set>
                                  </p:childTnLst>
                                </p:cTn>
                              </p:par>
                              <p:par>
                                <p:cTn id="297" presetID="10" presetClass="exit" presetSubtype="0" fill="hold" grpId="2" nodeType="withEffect">
                                  <p:stCondLst>
                                    <p:cond delay="0"/>
                                  </p:stCondLst>
                                  <p:childTnLst>
                                    <p:animEffect transition="out" filter="fade">
                                      <p:cBhvr>
                                        <p:cTn id="298" dur="500"/>
                                        <p:tgtEl>
                                          <p:spTgt spid="37"/>
                                        </p:tgtEl>
                                      </p:cBhvr>
                                    </p:animEffect>
                                    <p:set>
                                      <p:cBhvr>
                                        <p:cTn id="299" dur="1" fill="hold">
                                          <p:stCondLst>
                                            <p:cond delay="499"/>
                                          </p:stCondLst>
                                        </p:cTn>
                                        <p:tgtEl>
                                          <p:spTgt spid="37"/>
                                        </p:tgtEl>
                                        <p:attrNameLst>
                                          <p:attrName>style.visibility</p:attrName>
                                        </p:attrNameLst>
                                      </p:cBhvr>
                                      <p:to>
                                        <p:strVal val="hidden"/>
                                      </p:to>
                                    </p:set>
                                  </p:childTnLst>
                                </p:cTn>
                              </p:par>
                              <p:par>
                                <p:cTn id="300" presetID="10" presetClass="exit" presetSubtype="0" fill="hold" grpId="2" nodeType="withEffect">
                                  <p:stCondLst>
                                    <p:cond delay="0"/>
                                  </p:stCondLst>
                                  <p:childTnLst>
                                    <p:animEffect transition="out" filter="fade">
                                      <p:cBhvr>
                                        <p:cTn id="301" dur="500"/>
                                        <p:tgtEl>
                                          <p:spTgt spid="38"/>
                                        </p:tgtEl>
                                      </p:cBhvr>
                                    </p:animEffect>
                                    <p:set>
                                      <p:cBhvr>
                                        <p:cTn id="302" dur="1" fill="hold">
                                          <p:stCondLst>
                                            <p:cond delay="499"/>
                                          </p:stCondLst>
                                        </p:cTn>
                                        <p:tgtEl>
                                          <p:spTgt spid="38"/>
                                        </p:tgtEl>
                                        <p:attrNameLst>
                                          <p:attrName>style.visibility</p:attrName>
                                        </p:attrNameLst>
                                      </p:cBhvr>
                                      <p:to>
                                        <p:strVal val="hidden"/>
                                      </p:to>
                                    </p:set>
                                  </p:childTnLst>
                                </p:cTn>
                              </p:par>
                              <p:par>
                                <p:cTn id="303" presetID="10" presetClass="exit" presetSubtype="0" fill="hold" grpId="2" nodeType="withEffect">
                                  <p:stCondLst>
                                    <p:cond delay="0"/>
                                  </p:stCondLst>
                                  <p:childTnLst>
                                    <p:animEffect transition="out" filter="fade">
                                      <p:cBhvr>
                                        <p:cTn id="304" dur="500"/>
                                        <p:tgtEl>
                                          <p:spTgt spid="39"/>
                                        </p:tgtEl>
                                      </p:cBhvr>
                                    </p:animEffect>
                                    <p:set>
                                      <p:cBhvr>
                                        <p:cTn id="305" dur="1" fill="hold">
                                          <p:stCondLst>
                                            <p:cond delay="499"/>
                                          </p:stCondLst>
                                        </p:cTn>
                                        <p:tgtEl>
                                          <p:spTgt spid="39"/>
                                        </p:tgtEl>
                                        <p:attrNameLst>
                                          <p:attrName>style.visibility</p:attrName>
                                        </p:attrNameLst>
                                      </p:cBhvr>
                                      <p:to>
                                        <p:strVal val="hidden"/>
                                      </p:to>
                                    </p:set>
                                  </p:childTnLst>
                                </p:cTn>
                              </p:par>
                              <p:par>
                                <p:cTn id="306" presetID="10" presetClass="exit" presetSubtype="0" fill="hold" grpId="2" nodeType="withEffect">
                                  <p:stCondLst>
                                    <p:cond delay="0"/>
                                  </p:stCondLst>
                                  <p:childTnLst>
                                    <p:animEffect transition="out" filter="fade">
                                      <p:cBhvr>
                                        <p:cTn id="307" dur="500"/>
                                        <p:tgtEl>
                                          <p:spTgt spid="40"/>
                                        </p:tgtEl>
                                      </p:cBhvr>
                                    </p:animEffect>
                                    <p:set>
                                      <p:cBhvr>
                                        <p:cTn id="308" dur="1" fill="hold">
                                          <p:stCondLst>
                                            <p:cond delay="499"/>
                                          </p:stCondLst>
                                        </p:cTn>
                                        <p:tgtEl>
                                          <p:spTgt spid="40"/>
                                        </p:tgtEl>
                                        <p:attrNameLst>
                                          <p:attrName>style.visibility</p:attrName>
                                        </p:attrNameLst>
                                      </p:cBhvr>
                                      <p:to>
                                        <p:strVal val="hidden"/>
                                      </p:to>
                                    </p:set>
                                  </p:childTnLst>
                                </p:cTn>
                              </p:par>
                              <p:par>
                                <p:cTn id="309" presetID="10" presetClass="exit" presetSubtype="0" fill="hold" grpId="2" nodeType="withEffect">
                                  <p:stCondLst>
                                    <p:cond delay="0"/>
                                  </p:stCondLst>
                                  <p:childTnLst>
                                    <p:animEffect transition="out" filter="fade">
                                      <p:cBhvr>
                                        <p:cTn id="310" dur="500"/>
                                        <p:tgtEl>
                                          <p:spTgt spid="31"/>
                                        </p:tgtEl>
                                      </p:cBhvr>
                                    </p:animEffect>
                                    <p:set>
                                      <p:cBhvr>
                                        <p:cTn id="311" dur="1" fill="hold">
                                          <p:stCondLst>
                                            <p:cond delay="499"/>
                                          </p:stCondLst>
                                        </p:cTn>
                                        <p:tgtEl>
                                          <p:spTgt spid="31"/>
                                        </p:tgtEl>
                                        <p:attrNameLst>
                                          <p:attrName>style.visibility</p:attrName>
                                        </p:attrNameLst>
                                      </p:cBhvr>
                                      <p:to>
                                        <p:strVal val="hidden"/>
                                      </p:to>
                                    </p:set>
                                  </p:childTnLst>
                                </p:cTn>
                              </p:par>
                              <p:par>
                                <p:cTn id="312" presetID="10" presetClass="exit" presetSubtype="0" fill="hold" grpId="2" nodeType="withEffect">
                                  <p:stCondLst>
                                    <p:cond delay="0"/>
                                  </p:stCondLst>
                                  <p:childTnLst>
                                    <p:animEffect transition="out" filter="fade">
                                      <p:cBhvr>
                                        <p:cTn id="313" dur="500"/>
                                        <p:tgtEl>
                                          <p:spTgt spid="41"/>
                                        </p:tgtEl>
                                      </p:cBhvr>
                                    </p:animEffect>
                                    <p:set>
                                      <p:cBhvr>
                                        <p:cTn id="314" dur="1" fill="hold">
                                          <p:stCondLst>
                                            <p:cond delay="499"/>
                                          </p:stCondLst>
                                        </p:cTn>
                                        <p:tgtEl>
                                          <p:spTgt spid="41"/>
                                        </p:tgtEl>
                                        <p:attrNameLst>
                                          <p:attrName>style.visibility</p:attrName>
                                        </p:attrNameLst>
                                      </p:cBhvr>
                                      <p:to>
                                        <p:strVal val="hidden"/>
                                      </p:to>
                                    </p:set>
                                  </p:childTnLst>
                                </p:cTn>
                              </p:par>
                              <p:par>
                                <p:cTn id="315" presetID="10" presetClass="exit" presetSubtype="0" fill="hold" grpId="2" nodeType="withEffect">
                                  <p:stCondLst>
                                    <p:cond delay="0"/>
                                  </p:stCondLst>
                                  <p:childTnLst>
                                    <p:animEffect transition="out" filter="fade">
                                      <p:cBhvr>
                                        <p:cTn id="316" dur="500"/>
                                        <p:tgtEl>
                                          <p:spTgt spid="44"/>
                                        </p:tgtEl>
                                      </p:cBhvr>
                                    </p:animEffect>
                                    <p:set>
                                      <p:cBhvr>
                                        <p:cTn id="317" dur="1" fill="hold">
                                          <p:stCondLst>
                                            <p:cond delay="499"/>
                                          </p:stCondLst>
                                        </p:cTn>
                                        <p:tgtEl>
                                          <p:spTgt spid="44"/>
                                        </p:tgtEl>
                                        <p:attrNameLst>
                                          <p:attrName>style.visibility</p:attrName>
                                        </p:attrNameLst>
                                      </p:cBhvr>
                                      <p:to>
                                        <p:strVal val="hidden"/>
                                      </p:to>
                                    </p:set>
                                  </p:childTnLst>
                                </p:cTn>
                              </p:par>
                              <p:par>
                                <p:cTn id="318" presetID="10" presetClass="exit" presetSubtype="0" fill="hold" grpId="2" nodeType="withEffect">
                                  <p:stCondLst>
                                    <p:cond delay="0"/>
                                  </p:stCondLst>
                                  <p:childTnLst>
                                    <p:animEffect transition="out" filter="fade">
                                      <p:cBhvr>
                                        <p:cTn id="319" dur="500"/>
                                        <p:tgtEl>
                                          <p:spTgt spid="45"/>
                                        </p:tgtEl>
                                      </p:cBhvr>
                                    </p:animEffect>
                                    <p:set>
                                      <p:cBhvr>
                                        <p:cTn id="320" dur="1" fill="hold">
                                          <p:stCondLst>
                                            <p:cond delay="499"/>
                                          </p:stCondLst>
                                        </p:cTn>
                                        <p:tgtEl>
                                          <p:spTgt spid="45"/>
                                        </p:tgtEl>
                                        <p:attrNameLst>
                                          <p:attrName>style.visibility</p:attrName>
                                        </p:attrNameLst>
                                      </p:cBhvr>
                                      <p:to>
                                        <p:strVal val="hidden"/>
                                      </p:to>
                                    </p:set>
                                  </p:childTnLst>
                                </p:cTn>
                              </p:par>
                              <p:par>
                                <p:cTn id="321" presetID="10" presetClass="exit" presetSubtype="0" fill="hold" grpId="2" nodeType="withEffect">
                                  <p:stCondLst>
                                    <p:cond delay="0"/>
                                  </p:stCondLst>
                                  <p:childTnLst>
                                    <p:animEffect transition="out" filter="fade">
                                      <p:cBhvr>
                                        <p:cTn id="322" dur="500"/>
                                        <p:tgtEl>
                                          <p:spTgt spid="51"/>
                                        </p:tgtEl>
                                      </p:cBhvr>
                                    </p:animEffect>
                                    <p:set>
                                      <p:cBhvr>
                                        <p:cTn id="323" dur="1" fill="hold">
                                          <p:stCondLst>
                                            <p:cond delay="499"/>
                                          </p:stCondLst>
                                        </p:cTn>
                                        <p:tgtEl>
                                          <p:spTgt spid="51"/>
                                        </p:tgtEl>
                                        <p:attrNameLst>
                                          <p:attrName>style.visibility</p:attrName>
                                        </p:attrNameLst>
                                      </p:cBhvr>
                                      <p:to>
                                        <p:strVal val="hidden"/>
                                      </p:to>
                                    </p:set>
                                  </p:childTnLst>
                                </p:cTn>
                              </p:par>
                              <p:par>
                                <p:cTn id="324" presetID="10" presetClass="exit" presetSubtype="0" fill="hold" grpId="2" nodeType="withEffect">
                                  <p:stCondLst>
                                    <p:cond delay="0"/>
                                  </p:stCondLst>
                                  <p:childTnLst>
                                    <p:animEffect transition="out" filter="fade">
                                      <p:cBhvr>
                                        <p:cTn id="325" dur="500"/>
                                        <p:tgtEl>
                                          <p:spTgt spid="52"/>
                                        </p:tgtEl>
                                      </p:cBhvr>
                                    </p:animEffect>
                                    <p:set>
                                      <p:cBhvr>
                                        <p:cTn id="326" dur="1" fill="hold">
                                          <p:stCondLst>
                                            <p:cond delay="499"/>
                                          </p:stCondLst>
                                        </p:cTn>
                                        <p:tgtEl>
                                          <p:spTgt spid="52"/>
                                        </p:tgtEl>
                                        <p:attrNameLst>
                                          <p:attrName>style.visibility</p:attrName>
                                        </p:attrNameLst>
                                      </p:cBhvr>
                                      <p:to>
                                        <p:strVal val="hidden"/>
                                      </p:to>
                                    </p:set>
                                  </p:childTnLst>
                                </p:cTn>
                              </p:par>
                              <p:par>
                                <p:cTn id="327" presetID="10" presetClass="exit" presetSubtype="0" fill="hold" grpId="2" nodeType="withEffect">
                                  <p:stCondLst>
                                    <p:cond delay="0"/>
                                  </p:stCondLst>
                                  <p:childTnLst>
                                    <p:animEffect transition="out" filter="fade">
                                      <p:cBhvr>
                                        <p:cTn id="328" dur="500"/>
                                        <p:tgtEl>
                                          <p:spTgt spid="53"/>
                                        </p:tgtEl>
                                      </p:cBhvr>
                                    </p:animEffect>
                                    <p:set>
                                      <p:cBhvr>
                                        <p:cTn id="329" dur="1" fill="hold">
                                          <p:stCondLst>
                                            <p:cond delay="499"/>
                                          </p:stCondLst>
                                        </p:cTn>
                                        <p:tgtEl>
                                          <p:spTgt spid="53"/>
                                        </p:tgtEl>
                                        <p:attrNameLst>
                                          <p:attrName>style.visibility</p:attrName>
                                        </p:attrNameLst>
                                      </p:cBhvr>
                                      <p:to>
                                        <p:strVal val="hidden"/>
                                      </p:to>
                                    </p:set>
                                  </p:childTnLst>
                                </p:cTn>
                              </p:par>
                              <p:par>
                                <p:cTn id="330" presetID="10" presetClass="exit" presetSubtype="0" fill="hold" grpId="2" nodeType="withEffect">
                                  <p:stCondLst>
                                    <p:cond delay="0"/>
                                  </p:stCondLst>
                                  <p:childTnLst>
                                    <p:animEffect transition="out" filter="fade">
                                      <p:cBhvr>
                                        <p:cTn id="331" dur="500"/>
                                        <p:tgtEl>
                                          <p:spTgt spid="54"/>
                                        </p:tgtEl>
                                      </p:cBhvr>
                                    </p:animEffect>
                                    <p:set>
                                      <p:cBhvr>
                                        <p:cTn id="332" dur="1" fill="hold">
                                          <p:stCondLst>
                                            <p:cond delay="499"/>
                                          </p:stCondLst>
                                        </p:cTn>
                                        <p:tgtEl>
                                          <p:spTgt spid="54"/>
                                        </p:tgtEl>
                                        <p:attrNameLst>
                                          <p:attrName>style.visibility</p:attrName>
                                        </p:attrNameLst>
                                      </p:cBhvr>
                                      <p:to>
                                        <p:strVal val="hidden"/>
                                      </p:to>
                                    </p:set>
                                  </p:childTnLst>
                                </p:cTn>
                              </p:par>
                              <p:par>
                                <p:cTn id="333" presetID="10" presetClass="exit" presetSubtype="0" fill="hold" grpId="2" nodeType="withEffect">
                                  <p:stCondLst>
                                    <p:cond delay="0"/>
                                  </p:stCondLst>
                                  <p:childTnLst>
                                    <p:animEffect transition="out" filter="fade">
                                      <p:cBhvr>
                                        <p:cTn id="334" dur="500"/>
                                        <p:tgtEl>
                                          <p:spTgt spid="55"/>
                                        </p:tgtEl>
                                      </p:cBhvr>
                                    </p:animEffect>
                                    <p:set>
                                      <p:cBhvr>
                                        <p:cTn id="335" dur="1" fill="hold">
                                          <p:stCondLst>
                                            <p:cond delay="499"/>
                                          </p:stCondLst>
                                        </p:cTn>
                                        <p:tgtEl>
                                          <p:spTgt spid="55"/>
                                        </p:tgtEl>
                                        <p:attrNameLst>
                                          <p:attrName>style.visibility</p:attrName>
                                        </p:attrNameLst>
                                      </p:cBhvr>
                                      <p:to>
                                        <p:strVal val="hidden"/>
                                      </p:to>
                                    </p:set>
                                  </p:childTnLst>
                                </p:cTn>
                              </p:par>
                              <p:par>
                                <p:cTn id="336" presetID="10" presetClass="exit" presetSubtype="0" fill="hold" grpId="2" nodeType="withEffect">
                                  <p:stCondLst>
                                    <p:cond delay="0"/>
                                  </p:stCondLst>
                                  <p:childTnLst>
                                    <p:animEffect transition="out" filter="fade">
                                      <p:cBhvr>
                                        <p:cTn id="337" dur="500"/>
                                        <p:tgtEl>
                                          <p:spTgt spid="56"/>
                                        </p:tgtEl>
                                      </p:cBhvr>
                                    </p:animEffect>
                                    <p:set>
                                      <p:cBhvr>
                                        <p:cTn id="338" dur="1" fill="hold">
                                          <p:stCondLst>
                                            <p:cond delay="499"/>
                                          </p:stCondLst>
                                        </p:cTn>
                                        <p:tgtEl>
                                          <p:spTgt spid="56"/>
                                        </p:tgtEl>
                                        <p:attrNameLst>
                                          <p:attrName>style.visibility</p:attrName>
                                        </p:attrNameLst>
                                      </p:cBhvr>
                                      <p:to>
                                        <p:strVal val="hidden"/>
                                      </p:to>
                                    </p:set>
                                  </p:childTnLst>
                                </p:cTn>
                              </p:par>
                              <p:par>
                                <p:cTn id="339" presetID="10" presetClass="exit" presetSubtype="0" fill="hold" grpId="2" nodeType="withEffect">
                                  <p:stCondLst>
                                    <p:cond delay="0"/>
                                  </p:stCondLst>
                                  <p:childTnLst>
                                    <p:animEffect transition="out" filter="fade">
                                      <p:cBhvr>
                                        <p:cTn id="340" dur="500"/>
                                        <p:tgtEl>
                                          <p:spTgt spid="57"/>
                                        </p:tgtEl>
                                      </p:cBhvr>
                                    </p:animEffect>
                                    <p:set>
                                      <p:cBhvr>
                                        <p:cTn id="341" dur="1" fill="hold">
                                          <p:stCondLst>
                                            <p:cond delay="499"/>
                                          </p:stCondLst>
                                        </p:cTn>
                                        <p:tgtEl>
                                          <p:spTgt spid="57"/>
                                        </p:tgtEl>
                                        <p:attrNameLst>
                                          <p:attrName>style.visibility</p:attrName>
                                        </p:attrNameLst>
                                      </p:cBhvr>
                                      <p:to>
                                        <p:strVal val="hidden"/>
                                      </p:to>
                                    </p:set>
                                  </p:childTnLst>
                                </p:cTn>
                              </p:par>
                              <p:par>
                                <p:cTn id="342" presetID="10" presetClass="exit" presetSubtype="0" fill="hold" grpId="2" nodeType="withEffect">
                                  <p:stCondLst>
                                    <p:cond delay="0"/>
                                  </p:stCondLst>
                                  <p:childTnLst>
                                    <p:animEffect transition="out" filter="fade">
                                      <p:cBhvr>
                                        <p:cTn id="343" dur="500"/>
                                        <p:tgtEl>
                                          <p:spTgt spid="58"/>
                                        </p:tgtEl>
                                      </p:cBhvr>
                                    </p:animEffect>
                                    <p:set>
                                      <p:cBhvr>
                                        <p:cTn id="344" dur="1" fill="hold">
                                          <p:stCondLst>
                                            <p:cond delay="499"/>
                                          </p:stCondLst>
                                        </p:cTn>
                                        <p:tgtEl>
                                          <p:spTgt spid="58"/>
                                        </p:tgtEl>
                                        <p:attrNameLst>
                                          <p:attrName>style.visibility</p:attrName>
                                        </p:attrNameLst>
                                      </p:cBhvr>
                                      <p:to>
                                        <p:strVal val="hidden"/>
                                      </p:to>
                                    </p:set>
                                  </p:childTnLst>
                                </p:cTn>
                              </p:par>
                              <p:par>
                                <p:cTn id="345" presetID="10" presetClass="exit" presetSubtype="0" fill="hold" grpId="2" nodeType="withEffect">
                                  <p:stCondLst>
                                    <p:cond delay="0"/>
                                  </p:stCondLst>
                                  <p:childTnLst>
                                    <p:animEffect transition="out" filter="fade">
                                      <p:cBhvr>
                                        <p:cTn id="346" dur="500"/>
                                        <p:tgtEl>
                                          <p:spTgt spid="46"/>
                                        </p:tgtEl>
                                      </p:cBhvr>
                                    </p:animEffect>
                                    <p:set>
                                      <p:cBhvr>
                                        <p:cTn id="347" dur="1" fill="hold">
                                          <p:stCondLst>
                                            <p:cond delay="499"/>
                                          </p:stCondLst>
                                        </p:cTn>
                                        <p:tgtEl>
                                          <p:spTgt spid="46"/>
                                        </p:tgtEl>
                                        <p:attrNameLst>
                                          <p:attrName>style.visibility</p:attrName>
                                        </p:attrNameLst>
                                      </p:cBhvr>
                                      <p:to>
                                        <p:strVal val="hidden"/>
                                      </p:to>
                                    </p:set>
                                  </p:childTnLst>
                                </p:cTn>
                              </p:par>
                              <p:par>
                                <p:cTn id="348" presetID="10" presetClass="exit" presetSubtype="0" fill="hold" grpId="2" nodeType="withEffect">
                                  <p:stCondLst>
                                    <p:cond delay="0"/>
                                  </p:stCondLst>
                                  <p:childTnLst>
                                    <p:animEffect transition="out" filter="fade">
                                      <p:cBhvr>
                                        <p:cTn id="349" dur="500"/>
                                        <p:tgtEl>
                                          <p:spTgt spid="59"/>
                                        </p:tgtEl>
                                      </p:cBhvr>
                                    </p:animEffect>
                                    <p:set>
                                      <p:cBhvr>
                                        <p:cTn id="350" dur="1" fill="hold">
                                          <p:stCondLst>
                                            <p:cond delay="499"/>
                                          </p:stCondLst>
                                        </p:cTn>
                                        <p:tgtEl>
                                          <p:spTgt spid="59"/>
                                        </p:tgtEl>
                                        <p:attrNameLst>
                                          <p:attrName>style.visibility</p:attrName>
                                        </p:attrNameLst>
                                      </p:cBhvr>
                                      <p:to>
                                        <p:strVal val="hidden"/>
                                      </p:to>
                                    </p:set>
                                  </p:childTnLst>
                                </p:cTn>
                              </p:par>
                              <p:par>
                                <p:cTn id="351" presetID="10" presetClass="exit" presetSubtype="0" fill="hold" grpId="2" nodeType="withEffect">
                                  <p:stCondLst>
                                    <p:cond delay="0"/>
                                  </p:stCondLst>
                                  <p:childTnLst>
                                    <p:animEffect transition="out" filter="fade">
                                      <p:cBhvr>
                                        <p:cTn id="352" dur="500"/>
                                        <p:tgtEl>
                                          <p:spTgt spid="62"/>
                                        </p:tgtEl>
                                      </p:cBhvr>
                                    </p:animEffect>
                                    <p:set>
                                      <p:cBhvr>
                                        <p:cTn id="353" dur="1" fill="hold">
                                          <p:stCondLst>
                                            <p:cond delay="499"/>
                                          </p:stCondLst>
                                        </p:cTn>
                                        <p:tgtEl>
                                          <p:spTgt spid="62"/>
                                        </p:tgtEl>
                                        <p:attrNameLst>
                                          <p:attrName>style.visibility</p:attrName>
                                        </p:attrNameLst>
                                      </p:cBhvr>
                                      <p:to>
                                        <p:strVal val="hidden"/>
                                      </p:to>
                                    </p:set>
                                  </p:childTnLst>
                                </p:cTn>
                              </p:par>
                              <p:par>
                                <p:cTn id="354" presetID="10" presetClass="exit" presetSubtype="0" fill="hold" grpId="2" nodeType="withEffect">
                                  <p:stCondLst>
                                    <p:cond delay="0"/>
                                  </p:stCondLst>
                                  <p:childTnLst>
                                    <p:animEffect transition="out" filter="fade">
                                      <p:cBhvr>
                                        <p:cTn id="355" dur="500"/>
                                        <p:tgtEl>
                                          <p:spTgt spid="63"/>
                                        </p:tgtEl>
                                      </p:cBhvr>
                                    </p:animEffect>
                                    <p:set>
                                      <p:cBhvr>
                                        <p:cTn id="356" dur="1" fill="hold">
                                          <p:stCondLst>
                                            <p:cond delay="499"/>
                                          </p:stCondLst>
                                        </p:cTn>
                                        <p:tgtEl>
                                          <p:spTgt spid="63"/>
                                        </p:tgtEl>
                                        <p:attrNameLst>
                                          <p:attrName>style.visibility</p:attrName>
                                        </p:attrNameLst>
                                      </p:cBhvr>
                                      <p:to>
                                        <p:strVal val="hidden"/>
                                      </p:to>
                                    </p:set>
                                  </p:childTnLst>
                                </p:cTn>
                              </p:par>
                              <p:par>
                                <p:cTn id="357" presetID="10" presetClass="exit" presetSubtype="0" fill="hold" grpId="2" nodeType="withEffect">
                                  <p:stCondLst>
                                    <p:cond delay="0"/>
                                  </p:stCondLst>
                                  <p:childTnLst>
                                    <p:animEffect transition="out" filter="fade">
                                      <p:cBhvr>
                                        <p:cTn id="358" dur="500"/>
                                        <p:tgtEl>
                                          <p:spTgt spid="65"/>
                                        </p:tgtEl>
                                      </p:cBhvr>
                                    </p:animEffect>
                                    <p:set>
                                      <p:cBhvr>
                                        <p:cTn id="359" dur="1" fill="hold">
                                          <p:stCondLst>
                                            <p:cond delay="499"/>
                                          </p:stCondLst>
                                        </p:cTn>
                                        <p:tgtEl>
                                          <p:spTgt spid="65"/>
                                        </p:tgtEl>
                                        <p:attrNameLst>
                                          <p:attrName>style.visibility</p:attrName>
                                        </p:attrNameLst>
                                      </p:cBhvr>
                                      <p:to>
                                        <p:strVal val="hidden"/>
                                      </p:to>
                                    </p:set>
                                  </p:childTnLst>
                                </p:cTn>
                              </p:par>
                              <p:par>
                                <p:cTn id="360" presetID="10" presetClass="exit" presetSubtype="0" fill="hold" grpId="2" nodeType="withEffect">
                                  <p:stCondLst>
                                    <p:cond delay="0"/>
                                  </p:stCondLst>
                                  <p:childTnLst>
                                    <p:animEffect transition="out" filter="fade">
                                      <p:cBhvr>
                                        <p:cTn id="361" dur="500"/>
                                        <p:tgtEl>
                                          <p:spTgt spid="66"/>
                                        </p:tgtEl>
                                      </p:cBhvr>
                                    </p:animEffect>
                                    <p:set>
                                      <p:cBhvr>
                                        <p:cTn id="362" dur="1" fill="hold">
                                          <p:stCondLst>
                                            <p:cond delay="499"/>
                                          </p:stCondLst>
                                        </p:cTn>
                                        <p:tgtEl>
                                          <p:spTgt spid="66"/>
                                        </p:tgtEl>
                                        <p:attrNameLst>
                                          <p:attrName>style.visibility</p:attrName>
                                        </p:attrNameLst>
                                      </p:cBhvr>
                                      <p:to>
                                        <p:strVal val="hidden"/>
                                      </p:to>
                                    </p:set>
                                  </p:childTnLst>
                                </p:cTn>
                              </p:par>
                              <p:par>
                                <p:cTn id="363" presetID="10" presetClass="exit" presetSubtype="0" fill="hold" grpId="2" nodeType="withEffect">
                                  <p:stCondLst>
                                    <p:cond delay="0"/>
                                  </p:stCondLst>
                                  <p:childTnLst>
                                    <p:animEffect transition="out" filter="fade">
                                      <p:cBhvr>
                                        <p:cTn id="364" dur="500"/>
                                        <p:tgtEl>
                                          <p:spTgt spid="67"/>
                                        </p:tgtEl>
                                      </p:cBhvr>
                                    </p:animEffect>
                                    <p:set>
                                      <p:cBhvr>
                                        <p:cTn id="365" dur="1" fill="hold">
                                          <p:stCondLst>
                                            <p:cond delay="499"/>
                                          </p:stCondLst>
                                        </p:cTn>
                                        <p:tgtEl>
                                          <p:spTgt spid="67"/>
                                        </p:tgtEl>
                                        <p:attrNameLst>
                                          <p:attrName>style.visibility</p:attrName>
                                        </p:attrNameLst>
                                      </p:cBhvr>
                                      <p:to>
                                        <p:strVal val="hidden"/>
                                      </p:to>
                                    </p:set>
                                  </p:childTnLst>
                                </p:cTn>
                              </p:par>
                              <p:par>
                                <p:cTn id="366" presetID="10" presetClass="exit" presetSubtype="0" fill="hold" grpId="2" nodeType="withEffect">
                                  <p:stCondLst>
                                    <p:cond delay="0"/>
                                  </p:stCondLst>
                                  <p:childTnLst>
                                    <p:animEffect transition="out" filter="fade">
                                      <p:cBhvr>
                                        <p:cTn id="367" dur="500"/>
                                        <p:tgtEl>
                                          <p:spTgt spid="68"/>
                                        </p:tgtEl>
                                      </p:cBhvr>
                                    </p:animEffect>
                                    <p:set>
                                      <p:cBhvr>
                                        <p:cTn id="368" dur="1" fill="hold">
                                          <p:stCondLst>
                                            <p:cond delay="499"/>
                                          </p:stCondLst>
                                        </p:cTn>
                                        <p:tgtEl>
                                          <p:spTgt spid="68"/>
                                        </p:tgtEl>
                                        <p:attrNameLst>
                                          <p:attrName>style.visibility</p:attrName>
                                        </p:attrNameLst>
                                      </p:cBhvr>
                                      <p:to>
                                        <p:strVal val="hidden"/>
                                      </p:to>
                                    </p:set>
                                  </p:childTnLst>
                                </p:cTn>
                              </p:par>
                              <p:par>
                                <p:cTn id="369" presetID="10" presetClass="exit" presetSubtype="0" fill="hold" grpId="2" nodeType="withEffect">
                                  <p:stCondLst>
                                    <p:cond delay="0"/>
                                  </p:stCondLst>
                                  <p:childTnLst>
                                    <p:animEffect transition="out" filter="fade">
                                      <p:cBhvr>
                                        <p:cTn id="370" dur="500"/>
                                        <p:tgtEl>
                                          <p:spTgt spid="69"/>
                                        </p:tgtEl>
                                      </p:cBhvr>
                                    </p:animEffect>
                                    <p:set>
                                      <p:cBhvr>
                                        <p:cTn id="371" dur="1" fill="hold">
                                          <p:stCondLst>
                                            <p:cond delay="499"/>
                                          </p:stCondLst>
                                        </p:cTn>
                                        <p:tgtEl>
                                          <p:spTgt spid="69"/>
                                        </p:tgtEl>
                                        <p:attrNameLst>
                                          <p:attrName>style.visibility</p:attrName>
                                        </p:attrNameLst>
                                      </p:cBhvr>
                                      <p:to>
                                        <p:strVal val="hidden"/>
                                      </p:to>
                                    </p:set>
                                  </p:childTnLst>
                                </p:cTn>
                              </p:par>
                              <p:par>
                                <p:cTn id="372" presetID="10" presetClass="exit" presetSubtype="0" fill="hold" grpId="2" nodeType="withEffect">
                                  <p:stCondLst>
                                    <p:cond delay="0"/>
                                  </p:stCondLst>
                                  <p:childTnLst>
                                    <p:animEffect transition="out" filter="fade">
                                      <p:cBhvr>
                                        <p:cTn id="373" dur="500"/>
                                        <p:tgtEl>
                                          <p:spTgt spid="70"/>
                                        </p:tgtEl>
                                      </p:cBhvr>
                                    </p:animEffect>
                                    <p:set>
                                      <p:cBhvr>
                                        <p:cTn id="374" dur="1" fill="hold">
                                          <p:stCondLst>
                                            <p:cond delay="499"/>
                                          </p:stCondLst>
                                        </p:cTn>
                                        <p:tgtEl>
                                          <p:spTgt spid="70"/>
                                        </p:tgtEl>
                                        <p:attrNameLst>
                                          <p:attrName>style.visibility</p:attrName>
                                        </p:attrNameLst>
                                      </p:cBhvr>
                                      <p:to>
                                        <p:strVal val="hidden"/>
                                      </p:to>
                                    </p:set>
                                  </p:childTnLst>
                                </p:cTn>
                              </p:par>
                              <p:par>
                                <p:cTn id="375" presetID="10" presetClass="exit" presetSubtype="0" fill="hold" grpId="2" nodeType="withEffect">
                                  <p:stCondLst>
                                    <p:cond delay="0"/>
                                  </p:stCondLst>
                                  <p:childTnLst>
                                    <p:animEffect transition="out" filter="fade">
                                      <p:cBhvr>
                                        <p:cTn id="376" dur="500"/>
                                        <p:tgtEl>
                                          <p:spTgt spid="71"/>
                                        </p:tgtEl>
                                      </p:cBhvr>
                                    </p:animEffect>
                                    <p:set>
                                      <p:cBhvr>
                                        <p:cTn id="377" dur="1" fill="hold">
                                          <p:stCondLst>
                                            <p:cond delay="499"/>
                                          </p:stCondLst>
                                        </p:cTn>
                                        <p:tgtEl>
                                          <p:spTgt spid="71"/>
                                        </p:tgtEl>
                                        <p:attrNameLst>
                                          <p:attrName>style.visibility</p:attrName>
                                        </p:attrNameLst>
                                      </p:cBhvr>
                                      <p:to>
                                        <p:strVal val="hidden"/>
                                      </p:to>
                                    </p:set>
                                  </p:childTnLst>
                                </p:cTn>
                              </p:par>
                              <p:par>
                                <p:cTn id="378" presetID="10" presetClass="exit" presetSubtype="0" fill="hold" grpId="2" nodeType="withEffect">
                                  <p:stCondLst>
                                    <p:cond delay="0"/>
                                  </p:stCondLst>
                                  <p:childTnLst>
                                    <p:animEffect transition="out" filter="fade">
                                      <p:cBhvr>
                                        <p:cTn id="379" dur="500"/>
                                        <p:tgtEl>
                                          <p:spTgt spid="72"/>
                                        </p:tgtEl>
                                      </p:cBhvr>
                                    </p:animEffect>
                                    <p:set>
                                      <p:cBhvr>
                                        <p:cTn id="380" dur="1" fill="hold">
                                          <p:stCondLst>
                                            <p:cond delay="499"/>
                                          </p:stCondLst>
                                        </p:cTn>
                                        <p:tgtEl>
                                          <p:spTgt spid="72"/>
                                        </p:tgtEl>
                                        <p:attrNameLst>
                                          <p:attrName>style.visibility</p:attrName>
                                        </p:attrNameLst>
                                      </p:cBhvr>
                                      <p:to>
                                        <p:strVal val="hidden"/>
                                      </p:to>
                                    </p:set>
                                  </p:childTnLst>
                                </p:cTn>
                              </p:par>
                              <p:par>
                                <p:cTn id="381" presetID="10" presetClass="exit" presetSubtype="0" fill="hold" grpId="2" nodeType="withEffect">
                                  <p:stCondLst>
                                    <p:cond delay="0"/>
                                  </p:stCondLst>
                                  <p:childTnLst>
                                    <p:animEffect transition="out" filter="fade">
                                      <p:cBhvr>
                                        <p:cTn id="382" dur="500"/>
                                        <p:tgtEl>
                                          <p:spTgt spid="64"/>
                                        </p:tgtEl>
                                      </p:cBhvr>
                                    </p:animEffect>
                                    <p:set>
                                      <p:cBhvr>
                                        <p:cTn id="383" dur="1" fill="hold">
                                          <p:stCondLst>
                                            <p:cond delay="499"/>
                                          </p:stCondLst>
                                        </p:cTn>
                                        <p:tgtEl>
                                          <p:spTgt spid="64"/>
                                        </p:tgtEl>
                                        <p:attrNameLst>
                                          <p:attrName>style.visibility</p:attrName>
                                        </p:attrNameLst>
                                      </p:cBhvr>
                                      <p:to>
                                        <p:strVal val="hidden"/>
                                      </p:to>
                                    </p:set>
                                  </p:childTnLst>
                                </p:cTn>
                              </p:par>
                              <p:par>
                                <p:cTn id="384" presetID="10" presetClass="exit" presetSubtype="0" fill="hold" grpId="2" nodeType="withEffect">
                                  <p:stCondLst>
                                    <p:cond delay="0"/>
                                  </p:stCondLst>
                                  <p:childTnLst>
                                    <p:animEffect transition="out" filter="fade">
                                      <p:cBhvr>
                                        <p:cTn id="385" dur="500"/>
                                        <p:tgtEl>
                                          <p:spTgt spid="73"/>
                                        </p:tgtEl>
                                      </p:cBhvr>
                                    </p:animEffect>
                                    <p:set>
                                      <p:cBhvr>
                                        <p:cTn id="386" dur="1" fill="hold">
                                          <p:stCondLst>
                                            <p:cond delay="499"/>
                                          </p:stCondLst>
                                        </p:cTn>
                                        <p:tgtEl>
                                          <p:spTgt spid="73"/>
                                        </p:tgtEl>
                                        <p:attrNameLst>
                                          <p:attrName>style.visibility</p:attrName>
                                        </p:attrNameLst>
                                      </p:cBhvr>
                                      <p:to>
                                        <p:strVal val="hidden"/>
                                      </p:to>
                                    </p:set>
                                  </p:childTnLst>
                                </p:cTn>
                              </p:par>
                              <p:par>
                                <p:cTn id="387" presetID="10" presetClass="entr" presetSubtype="0" fill="hold" grpId="0" nodeType="withEffect">
                                  <p:stCondLst>
                                    <p:cond delay="0"/>
                                  </p:stCondLst>
                                  <p:childTnLst>
                                    <p:set>
                                      <p:cBhvr>
                                        <p:cTn id="388" dur="1" fill="hold">
                                          <p:stCondLst>
                                            <p:cond delay="0"/>
                                          </p:stCondLst>
                                        </p:cTn>
                                        <p:tgtEl>
                                          <p:spTgt spid="75"/>
                                        </p:tgtEl>
                                        <p:attrNameLst>
                                          <p:attrName>style.visibility</p:attrName>
                                        </p:attrNameLst>
                                      </p:cBhvr>
                                      <p:to>
                                        <p:strVal val="visible"/>
                                      </p:to>
                                    </p:set>
                                    <p:animEffect transition="in" filter="fade">
                                      <p:cBhvr>
                                        <p:cTn id="389" dur="500"/>
                                        <p:tgtEl>
                                          <p:spTgt spid="75"/>
                                        </p:tgtEl>
                                      </p:cBhvr>
                                    </p:animEffect>
                                  </p:childTnLst>
                                </p:cTn>
                              </p:par>
                              <p:par>
                                <p:cTn id="390" presetID="10" presetClass="entr" presetSubtype="0" fill="hold" grpId="0" nodeType="withEffect">
                                  <p:stCondLst>
                                    <p:cond delay="0"/>
                                  </p:stCondLst>
                                  <p:childTnLst>
                                    <p:set>
                                      <p:cBhvr>
                                        <p:cTn id="391" dur="1" fill="hold">
                                          <p:stCondLst>
                                            <p:cond delay="0"/>
                                          </p:stCondLst>
                                        </p:cTn>
                                        <p:tgtEl>
                                          <p:spTgt spid="61"/>
                                        </p:tgtEl>
                                        <p:attrNameLst>
                                          <p:attrName>style.visibility</p:attrName>
                                        </p:attrNameLst>
                                      </p:cBhvr>
                                      <p:to>
                                        <p:strVal val="visible"/>
                                      </p:to>
                                    </p:set>
                                    <p:animEffect transition="in" filter="fade">
                                      <p:cBhvr>
                                        <p:cTn id="392" dur="500"/>
                                        <p:tgtEl>
                                          <p:spTgt spid="61"/>
                                        </p:tgtEl>
                                      </p:cBhvr>
                                    </p:animEffect>
                                  </p:childTnLst>
                                </p:cTn>
                              </p:par>
                              <p:par>
                                <p:cTn id="393" presetID="10" presetClass="entr" presetSubtype="0" fill="hold" grpId="0" nodeType="withEffect">
                                  <p:stCondLst>
                                    <p:cond delay="0"/>
                                  </p:stCondLst>
                                  <p:childTnLst>
                                    <p:set>
                                      <p:cBhvr>
                                        <p:cTn id="394" dur="1" fill="hold">
                                          <p:stCondLst>
                                            <p:cond delay="0"/>
                                          </p:stCondLst>
                                        </p:cTn>
                                        <p:tgtEl>
                                          <p:spTgt spid="27"/>
                                        </p:tgtEl>
                                        <p:attrNameLst>
                                          <p:attrName>style.visibility</p:attrName>
                                        </p:attrNameLst>
                                      </p:cBhvr>
                                      <p:to>
                                        <p:strVal val="visible"/>
                                      </p:to>
                                    </p:set>
                                    <p:animEffect transition="in" filter="fade">
                                      <p:cBhvr>
                                        <p:cTn id="395" dur="500"/>
                                        <p:tgtEl>
                                          <p:spTgt spid="27"/>
                                        </p:tgtEl>
                                      </p:cBhvr>
                                    </p:animEffect>
                                  </p:childTnLst>
                                </p:cTn>
                              </p:par>
                              <p:par>
                                <p:cTn id="396" presetID="10" presetClass="entr" presetSubtype="0" fill="hold" grpId="0" nodeType="withEffect">
                                  <p:stCondLst>
                                    <p:cond delay="0"/>
                                  </p:stCondLst>
                                  <p:childTnLst>
                                    <p:set>
                                      <p:cBhvr>
                                        <p:cTn id="397" dur="1" fill="hold">
                                          <p:stCondLst>
                                            <p:cond delay="0"/>
                                          </p:stCondLst>
                                        </p:cTn>
                                        <p:tgtEl>
                                          <p:spTgt spid="43"/>
                                        </p:tgtEl>
                                        <p:attrNameLst>
                                          <p:attrName>style.visibility</p:attrName>
                                        </p:attrNameLst>
                                      </p:cBhvr>
                                      <p:to>
                                        <p:strVal val="visible"/>
                                      </p:to>
                                    </p:set>
                                    <p:animEffect transition="in" filter="fade">
                                      <p:cBhvr>
                                        <p:cTn id="398" dur="500"/>
                                        <p:tgtEl>
                                          <p:spTgt spid="43"/>
                                        </p:tgtEl>
                                      </p:cBhvr>
                                    </p:animEffect>
                                  </p:childTnLst>
                                </p:cTn>
                              </p:par>
                              <p:par>
                                <p:cTn id="399" presetID="22" presetClass="entr" presetSubtype="4" fill="hold" grpId="0" nodeType="withEffect">
                                  <p:stCondLst>
                                    <p:cond delay="0"/>
                                  </p:stCondLst>
                                  <p:childTnLst>
                                    <p:set>
                                      <p:cBhvr>
                                        <p:cTn id="400" dur="1" fill="hold">
                                          <p:stCondLst>
                                            <p:cond delay="0"/>
                                          </p:stCondLst>
                                        </p:cTn>
                                        <p:tgtEl>
                                          <p:spTgt spid="76"/>
                                        </p:tgtEl>
                                        <p:attrNameLst>
                                          <p:attrName>style.visibility</p:attrName>
                                        </p:attrNameLst>
                                      </p:cBhvr>
                                      <p:to>
                                        <p:strVal val="visible"/>
                                      </p:to>
                                    </p:set>
                                    <p:animEffect transition="in" filter="wipe(down)">
                                      <p:cBhvr>
                                        <p:cTn id="401" dur="500"/>
                                        <p:tgtEl>
                                          <p:spTgt spid="76"/>
                                        </p:tgtEl>
                                      </p:cBhvr>
                                    </p:animEffect>
                                  </p:childTnLst>
                                </p:cTn>
                              </p:par>
                              <p:par>
                                <p:cTn id="402" presetID="22" presetClass="entr" presetSubtype="4" fill="hold" grpId="0" nodeType="withEffect">
                                  <p:stCondLst>
                                    <p:cond delay="0"/>
                                  </p:stCondLst>
                                  <p:childTnLst>
                                    <p:set>
                                      <p:cBhvr>
                                        <p:cTn id="403" dur="1" fill="hold">
                                          <p:stCondLst>
                                            <p:cond delay="0"/>
                                          </p:stCondLst>
                                        </p:cTn>
                                        <p:tgtEl>
                                          <p:spTgt spid="77"/>
                                        </p:tgtEl>
                                        <p:attrNameLst>
                                          <p:attrName>style.visibility</p:attrName>
                                        </p:attrNameLst>
                                      </p:cBhvr>
                                      <p:to>
                                        <p:strVal val="visible"/>
                                      </p:to>
                                    </p:set>
                                    <p:animEffect transition="in" filter="wipe(down)">
                                      <p:cBhvr>
                                        <p:cTn id="404" dur="500"/>
                                        <p:tgtEl>
                                          <p:spTgt spid="77"/>
                                        </p:tgtEl>
                                      </p:cBhvr>
                                    </p:animEffect>
                                  </p:childTnLst>
                                </p:cTn>
                              </p:par>
                              <p:par>
                                <p:cTn id="405" presetID="22" presetClass="entr" presetSubtype="4" fill="hold" grpId="0" nodeType="withEffect">
                                  <p:stCondLst>
                                    <p:cond delay="0"/>
                                  </p:stCondLst>
                                  <p:childTnLst>
                                    <p:set>
                                      <p:cBhvr>
                                        <p:cTn id="406" dur="1" fill="hold">
                                          <p:stCondLst>
                                            <p:cond delay="0"/>
                                          </p:stCondLst>
                                        </p:cTn>
                                        <p:tgtEl>
                                          <p:spTgt spid="78"/>
                                        </p:tgtEl>
                                        <p:attrNameLst>
                                          <p:attrName>style.visibility</p:attrName>
                                        </p:attrNameLst>
                                      </p:cBhvr>
                                      <p:to>
                                        <p:strVal val="visible"/>
                                      </p:to>
                                    </p:set>
                                    <p:animEffect transition="in" filter="wipe(down)">
                                      <p:cBhvr>
                                        <p:cTn id="40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10" grpId="0" animBg="1"/>
      <p:bldP spid="32" grpId="0" animBg="1"/>
      <p:bldP spid="27" grpId="0" animBg="1"/>
      <p:bldP spid="28" grpId="0"/>
      <p:bldP spid="5" grpId="0"/>
      <p:bldP spid="6" grpId="0"/>
      <p:bldP spid="11" grpId="0" animBg="1"/>
      <p:bldP spid="47" grpId="0" animBg="1"/>
      <p:bldP spid="48" grpId="0" animBg="1"/>
      <p:bldP spid="49" grpId="0" animBg="1"/>
      <p:bldP spid="50" grpId="0" animBg="1"/>
      <p:bldP spid="29" grpId="0" animBg="1"/>
      <p:bldP spid="29" grpId="1" animBg="1"/>
      <p:bldP spid="29" grpId="2" animBg="1"/>
      <p:bldP spid="30" grpId="0" animBg="1"/>
      <p:bldP spid="30" grpId="1" animBg="1"/>
      <p:bldP spid="30" grpId="2" animBg="1"/>
      <p:bldP spid="31" grpId="0" animBg="1"/>
      <p:bldP spid="31" grpId="1" animBg="1"/>
      <p:bldP spid="31" grpId="2" animBg="1"/>
      <p:bldP spid="33" grpId="0" animBg="1"/>
      <p:bldP spid="33" grpId="1" animBg="1"/>
      <p:bldP spid="33" grpId="2" animBg="1"/>
      <p:bldP spid="34" grpId="0" animBg="1"/>
      <p:bldP spid="34" grpId="1" animBg="1"/>
      <p:bldP spid="34" grpId="2" animBg="1"/>
      <p:bldP spid="35" grpId="0" animBg="1"/>
      <p:bldP spid="35" grpId="1" animBg="1"/>
      <p:bldP spid="35"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3" grpId="0" animBg="1"/>
      <p:bldP spid="44" grpId="0" animBg="1"/>
      <p:bldP spid="44" grpId="1" animBg="1"/>
      <p:bldP spid="44" grpId="2" animBg="1"/>
      <p:bldP spid="45" grpId="0" animBg="1"/>
      <p:bldP spid="45" grpId="1" animBg="1"/>
      <p:bldP spid="45" grpId="2" animBg="1"/>
      <p:bldP spid="46" grpId="0" animBg="1"/>
      <p:bldP spid="46" grpId="1" animBg="1"/>
      <p:bldP spid="46" grpId="2" animBg="1"/>
      <p:bldP spid="51" grpId="0" animBg="1"/>
      <p:bldP spid="51" grpId="1" animBg="1"/>
      <p:bldP spid="51" grpId="2" animBg="1"/>
      <p:bldP spid="52" grpId="0" animBg="1"/>
      <p:bldP spid="52" grpId="1" animBg="1"/>
      <p:bldP spid="52" grpId="2" animBg="1"/>
      <p:bldP spid="53" grpId="0" animBg="1"/>
      <p:bldP spid="53" grpId="1" animBg="1"/>
      <p:bldP spid="53" grpId="2" animBg="1"/>
      <p:bldP spid="54" grpId="0" animBg="1"/>
      <p:bldP spid="54" grpId="1" animBg="1"/>
      <p:bldP spid="54" grpId="2" animBg="1"/>
      <p:bldP spid="55" grpId="0" animBg="1"/>
      <p:bldP spid="55" grpId="1" animBg="1"/>
      <p:bldP spid="55" grpId="2" animBg="1"/>
      <p:bldP spid="56" grpId="0" animBg="1"/>
      <p:bldP spid="56" grpId="1" animBg="1"/>
      <p:bldP spid="56" grpId="2" animBg="1"/>
      <p:bldP spid="57" grpId="0" animBg="1"/>
      <p:bldP spid="57" grpId="1" animBg="1"/>
      <p:bldP spid="57" grpId="2" animBg="1"/>
      <p:bldP spid="58" grpId="0" animBg="1"/>
      <p:bldP spid="58" grpId="1" animBg="1"/>
      <p:bldP spid="58" grpId="2" animBg="1"/>
      <p:bldP spid="59" grpId="0" animBg="1"/>
      <p:bldP spid="59" grpId="1" animBg="1"/>
      <p:bldP spid="59" grpId="2" animBg="1"/>
      <p:bldP spid="60" grpId="0" animBg="1"/>
      <p:bldP spid="61" grpId="0" animBg="1"/>
      <p:bldP spid="62" grpId="0" animBg="1"/>
      <p:bldP spid="62" grpId="1" animBg="1"/>
      <p:bldP spid="62" grpId="2" animBg="1"/>
      <p:bldP spid="63" grpId="0" animBg="1"/>
      <p:bldP spid="63" grpId="1" animBg="1"/>
      <p:bldP spid="63" grpId="2" animBg="1"/>
      <p:bldP spid="64" grpId="0" animBg="1"/>
      <p:bldP spid="64" grpId="1" animBg="1"/>
      <p:bldP spid="64" grpId="2" animBg="1"/>
      <p:bldP spid="65" grpId="0" animBg="1"/>
      <p:bldP spid="65" grpId="1" animBg="1"/>
      <p:bldP spid="65" grpId="2" animBg="1"/>
      <p:bldP spid="66" grpId="0" animBg="1"/>
      <p:bldP spid="66" grpId="1" animBg="1"/>
      <p:bldP spid="66" grpId="2" animBg="1"/>
      <p:bldP spid="67" grpId="0" animBg="1"/>
      <p:bldP spid="67" grpId="1" animBg="1"/>
      <p:bldP spid="67" grpId="2" animBg="1"/>
      <p:bldP spid="68" grpId="0" animBg="1"/>
      <p:bldP spid="68" grpId="1" animBg="1"/>
      <p:bldP spid="68" grpId="2" animBg="1"/>
      <p:bldP spid="69" grpId="0" animBg="1"/>
      <p:bldP spid="69" grpId="1" animBg="1"/>
      <p:bldP spid="69" grpId="2" animBg="1"/>
      <p:bldP spid="70" grpId="0" animBg="1"/>
      <p:bldP spid="70" grpId="1" animBg="1"/>
      <p:bldP spid="70" grpId="2" animBg="1"/>
      <p:bldP spid="71" grpId="0" animBg="1"/>
      <p:bldP spid="71" grpId="1" animBg="1"/>
      <p:bldP spid="71" grpId="2" animBg="1"/>
      <p:bldP spid="72" grpId="0" animBg="1"/>
      <p:bldP spid="72" grpId="1" animBg="1"/>
      <p:bldP spid="72" grpId="2" animBg="1"/>
      <p:bldP spid="73" grpId="0" animBg="1"/>
      <p:bldP spid="73" grpId="1" animBg="1"/>
      <p:bldP spid="73" grpId="2" animBg="1"/>
      <p:bldP spid="74" grpId="0" animBg="1"/>
      <p:bldP spid="75" grpId="0" animBg="1"/>
      <p:bldP spid="76" grpId="0" animBg="1"/>
      <p:bldP spid="77" grpId="0" animBg="1"/>
      <p:bldP spid="7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FEDC9-34D3-FD4C-9104-498D42CCEE35}"/>
              </a:ext>
            </a:extLst>
          </p:cNvPr>
          <p:cNvSpPr>
            <a:spLocks noGrp="1"/>
          </p:cNvSpPr>
          <p:nvPr>
            <p:ph type="title"/>
          </p:nvPr>
        </p:nvSpPr>
        <p:spPr>
          <a:xfrm>
            <a:off x="228600" y="152400"/>
            <a:ext cx="8915400" cy="1066800"/>
          </a:xfrm>
        </p:spPr>
        <p:txBody>
          <a:bodyPr/>
          <a:lstStyle/>
          <a:p>
            <a:r>
              <a:rPr lang="en-US" sz="3800" dirty="0"/>
              <a:t>Computational Cost is Mathematically Proven</a:t>
            </a:r>
          </a:p>
        </p:txBody>
      </p:sp>
      <p:pic>
        <p:nvPicPr>
          <p:cNvPr id="6" name="Content Placeholder 5">
            <a:extLst>
              <a:ext uri="{FF2B5EF4-FFF2-40B4-BE49-F238E27FC236}">
                <a16:creationId xmlns:a16="http://schemas.microsoft.com/office/drawing/2014/main" id="{E79CDD2A-2D01-834D-8151-159B304B04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6146" y="1371600"/>
            <a:ext cx="7575508" cy="4876800"/>
          </a:xfrm>
        </p:spPr>
      </p:pic>
      <p:sp>
        <p:nvSpPr>
          <p:cNvPr id="4" name="Slide Number Placeholder 3">
            <a:extLst>
              <a:ext uri="{FF2B5EF4-FFF2-40B4-BE49-F238E27FC236}">
                <a16:creationId xmlns:a16="http://schemas.microsoft.com/office/drawing/2014/main" id="{EE12016C-C86B-B243-8EF1-A624F3FE4F2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A76F6E2C-3BDC-F64E-BAB1-20CCBE56F974}"/>
              </a:ext>
            </a:extLst>
          </p:cNvPr>
          <p:cNvSpPr/>
          <p:nvPr/>
        </p:nvSpPr>
        <p:spPr>
          <a:xfrm>
            <a:off x="2555776" y="6400800"/>
            <a:ext cx="35128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hlinkClick r:id="rId3"/>
              </a:rPr>
              <a:t>https://arxiv.org/abs/1412.0348</a:t>
            </a:r>
            <a:r>
              <a:rPr kumimoji="0" lang="en-US" sz="1800" b="0" i="0" u="none" strike="noStrike" kern="1200" cap="none" spc="0" normalizeH="0" baseline="0" noProof="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47048517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D96F-9ED3-0E4C-BF7F-86EEEFB09540}"/>
              </a:ext>
            </a:extLst>
          </p:cNvPr>
          <p:cNvSpPr>
            <a:spLocks noGrp="1"/>
          </p:cNvSpPr>
          <p:nvPr>
            <p:ph type="title"/>
          </p:nvPr>
        </p:nvSpPr>
        <p:spPr>
          <a:xfrm>
            <a:off x="-36512" y="152400"/>
            <a:ext cx="9599984" cy="1066800"/>
          </a:xfrm>
        </p:spPr>
        <p:txBody>
          <a:bodyPr/>
          <a:lstStyle/>
          <a:p>
            <a:r>
              <a:rPr lang="en-US"/>
              <a:t>We Need Faster &amp; Scalable Genome Analysis</a:t>
            </a:r>
          </a:p>
        </p:txBody>
      </p:sp>
      <p:sp>
        <p:nvSpPr>
          <p:cNvPr id="4" name="Slide Number Placeholder 3">
            <a:extLst>
              <a:ext uri="{FF2B5EF4-FFF2-40B4-BE49-F238E27FC236}">
                <a16:creationId xmlns:a16="http://schemas.microsoft.com/office/drawing/2014/main" id="{6071BB7E-7845-6244-9D6F-DC2B6B02D6D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Content Placeholder 5">
            <a:extLst>
              <a:ext uri="{FF2B5EF4-FFF2-40B4-BE49-F238E27FC236}">
                <a16:creationId xmlns:a16="http://schemas.microsoft.com/office/drawing/2014/main" id="{9D8BA7B5-6057-0749-8D04-0E229A51C619}"/>
              </a:ext>
            </a:extLst>
          </p:cNvPr>
          <p:cNvPicPr>
            <a:picLocks noChangeAspect="1"/>
          </p:cNvPicPr>
          <p:nvPr/>
        </p:nvPicPr>
        <p:blipFill rotWithShape="1">
          <a:blip r:embed="rId3">
            <a:extLst>
              <a:ext uri="{28A0092B-C50C-407E-A947-70E740481C1C}">
                <a14:useLocalDpi xmlns:a14="http://schemas.microsoft.com/office/drawing/2010/main" val="0"/>
              </a:ext>
            </a:extLst>
          </a:blip>
          <a:srcRect t="17717" r="23484" b="7611"/>
          <a:stretch/>
        </p:blipFill>
        <p:spPr>
          <a:xfrm>
            <a:off x="741198" y="1024625"/>
            <a:ext cx="3423714" cy="2088232"/>
          </a:xfrm>
          <a:prstGeom prst="rect">
            <a:avLst/>
          </a:prstGeom>
        </p:spPr>
      </p:pic>
      <p:pic>
        <p:nvPicPr>
          <p:cNvPr id="7" name="Picture 6">
            <a:extLst>
              <a:ext uri="{FF2B5EF4-FFF2-40B4-BE49-F238E27FC236}">
                <a16:creationId xmlns:a16="http://schemas.microsoft.com/office/drawing/2014/main" id="{A3B519A5-07C0-6A4A-B80F-C4828F13C08E}"/>
              </a:ext>
            </a:extLst>
          </p:cNvPr>
          <p:cNvPicPr>
            <a:picLocks noChangeAspect="1"/>
          </p:cNvPicPr>
          <p:nvPr/>
        </p:nvPicPr>
        <p:blipFill>
          <a:blip r:embed="rId4"/>
          <a:stretch>
            <a:fillRect/>
          </a:stretch>
        </p:blipFill>
        <p:spPr>
          <a:xfrm rot="5400000">
            <a:off x="5686509" y="1014038"/>
            <a:ext cx="2156459" cy="2131671"/>
          </a:xfrm>
          <a:prstGeom prst="rect">
            <a:avLst/>
          </a:prstGeom>
        </p:spPr>
      </p:pic>
      <p:sp>
        <p:nvSpPr>
          <p:cNvPr id="9" name="Rectangle 8">
            <a:extLst>
              <a:ext uri="{FF2B5EF4-FFF2-40B4-BE49-F238E27FC236}">
                <a16:creationId xmlns:a16="http://schemas.microsoft.com/office/drawing/2014/main" id="{79A357C3-037A-FF4C-9649-5150C5A41046}"/>
              </a:ext>
            </a:extLst>
          </p:cNvPr>
          <p:cNvSpPr/>
          <p:nvPr/>
        </p:nvSpPr>
        <p:spPr>
          <a:xfrm>
            <a:off x="4932040" y="3112857"/>
            <a:ext cx="410380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Predicting the </a:t>
            </a:r>
            <a:r>
              <a:rPr kumimoji="0" lang="en-US" sz="1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presence</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1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relative abundance</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of </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microbes</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in a sample</a:t>
            </a:r>
          </a:p>
        </p:txBody>
      </p:sp>
      <p:sp>
        <p:nvSpPr>
          <p:cNvPr id="10" name="Rectangle 9">
            <a:extLst>
              <a:ext uri="{FF2B5EF4-FFF2-40B4-BE49-F238E27FC236}">
                <a16:creationId xmlns:a16="http://schemas.microsoft.com/office/drawing/2014/main" id="{B76B1D94-3169-C94C-81E6-31FAA4873F93}"/>
              </a:ext>
            </a:extLst>
          </p:cNvPr>
          <p:cNvSpPr/>
          <p:nvPr/>
        </p:nvSpPr>
        <p:spPr>
          <a:xfrm>
            <a:off x="539552" y="3131676"/>
            <a:ext cx="392392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Understanding </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genetic variations, species, evolution, …</a:t>
            </a:r>
          </a:p>
        </p:txBody>
      </p:sp>
      <p:sp>
        <p:nvSpPr>
          <p:cNvPr id="13" name="Rectangle 12">
            <a:extLst>
              <a:ext uri="{FF2B5EF4-FFF2-40B4-BE49-F238E27FC236}">
                <a16:creationId xmlns:a16="http://schemas.microsoft.com/office/drawing/2014/main" id="{3A223A29-6644-0347-8D71-6121991CBC37}"/>
              </a:ext>
            </a:extLst>
          </p:cNvPr>
          <p:cNvSpPr/>
          <p:nvPr/>
        </p:nvSpPr>
        <p:spPr>
          <a:xfrm>
            <a:off x="144016" y="5879013"/>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Rapid surveillance of </a:t>
            </a:r>
            <a:r>
              <a:rPr kumimoji="0" lang="en-US" sz="1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disease outbreaks</a:t>
            </a:r>
          </a:p>
        </p:txBody>
      </p:sp>
      <p:pic>
        <p:nvPicPr>
          <p:cNvPr id="16" name="Picture 15">
            <a:extLst>
              <a:ext uri="{FF2B5EF4-FFF2-40B4-BE49-F238E27FC236}">
                <a16:creationId xmlns:a16="http://schemas.microsoft.com/office/drawing/2014/main" id="{065DED78-1DA1-334F-BE4E-C478633C9CCD}"/>
              </a:ext>
            </a:extLst>
          </p:cNvPr>
          <p:cNvPicPr>
            <a:picLocks noChangeAspect="1"/>
          </p:cNvPicPr>
          <p:nvPr/>
        </p:nvPicPr>
        <p:blipFill>
          <a:blip r:embed="rId5"/>
          <a:stretch>
            <a:fillRect/>
          </a:stretch>
        </p:blipFill>
        <p:spPr>
          <a:xfrm>
            <a:off x="688528" y="3914154"/>
            <a:ext cx="3476384" cy="1955466"/>
          </a:xfrm>
          <a:prstGeom prst="rect">
            <a:avLst/>
          </a:prstGeom>
        </p:spPr>
      </p:pic>
      <p:sp>
        <p:nvSpPr>
          <p:cNvPr id="17" name="Rectangle 16">
            <a:extLst>
              <a:ext uri="{FF2B5EF4-FFF2-40B4-BE49-F238E27FC236}">
                <a16:creationId xmlns:a16="http://schemas.microsoft.com/office/drawing/2014/main" id="{7BC48378-27E6-E74D-8EEF-1E75F9F5206F}"/>
              </a:ext>
            </a:extLst>
          </p:cNvPr>
          <p:cNvSpPr/>
          <p:nvPr/>
        </p:nvSpPr>
        <p:spPr>
          <a:xfrm>
            <a:off x="5004544" y="5874281"/>
            <a:ext cx="4031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Developing </a:t>
            </a:r>
            <a:r>
              <a:rPr kumimoji="0" lang="en-US" sz="1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personalized medicine</a:t>
            </a:r>
          </a:p>
        </p:txBody>
      </p:sp>
      <p:pic>
        <p:nvPicPr>
          <p:cNvPr id="22" name="Picture 20" descr="Related image">
            <a:extLst>
              <a:ext uri="{FF2B5EF4-FFF2-40B4-BE49-F238E27FC236}">
                <a16:creationId xmlns:a16="http://schemas.microsoft.com/office/drawing/2014/main" id="{A207574E-145E-3846-B1F1-469104C3B01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2942" t="50853" r="8530" b="12146"/>
          <a:stretch/>
        </p:blipFill>
        <p:spPr bwMode="auto">
          <a:xfrm>
            <a:off x="5923875" y="4922839"/>
            <a:ext cx="625218"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Related image">
            <a:extLst>
              <a:ext uri="{FF2B5EF4-FFF2-40B4-BE49-F238E27FC236}">
                <a16:creationId xmlns:a16="http://schemas.microsoft.com/office/drawing/2014/main" id="{66E8E7A2-C541-7E48-93B5-E3E2C2B8C2B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8835" t="50853" r="50206" b="12146"/>
          <a:stretch/>
        </p:blipFill>
        <p:spPr bwMode="auto">
          <a:xfrm>
            <a:off x="6020445" y="3980147"/>
            <a:ext cx="707212"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Related image">
            <a:extLst>
              <a:ext uri="{FF2B5EF4-FFF2-40B4-BE49-F238E27FC236}">
                <a16:creationId xmlns:a16="http://schemas.microsoft.com/office/drawing/2014/main" id="{042EC2D7-9036-5049-B7B0-A612D0C670D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8740" t="50853" r="71287" b="12146"/>
          <a:stretch/>
        </p:blipFill>
        <p:spPr bwMode="auto">
          <a:xfrm>
            <a:off x="5635182" y="3899121"/>
            <a:ext cx="673957"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6" descr="Image result for medication icon">
            <a:extLst>
              <a:ext uri="{FF2B5EF4-FFF2-40B4-BE49-F238E27FC236}">
                <a16:creationId xmlns:a16="http://schemas.microsoft.com/office/drawing/2014/main" id="{E34AC37D-D314-9349-8E43-D3A56B0F770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6306" t="2057" r="6476" b="59543"/>
          <a:stretch/>
        </p:blipFill>
        <p:spPr bwMode="auto">
          <a:xfrm>
            <a:off x="7446864" y="5116655"/>
            <a:ext cx="653528" cy="6742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6" descr="Image result for medication icon">
            <a:extLst>
              <a:ext uri="{FF2B5EF4-FFF2-40B4-BE49-F238E27FC236}">
                <a16:creationId xmlns:a16="http://schemas.microsoft.com/office/drawing/2014/main" id="{8D68DAFE-2E59-6C43-A4FF-ADCD82611D5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663" t="2087" r="55824" b="60400"/>
          <a:stretch/>
        </p:blipFill>
        <p:spPr bwMode="auto">
          <a:xfrm>
            <a:off x="7301905" y="4219429"/>
            <a:ext cx="615574" cy="615574"/>
          </a:xfrm>
          <a:prstGeom prst="rect">
            <a:avLst/>
          </a:prstGeom>
          <a:noFill/>
          <a:extLst>
            <a:ext uri="{909E8E84-426E-40DD-AFC4-6F175D3DCCD1}">
              <a14:hiddenFill xmlns:a14="http://schemas.microsoft.com/office/drawing/2010/main">
                <a:solidFill>
                  <a:srgbClr val="FFFFFF"/>
                </a:solidFill>
              </a14:hiddenFill>
            </a:ext>
          </a:extLst>
        </p:spPr>
      </p:pic>
      <p:sp>
        <p:nvSpPr>
          <p:cNvPr id="29" name="Right Arrow 28">
            <a:extLst>
              <a:ext uri="{FF2B5EF4-FFF2-40B4-BE49-F238E27FC236}">
                <a16:creationId xmlns:a16="http://schemas.microsoft.com/office/drawing/2014/main" id="{F9FEAE5E-C06E-0842-AD47-E10909BBE084}"/>
              </a:ext>
            </a:extLst>
          </p:cNvPr>
          <p:cNvSpPr/>
          <p:nvPr/>
        </p:nvSpPr>
        <p:spPr>
          <a:xfrm flipH="1">
            <a:off x="6806446" y="4413471"/>
            <a:ext cx="375525" cy="221975"/>
          </a:xfrm>
          <a:prstGeom prst="rightArrow">
            <a:avLst>
              <a:gd name="adj1" fmla="val 50000"/>
              <a:gd name="adj2" fmla="val 81840"/>
            </a:avLst>
          </a:prstGeom>
          <a:solidFill>
            <a:schemeClr val="bg1">
              <a:lumMod val="5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sp>
        <p:nvSpPr>
          <p:cNvPr id="34" name="Right Arrow 33">
            <a:extLst>
              <a:ext uri="{FF2B5EF4-FFF2-40B4-BE49-F238E27FC236}">
                <a16:creationId xmlns:a16="http://schemas.microsoft.com/office/drawing/2014/main" id="{559D13C8-7445-4B4C-9F01-68BBD716A138}"/>
              </a:ext>
            </a:extLst>
          </p:cNvPr>
          <p:cNvSpPr/>
          <p:nvPr/>
        </p:nvSpPr>
        <p:spPr>
          <a:xfrm flipH="1">
            <a:off x="6810216" y="5342806"/>
            <a:ext cx="375525" cy="221975"/>
          </a:xfrm>
          <a:prstGeom prst="rightArrow">
            <a:avLst>
              <a:gd name="adj1" fmla="val 50000"/>
              <a:gd name="adj2" fmla="val 81840"/>
            </a:avLst>
          </a:prstGeom>
          <a:solidFill>
            <a:schemeClr val="bg1">
              <a:lumMod val="5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sp>
        <p:nvSpPr>
          <p:cNvPr id="35" name="Rectangle 34">
            <a:extLst>
              <a:ext uri="{FF2B5EF4-FFF2-40B4-BE49-F238E27FC236}">
                <a16:creationId xmlns:a16="http://schemas.microsoft.com/office/drawing/2014/main" id="{470B46ED-CFE3-1B42-9238-85E51E7AF537}"/>
              </a:ext>
            </a:extLst>
          </p:cNvPr>
          <p:cNvSpPr/>
          <p:nvPr/>
        </p:nvSpPr>
        <p:spPr>
          <a:xfrm>
            <a:off x="2267744" y="6434284"/>
            <a:ext cx="49685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And, many, many other applications …</a:t>
            </a:r>
          </a:p>
        </p:txBody>
      </p:sp>
    </p:spTree>
    <p:extLst>
      <p:ext uri="{BB962C8B-B14F-4D97-AF65-F5344CB8AC3E}">
        <p14:creationId xmlns:p14="http://schemas.microsoft.com/office/powerpoint/2010/main" val="395568054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E1C88-80BD-3F42-8E64-1DBA0E566073}"/>
              </a:ext>
            </a:extLst>
          </p:cNvPr>
          <p:cNvSpPr>
            <a:spLocks noGrp="1"/>
          </p:cNvSpPr>
          <p:nvPr>
            <p:ph type="title"/>
          </p:nvPr>
        </p:nvSpPr>
        <p:spPr/>
        <p:txBody>
          <a:bodyPr/>
          <a:lstStyle/>
          <a:p>
            <a:r>
              <a:rPr lang="en-US" dirty="0"/>
              <a:t>Read Mapping Techniques in 111 Pages</a:t>
            </a:r>
          </a:p>
        </p:txBody>
      </p:sp>
      <p:sp>
        <p:nvSpPr>
          <p:cNvPr id="4" name="Slide Number Placeholder 3">
            <a:extLst>
              <a:ext uri="{FF2B5EF4-FFF2-40B4-BE49-F238E27FC236}">
                <a16:creationId xmlns:a16="http://schemas.microsoft.com/office/drawing/2014/main" id="{38622231-A3EC-3A4A-952B-4A50B5E1861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13FF36B7-4AC0-1540-86E7-03D1A14C2BD6}"/>
              </a:ext>
            </a:extLst>
          </p:cNvPr>
          <p:cNvSpPr/>
          <p:nvPr/>
        </p:nvSpPr>
        <p:spPr>
          <a:xfrm>
            <a:off x="344693" y="1268760"/>
            <a:ext cx="8799307"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Mohammed </a:t>
            </a:r>
            <a:r>
              <a:rPr kumimoji="0" lang="en-US" sz="1800" b="1"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1"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rPr>
              <a:t> Jeremy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Rotman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Dhrithi</a:t>
            </a:r>
            <a:r>
              <a:rPr kumimoji="0" lang="en-US" sz="1800" b="0" i="0" u="none" strike="noStrike" kern="1200" cap="none" spc="0" normalizeH="0" baseline="0" noProof="0" dirty="0">
                <a:ln>
                  <a:noFill/>
                </a:ln>
                <a:solidFill>
                  <a:srgbClr val="000000"/>
                </a:solidFill>
                <a:effectLst/>
                <a:uLnTx/>
                <a:uFillTx/>
                <a:latin typeface="Tahoma"/>
                <a:ea typeface="+mn-ea"/>
                <a:cs typeface="+mn-cs"/>
              </a:rPr>
              <a:t> Deshpande, Kodi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Taraszka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Huwenbo</a:t>
            </a:r>
            <a:r>
              <a:rPr kumimoji="0" lang="en-US" sz="1800" b="0" i="0" u="none" strike="noStrike" kern="1200" cap="none" spc="0" normalizeH="0" baseline="0" noProof="0" dirty="0">
                <a:ln>
                  <a:noFill/>
                </a:ln>
                <a:solidFill>
                  <a:srgbClr val="000000"/>
                </a:solidFill>
                <a:effectLst/>
                <a:uLnTx/>
                <a:uFillTx/>
                <a:latin typeface="Tahoma"/>
                <a:ea typeface="+mn-ea"/>
                <a:cs typeface="+mn-cs"/>
              </a:rPr>
              <a:t> Shi,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Pelin</a:t>
            </a:r>
            <a:r>
              <a:rPr kumimoji="0" lang="en-US" sz="1800" b="0" i="0" u="none" strike="noStrike" kern="1200" cap="none" spc="0" normalizeH="0" baseline="0" noProof="0" dirty="0">
                <a:ln>
                  <a:noFill/>
                </a:ln>
                <a:solidFill>
                  <a:srgbClr val="000000"/>
                </a:solidFill>
                <a:effectLst/>
                <a:uLnTx/>
                <a:uFillTx/>
                <a:latin typeface="Tahoma"/>
                <a:ea typeface="+mn-ea"/>
                <a:cs typeface="+mn-cs"/>
              </a:rPr>
              <a:t> Icer Baykal, Harry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Taegyun</a:t>
            </a:r>
            <a:r>
              <a:rPr kumimoji="0" lang="en-US" sz="1800" b="0" i="0" u="none" strike="noStrike" kern="1200" cap="none" spc="0" normalizeH="0" baseline="0" noProof="0" dirty="0">
                <a:ln>
                  <a:noFill/>
                </a:ln>
                <a:solidFill>
                  <a:srgbClr val="000000"/>
                </a:solidFill>
                <a:effectLst/>
                <a:uLnTx/>
                <a:uFillTx/>
                <a:latin typeface="Tahoma"/>
                <a:ea typeface="+mn-ea"/>
                <a:cs typeface="+mn-cs"/>
              </a:rPr>
              <a:t> Yang, Victor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Xue</a:t>
            </a:r>
            <a:r>
              <a:rPr kumimoji="0" lang="en-US" sz="1800" b="0" i="0" u="none" strike="noStrike" kern="1200" cap="none" spc="0" normalizeH="0" baseline="0" noProof="0" dirty="0">
                <a:ln>
                  <a:noFill/>
                </a:ln>
                <a:solidFill>
                  <a:srgbClr val="000000"/>
                </a:solidFill>
                <a:effectLst/>
                <a:uLnTx/>
                <a:uFillTx/>
                <a:latin typeface="Tahoma"/>
                <a:ea typeface="+mn-ea"/>
                <a:cs typeface="+mn-cs"/>
              </a:rPr>
              <a:t>, Sergey Knyazev, Benjamin D. Singer, Brunilda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Balliu</a:t>
            </a:r>
            <a:r>
              <a:rPr kumimoji="0" lang="en-US" sz="1800" b="0" i="0" u="none" strike="noStrike" kern="1200" cap="none" spc="0" normalizeH="0" baseline="0" noProof="0" dirty="0">
                <a:ln>
                  <a:noFill/>
                </a:ln>
                <a:solidFill>
                  <a:srgbClr val="000000"/>
                </a:solidFill>
                <a:effectLst/>
                <a:uLnTx/>
                <a:uFillTx/>
                <a:latin typeface="Tahoma"/>
                <a:ea typeface="+mn-ea"/>
                <a:cs typeface="+mn-cs"/>
              </a:rPr>
              <a:t>, David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Koslicki</a:t>
            </a:r>
            <a:r>
              <a:rPr kumimoji="0" lang="en-US" sz="1800" b="0" i="0" u="none" strike="noStrike" kern="1200" cap="none" spc="0" normalizeH="0" baseline="0" noProof="0" dirty="0">
                <a:ln>
                  <a:noFill/>
                </a:ln>
                <a:solidFill>
                  <a:srgbClr val="000000"/>
                </a:solidFill>
                <a:effectLst/>
                <a:uLnTx/>
                <a:uFillTx/>
                <a:latin typeface="Tahoma"/>
                <a:ea typeface="+mn-ea"/>
                <a:cs typeface="+mn-cs"/>
              </a:rPr>
              <a:t>, Pavel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Skums</a:t>
            </a:r>
            <a:r>
              <a:rPr kumimoji="0" lang="en-US" sz="1800" b="0" i="0" u="none" strike="noStrike" kern="1200" cap="none" spc="0" normalizeH="0" baseline="0" noProof="0" dirty="0">
                <a:ln>
                  <a:noFill/>
                </a:ln>
                <a:solidFill>
                  <a:srgbClr val="000000"/>
                </a:solidFill>
                <a:effectLst/>
                <a:uLnTx/>
                <a:uFillTx/>
                <a:latin typeface="Tahoma"/>
                <a:ea typeface="+mn-ea"/>
                <a:cs typeface="+mn-cs"/>
              </a:rPr>
              <a:t>, Alex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Zelikovsky</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Alkan</a:t>
            </a:r>
            <a:r>
              <a:rPr kumimoji="0" lang="en-US" sz="1800" b="0" i="0" u="none" strike="noStrike" kern="1200" cap="none" spc="0" normalizeH="0" baseline="0" noProof="0" dirty="0">
                <a:ln>
                  <a:noFill/>
                </a:ln>
                <a:solidFill>
                  <a:srgbClr val="000000"/>
                </a:solidFill>
                <a:effectLst/>
                <a:uLnTx/>
                <a:uFillTx/>
                <a:latin typeface="Tahoma"/>
                <a:ea typeface="+mn-ea"/>
                <a:cs typeface="+mn-cs"/>
              </a:rPr>
              <a:t>, Onur Mutlu,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Serghei</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Mangul</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a:t>
            </a:r>
            <a:r>
              <a:rPr kumimoji="0" lang="en-US" sz="1800" b="0"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Technology dictates algorithms: Recent developments in read alignment</a:t>
            </a:r>
            <a:r>
              <a:rPr kumimoji="0" lang="en-US" sz="1800" b="0"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Genome Biology,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pic>
        <p:nvPicPr>
          <p:cNvPr id="5" name="Picture 4">
            <a:extLst>
              <a:ext uri="{FF2B5EF4-FFF2-40B4-BE49-F238E27FC236}">
                <a16:creationId xmlns:a16="http://schemas.microsoft.com/office/drawing/2014/main" id="{D081A5BD-206E-BD4D-AAE3-B6EA838517B5}"/>
              </a:ext>
            </a:extLst>
          </p:cNvPr>
          <p:cNvPicPr>
            <a:picLocks noChangeAspect="1"/>
          </p:cNvPicPr>
          <p:nvPr/>
        </p:nvPicPr>
        <p:blipFill rotWithShape="1">
          <a:blip r:embed="rId4">
            <a:extLst>
              <a:ext uri="{28A0092B-C50C-407E-A947-70E740481C1C}">
                <a14:useLocalDpi xmlns:a14="http://schemas.microsoft.com/office/drawing/2010/main" val="0"/>
              </a:ext>
            </a:extLst>
          </a:blip>
          <a:srcRect l="21650" t="34033" r="21651" b="40240"/>
          <a:stretch/>
        </p:blipFill>
        <p:spPr>
          <a:xfrm>
            <a:off x="640455" y="4005064"/>
            <a:ext cx="7863090" cy="2302982"/>
          </a:xfrm>
          <a:prstGeom prst="rect">
            <a:avLst/>
          </a:prstGeom>
        </p:spPr>
      </p:pic>
      <p:sp>
        <p:nvSpPr>
          <p:cNvPr id="9" name="Rectangle 8">
            <a:extLst>
              <a:ext uri="{FF2B5EF4-FFF2-40B4-BE49-F238E27FC236}">
                <a16:creationId xmlns:a16="http://schemas.microsoft.com/office/drawing/2014/main" id="{7DF5FE91-7986-3D40-AF0B-D3341371BC00}"/>
              </a:ext>
            </a:extLst>
          </p:cNvPr>
          <p:cNvSpPr/>
          <p:nvPr/>
        </p:nvSpPr>
        <p:spPr>
          <a:xfrm>
            <a:off x="1831058" y="924807"/>
            <a:ext cx="548188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In-depth analysis of 107 read mappers (1988-2020)</a:t>
            </a:r>
          </a:p>
        </p:txBody>
      </p:sp>
      <p:pic>
        <p:nvPicPr>
          <p:cNvPr id="11" name="Picture 10">
            <a:extLst>
              <a:ext uri="{FF2B5EF4-FFF2-40B4-BE49-F238E27FC236}">
                <a16:creationId xmlns:a16="http://schemas.microsoft.com/office/drawing/2014/main" id="{72D46847-8A4F-DA49-90EB-F4B9ADAD6B22}"/>
              </a:ext>
            </a:extLst>
          </p:cNvPr>
          <p:cNvPicPr>
            <a:picLocks noChangeAspect="1"/>
          </p:cNvPicPr>
          <p:nvPr/>
        </p:nvPicPr>
        <p:blipFill rotWithShape="1">
          <a:blip r:embed="rId4">
            <a:extLst>
              <a:ext uri="{28A0092B-C50C-407E-A947-70E740481C1C}">
                <a14:useLocalDpi xmlns:a14="http://schemas.microsoft.com/office/drawing/2010/main" val="0"/>
              </a:ext>
            </a:extLst>
          </a:blip>
          <a:srcRect l="21650" t="24380" r="21651" b="69391"/>
          <a:stretch/>
        </p:blipFill>
        <p:spPr>
          <a:xfrm>
            <a:off x="640455" y="3501008"/>
            <a:ext cx="7863090" cy="557572"/>
          </a:xfrm>
          <a:prstGeom prst="rect">
            <a:avLst/>
          </a:prstGeom>
        </p:spPr>
      </p:pic>
    </p:spTree>
    <p:extLst>
      <p:ext uri="{BB962C8B-B14F-4D97-AF65-F5344CB8AC3E}">
        <p14:creationId xmlns:p14="http://schemas.microsoft.com/office/powerpoint/2010/main" val="3962223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8F055-FE6A-6F4C-84FE-2FE797E3A6AC}"/>
              </a:ext>
            </a:extLst>
          </p:cNvPr>
          <p:cNvSpPr>
            <a:spLocks noGrp="1"/>
          </p:cNvSpPr>
          <p:nvPr>
            <p:ph type="title"/>
          </p:nvPr>
        </p:nvSpPr>
        <p:spPr/>
        <p:txBody>
          <a:bodyPr/>
          <a:lstStyle/>
          <a:p>
            <a:r>
              <a:rPr lang="en-US" dirty="0"/>
              <a:t>Read Mapping Execution Time (Modern)</a:t>
            </a:r>
          </a:p>
        </p:txBody>
      </p:sp>
      <p:sp>
        <p:nvSpPr>
          <p:cNvPr id="4" name="Slide Number Placeholder 3">
            <a:extLst>
              <a:ext uri="{FF2B5EF4-FFF2-40B4-BE49-F238E27FC236}">
                <a16:creationId xmlns:a16="http://schemas.microsoft.com/office/drawing/2014/main" id="{D858D5EF-C3C4-224D-BF69-BBABCA729D6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9" name="Rectangle 8">
            <a:extLst>
              <a:ext uri="{FF2B5EF4-FFF2-40B4-BE49-F238E27FC236}">
                <a16:creationId xmlns:a16="http://schemas.microsoft.com/office/drawing/2014/main" id="{1151993D-B0AE-A249-A47B-03097BF6AAD6}"/>
              </a:ext>
            </a:extLst>
          </p:cNvPr>
          <p:cNvSpPr/>
          <p:nvPr/>
        </p:nvSpPr>
        <p:spPr>
          <a:xfrm>
            <a:off x="590575" y="6032321"/>
            <a:ext cx="7886650"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mn-cs"/>
              </a:rPr>
              <a:t>ONT FASTQ size: 103MB (151 reads), Mean length: 356,403 </a:t>
            </a:r>
            <a:r>
              <a:rPr kumimoji="0" lang="en-US" sz="1200" b="0" i="0" u="none" strike="noStrike" kern="1200" cap="none" spc="0" normalizeH="0" baseline="0" noProof="0" err="1">
                <a:ln>
                  <a:noFill/>
                </a:ln>
                <a:solidFill>
                  <a:srgbClr val="FFFFFF">
                    <a:lumMod val="50000"/>
                  </a:srgbClr>
                </a:solidFill>
                <a:effectLst/>
                <a:uLnTx/>
                <a:uFillTx/>
                <a:latin typeface="Arial" panose="020B0604020202020204" pitchFamily="34" charset="0"/>
                <a:ea typeface="+mn-ea"/>
                <a:cs typeface="+mn-cs"/>
              </a:rPr>
              <a:t>bp</a:t>
            </a:r>
            <a:r>
              <a:rPr kumimoji="0" lang="en-US" sz="1200" b="0" i="0" u="none" strike="noStrike" kern="1200" cap="none" spc="0" normalizeH="0" baseline="0" noProof="0">
                <a:ln>
                  <a:noFill/>
                </a:ln>
                <a:solidFill>
                  <a:srgbClr val="FFFFFF">
                    <a:lumMod val="50000"/>
                  </a:srgbClr>
                </a:solidFill>
                <a:effectLst/>
                <a:uLnTx/>
                <a:uFillTx/>
                <a:latin typeface="Tahoma"/>
                <a:ea typeface="+mn-ea"/>
                <a:cs typeface="+mn-cs"/>
              </a:rPr>
              <a:t>, </a:t>
            </a:r>
            <a:r>
              <a:rPr kumimoji="0" lang="en-US" sz="1200" b="0" i="0" u="none" strike="noStrike" kern="1200" cap="none" spc="0" normalizeH="0" baseline="0" noProof="0" err="1">
                <a:ln>
                  <a:noFill/>
                </a:ln>
                <a:solidFill>
                  <a:srgbClr val="FFFFFF">
                    <a:lumMod val="50000"/>
                  </a:srgbClr>
                </a:solidFill>
                <a:effectLst/>
                <a:uLnTx/>
                <a:uFillTx/>
                <a:latin typeface="Arial" panose="020B0604020202020204" pitchFamily="34" charset="0"/>
                <a:ea typeface="+mn-ea"/>
                <a:cs typeface="+mn-cs"/>
              </a:rPr>
              <a:t>std</a:t>
            </a:r>
            <a:r>
              <a:rPr kumimoji="0" lang="en-US" sz="12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mn-cs"/>
              </a:rPr>
              <a:t>: 173,168 </a:t>
            </a:r>
            <a:r>
              <a:rPr kumimoji="0" lang="en-US" sz="1200" b="0" i="0" u="none" strike="noStrike" kern="1200" cap="none" spc="0" normalizeH="0" baseline="0" noProof="0" err="1">
                <a:ln>
                  <a:noFill/>
                </a:ln>
                <a:solidFill>
                  <a:srgbClr val="FFFFFF">
                    <a:lumMod val="50000"/>
                  </a:srgbClr>
                </a:solidFill>
                <a:effectLst/>
                <a:uLnTx/>
                <a:uFillTx/>
                <a:latin typeface="Arial" panose="020B0604020202020204" pitchFamily="34" charset="0"/>
                <a:ea typeface="+mn-ea"/>
                <a:cs typeface="+mn-cs"/>
              </a:rPr>
              <a:t>bp</a:t>
            </a:r>
            <a:r>
              <a:rPr kumimoji="0" lang="en-US" sz="12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mn-cs"/>
              </a:rPr>
              <a:t>, longest length: 817,917 </a:t>
            </a:r>
            <a:r>
              <a:rPr kumimoji="0" lang="en-US" sz="1200" b="0" i="0" u="none" strike="noStrike" kern="1200" cap="none" spc="0" normalizeH="0" baseline="0" noProof="0" err="1">
                <a:ln>
                  <a:noFill/>
                </a:ln>
                <a:solidFill>
                  <a:srgbClr val="FFFFFF">
                    <a:lumMod val="50000"/>
                  </a:srgbClr>
                </a:solidFill>
                <a:effectLst/>
                <a:uLnTx/>
                <a:uFillTx/>
                <a:latin typeface="Arial" panose="020B0604020202020204" pitchFamily="34" charset="0"/>
                <a:ea typeface="+mn-ea"/>
                <a:cs typeface="+mn-cs"/>
              </a:rPr>
              <a:t>bp</a:t>
            </a:r>
            <a:endParaRPr kumimoji="0" lang="en-US" sz="1200" b="0" i="0" u="none" strike="noStrike" kern="1200" cap="none" spc="0" normalizeH="0" baseline="0" noProof="0">
              <a:ln>
                <a:noFill/>
              </a:ln>
              <a:solidFill>
                <a:srgbClr val="FFFFFF">
                  <a:lumMod val="50000"/>
                </a:srgbClr>
              </a:solidFill>
              <a:effectLst/>
              <a:uLnTx/>
              <a:uFillTx/>
              <a:latin typeface="Tahoma"/>
              <a:ea typeface="+mn-ea"/>
              <a:cs typeface="+mn-cs"/>
            </a:endParaRPr>
          </a:p>
        </p:txBody>
      </p:sp>
      <p:graphicFrame>
        <p:nvGraphicFramePr>
          <p:cNvPr id="11" name="Chart 10">
            <a:extLst>
              <a:ext uri="{FF2B5EF4-FFF2-40B4-BE49-F238E27FC236}">
                <a16:creationId xmlns:a16="http://schemas.microsoft.com/office/drawing/2014/main" id="{FEE93E47-1020-D843-8A6D-90E0E81738CF}"/>
              </a:ext>
            </a:extLst>
          </p:cNvPr>
          <p:cNvGraphicFramePr/>
          <p:nvPr/>
        </p:nvGraphicFramePr>
        <p:xfrm>
          <a:off x="4788024" y="1212329"/>
          <a:ext cx="4871864"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tent Placeholder 2">
            <a:extLst>
              <a:ext uri="{FF2B5EF4-FFF2-40B4-BE49-F238E27FC236}">
                <a16:creationId xmlns:a16="http://schemas.microsoft.com/office/drawing/2014/main" id="{C4E0DE36-8B6E-6040-9C4E-9FADC1D18A87}"/>
              </a:ext>
            </a:extLst>
          </p:cNvPr>
          <p:cNvSpPr>
            <a:spLocks noGrp="1"/>
          </p:cNvSpPr>
          <p:nvPr>
            <p:ph idx="1"/>
          </p:nvPr>
        </p:nvSpPr>
        <p:spPr>
          <a:xfrm>
            <a:off x="605115" y="2020907"/>
            <a:ext cx="4185216" cy="1603420"/>
          </a:xfrm>
        </p:spPr>
        <p:txBody>
          <a:bodyPr/>
          <a:lstStyle/>
          <a:p>
            <a:pPr marL="0" indent="0">
              <a:buNone/>
            </a:pPr>
            <a:r>
              <a:rPr lang="en-US" sz="8000" b="1">
                <a:solidFill>
                  <a:srgbClr val="FF0000"/>
                </a:solidFill>
                <a:effectLst>
                  <a:outerShdw blurRad="38100" dist="38100" dir="2700000" algn="tl">
                    <a:srgbClr val="000000">
                      <a:alpha val="43137"/>
                    </a:srgbClr>
                  </a:outerShdw>
                </a:effectLst>
              </a:rPr>
              <a:t>&gt;60%</a:t>
            </a:r>
            <a:endParaRPr lang="en-US" sz="1800" b="1">
              <a:solidFill>
                <a:srgbClr val="FF0000"/>
              </a:solidFill>
              <a:effectLst>
                <a:outerShdw blurRad="38100" dist="38100" dir="2700000" algn="tl">
                  <a:srgbClr val="000000">
                    <a:alpha val="43137"/>
                  </a:srgbClr>
                </a:outerShdw>
              </a:effectLst>
            </a:endParaRPr>
          </a:p>
        </p:txBody>
      </p:sp>
      <p:sp>
        <p:nvSpPr>
          <p:cNvPr id="14" name="Rectangle 13">
            <a:extLst>
              <a:ext uri="{FF2B5EF4-FFF2-40B4-BE49-F238E27FC236}">
                <a16:creationId xmlns:a16="http://schemas.microsoft.com/office/drawing/2014/main" id="{26A0118B-D4E0-2F42-B612-54E1D844078F}"/>
              </a:ext>
            </a:extLst>
          </p:cNvPr>
          <p:cNvSpPr/>
          <p:nvPr/>
        </p:nvSpPr>
        <p:spPr>
          <a:xfrm>
            <a:off x="473795" y="3429000"/>
            <a:ext cx="4017640"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ahoma"/>
                <a:ea typeface="+mn-ea"/>
                <a:cs typeface="+mn-cs"/>
              </a:rPr>
              <a:t>of the read mapper’s execution time is spent in sequence alignment</a:t>
            </a:r>
          </a:p>
        </p:txBody>
      </p:sp>
      <p:sp>
        <p:nvSpPr>
          <p:cNvPr id="3" name="Rectangle 2">
            <a:extLst>
              <a:ext uri="{FF2B5EF4-FFF2-40B4-BE49-F238E27FC236}">
                <a16:creationId xmlns:a16="http://schemas.microsoft.com/office/drawing/2014/main" id="{8C49314D-337A-B142-9CB8-7CA24C4A31C9}"/>
              </a:ext>
            </a:extLst>
          </p:cNvPr>
          <p:cNvSpPr/>
          <p:nvPr/>
        </p:nvSpPr>
        <p:spPr>
          <a:xfrm>
            <a:off x="6631486" y="5287422"/>
            <a:ext cx="11849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Arial" panose="020B0604020202020204" pitchFamily="34" charset="0"/>
                <a:ea typeface="+mn-ea"/>
                <a:cs typeface="+mn-cs"/>
              </a:rPr>
              <a:t>minimap2</a:t>
            </a:r>
            <a:endParaRPr kumimoji="0" lang="en-US" sz="1800" b="0" i="0" u="none" strike="noStrike" kern="1200" cap="none" spc="0" normalizeH="0" baseline="0" noProof="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01317998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BB459-BE1D-7148-A0FE-36A8E3341DD7}"/>
              </a:ext>
            </a:extLst>
          </p:cNvPr>
          <p:cNvSpPr>
            <a:spLocks noGrp="1"/>
          </p:cNvSpPr>
          <p:nvPr>
            <p:ph type="title"/>
          </p:nvPr>
        </p:nvSpPr>
        <p:spPr/>
        <p:txBody>
          <a:bodyPr/>
          <a:lstStyle/>
          <a:p>
            <a:r>
              <a:rPr lang="en-US" dirty="0"/>
              <a:t>Accelerating Read Mapping</a:t>
            </a:r>
          </a:p>
        </p:txBody>
      </p:sp>
      <p:sp>
        <p:nvSpPr>
          <p:cNvPr id="4" name="Slide Number Placeholder 3">
            <a:extLst>
              <a:ext uri="{FF2B5EF4-FFF2-40B4-BE49-F238E27FC236}">
                <a16:creationId xmlns:a16="http://schemas.microsoft.com/office/drawing/2014/main" id="{A4E70C8B-ACDB-1A4B-90D0-41F622E91E8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Google Shape;91;p18">
            <a:extLst>
              <a:ext uri="{FF2B5EF4-FFF2-40B4-BE49-F238E27FC236}">
                <a16:creationId xmlns:a16="http://schemas.microsoft.com/office/drawing/2014/main" id="{2F0ED930-E967-C643-B735-DD620E365483}"/>
              </a:ext>
            </a:extLst>
          </p:cNvPr>
          <p:cNvPicPr preferRelativeResize="0"/>
          <p:nvPr/>
        </p:nvPicPr>
        <p:blipFill rotWithShape="1">
          <a:blip r:embed="rId2">
            <a:alphaModFix/>
          </a:blip>
          <a:srcRect b="39717"/>
          <a:stretch/>
        </p:blipFill>
        <p:spPr>
          <a:xfrm>
            <a:off x="1799692" y="959178"/>
            <a:ext cx="5544616" cy="2589580"/>
          </a:xfrm>
          <a:prstGeom prst="rect">
            <a:avLst/>
          </a:prstGeom>
          <a:noFill/>
          <a:ln>
            <a:noFill/>
          </a:ln>
        </p:spPr>
      </p:pic>
      <p:sp>
        <p:nvSpPr>
          <p:cNvPr id="6" name="Google Shape;92;p18">
            <a:extLst>
              <a:ext uri="{FF2B5EF4-FFF2-40B4-BE49-F238E27FC236}">
                <a16:creationId xmlns:a16="http://schemas.microsoft.com/office/drawing/2014/main" id="{1157DE7D-230B-F34E-8F31-49F633DD6674}"/>
              </a:ext>
            </a:extLst>
          </p:cNvPr>
          <p:cNvSpPr txBox="1"/>
          <p:nvPr/>
        </p:nvSpPr>
        <p:spPr>
          <a:xfrm>
            <a:off x="1" y="5991170"/>
            <a:ext cx="9144000" cy="45393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700" b="0" i="0" u="none" strike="noStrike" kern="1200" cap="none" spc="0" normalizeH="0" baseline="0" noProof="0" dirty="0" err="1">
                <a:ln>
                  <a:noFill/>
                </a:ln>
                <a:solidFill>
                  <a:srgbClr val="000000"/>
                </a:solidFill>
                <a:effectLst/>
                <a:uLnTx/>
                <a:uFillTx/>
                <a:latin typeface="Tahoma"/>
                <a:ea typeface="+mn-ea"/>
                <a:cs typeface="+mn-cs"/>
                <a:sym typeface="Calibri"/>
              </a:rPr>
              <a:t>Alser</a:t>
            </a:r>
            <a:r>
              <a:rPr kumimoji="0" lang="en" sz="1700" b="0" i="0" u="none" strike="noStrike" kern="1200" cap="none" spc="0" normalizeH="0" baseline="0" noProof="0" dirty="0">
                <a:ln>
                  <a:noFill/>
                </a:ln>
                <a:solidFill>
                  <a:srgbClr val="000000"/>
                </a:solidFill>
                <a:effectLst/>
                <a:uLnTx/>
                <a:uFillTx/>
                <a:latin typeface="Tahoma"/>
                <a:ea typeface="+mn-ea"/>
                <a:cs typeface="+mn-cs"/>
                <a:sym typeface="Calibri"/>
              </a:rPr>
              <a:t>+, “</a:t>
            </a:r>
            <a:r>
              <a:rPr kumimoji="0" lang="en" sz="1700" b="0" i="0" u="none" strike="noStrike" kern="1200" cap="none" spc="0" normalizeH="0" baseline="0" noProof="0" dirty="0">
                <a:ln>
                  <a:noFill/>
                </a:ln>
                <a:solidFill>
                  <a:srgbClr val="000000"/>
                </a:solidFill>
                <a:effectLst/>
                <a:uLnTx/>
                <a:uFillTx/>
                <a:latin typeface="Tahoma"/>
                <a:ea typeface="+mn-ea"/>
                <a:cs typeface="+mn-cs"/>
                <a:sym typeface="Calibri"/>
                <a:hlinkClick r:id="rId3"/>
              </a:rPr>
              <a:t>Accelerating Genome Analysis: A Primer on an Ongoing Journey</a:t>
            </a:r>
            <a:r>
              <a:rPr kumimoji="0" lang="en" sz="1700" b="0" i="0" u="none" strike="noStrike" kern="1200" cap="none" spc="0" normalizeH="0" baseline="0" noProof="0" dirty="0">
                <a:ln>
                  <a:noFill/>
                </a:ln>
                <a:solidFill>
                  <a:srgbClr val="000000"/>
                </a:solidFill>
                <a:effectLst/>
                <a:uLnTx/>
                <a:uFillTx/>
                <a:latin typeface="Tahoma"/>
                <a:ea typeface="+mn-ea"/>
                <a:cs typeface="+mn-cs"/>
                <a:sym typeface="Calibri"/>
              </a:rPr>
              <a:t>”, IEEE Micro, 2020.</a:t>
            </a:r>
            <a:endParaRPr kumimoji="0" sz="17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7" name="Google Shape;91;p18">
            <a:extLst>
              <a:ext uri="{FF2B5EF4-FFF2-40B4-BE49-F238E27FC236}">
                <a16:creationId xmlns:a16="http://schemas.microsoft.com/office/drawing/2014/main" id="{DA9126D8-36C8-0247-8EA5-8A6129D7284B}"/>
              </a:ext>
            </a:extLst>
          </p:cNvPr>
          <p:cNvPicPr preferRelativeResize="0"/>
          <p:nvPr/>
        </p:nvPicPr>
        <p:blipFill rotWithShape="1">
          <a:blip r:embed="rId2">
            <a:alphaModFix/>
          </a:blip>
          <a:srcRect l="399" t="64291" r="790"/>
          <a:stretch/>
        </p:blipFill>
        <p:spPr>
          <a:xfrm>
            <a:off x="53752" y="3548758"/>
            <a:ext cx="9036497" cy="2530123"/>
          </a:xfrm>
          <a:prstGeom prst="rect">
            <a:avLst/>
          </a:prstGeom>
          <a:noFill/>
          <a:ln>
            <a:noFill/>
          </a:ln>
        </p:spPr>
      </p:pic>
    </p:spTree>
    <p:extLst>
      <p:ext uri="{BB962C8B-B14F-4D97-AF65-F5344CB8AC3E}">
        <p14:creationId xmlns:p14="http://schemas.microsoft.com/office/powerpoint/2010/main" val="64818591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7F95-FF6B-654D-95C6-AD41C66E3683}"/>
              </a:ext>
            </a:extLst>
          </p:cNvPr>
          <p:cNvSpPr>
            <a:spLocks noGrp="1"/>
          </p:cNvSpPr>
          <p:nvPr>
            <p:ph type="title"/>
          </p:nvPr>
        </p:nvSpPr>
        <p:spPr>
          <a:xfrm>
            <a:off x="228600" y="152400"/>
            <a:ext cx="9067800" cy="1066800"/>
          </a:xfrm>
        </p:spPr>
        <p:txBody>
          <a:bodyPr/>
          <a:lstStyle/>
          <a:p>
            <a:r>
              <a:rPr lang="en-US"/>
              <a:t>Detailed Analysis of Tackling the Bottleneck</a:t>
            </a:r>
          </a:p>
        </p:txBody>
      </p:sp>
      <p:sp>
        <p:nvSpPr>
          <p:cNvPr id="3" name="Slide Number Placeholder 2">
            <a:extLst>
              <a:ext uri="{FF2B5EF4-FFF2-40B4-BE49-F238E27FC236}">
                <a16:creationId xmlns:a16="http://schemas.microsoft.com/office/drawing/2014/main" id="{0D137D6E-472B-9545-BC90-4764A091EB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extLst>
              <a:ext uri="{FF2B5EF4-FFF2-40B4-BE49-F238E27FC236}">
                <a16:creationId xmlns:a16="http://schemas.microsoft.com/office/drawing/2014/main" id="{34726789-60B9-0041-AA5A-82AD45A48174}"/>
              </a:ext>
            </a:extLst>
          </p:cNvPr>
          <p:cNvSpPr/>
          <p:nvPr/>
        </p:nvSpPr>
        <p:spPr>
          <a:xfrm>
            <a:off x="200218" y="914400"/>
            <a:ext cx="894378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Zülal</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Bingöl</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Damla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Senol</a:t>
            </a:r>
            <a:r>
              <a:rPr kumimoji="0" lang="en-US" sz="1800" b="0" i="0" u="none" strike="noStrike" kern="1200" cap="none" spc="0" normalizeH="0" baseline="0" noProof="0" dirty="0">
                <a:ln>
                  <a:noFill/>
                </a:ln>
                <a:solidFill>
                  <a:srgbClr val="000000"/>
                </a:solidFill>
                <a:effectLst/>
                <a:uLnTx/>
                <a:uFillTx/>
                <a:latin typeface="Tahoma"/>
                <a:ea typeface="+mn-ea"/>
                <a:cs typeface="+mn-cs"/>
              </a:rPr>
              <a:t> Cali,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800" b="0" i="0" u="none" strike="noStrike" kern="1200" cap="none" spc="0" normalizeH="0" baseline="0" noProof="0" dirty="0">
                <a:ln>
                  <a:noFill/>
                </a:ln>
                <a:solidFill>
                  <a:srgbClr val="000000"/>
                </a:solidFill>
                <a:effectLst/>
                <a:uLnTx/>
                <a:uFillTx/>
                <a:latin typeface="Tahoma"/>
                <a:ea typeface="+mn-ea"/>
                <a:cs typeface="+mn-cs"/>
              </a:rPr>
              <a:t> Kim,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Saugata</a:t>
            </a:r>
            <a:r>
              <a:rPr kumimoji="0" lang="en-US" sz="1800" b="0" i="0" u="none" strike="noStrike" kern="1200" cap="none" spc="0" normalizeH="0" baseline="0" noProof="0" dirty="0">
                <a:ln>
                  <a:noFill/>
                </a:ln>
                <a:solidFill>
                  <a:srgbClr val="000000"/>
                </a:solidFill>
                <a:effectLst/>
                <a:uLnTx/>
                <a:uFillTx/>
                <a:latin typeface="Tahoma"/>
                <a:ea typeface="+mn-ea"/>
                <a:cs typeface="+mn-cs"/>
              </a:rPr>
              <a:t> Ghose,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Alkan</a:t>
            </a:r>
            <a:r>
              <a:rPr kumimoji="0" lang="en-US" sz="1800" b="0" i="0" u="none" strike="noStrike" kern="1200" cap="none" spc="0" normalizeH="0" baseline="0" noProof="0" dirty="0">
                <a:ln>
                  <a:noFill/>
                </a:ln>
                <a:solidFill>
                  <a:srgbClr val="000000"/>
                </a:solidFill>
                <a:effectLst/>
                <a:uLnTx/>
                <a:uFillTx/>
                <a:latin typeface="Tahoma"/>
                <a:ea typeface="+mn-ea"/>
                <a:cs typeface="+mn-cs"/>
              </a:rPr>
              <a:t>, Onur Mutlu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0000FF"/>
                </a:solidFill>
                <a:effectLst/>
                <a:uLnTx/>
                <a:uFillTx/>
                <a:latin typeface="Tahoma"/>
                <a:ea typeface="+mn-ea"/>
                <a:cs typeface="+mn-cs"/>
                <a:sym typeface="Calibri"/>
                <a:hlinkClick r:id="rId2">
                  <a:extLst>
                    <a:ext uri="{A12FA001-AC4F-418D-AE19-62706E023703}">
                      <ahyp:hlinkClr xmlns:ahyp="http://schemas.microsoft.com/office/drawing/2018/hyperlinkcolor" val="tx"/>
                    </a:ext>
                  </a:extLst>
                </a:hlinkClick>
              </a:rPr>
              <a:t>“Accelerating Genome Analysis: A Primer on an Ongoing Journey” </a:t>
            </a:r>
            <a:endParaRPr kumimoji="0" lang="en" sz="1800" b="1" i="0" u="none" strike="noStrike" kern="1200" cap="none" spc="0" normalizeH="0" baseline="0" noProof="0" dirty="0">
              <a:ln>
                <a:noFill/>
              </a:ln>
              <a:solidFill>
                <a:srgbClr val="0000FF"/>
              </a:solidFill>
              <a:effectLst/>
              <a:uLnTx/>
              <a:uFillTx/>
              <a:latin typeface="Tahoma"/>
              <a:ea typeface="+mn-ea"/>
              <a:cs typeface="+mn-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IEEE Micro, August 2020.</a:t>
            </a:r>
          </a:p>
        </p:txBody>
      </p:sp>
      <p:pic>
        <p:nvPicPr>
          <p:cNvPr id="7" name="Picture 6">
            <a:extLst>
              <a:ext uri="{FF2B5EF4-FFF2-40B4-BE49-F238E27FC236}">
                <a16:creationId xmlns:a16="http://schemas.microsoft.com/office/drawing/2014/main" id="{51B19457-CD9D-4B41-A6FA-F26BB5FC31AF}"/>
              </a:ext>
            </a:extLst>
          </p:cNvPr>
          <p:cNvPicPr>
            <a:picLocks noChangeAspect="1"/>
          </p:cNvPicPr>
          <p:nvPr/>
        </p:nvPicPr>
        <p:blipFill rotWithShape="1">
          <a:blip r:embed="rId3">
            <a:extLst>
              <a:ext uri="{28A0092B-C50C-407E-A947-70E740481C1C}">
                <a14:useLocalDpi xmlns:a14="http://schemas.microsoft.com/office/drawing/2010/main" val="0"/>
              </a:ext>
            </a:extLst>
          </a:blip>
          <a:srcRect l="3161" t="12560" r="35038" b="41460"/>
          <a:stretch/>
        </p:blipFill>
        <p:spPr>
          <a:xfrm>
            <a:off x="741821" y="2478316"/>
            <a:ext cx="7660358" cy="3678734"/>
          </a:xfrm>
          <a:prstGeom prst="rect">
            <a:avLst/>
          </a:prstGeom>
        </p:spPr>
      </p:pic>
    </p:spTree>
    <p:extLst>
      <p:ext uri="{BB962C8B-B14F-4D97-AF65-F5344CB8AC3E}">
        <p14:creationId xmlns:p14="http://schemas.microsoft.com/office/powerpoint/2010/main" val="94588315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a:xfrm>
            <a:off x="107504" y="152400"/>
            <a:ext cx="8610600" cy="1066800"/>
          </a:xfrm>
        </p:spPr>
        <p:txBody>
          <a:bodyPr/>
          <a:lstStyle/>
          <a:p>
            <a:r>
              <a:rPr lang="en-US" sz="3500" b="1" dirty="0"/>
              <a:t>Genomics Course (Fall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980728"/>
            <a:ext cx="5340068" cy="5195664"/>
          </a:xfrm>
        </p:spPr>
        <p:txBody>
          <a:bodyPr/>
          <a:lstStyle/>
          <a:p>
            <a:r>
              <a:rPr lang="en-US" sz="1600" b="1" dirty="0">
                <a:solidFill>
                  <a:srgbClr val="0432FF"/>
                </a:solidFill>
                <a:hlinkClick r:id="rId2"/>
              </a:rPr>
              <a:t>Fall 2022 Edition: </a:t>
            </a:r>
            <a:endParaRPr lang="en-US" sz="1600" b="1" dirty="0">
              <a:solidFill>
                <a:srgbClr val="0432FF"/>
              </a:solidFill>
              <a:hlinkClick r:id="rId3">
                <a:extLst>
                  <a:ext uri="{A12FA001-AC4F-418D-AE19-62706E023703}">
                    <ahyp:hlinkClr xmlns:ahyp="http://schemas.microsoft.com/office/drawing/2018/hyperlinkcolor" val="tx"/>
                  </a:ext>
                </a:extLst>
              </a:hlinkClick>
            </a:endParaRPr>
          </a:p>
          <a:p>
            <a:pPr lvl="1"/>
            <a:r>
              <a:rPr lang="en-US" sz="1400" dirty="0">
                <a:solidFill>
                  <a:srgbClr val="0432FF"/>
                </a:solidFill>
                <a:hlinkClick r:id="rId2"/>
              </a:rPr>
              <a:t>https://safari.ethz.ch/projects_and_seminars/fall2022/doku.php?id=bioinformatics</a:t>
            </a:r>
            <a:r>
              <a:rPr lang="en-US" sz="1400" dirty="0">
                <a:solidFill>
                  <a:srgbClr val="0432FF"/>
                </a:solidFill>
              </a:rPr>
              <a:t> </a:t>
            </a:r>
          </a:p>
          <a:p>
            <a:r>
              <a:rPr lang="en-US" sz="1600" b="1" dirty="0">
                <a:solidFill>
                  <a:srgbClr val="0432FF"/>
                </a:solidFill>
                <a:hlinkClick r:id="rId4"/>
              </a:rPr>
              <a:t>Spring 2022 Edition: </a:t>
            </a:r>
            <a:endParaRPr lang="en-US" sz="1600" b="1" dirty="0">
              <a:solidFill>
                <a:srgbClr val="0432FF"/>
              </a:solidFill>
              <a:hlinkClick r:id="rId3">
                <a:extLst>
                  <a:ext uri="{A12FA001-AC4F-418D-AE19-62706E023703}">
                    <ahyp:hlinkClr xmlns:ahyp="http://schemas.microsoft.com/office/drawing/2018/hyperlinkcolor" val="tx"/>
                  </a:ext>
                </a:extLst>
              </a:hlinkClick>
            </a:endParaRPr>
          </a:p>
          <a:p>
            <a:pPr lvl="1"/>
            <a:r>
              <a:rPr lang="en-US" sz="1400" dirty="0">
                <a:solidFill>
                  <a:srgbClr val="0432FF"/>
                </a:solidFill>
                <a:hlinkClick r:id="rId4"/>
              </a:rPr>
              <a:t>https://safari.ethz.ch/projects_and_seminars/spring2022/doku.php?id=bioinformatics</a:t>
            </a:r>
            <a:r>
              <a:rPr lang="en-US" sz="1400" dirty="0">
                <a:solidFill>
                  <a:srgbClr val="0432FF"/>
                </a:solidFill>
              </a:rPr>
              <a:t>  </a:t>
            </a:r>
          </a:p>
          <a:p>
            <a:pPr marL="344487" lvl="1" indent="0">
              <a:buNone/>
            </a:pPr>
            <a:endParaRPr lang="en-US" sz="1600" dirty="0">
              <a:solidFill>
                <a:srgbClr val="0432FF"/>
              </a:solidFill>
            </a:endParaRP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(Fall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432FF"/>
                </a:solidFill>
                <a:hlinkClick r:id="rId5"/>
              </a:rPr>
              <a:t>https://www.youtube.com/watch?v=nA41964-9r8&amp;list=PL5Q2soXY2Zi8tFlQvdxOdizD_EhVAMVQV</a:t>
            </a:r>
            <a:r>
              <a:rPr lang="en-US" sz="1400" dirty="0">
                <a:solidFill>
                  <a:srgbClr val="0432FF"/>
                </a:solidFill>
              </a:rPr>
              <a:t> </a:t>
            </a:r>
            <a:endParaRPr lang="en-US" sz="1600" b="1" dirty="0">
              <a:solidFill>
                <a:srgbClr val="0432FF"/>
              </a:solidFill>
              <a:hlinkClick r:id="">
                <a:extLst>
                  <a:ext uri="{A12FA001-AC4F-418D-AE19-62706E023703}">
                    <ahyp:hlinkClr xmlns:ahyp="http://schemas.microsoft.com/office/drawing/2018/hyperlinkcolor" val="tx"/>
                  </a:ext>
                </a:extLst>
              </a:hlinkClick>
            </a:endParaRPr>
          </a:p>
          <a:p>
            <a:r>
              <a:rPr lang="en-US" sz="1600" b="1" dirty="0">
                <a:solidFill>
                  <a:srgbClr val="0432FF"/>
                </a:solidFill>
                <a:hlinkClick r:id="">
                  <a:extLst>
                    <a:ext uri="{A12FA001-AC4F-418D-AE19-62706E023703}">
                      <ahyp:hlinkClr xmlns:ahyp="http://schemas.microsoft.com/office/drawing/2018/hyperlinkcolor" val="tx"/>
                    </a:ext>
                  </a:extLst>
                </a:hlinkClick>
              </a:rPr>
              <a:t>Youtube Livestream (Spring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432FF"/>
                </a:solidFill>
                <a:hlinkClick r:id="rId7"/>
              </a:rPr>
              <a:t>https://www.youtube.com/watch?v=DEL_5A_Y3TI&amp;list=PL5Q2soXY2Zi8NrPDgOR1yRU_Cxxjw-u18</a:t>
            </a:r>
            <a:r>
              <a:rPr lang="en-US" sz="1400" dirty="0">
                <a:solidFill>
                  <a:srgbClr val="0432FF"/>
                </a:solidFill>
              </a:rPr>
              <a:t> </a:t>
            </a:r>
          </a:p>
          <a:p>
            <a:pPr marL="0" indent="0">
              <a:buNone/>
            </a:pPr>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Genomics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EF9421B9-1559-06A9-963C-137F113AE1DA}"/>
              </a:ext>
            </a:extLst>
          </p:cNvPr>
          <p:cNvPicPr>
            <a:picLocks noChangeAspect="1"/>
          </p:cNvPicPr>
          <p:nvPr/>
        </p:nvPicPr>
        <p:blipFill>
          <a:blip r:embed="rId8"/>
          <a:stretch>
            <a:fillRect/>
          </a:stretch>
        </p:blipFill>
        <p:spPr>
          <a:xfrm>
            <a:off x="5652120" y="0"/>
            <a:ext cx="4171612" cy="6858000"/>
          </a:xfrm>
          <a:prstGeom prst="rect">
            <a:avLst/>
          </a:prstGeom>
        </p:spPr>
      </p:pic>
      <p:sp>
        <p:nvSpPr>
          <p:cNvPr id="7" name="TextBox 6">
            <a:extLst>
              <a:ext uri="{FF2B5EF4-FFF2-40B4-BE49-F238E27FC236}">
                <a16:creationId xmlns:a16="http://schemas.microsoft.com/office/drawing/2014/main" id="{5D98D170-9599-FFAE-F2B9-5231555427D6}"/>
              </a:ext>
            </a:extLst>
          </p:cNvPr>
          <p:cNvSpPr txBox="1"/>
          <p:nvPr/>
        </p:nvSpPr>
        <p:spPr>
          <a:xfrm>
            <a:off x="176382" y="5949280"/>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23421244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solidFill>
                  <a:srgbClr val="0000FF"/>
                </a:solidFill>
              </a:rPr>
              <a:t>Hardware Acceleration</a:t>
            </a:r>
          </a:p>
          <a:p>
            <a:pPr lvl="1"/>
            <a:r>
              <a:rPr lang="en-US" dirty="0">
                <a:solidFill>
                  <a:srgbClr val="0000FF"/>
                </a:solidFill>
              </a:rPr>
              <a:t>Specialized Architectures</a:t>
            </a:r>
          </a:p>
          <a:p>
            <a:pPr lvl="1"/>
            <a:r>
              <a:rPr lang="en-US" dirty="0"/>
              <a:t>Processing in Memory &amp; Storage</a:t>
            </a:r>
          </a:p>
          <a:p>
            <a:pPr lvl="1"/>
            <a:endParaRPr lang="en-US" dirty="0"/>
          </a:p>
          <a:p>
            <a:r>
              <a:rPr lang="en-US" dirty="0"/>
              <a:t>Future Opportunities: New Technologies &amp; Applications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97203269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C23-FA4B-DC43-9A4E-AB414CD1EE1B}"/>
              </a:ext>
            </a:extLst>
          </p:cNvPr>
          <p:cNvSpPr>
            <a:spLocks noGrp="1"/>
          </p:cNvSpPr>
          <p:nvPr>
            <p:ph type="title"/>
          </p:nvPr>
        </p:nvSpPr>
        <p:spPr/>
        <p:txBody>
          <a:bodyPr/>
          <a:lstStyle/>
          <a:p>
            <a:pPr lvl="0">
              <a:defRPr/>
            </a:pPr>
            <a:r>
              <a:rPr lang="en-US" sz="3600" dirty="0" err="1">
                <a:solidFill>
                  <a:srgbClr val="006633"/>
                </a:solidFill>
              </a:rPr>
              <a:t>GateKeeper</a:t>
            </a:r>
            <a:r>
              <a:rPr lang="en-US" sz="3600" dirty="0">
                <a:solidFill>
                  <a:srgbClr val="006633"/>
                </a:solidFill>
              </a:rPr>
              <a:t>: FPGA-Based Alignment Filtering</a:t>
            </a:r>
          </a:p>
        </p:txBody>
      </p:sp>
      <p:sp>
        <p:nvSpPr>
          <p:cNvPr id="3" name="Content Placeholder 2">
            <a:extLst>
              <a:ext uri="{FF2B5EF4-FFF2-40B4-BE49-F238E27FC236}">
                <a16:creationId xmlns:a16="http://schemas.microsoft.com/office/drawing/2014/main" id="{7D7272F7-812F-9A42-AE52-085A1B7B969B}"/>
              </a:ext>
            </a:extLst>
          </p:cNvPr>
          <p:cNvSpPr>
            <a:spLocks noGrp="1"/>
          </p:cNvSpPr>
          <p:nvPr>
            <p:ph idx="1"/>
          </p:nvPr>
        </p:nvSpPr>
        <p:spPr>
          <a:xfrm>
            <a:off x="228600" y="980728"/>
            <a:ext cx="8610600" cy="4876800"/>
          </a:xfrm>
        </p:spPr>
        <p:txBody>
          <a:bodyPr/>
          <a:lstStyle/>
          <a:p>
            <a:r>
              <a:rPr lang="en-US" sz="2200" dirty="0"/>
              <a:t>Mohammed </a:t>
            </a:r>
            <a:r>
              <a:rPr lang="en-US" sz="2200" dirty="0" err="1"/>
              <a:t>Alser</a:t>
            </a:r>
            <a:r>
              <a:rPr lang="en-US" sz="2200" dirty="0"/>
              <a:t>, Hasan Hassan, </a:t>
            </a:r>
            <a:r>
              <a:rPr lang="en-US" sz="2200" dirty="0" err="1"/>
              <a:t>Hongyi</a:t>
            </a:r>
            <a:r>
              <a:rPr lang="en-US" sz="2200" dirty="0"/>
              <a:t> Xin, </a:t>
            </a:r>
            <a:r>
              <a:rPr lang="en-US" sz="2200" dirty="0" err="1"/>
              <a:t>Oguz</a:t>
            </a:r>
            <a:r>
              <a:rPr lang="en-US" sz="2200" dirty="0"/>
              <a:t> </a:t>
            </a:r>
            <a:r>
              <a:rPr lang="en-US" sz="2200" dirty="0" err="1"/>
              <a:t>Ergin</a:t>
            </a:r>
            <a:r>
              <a:rPr lang="en-US" sz="2200" dirty="0"/>
              <a:t>, Onur Mutlu, and Can Alkan</a:t>
            </a:r>
            <a:br>
              <a:rPr lang="en-US" sz="2200" dirty="0"/>
            </a:br>
            <a:r>
              <a:rPr lang="en-US" sz="2200" b="1" dirty="0">
                <a:solidFill>
                  <a:srgbClr val="0000FF"/>
                </a:solidFill>
                <a:hlinkClick r:id="rId2">
                  <a:extLst>
                    <a:ext uri="{A12FA001-AC4F-418D-AE19-62706E023703}">
                      <ahyp:hlinkClr xmlns:ahyp="http://schemas.microsoft.com/office/drawing/2018/hyperlinkcolor" val="tx"/>
                    </a:ext>
                  </a:extLst>
                </a:hlinkClick>
              </a:rPr>
              <a:t>"GateKeeper: A New Hardware Architecture for Accelerating Pre-Alignment in DNA Short Read Mapping"</a:t>
            </a:r>
            <a:br>
              <a:rPr lang="en-US" sz="2200" dirty="0">
                <a:solidFill>
                  <a:srgbClr val="0000FF"/>
                </a:solidFill>
              </a:rPr>
            </a:br>
            <a:r>
              <a:rPr lang="en-US" sz="2200" b="1" i="1" dirty="0">
                <a:hlinkClick r:id="rId3"/>
              </a:rPr>
              <a:t>Bioinformatics</a:t>
            </a:r>
            <a:r>
              <a:rPr lang="en-US" sz="2200" dirty="0"/>
              <a:t>, [published online, May 31], 2017. </a:t>
            </a:r>
            <a:br>
              <a:rPr lang="en-US" sz="2200" dirty="0"/>
            </a:br>
            <a:r>
              <a:rPr lang="en-US" sz="2200" dirty="0"/>
              <a:t>[</a:t>
            </a:r>
            <a:r>
              <a:rPr lang="en-US" sz="2200" dirty="0">
                <a:hlinkClick r:id="rId4"/>
              </a:rPr>
              <a:t>Source Code</a:t>
            </a:r>
            <a:r>
              <a:rPr lang="en-US" sz="2200" dirty="0"/>
              <a:t>] </a:t>
            </a:r>
            <a:br>
              <a:rPr lang="en-US" sz="2200" dirty="0"/>
            </a:br>
            <a:r>
              <a:rPr lang="en-US" sz="2200" dirty="0"/>
              <a:t>[</a:t>
            </a:r>
            <a:r>
              <a:rPr lang="en-US" sz="2200" dirty="0">
                <a:hlinkClick r:id="rId5"/>
              </a:rPr>
              <a:t>Online link at Bioinformatics Journal</a:t>
            </a:r>
            <a:r>
              <a:rPr lang="en-US" sz="2200" dirty="0"/>
              <a:t>]</a:t>
            </a:r>
          </a:p>
          <a:p>
            <a:endParaRPr lang="en-US" sz="2200" dirty="0"/>
          </a:p>
        </p:txBody>
      </p:sp>
      <p:sp>
        <p:nvSpPr>
          <p:cNvPr id="4" name="Slide Number Placeholder 3">
            <a:extLst>
              <a:ext uri="{FF2B5EF4-FFF2-40B4-BE49-F238E27FC236}">
                <a16:creationId xmlns:a16="http://schemas.microsoft.com/office/drawing/2014/main" id="{D883C8AB-36A8-254D-9CE5-089EFEBE3CA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90AFA7F-FE4D-6F48-BB4A-2296F0C0FBB8}"/>
              </a:ext>
            </a:extLst>
          </p:cNvPr>
          <p:cNvPicPr>
            <a:picLocks noChangeAspect="1"/>
          </p:cNvPicPr>
          <p:nvPr/>
        </p:nvPicPr>
        <p:blipFill>
          <a:blip r:embed="rId6"/>
          <a:stretch>
            <a:fillRect/>
          </a:stretch>
        </p:blipFill>
        <p:spPr>
          <a:xfrm>
            <a:off x="0" y="3930359"/>
            <a:ext cx="9144000" cy="2450969"/>
          </a:xfrm>
          <a:prstGeom prst="rect">
            <a:avLst/>
          </a:prstGeom>
        </p:spPr>
      </p:pic>
    </p:spTree>
    <p:extLst>
      <p:ext uri="{BB962C8B-B14F-4D97-AF65-F5344CB8AC3E}">
        <p14:creationId xmlns:p14="http://schemas.microsoft.com/office/powerpoint/2010/main" val="83586013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GateKeeper</a:t>
            </a:r>
            <a:r>
              <a:rPr lang="en-US" dirty="0"/>
              <a:t> Accelerator Architecture</a:t>
            </a:r>
          </a:p>
        </p:txBody>
      </p:sp>
      <p:sp>
        <p:nvSpPr>
          <p:cNvPr id="3" name="Content Placeholder 2"/>
          <p:cNvSpPr>
            <a:spLocks noGrp="1"/>
          </p:cNvSpPr>
          <p:nvPr>
            <p:ph idx="1"/>
          </p:nvPr>
        </p:nvSpPr>
        <p:spPr>
          <a:xfrm>
            <a:off x="228600" y="1013079"/>
            <a:ext cx="8610600" cy="4876800"/>
          </a:xfrm>
        </p:spPr>
        <p:txBody>
          <a:bodyPr/>
          <a:lstStyle/>
          <a:p>
            <a:pPr algn="just">
              <a:spcBef>
                <a:spcPts val="0"/>
              </a:spcBef>
              <a:spcAft>
                <a:spcPts val="0"/>
              </a:spcAft>
            </a:pPr>
            <a:r>
              <a:rPr lang="en-US" b="1" dirty="0">
                <a:solidFill>
                  <a:srgbClr val="2C3FEB"/>
                </a:solidFill>
              </a:rPr>
              <a:t>Maximum data throughput </a:t>
            </a:r>
            <a:r>
              <a:rPr lang="en-US" dirty="0"/>
              <a:t>=~13.3 billion bases/sec</a:t>
            </a:r>
          </a:p>
          <a:p>
            <a:pPr algn="just">
              <a:spcBef>
                <a:spcPts val="0"/>
              </a:spcBef>
              <a:spcAft>
                <a:spcPts val="0"/>
              </a:spcAft>
            </a:pPr>
            <a:endParaRPr lang="en-US" sz="1700" dirty="0"/>
          </a:p>
          <a:p>
            <a:pPr algn="just">
              <a:spcBef>
                <a:spcPts val="0"/>
              </a:spcBef>
              <a:spcAft>
                <a:spcPts val="0"/>
              </a:spcAft>
            </a:pPr>
            <a:r>
              <a:rPr lang="en-US" sz="1700" dirty="0"/>
              <a:t>Can examine </a:t>
            </a:r>
            <a:r>
              <a:rPr lang="en-US" sz="1700" b="1" dirty="0">
                <a:solidFill>
                  <a:srgbClr val="2C3FEB"/>
                </a:solidFill>
              </a:rPr>
              <a:t>8 (300 </a:t>
            </a:r>
            <a:r>
              <a:rPr lang="en-US" sz="1700" b="1" dirty="0" err="1">
                <a:solidFill>
                  <a:srgbClr val="2C3FEB"/>
                </a:solidFill>
              </a:rPr>
              <a:t>bp</a:t>
            </a:r>
            <a:r>
              <a:rPr lang="en-US" sz="1700" b="1" dirty="0">
                <a:solidFill>
                  <a:srgbClr val="2C3FEB"/>
                </a:solidFill>
              </a:rPr>
              <a:t>) or 16 (100 </a:t>
            </a:r>
            <a:r>
              <a:rPr lang="en-US" sz="1700" b="1" dirty="0" err="1">
                <a:solidFill>
                  <a:srgbClr val="2C3FEB"/>
                </a:solidFill>
              </a:rPr>
              <a:t>bp</a:t>
            </a:r>
            <a:r>
              <a:rPr lang="en-US" sz="1700" b="1" dirty="0">
                <a:solidFill>
                  <a:srgbClr val="2C3FEB"/>
                </a:solidFill>
              </a:rPr>
              <a:t>) mappings concurrently </a:t>
            </a:r>
            <a:r>
              <a:rPr lang="en-US" sz="1700" dirty="0"/>
              <a:t>at 250 MHz</a:t>
            </a:r>
          </a:p>
          <a:p>
            <a:pPr algn="just">
              <a:spcBef>
                <a:spcPts val="0"/>
              </a:spcBef>
              <a:spcAft>
                <a:spcPts val="0"/>
              </a:spcAft>
            </a:pPr>
            <a:endParaRPr lang="en-US" sz="1700" dirty="0"/>
          </a:p>
          <a:p>
            <a:pPr algn="just">
              <a:spcBef>
                <a:spcPts val="0"/>
              </a:spcBef>
              <a:spcAft>
                <a:spcPts val="0"/>
              </a:spcAft>
            </a:pPr>
            <a:r>
              <a:rPr lang="en-US" sz="1700" b="1" dirty="0">
                <a:solidFill>
                  <a:srgbClr val="2C3FEB"/>
                </a:solidFill>
              </a:rPr>
              <a:t>Occupies 50% </a:t>
            </a:r>
            <a:r>
              <a:rPr lang="en-US" sz="1700" dirty="0"/>
              <a:t>(100 </a:t>
            </a:r>
            <a:r>
              <a:rPr lang="en-US" sz="1700" dirty="0" err="1"/>
              <a:t>bp</a:t>
            </a:r>
            <a:r>
              <a:rPr lang="en-US" sz="1700" dirty="0"/>
              <a:t>) to </a:t>
            </a:r>
            <a:r>
              <a:rPr lang="en-US" sz="1700" b="1" dirty="0">
                <a:solidFill>
                  <a:srgbClr val="2C3FEB"/>
                </a:solidFill>
              </a:rPr>
              <a:t>91% </a:t>
            </a:r>
            <a:r>
              <a:rPr lang="en-US" sz="1700" dirty="0"/>
              <a:t>(300 </a:t>
            </a:r>
            <a:r>
              <a:rPr lang="en-US" sz="1700" dirty="0" err="1"/>
              <a:t>bp</a:t>
            </a:r>
            <a:r>
              <a:rPr lang="en-US" sz="1700" dirty="0"/>
              <a:t>) of the FPGA slice LUTs and registers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638575411"/>
              </p:ext>
            </p:extLst>
          </p:nvPr>
        </p:nvGraphicFramePr>
        <p:xfrm>
          <a:off x="48126" y="2655045"/>
          <a:ext cx="9418320" cy="3726283"/>
        </p:xfrm>
        <a:graphic>
          <a:graphicData uri="http://schemas.openxmlformats.org/presentationml/2006/ole">
            <mc:AlternateContent xmlns:mc="http://schemas.openxmlformats.org/markup-compatibility/2006">
              <mc:Choice xmlns:v="urn:schemas-microsoft-com:vml" Requires="v">
                <p:oleObj name="Visio" r:id="rId3" imgW="5981295" imgH="2367465" progId="Visio.Drawing.11">
                  <p:embed/>
                </p:oleObj>
              </mc:Choice>
              <mc:Fallback>
                <p:oleObj name="Visio" r:id="rId3" imgW="5981295" imgH="2367465" progId="Visio.Drawing.11">
                  <p:embed/>
                  <p:pic>
                    <p:nvPicPr>
                      <p:cNvPr id="5" name="Object 4"/>
                      <p:cNvPicPr/>
                      <p:nvPr/>
                    </p:nvPicPr>
                    <p:blipFill>
                      <a:blip r:embed="rId4"/>
                      <a:stretch>
                        <a:fillRect/>
                      </a:stretch>
                    </p:blipFill>
                    <p:spPr>
                      <a:xfrm>
                        <a:off x="48126" y="2655045"/>
                        <a:ext cx="9418320" cy="3726283"/>
                      </a:xfrm>
                      <a:prstGeom prst="rect">
                        <a:avLst/>
                      </a:prstGeom>
                    </p:spPr>
                  </p:pic>
                </p:oleObj>
              </mc:Fallback>
            </mc:AlternateContent>
          </a:graphicData>
        </a:graphic>
      </p:graphicFrame>
    </p:spTree>
    <p:extLst>
      <p:ext uri="{BB962C8B-B14F-4D97-AF65-F5344CB8AC3E}">
        <p14:creationId xmlns:p14="http://schemas.microsoft.com/office/powerpoint/2010/main" val="206494829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FPGA Chip Layout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6" name="Object 5"/>
          <p:cNvGraphicFramePr>
            <a:graphicFrameLocks noChangeAspect="1"/>
          </p:cNvGraphicFramePr>
          <p:nvPr/>
        </p:nvGraphicFramePr>
        <p:xfrm>
          <a:off x="1619672" y="1126863"/>
          <a:ext cx="5149552" cy="5182457"/>
        </p:xfrm>
        <a:graphic>
          <a:graphicData uri="http://schemas.openxmlformats.org/presentationml/2006/ole">
            <mc:AlternateContent xmlns:mc="http://schemas.openxmlformats.org/markup-compatibility/2006">
              <mc:Choice xmlns:v="urn:schemas-microsoft-com:vml" Requires="v">
                <p:oleObj name="Visio" r:id="rId2" imgW="6521839" imgH="6811806" progId="Visio.Drawing.11">
                  <p:embed/>
                </p:oleObj>
              </mc:Choice>
              <mc:Fallback>
                <p:oleObj name="Visio" r:id="rId2" imgW="6521839" imgH="6811806" progId="Visio.Drawing.11">
                  <p:embed/>
                  <p:pic>
                    <p:nvPicPr>
                      <p:cNvPr id="6"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126863"/>
                        <a:ext cx="5149552" cy="5182457"/>
                      </a:xfrm>
                      <a:prstGeom prst="rect">
                        <a:avLst/>
                      </a:prstGeom>
                      <a:noFill/>
                    </p:spPr>
                  </p:pic>
                </p:oleObj>
              </mc:Fallback>
            </mc:AlternateContent>
          </a:graphicData>
        </a:graphic>
      </p:graphicFrame>
      <p:sp>
        <p:nvSpPr>
          <p:cNvPr id="7" name="Rectangle 6"/>
          <p:cNvSpPr/>
          <p:nvPr/>
        </p:nvSpPr>
        <p:spPr>
          <a:xfrm>
            <a:off x="6732240" y="2996952"/>
            <a:ext cx="2321725" cy="2232984"/>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strike="noStrike" kern="1200" cap="none" spc="0" normalizeH="0" baseline="0" noProof="0" dirty="0">
                <a:ln>
                  <a:noFill/>
                </a:ln>
                <a:solidFill>
                  <a:srgbClr val="0000FF"/>
                </a:solidFill>
                <a:effectLst/>
                <a:uLnTx/>
                <a:uFillTx/>
                <a:latin typeface="Tahoma"/>
                <a:ea typeface="+mn-ea"/>
                <a:cs typeface="+mn-cs"/>
              </a:rPr>
              <a:t>Read length: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Tahoma"/>
                <a:ea typeface="+mn-ea"/>
                <a:cs typeface="+mn-cs"/>
              </a:rPr>
              <a:t>300 bp</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i="0" strike="noStrike" kern="1200" cap="none" spc="0" normalizeH="0" baseline="0" noProof="0" dirty="0">
                <a:ln>
                  <a:noFill/>
                </a:ln>
                <a:solidFill>
                  <a:srgbClr val="0000FF"/>
                </a:solidFill>
                <a:effectLst/>
                <a:uLnTx/>
                <a:uFillTx/>
                <a:latin typeface="Tahoma"/>
                <a:ea typeface="+mn-ea"/>
                <a:cs typeface="+mn-cs"/>
              </a:rPr>
              <a:t>Error threshold:</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Tahoma"/>
                <a:ea typeface="+mn-ea"/>
                <a:cs typeface="+mn-cs"/>
              </a:rPr>
              <a:t>E=15</a:t>
            </a:r>
          </a:p>
        </p:txBody>
      </p:sp>
    </p:spTree>
    <p:extLst>
      <p:ext uri="{BB962C8B-B14F-4D97-AF65-F5344CB8AC3E}">
        <p14:creationId xmlns:p14="http://schemas.microsoft.com/office/powerpoint/2010/main" val="1839805324"/>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GateKeeper</a:t>
            </a:r>
            <a:r>
              <a:rPr lang="en-US" dirty="0"/>
              <a:t>: Speed &amp; Accuracy Results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Rectangle 4"/>
          <p:cNvSpPr/>
          <p:nvPr/>
        </p:nvSpPr>
        <p:spPr>
          <a:xfrm>
            <a:off x="228600" y="913434"/>
            <a:ext cx="8807896" cy="55707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ahoma"/>
                <a:ea typeface="+mn-ea"/>
                <a:cs typeface="+mn-cs"/>
              </a:rPr>
              <a:t>90x-130x faster filter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than SHD (Xin et al., 2015) and the Adjacency Filter (Xin et al., 2013)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C3FEB"/>
                </a:solidFill>
                <a:effectLst/>
                <a:uLnTx/>
                <a:uFillTx/>
                <a:latin typeface="Tahoma"/>
                <a:ea typeface="+mn-ea"/>
                <a:cs typeface="+mn-cs"/>
              </a:rPr>
              <a:t>4x lower false accept rate</a:t>
            </a:r>
            <a:r>
              <a:rPr kumimoji="0" lang="en-US" sz="1800" b="1" i="0" u="none" strike="noStrike" kern="1200" cap="none" spc="0" normalizeH="0" baseline="0" noProof="0" dirty="0">
                <a:ln>
                  <a:noFill/>
                </a:ln>
                <a:solidFill>
                  <a:srgbClr val="2C3FEB"/>
                </a:solidFill>
                <a:effectLst/>
                <a:uLnTx/>
                <a:uFillTx/>
                <a:latin typeface="Tahom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than the Adjacency Filter (Xin et al., 2013)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ahoma"/>
                <a:ea typeface="+mn-ea"/>
                <a:cs typeface="+mn-cs"/>
              </a:rPr>
              <a:t>10x speedup in read mapping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a:ea typeface="+mn-ea"/>
                <a:cs typeface="+mn-cs"/>
              </a:rPr>
              <a:t>with the addition of GateKeeper to the </a:t>
            </a:r>
            <a:r>
              <a:rPr kumimoji="0" lang="en-US" sz="1800" b="0" i="0" u="none" strike="noStrike" kern="1200" cap="none" spc="0" normalizeH="0" baseline="0" noProof="0" dirty="0" err="1">
                <a:ln>
                  <a:noFill/>
                </a:ln>
                <a:solidFill>
                  <a:prstClr val="black"/>
                </a:solidFill>
                <a:effectLst/>
                <a:uLnTx/>
                <a:uFillTx/>
                <a:latin typeface="Tahoma"/>
                <a:ea typeface="+mn-ea"/>
                <a:cs typeface="+mn-cs"/>
              </a:rPr>
              <a:t>mrFAST</a:t>
            </a:r>
            <a:r>
              <a:rPr kumimoji="0" lang="en-US" sz="1800" b="0" i="0" u="none" strike="noStrike" kern="1200" cap="none" spc="0" normalizeH="0" baseline="0" noProof="0" dirty="0">
                <a:ln>
                  <a:noFill/>
                </a:ln>
                <a:solidFill>
                  <a:prstClr val="black"/>
                </a:solidFill>
                <a:effectLst/>
                <a:uLnTx/>
                <a:uFillTx/>
                <a:latin typeface="Tahoma"/>
                <a:ea typeface="+mn-ea"/>
                <a:cs typeface="+mn-cs"/>
              </a:rPr>
              <a:t> mapper (Alkan et al., 2009)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ahoma"/>
                <a:ea typeface="+mn-ea"/>
                <a:cs typeface="+mn-cs"/>
              </a:rPr>
              <a:t>Freely available online </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github.com/</a:t>
            </a:r>
            <a:r>
              <a:rPr kumimoji="0" lang="en-US" sz="1800" b="0" i="0" u="none" strike="noStrike" kern="1200" cap="none" spc="0" normalizeH="0" baseline="0" noProof="0" dirty="0" err="1">
                <a:ln>
                  <a:noFill/>
                </a:ln>
                <a:solidFill>
                  <a:srgbClr val="000000"/>
                </a:solidFill>
                <a:effectLst/>
                <a:uLnTx/>
                <a:uFillTx/>
                <a:latin typeface="Tahoma"/>
                <a:ea typeface="+mn-ea"/>
                <a:cs typeface="+mn-cs"/>
                <a:hlinkClick r:id="rId2"/>
              </a:rPr>
              <a:t>BilkentCompGen</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2"/>
              </a:rPr>
              <a:t>/GateKeeper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203104557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955F-E593-C94F-8AC7-1810F08980FA}"/>
              </a:ext>
            </a:extLst>
          </p:cNvPr>
          <p:cNvSpPr>
            <a:spLocks noGrp="1"/>
          </p:cNvSpPr>
          <p:nvPr>
            <p:ph type="title"/>
          </p:nvPr>
        </p:nvSpPr>
        <p:spPr>
          <a:xfrm>
            <a:off x="228600" y="152400"/>
            <a:ext cx="8915400" cy="1066800"/>
          </a:xfrm>
        </p:spPr>
        <p:txBody>
          <a:bodyPr>
            <a:noAutofit/>
          </a:bodyPr>
          <a:lstStyle/>
          <a:p>
            <a:r>
              <a:rPr lang="en-US" sz="3600" dirty="0"/>
              <a:t>A Bright Future for Intelligent Genome Analysis</a:t>
            </a:r>
          </a:p>
        </p:txBody>
      </p:sp>
      <p:sp>
        <p:nvSpPr>
          <p:cNvPr id="4" name="Slide Number Placeholder 3">
            <a:extLst>
              <a:ext uri="{FF2B5EF4-FFF2-40B4-BE49-F238E27FC236}">
                <a16:creationId xmlns:a16="http://schemas.microsoft.com/office/drawing/2014/main" id="{945DD420-3CB6-7A41-8020-2C87CA87ABA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600" b="1" i="0" u="none" strike="noStrike" kern="1200" cap="none" spc="0" normalizeH="0" baseline="0" noProof="0" dirty="0">
              <a:ln>
                <a:noFill/>
              </a:ln>
              <a:solidFill>
                <a:prstClr val="white"/>
              </a:solidFill>
              <a:effectLst/>
              <a:uLnTx/>
              <a:uFillTx/>
              <a:latin typeface="Corbel" panose="020B0503020204020204" pitchFamily="34" charset="0"/>
              <a:ea typeface="ＭＳ Ｐゴシック" panose="020B0600070205080204" pitchFamily="34" charset="-128"/>
              <a:cs typeface="Calibri" panose="020F0502020204030204" pitchFamily="34" charset="0"/>
            </a:endParaRPr>
          </a:p>
        </p:txBody>
      </p:sp>
      <p:pic>
        <p:nvPicPr>
          <p:cNvPr id="5122" name="Picture 2">
            <a:extLst>
              <a:ext uri="{FF2B5EF4-FFF2-40B4-BE49-F238E27FC236}">
                <a16:creationId xmlns:a16="http://schemas.microsoft.com/office/drawing/2014/main" id="{5C405E63-629C-CD4C-A407-9B4A7134B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143" y="3969960"/>
            <a:ext cx="4934857" cy="28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FD409C-4506-9941-8552-EF2195C4FB00}"/>
              </a:ext>
            </a:extLst>
          </p:cNvPr>
          <p:cNvSpPr txBox="1"/>
          <p:nvPr/>
        </p:nvSpPr>
        <p:spPr>
          <a:xfrm>
            <a:off x="6487885" y="6150579"/>
            <a:ext cx="242388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orbel" panose="020B0503020204020204"/>
                <a:ea typeface="ＭＳ Ｐゴシック" panose="020B0600070205080204" pitchFamily="34" charset="-128"/>
                <a:cs typeface="+mn-cs"/>
              </a:rPr>
              <a:t>SmidgION</a:t>
            </a: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 from ONT</a:t>
            </a:r>
          </a:p>
        </p:txBody>
      </p:sp>
      <p:pic>
        <p:nvPicPr>
          <p:cNvPr id="5124" name="Picture 4" descr="First Nanopore Sequencing of Human Genome">
            <a:extLst>
              <a:ext uri="{FF2B5EF4-FFF2-40B4-BE49-F238E27FC236}">
                <a16:creationId xmlns:a16="http://schemas.microsoft.com/office/drawing/2014/main" id="{CD6415EF-163D-B542-B3D4-F9AA1F93D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42" y="1775512"/>
            <a:ext cx="4378883" cy="29411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84B99A9-CA22-114E-A3BA-CE16FDD156D7}"/>
              </a:ext>
            </a:extLst>
          </p:cNvPr>
          <p:cNvSpPr/>
          <p:nvPr/>
        </p:nvSpPr>
        <p:spPr>
          <a:xfrm>
            <a:off x="399142" y="1784391"/>
            <a:ext cx="4378883" cy="2941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Right Arrow 6">
            <a:extLst>
              <a:ext uri="{FF2B5EF4-FFF2-40B4-BE49-F238E27FC236}">
                <a16:creationId xmlns:a16="http://schemas.microsoft.com/office/drawing/2014/main" id="{CDDC3997-C7CB-584B-BDBF-AE5464A11F6D}"/>
              </a:ext>
            </a:extLst>
          </p:cNvPr>
          <p:cNvSpPr/>
          <p:nvPr/>
        </p:nvSpPr>
        <p:spPr>
          <a:xfrm rot="2626864">
            <a:off x="4168426" y="4039373"/>
            <a:ext cx="1219200" cy="725715"/>
          </a:xfrm>
          <a:prstGeom prst="rightArrow">
            <a:avLst/>
          </a:prstGeom>
          <a:solidFill>
            <a:schemeClr val="accent2">
              <a:lumMod val="60000"/>
              <a:lumOff val="40000"/>
            </a:schemeClr>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894684CC-0CFA-074F-9F5D-8C754E1811D1}"/>
              </a:ext>
            </a:extLst>
          </p:cNvPr>
          <p:cNvSpPr txBox="1"/>
          <p:nvPr/>
        </p:nvSpPr>
        <p:spPr>
          <a:xfrm>
            <a:off x="366963" y="4540875"/>
            <a:ext cx="242388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ＭＳ Ｐゴシック" panose="020B0600070205080204" pitchFamily="34" charset="-128"/>
                <a:cs typeface="+mn-cs"/>
              </a:rPr>
              <a:t>MinION from ONT</a:t>
            </a:r>
          </a:p>
        </p:txBody>
      </p:sp>
      <p:sp>
        <p:nvSpPr>
          <p:cNvPr id="10" name="Slide Number Placeholder 2">
            <a:extLst>
              <a:ext uri="{FF2B5EF4-FFF2-40B4-BE49-F238E27FC236}">
                <a16:creationId xmlns:a16="http://schemas.microsoft.com/office/drawing/2014/main" id="{6C9A6BE0-035D-4D45-AA88-9C10BDC56A6E}"/>
              </a:ext>
            </a:extLst>
          </p:cNvPr>
          <p:cNvSpPr>
            <a:spLocks noGrp="1"/>
          </p:cNvSpPr>
          <p:nvPr>
            <p:ph type="sldNum" sz="quarter" idx="11"/>
          </p:nvPr>
        </p:nvSpPr>
        <p:spPr>
          <a:xfrm>
            <a:off x="6946900" y="6373813"/>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11" name="Rectangle 10">
            <a:extLst>
              <a:ext uri="{FF2B5EF4-FFF2-40B4-BE49-F238E27FC236}">
                <a16:creationId xmlns:a16="http://schemas.microsoft.com/office/drawing/2014/main" id="{2976BE83-CBB8-5848-A3B9-9F433A948BCE}"/>
              </a:ext>
            </a:extLst>
          </p:cNvPr>
          <p:cNvSpPr/>
          <p:nvPr/>
        </p:nvSpPr>
        <p:spPr>
          <a:xfrm>
            <a:off x="76200" y="910043"/>
            <a:ext cx="8943782" cy="523220"/>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Mohammed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Alser</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Zülal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Bingöl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Damla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Senol</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Cali,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Jeremie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Kim,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Saugata</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Ghose, Can </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Alkan</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Onur Mutlu</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sym typeface="Calibri"/>
                <a:hlinkClick r:id="rId4">
                  <a:extLst>
                    <a:ext uri="{A12FA001-AC4F-418D-AE19-62706E023703}">
                      <ahyp:hlinkClr xmlns:ahyp="http://schemas.microsoft.com/office/drawing/2018/hyperlinkcolor" val="tx"/>
                    </a:ext>
                  </a:extLst>
                </a:hlinkClick>
              </a:rPr>
              <a:t>“Accelerating Genome Analysis: A Primer on an Ongoing Journey” </a:t>
            </a:r>
            <a:r>
              <a:rPr kumimoji="0" lang="en"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sym typeface="Calibri"/>
              </a:rPr>
              <a:t>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 August 2020.</a:t>
            </a:r>
          </a:p>
        </p:txBody>
      </p:sp>
      <p:pic>
        <p:nvPicPr>
          <p:cNvPr id="3" name="Picture 2">
            <a:extLst>
              <a:ext uri="{FF2B5EF4-FFF2-40B4-BE49-F238E27FC236}">
                <a16:creationId xmlns:a16="http://schemas.microsoft.com/office/drawing/2014/main" id="{4D51AC44-75A3-4349-9946-96683AA9B4E8}"/>
              </a:ext>
            </a:extLst>
          </p:cNvPr>
          <p:cNvPicPr>
            <a:picLocks noChangeAspect="1"/>
          </p:cNvPicPr>
          <p:nvPr/>
        </p:nvPicPr>
        <p:blipFill>
          <a:blip r:embed="rId5"/>
          <a:stretch>
            <a:fillRect/>
          </a:stretch>
        </p:blipFill>
        <p:spPr>
          <a:xfrm>
            <a:off x="4810204" y="1702419"/>
            <a:ext cx="3577446" cy="633799"/>
          </a:xfrm>
          <a:prstGeom prst="rect">
            <a:avLst/>
          </a:prstGeom>
        </p:spPr>
      </p:pic>
      <p:pic>
        <p:nvPicPr>
          <p:cNvPr id="6" name="Picture 5">
            <a:extLst>
              <a:ext uri="{FF2B5EF4-FFF2-40B4-BE49-F238E27FC236}">
                <a16:creationId xmlns:a16="http://schemas.microsoft.com/office/drawing/2014/main" id="{869A8184-11C2-4146-99A6-DC2DD45B8BBF}"/>
              </a:ext>
            </a:extLst>
          </p:cNvPr>
          <p:cNvPicPr>
            <a:picLocks noChangeAspect="1"/>
          </p:cNvPicPr>
          <p:nvPr/>
        </p:nvPicPr>
        <p:blipFill>
          <a:blip r:embed="rId6"/>
          <a:stretch>
            <a:fillRect/>
          </a:stretch>
        </p:blipFill>
        <p:spPr>
          <a:xfrm>
            <a:off x="4803425" y="2638622"/>
            <a:ext cx="3584225" cy="635000"/>
          </a:xfrm>
          <a:prstGeom prst="rect">
            <a:avLst/>
          </a:prstGeom>
        </p:spPr>
      </p:pic>
    </p:spTree>
    <p:extLst>
      <p:ext uri="{BB962C8B-B14F-4D97-AF65-F5344CB8AC3E}">
        <p14:creationId xmlns:p14="http://schemas.microsoft.com/office/powerpoint/2010/main" val="166106261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GateKeeper</a:t>
            </a:r>
            <a:r>
              <a:rPr lang="en-US"/>
              <a:t> Conclusions</a:t>
            </a:r>
          </a:p>
        </p:txBody>
      </p:sp>
      <p:sp>
        <p:nvSpPr>
          <p:cNvPr id="3" name="Content Placeholder 2"/>
          <p:cNvSpPr>
            <a:spLocks noGrp="1"/>
          </p:cNvSpPr>
          <p:nvPr>
            <p:ph idx="1"/>
          </p:nvPr>
        </p:nvSpPr>
        <p:spPr>
          <a:xfrm>
            <a:off x="228600" y="1268760"/>
            <a:ext cx="8735888" cy="4876800"/>
          </a:xfrm>
        </p:spPr>
        <p:txBody>
          <a:bodyPr/>
          <a:lstStyle/>
          <a:p>
            <a:r>
              <a:rPr lang="en-US" dirty="0">
                <a:solidFill>
                  <a:srgbClr val="FF0000"/>
                </a:solidFill>
              </a:rPr>
              <a:t>FPGA-based </a:t>
            </a:r>
            <a:r>
              <a:rPr lang="en-US" dirty="0"/>
              <a:t>pre-alignment </a:t>
            </a:r>
            <a:r>
              <a:rPr lang="en-US" dirty="0">
                <a:solidFill>
                  <a:srgbClr val="0000FF"/>
                </a:solidFill>
              </a:rPr>
              <a:t>greatly</a:t>
            </a:r>
            <a:r>
              <a:rPr lang="en-US" dirty="0"/>
              <a:t> speeds up read mapping</a:t>
            </a:r>
          </a:p>
          <a:p>
            <a:pPr lvl="1"/>
            <a:r>
              <a:rPr lang="en-US" dirty="0">
                <a:solidFill>
                  <a:srgbClr val="FF0000"/>
                </a:solidFill>
              </a:rPr>
              <a:t>10x speedup </a:t>
            </a:r>
            <a:r>
              <a:rPr lang="en-US" dirty="0"/>
              <a:t>of a state-of-the-art mapper (</a:t>
            </a:r>
            <a:r>
              <a:rPr lang="en-US" dirty="0" err="1"/>
              <a:t>mrFAST</a:t>
            </a:r>
            <a:r>
              <a:rPr lang="en-US" dirty="0"/>
              <a:t>)</a:t>
            </a:r>
          </a:p>
          <a:p>
            <a:pPr>
              <a:buFont typeface="Wingdings" panose="05000000000000000000" pitchFamily="2" charset="2"/>
              <a:buChar char="§"/>
            </a:pPr>
            <a:endParaRPr lang="en-US" dirty="0"/>
          </a:p>
          <a:p>
            <a:pPr>
              <a:buFont typeface="Wingdings" panose="05000000000000000000" pitchFamily="2" charset="2"/>
              <a:buChar char="§"/>
            </a:pPr>
            <a:endParaRPr lang="en-US" dirty="0"/>
          </a:p>
          <a:p>
            <a:r>
              <a:rPr lang="en-US" dirty="0"/>
              <a:t>FPGA-based pre-alignment can be </a:t>
            </a:r>
            <a:r>
              <a:rPr lang="en-US" dirty="0">
                <a:solidFill>
                  <a:srgbClr val="FF0000"/>
                </a:solidFill>
              </a:rPr>
              <a:t>integrated</a:t>
            </a:r>
            <a:r>
              <a:rPr lang="en-US" dirty="0"/>
              <a:t> with the </a:t>
            </a:r>
            <a:r>
              <a:rPr lang="en-US" dirty="0">
                <a:solidFill>
                  <a:srgbClr val="FF0000"/>
                </a:solidFill>
              </a:rPr>
              <a:t>sequencer</a:t>
            </a:r>
          </a:p>
          <a:p>
            <a:pPr lvl="1"/>
            <a:r>
              <a:rPr lang="en-US" dirty="0"/>
              <a:t>It can help to hide the complexity and details of the FPGA</a:t>
            </a:r>
          </a:p>
          <a:p>
            <a:pPr lvl="1"/>
            <a:r>
              <a:rPr lang="en-US" dirty="0">
                <a:solidFill>
                  <a:srgbClr val="0000FF"/>
                </a:solidFill>
              </a:rPr>
              <a:t>Enables </a:t>
            </a:r>
            <a:r>
              <a:rPr lang="en-US" b="1" dirty="0">
                <a:solidFill>
                  <a:srgbClr val="0000FF"/>
                </a:solidFill>
              </a:rPr>
              <a:t>real-time filtering </a:t>
            </a:r>
            <a:r>
              <a:rPr lang="en-US" dirty="0">
                <a:solidFill>
                  <a:srgbClr val="0000FF"/>
                </a:solidFill>
              </a:rPr>
              <a:t>while sequencing</a:t>
            </a:r>
          </a:p>
          <a:p>
            <a:pPr lvl="1"/>
            <a:r>
              <a:rPr lang="en-US" dirty="0">
                <a:solidFill>
                  <a:srgbClr val="0000FF"/>
                </a:solidFill>
              </a:rPr>
              <a:t>Paves the way to </a:t>
            </a:r>
            <a:r>
              <a:rPr lang="en-US" b="1" dirty="0">
                <a:solidFill>
                  <a:srgbClr val="0000FF"/>
                </a:solidFill>
              </a:rPr>
              <a:t>on-device genome analysis</a:t>
            </a:r>
            <a:endParaRPr lang="en-US" b="1" dirty="0"/>
          </a:p>
          <a:p>
            <a:pPr marL="0" indent="0">
              <a:buNone/>
            </a:pPr>
            <a:endParaRPr lang="en-US" sz="2800" dirty="0"/>
          </a:p>
          <a:p>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78093143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E8C23-FA4B-DC43-9A4E-AB414CD1EE1B}"/>
              </a:ext>
            </a:extLst>
          </p:cNvPr>
          <p:cNvSpPr>
            <a:spLocks noGrp="1"/>
          </p:cNvSpPr>
          <p:nvPr>
            <p:ph type="title"/>
          </p:nvPr>
        </p:nvSpPr>
        <p:spPr/>
        <p:txBody>
          <a:bodyPr/>
          <a:lstStyle/>
          <a:p>
            <a:pPr lvl="0">
              <a:defRPr/>
            </a:pPr>
            <a:r>
              <a:rPr lang="en-US" dirty="0"/>
              <a:t>More on GateKeeper</a:t>
            </a:r>
            <a:endParaRPr lang="en-US" dirty="0">
              <a:solidFill>
                <a:srgbClr val="006633"/>
              </a:solidFill>
            </a:endParaRPr>
          </a:p>
        </p:txBody>
      </p:sp>
      <p:sp>
        <p:nvSpPr>
          <p:cNvPr id="3" name="Content Placeholder 2">
            <a:extLst>
              <a:ext uri="{FF2B5EF4-FFF2-40B4-BE49-F238E27FC236}">
                <a16:creationId xmlns:a16="http://schemas.microsoft.com/office/drawing/2014/main" id="{7D7272F7-812F-9A42-AE52-085A1B7B969B}"/>
              </a:ext>
            </a:extLst>
          </p:cNvPr>
          <p:cNvSpPr>
            <a:spLocks noGrp="1"/>
          </p:cNvSpPr>
          <p:nvPr>
            <p:ph idx="1"/>
          </p:nvPr>
        </p:nvSpPr>
        <p:spPr>
          <a:xfrm>
            <a:off x="228600" y="980728"/>
            <a:ext cx="8610600" cy="4876800"/>
          </a:xfrm>
        </p:spPr>
        <p:txBody>
          <a:bodyPr/>
          <a:lstStyle/>
          <a:p>
            <a:r>
              <a:rPr lang="en-US" sz="2200" dirty="0"/>
              <a:t>Mohammed </a:t>
            </a:r>
            <a:r>
              <a:rPr lang="en-US" sz="2200" dirty="0" err="1"/>
              <a:t>Alser</a:t>
            </a:r>
            <a:r>
              <a:rPr lang="en-US" sz="2200" dirty="0"/>
              <a:t>, Hasan Hassan, </a:t>
            </a:r>
            <a:r>
              <a:rPr lang="en-US" sz="2200" dirty="0" err="1"/>
              <a:t>Hongyi</a:t>
            </a:r>
            <a:r>
              <a:rPr lang="en-US" sz="2200" dirty="0"/>
              <a:t> Xin, </a:t>
            </a:r>
            <a:r>
              <a:rPr lang="en-US" sz="2200" dirty="0" err="1"/>
              <a:t>Oguz</a:t>
            </a:r>
            <a:r>
              <a:rPr lang="en-US" sz="2200" dirty="0"/>
              <a:t> </a:t>
            </a:r>
            <a:r>
              <a:rPr lang="en-US" sz="2200" dirty="0" err="1"/>
              <a:t>Ergin</a:t>
            </a:r>
            <a:r>
              <a:rPr lang="en-US" sz="2200" dirty="0"/>
              <a:t>, Onur Mutlu, and Can Alkan</a:t>
            </a:r>
            <a:br>
              <a:rPr lang="en-US" sz="2200" dirty="0"/>
            </a:br>
            <a:r>
              <a:rPr lang="en-US" sz="2200" b="1" dirty="0">
                <a:solidFill>
                  <a:srgbClr val="0000FF"/>
                </a:solidFill>
                <a:hlinkClick r:id="rId2">
                  <a:extLst>
                    <a:ext uri="{A12FA001-AC4F-418D-AE19-62706E023703}">
                      <ahyp:hlinkClr xmlns:ahyp="http://schemas.microsoft.com/office/drawing/2018/hyperlinkcolor" val="tx"/>
                    </a:ext>
                  </a:extLst>
                </a:hlinkClick>
              </a:rPr>
              <a:t>"GateKeeper: A New Hardware Architecture for Accelerating Pre-Alignment in DNA Short Read Mapping"</a:t>
            </a:r>
            <a:br>
              <a:rPr lang="en-US" sz="2200" dirty="0"/>
            </a:br>
            <a:r>
              <a:rPr lang="en-US" sz="2200" b="1" i="1" dirty="0">
                <a:hlinkClick r:id="rId3"/>
              </a:rPr>
              <a:t>Bioinformatics</a:t>
            </a:r>
            <a:r>
              <a:rPr lang="en-US" sz="2200" dirty="0"/>
              <a:t>, [published online, May 31], 2017. </a:t>
            </a:r>
            <a:br>
              <a:rPr lang="en-US" sz="2200" dirty="0"/>
            </a:br>
            <a:r>
              <a:rPr lang="en-US" sz="2200" dirty="0"/>
              <a:t>[</a:t>
            </a:r>
            <a:r>
              <a:rPr lang="en-US" sz="2200" dirty="0">
                <a:hlinkClick r:id="rId4"/>
              </a:rPr>
              <a:t>Source Code</a:t>
            </a:r>
            <a:r>
              <a:rPr lang="en-US" sz="2200" dirty="0"/>
              <a:t>] </a:t>
            </a:r>
            <a:br>
              <a:rPr lang="en-US" sz="2200" dirty="0"/>
            </a:br>
            <a:r>
              <a:rPr lang="en-US" sz="2200" dirty="0"/>
              <a:t>[</a:t>
            </a:r>
            <a:r>
              <a:rPr lang="en-US" sz="2200" dirty="0">
                <a:hlinkClick r:id="rId5"/>
              </a:rPr>
              <a:t>Online link at Bioinformatics Journal</a:t>
            </a:r>
            <a:r>
              <a:rPr lang="en-US" sz="2200" dirty="0"/>
              <a:t>]</a:t>
            </a:r>
          </a:p>
          <a:p>
            <a:endParaRPr lang="en-US" sz="2200" dirty="0"/>
          </a:p>
        </p:txBody>
      </p:sp>
      <p:sp>
        <p:nvSpPr>
          <p:cNvPr id="4" name="Slide Number Placeholder 3">
            <a:extLst>
              <a:ext uri="{FF2B5EF4-FFF2-40B4-BE49-F238E27FC236}">
                <a16:creationId xmlns:a16="http://schemas.microsoft.com/office/drawing/2014/main" id="{D883C8AB-36A8-254D-9CE5-089EFEBE3CA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90AFA7F-FE4D-6F48-BB4A-2296F0C0FBB8}"/>
              </a:ext>
            </a:extLst>
          </p:cNvPr>
          <p:cNvPicPr>
            <a:picLocks noChangeAspect="1"/>
          </p:cNvPicPr>
          <p:nvPr/>
        </p:nvPicPr>
        <p:blipFill>
          <a:blip r:embed="rId6"/>
          <a:stretch>
            <a:fillRect/>
          </a:stretch>
        </p:blipFill>
        <p:spPr>
          <a:xfrm>
            <a:off x="0" y="3930359"/>
            <a:ext cx="9144000" cy="2450969"/>
          </a:xfrm>
          <a:prstGeom prst="rect">
            <a:avLst/>
          </a:prstGeom>
        </p:spPr>
      </p:pic>
    </p:spTree>
    <p:extLst>
      <p:ext uri="{BB962C8B-B14F-4D97-AF65-F5344CB8AC3E}">
        <p14:creationId xmlns:p14="http://schemas.microsoft.com/office/powerpoint/2010/main" val="299846349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itle 1">
            <a:extLst>
              <a:ext uri="{FF2B5EF4-FFF2-40B4-BE49-F238E27FC236}">
                <a16:creationId xmlns:a16="http://schemas.microsoft.com/office/drawing/2014/main" id="{C0BA9032-E454-4549-A5B5-ED2FFF9B48F6}"/>
              </a:ext>
            </a:extLst>
          </p:cNvPr>
          <p:cNvSpPr>
            <a:spLocks noGrp="1" noChangeArrowheads="1"/>
          </p:cNvSpPr>
          <p:nvPr>
            <p:ph type="title"/>
          </p:nvPr>
        </p:nvSpPr>
        <p:spPr>
          <a:xfrm>
            <a:off x="228600" y="152400"/>
            <a:ext cx="8915400" cy="1066800"/>
          </a:xfrm>
        </p:spPr>
        <p:txBody>
          <a:bodyPr/>
          <a:lstStyle/>
          <a:p>
            <a:r>
              <a:rPr lang="en-US" altLang="en-US" sz="3800" dirty="0"/>
              <a:t>Algorithm-Arch-Device Co-Design is Critical</a:t>
            </a:r>
          </a:p>
        </p:txBody>
      </p:sp>
      <p:sp>
        <p:nvSpPr>
          <p:cNvPr id="277506" name="Content Placeholder 2">
            <a:extLst>
              <a:ext uri="{FF2B5EF4-FFF2-40B4-BE49-F238E27FC236}">
                <a16:creationId xmlns:a16="http://schemas.microsoft.com/office/drawing/2014/main" id="{281812F4-8401-8A40-97FF-DB827DE7A4ED}"/>
              </a:ext>
            </a:extLst>
          </p:cNvPr>
          <p:cNvSpPr>
            <a:spLocks noGrp="1" noChangeArrowheads="1"/>
          </p:cNvSpPr>
          <p:nvPr>
            <p:ph idx="1"/>
          </p:nvPr>
        </p:nvSpPr>
        <p:spPr/>
        <p:txBody>
          <a:bodyPr/>
          <a:lstStyle/>
          <a:p>
            <a:endParaRPr lang="en-US" altLang="en-US"/>
          </a:p>
        </p:txBody>
      </p:sp>
      <p:sp>
        <p:nvSpPr>
          <p:cNvPr id="4" name="Slide Number Placeholder 3">
            <a:extLst>
              <a:ext uri="{FF2B5EF4-FFF2-40B4-BE49-F238E27FC236}">
                <a16:creationId xmlns:a16="http://schemas.microsoft.com/office/drawing/2014/main" id="{89B71706-8BED-F442-8971-B8568724DC1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85D8F-B845-BB48-BA80-B7F93FEB1A49}"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 Box 17">
            <a:extLst>
              <a:ext uri="{FF2B5EF4-FFF2-40B4-BE49-F238E27FC236}">
                <a16:creationId xmlns:a16="http://schemas.microsoft.com/office/drawing/2014/main" id="{959B9344-D19A-2D41-AE41-D62E609FC875}"/>
              </a:ext>
            </a:extLst>
          </p:cNvPr>
          <p:cNvSpPr txBox="1">
            <a:spLocks noChangeArrowheads="1"/>
          </p:cNvSpPr>
          <p:nvPr/>
        </p:nvSpPr>
        <p:spPr bwMode="auto">
          <a:xfrm>
            <a:off x="3248025" y="3690938"/>
            <a:ext cx="2041525" cy="368300"/>
          </a:xfrm>
          <a:prstGeom prst="rect">
            <a:avLst/>
          </a:prstGeom>
          <a:solidFill>
            <a:srgbClr val="00FF00"/>
          </a:solidFill>
          <a:ln w="9525">
            <a:solidFill>
              <a:schemeClr val="tx1"/>
            </a:solidFill>
            <a:miter lim="800000"/>
            <a:headEnd/>
            <a:tailEnd/>
          </a:ln>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Micro-architecture</a:t>
            </a:r>
          </a:p>
        </p:txBody>
      </p:sp>
      <p:sp>
        <p:nvSpPr>
          <p:cNvPr id="6" name="Text Box 18">
            <a:extLst>
              <a:ext uri="{FF2B5EF4-FFF2-40B4-BE49-F238E27FC236}">
                <a16:creationId xmlns:a16="http://schemas.microsoft.com/office/drawing/2014/main" id="{7C4BD413-256F-804C-A912-33BF955D779D}"/>
              </a:ext>
            </a:extLst>
          </p:cNvPr>
          <p:cNvSpPr txBox="1">
            <a:spLocks noChangeAspect="1" noChangeArrowheads="1"/>
          </p:cNvSpPr>
          <p:nvPr/>
        </p:nvSpPr>
        <p:spPr bwMode="auto">
          <a:xfrm>
            <a:off x="3248025" y="3319463"/>
            <a:ext cx="2041525" cy="366712"/>
          </a:xfrm>
          <a:prstGeom prst="rect">
            <a:avLst/>
          </a:prstGeom>
          <a:solidFill>
            <a:srgbClr val="FF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SW/HW Interface</a:t>
            </a:r>
          </a:p>
        </p:txBody>
      </p:sp>
      <p:sp>
        <p:nvSpPr>
          <p:cNvPr id="7" name="Text Box 19">
            <a:extLst>
              <a:ext uri="{FF2B5EF4-FFF2-40B4-BE49-F238E27FC236}">
                <a16:creationId xmlns:a16="http://schemas.microsoft.com/office/drawing/2014/main" id="{B9AA388C-D761-2E48-878A-F4413ABC67B1}"/>
              </a:ext>
            </a:extLst>
          </p:cNvPr>
          <p:cNvSpPr txBox="1">
            <a:spLocks noChangeAspect="1" noChangeArrowheads="1"/>
          </p:cNvSpPr>
          <p:nvPr/>
        </p:nvSpPr>
        <p:spPr bwMode="auto">
          <a:xfrm>
            <a:off x="3244850" y="2654300"/>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Program/Language</a:t>
            </a:r>
          </a:p>
        </p:txBody>
      </p:sp>
      <p:sp>
        <p:nvSpPr>
          <p:cNvPr id="8" name="Text Box 20">
            <a:extLst>
              <a:ext uri="{FF2B5EF4-FFF2-40B4-BE49-F238E27FC236}">
                <a16:creationId xmlns:a16="http://schemas.microsoft.com/office/drawing/2014/main" id="{B8AE1440-B0CA-254A-8992-48EE47078E5D}"/>
              </a:ext>
            </a:extLst>
          </p:cNvPr>
          <p:cNvSpPr txBox="1">
            <a:spLocks noChangeAspect="1" noChangeArrowheads="1"/>
          </p:cNvSpPr>
          <p:nvPr/>
        </p:nvSpPr>
        <p:spPr bwMode="auto">
          <a:xfrm>
            <a:off x="3244850" y="2282825"/>
            <a:ext cx="2043113" cy="368300"/>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Algorithm</a:t>
            </a:r>
          </a:p>
        </p:txBody>
      </p:sp>
      <p:sp>
        <p:nvSpPr>
          <p:cNvPr id="9" name="Text Box 21">
            <a:extLst>
              <a:ext uri="{FF2B5EF4-FFF2-40B4-BE49-F238E27FC236}">
                <a16:creationId xmlns:a16="http://schemas.microsoft.com/office/drawing/2014/main" id="{284B2756-DCD2-CB4A-A497-A7E3258D80D8}"/>
              </a:ext>
            </a:extLst>
          </p:cNvPr>
          <p:cNvSpPr txBox="1">
            <a:spLocks noChangeAspect="1" noChangeArrowheads="1"/>
          </p:cNvSpPr>
          <p:nvPr/>
        </p:nvSpPr>
        <p:spPr bwMode="auto">
          <a:xfrm>
            <a:off x="3244850" y="1916113"/>
            <a:ext cx="2043113" cy="366712"/>
          </a:xfrm>
          <a:prstGeom prst="rect">
            <a:avLst/>
          </a:prstGeom>
          <a:solidFill>
            <a:srgbClr val="00FF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Problem</a:t>
            </a:r>
          </a:p>
        </p:txBody>
      </p:sp>
      <p:sp>
        <p:nvSpPr>
          <p:cNvPr id="10" name="Text Box 22">
            <a:extLst>
              <a:ext uri="{FF2B5EF4-FFF2-40B4-BE49-F238E27FC236}">
                <a16:creationId xmlns:a16="http://schemas.microsoft.com/office/drawing/2014/main" id="{4A5CD7D2-75F2-4340-AD85-3DA75A4D8BD3}"/>
              </a:ext>
            </a:extLst>
          </p:cNvPr>
          <p:cNvSpPr txBox="1">
            <a:spLocks noChangeAspect="1" noChangeArrowheads="1"/>
          </p:cNvSpPr>
          <p:nvPr/>
        </p:nvSpPr>
        <p:spPr bwMode="auto">
          <a:xfrm>
            <a:off x="3248025" y="40640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ＭＳ Ｐゴシック" panose="020B0600070205080204" pitchFamily="34" charset="-128"/>
              <a:cs typeface="Arial" charset="0"/>
            </a:endParaRPr>
          </a:p>
        </p:txBody>
      </p:sp>
      <p:sp>
        <p:nvSpPr>
          <p:cNvPr id="11" name="Text Box 23">
            <a:extLst>
              <a:ext uri="{FF2B5EF4-FFF2-40B4-BE49-F238E27FC236}">
                <a16:creationId xmlns:a16="http://schemas.microsoft.com/office/drawing/2014/main" id="{8FF071FC-8054-5545-9246-15BBD8947BE7}"/>
              </a:ext>
            </a:extLst>
          </p:cNvPr>
          <p:cNvSpPr txBox="1">
            <a:spLocks noChangeAspect="1" noChangeArrowheads="1"/>
          </p:cNvSpPr>
          <p:nvPr/>
        </p:nvSpPr>
        <p:spPr bwMode="auto">
          <a:xfrm>
            <a:off x="3248025" y="4435475"/>
            <a:ext cx="2041525" cy="368300"/>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Devices</a:t>
            </a:r>
          </a:p>
        </p:txBody>
      </p:sp>
      <p:sp>
        <p:nvSpPr>
          <p:cNvPr id="12" name="Text Box 24">
            <a:extLst>
              <a:ext uri="{FF2B5EF4-FFF2-40B4-BE49-F238E27FC236}">
                <a16:creationId xmlns:a16="http://schemas.microsoft.com/office/drawing/2014/main" id="{B8807EAF-3E7A-2E4F-A579-A5C0F20A55C3}"/>
              </a:ext>
            </a:extLst>
          </p:cNvPr>
          <p:cNvSpPr txBox="1">
            <a:spLocks noChangeAspect="1" noChangeArrowheads="1"/>
          </p:cNvSpPr>
          <p:nvPr/>
        </p:nvSpPr>
        <p:spPr bwMode="auto">
          <a:xfrm>
            <a:off x="3248025" y="2997200"/>
            <a:ext cx="2041525" cy="327025"/>
          </a:xfrm>
          <a:prstGeom prst="rect">
            <a:avLst/>
          </a:prstGeom>
          <a:solidFill>
            <a:srgbClr val="35F6FF"/>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System Software</a:t>
            </a:r>
          </a:p>
        </p:txBody>
      </p:sp>
      <p:sp>
        <p:nvSpPr>
          <p:cNvPr id="14" name="Text Box 23">
            <a:extLst>
              <a:ext uri="{FF2B5EF4-FFF2-40B4-BE49-F238E27FC236}">
                <a16:creationId xmlns:a16="http://schemas.microsoft.com/office/drawing/2014/main" id="{91425FE6-E37E-7E4F-B0E3-BFAA7BB143C7}"/>
              </a:ext>
            </a:extLst>
          </p:cNvPr>
          <p:cNvSpPr txBox="1">
            <a:spLocks noChangeAspect="1" noChangeArrowheads="1"/>
          </p:cNvSpPr>
          <p:nvPr/>
        </p:nvSpPr>
        <p:spPr bwMode="auto">
          <a:xfrm>
            <a:off x="3249613" y="4791075"/>
            <a:ext cx="2043112" cy="366713"/>
          </a:xfrm>
          <a:prstGeom prst="rect">
            <a:avLst/>
          </a:prstGeom>
          <a:solidFill>
            <a:srgbClr val="00FF00"/>
          </a:solidFill>
          <a:ln w="9525">
            <a:solidFill>
              <a:schemeClr val="tx1"/>
            </a:solidFill>
            <a:miter lim="800000"/>
            <a:headEnd/>
            <a:tailEnd/>
          </a:ln>
        </p:spPr>
        <p:txBody>
          <a:bodyPr wrap="none"/>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anose="020B0604030504040204" pitchFamily="34" charset="0"/>
                <a:ea typeface="ＭＳ Ｐゴシック" panose="020B0600070205080204" pitchFamily="34" charset="-128"/>
                <a:cs typeface="+mn-cs"/>
              </a:rPr>
              <a:t>Electrons</a:t>
            </a:r>
          </a:p>
        </p:txBody>
      </p:sp>
      <p:sp>
        <p:nvSpPr>
          <p:cNvPr id="16" name="Rounded Rectangle 15">
            <a:extLst>
              <a:ext uri="{FF2B5EF4-FFF2-40B4-BE49-F238E27FC236}">
                <a16:creationId xmlns:a16="http://schemas.microsoft.com/office/drawing/2014/main" id="{A71EA216-5C4D-3D45-839A-67809AE444B6}"/>
              </a:ext>
            </a:extLst>
          </p:cNvPr>
          <p:cNvSpPr>
            <a:spLocks noChangeArrowheads="1"/>
          </p:cNvSpPr>
          <p:nvPr/>
        </p:nvSpPr>
        <p:spPr bwMode="auto">
          <a:xfrm rot="5400000">
            <a:off x="3140075" y="2393951"/>
            <a:ext cx="2232025" cy="2286000"/>
          </a:xfrm>
          <a:prstGeom prst="roundRect">
            <a:avLst>
              <a:gd name="adj" fmla="val 16667"/>
            </a:avLst>
          </a:prstGeom>
          <a:noFill/>
          <a:ln w="44450">
            <a:solidFill>
              <a:srgbClr val="0000FF"/>
            </a:solidFill>
            <a:round/>
            <a:headEnd/>
            <a:tailEnd/>
          </a:ln>
          <a:extLst>
            <a:ext uri="{909E8E84-426E-40dd-AFC4-6F175D3DCCD1}"/>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ＭＳ Ｐゴシック" panose="020B0600070205080204" pitchFamily="34" charset="-128"/>
              <a:cs typeface="+mn-cs"/>
            </a:endParaRPr>
          </a:p>
        </p:txBody>
      </p:sp>
      <p:sp>
        <p:nvSpPr>
          <p:cNvPr id="17" name="TextBox 16">
            <a:extLst>
              <a:ext uri="{FF2B5EF4-FFF2-40B4-BE49-F238E27FC236}">
                <a16:creationId xmlns:a16="http://schemas.microsoft.com/office/drawing/2014/main" id="{8C58E4F8-1C59-F946-A9A5-CE2A86B0DDA5}"/>
              </a:ext>
            </a:extLst>
          </p:cNvPr>
          <p:cNvSpPr txBox="1">
            <a:spLocks noChangeArrowheads="1"/>
          </p:cNvSpPr>
          <p:nvPr/>
        </p:nvSpPr>
        <p:spPr bwMode="auto">
          <a:xfrm>
            <a:off x="-31750" y="3284538"/>
            <a:ext cx="3124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Computer Architecture (expanded view)</a:t>
            </a: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0301243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Shouji </a:t>
            </a:r>
            <a:r>
              <a:rPr lang="en-US" dirty="0">
                <a:solidFill>
                  <a:srgbClr val="006633"/>
                </a:solidFill>
              </a:rPr>
              <a:t>(</a:t>
            </a:r>
            <a:r>
              <a:rPr lang="ja-JP" altLang="en-US">
                <a:solidFill>
                  <a:srgbClr val="006633"/>
                </a:solidFill>
              </a:rPr>
              <a:t>障子</a:t>
            </a:r>
            <a:r>
              <a:rPr lang="en-US" altLang="ja-JP" dirty="0">
                <a:solidFill>
                  <a:srgbClr val="006633"/>
                </a:solidFill>
              </a:rPr>
              <a:t>)</a:t>
            </a:r>
            <a:r>
              <a:rPr lang="en-US" sz="3600" dirty="0"/>
              <a:t> </a:t>
            </a:r>
            <a:r>
              <a:rPr lang="en-US" sz="3000" b="1" dirty="0"/>
              <a:t>[Alser+, Bioinformatics 2019]</a:t>
            </a:r>
          </a:p>
        </p:txBody>
      </p:sp>
      <p:pic>
        <p:nvPicPr>
          <p:cNvPr id="7" name="Content Placeholder 6">
            <a:extLst>
              <a:ext uri="{FF2B5EF4-FFF2-40B4-BE49-F238E27FC236}">
                <a16:creationId xmlns:a16="http://schemas.microsoft.com/office/drawing/2014/main" id="{B4B2A96C-30FF-114A-9994-B69E4AA5035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9877" t="20040" r="30684" b="41570"/>
          <a:stretch/>
        </p:blipFill>
        <p:spPr>
          <a:xfrm>
            <a:off x="1259632" y="2627084"/>
            <a:ext cx="7262274" cy="4104764"/>
          </a:xfrm>
        </p:spPr>
      </p:pic>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00218" y="1052736"/>
            <a:ext cx="8476676" cy="16619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mn-ea"/>
                <a:cs typeface="+mn-cs"/>
              </a:rPr>
              <a:t>Mohammed </a:t>
            </a:r>
            <a:r>
              <a:rPr kumimoji="0" lang="en-US" sz="17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700" b="0" i="0" u="none" strike="noStrike" kern="1200" cap="none" spc="0" normalizeH="0" baseline="0" noProof="0" dirty="0">
                <a:ln>
                  <a:noFill/>
                </a:ln>
                <a:solidFill>
                  <a:srgbClr val="000000"/>
                </a:solidFill>
                <a:effectLst/>
                <a:uLnTx/>
                <a:uFillTx/>
                <a:latin typeface="Tahoma"/>
                <a:ea typeface="+mn-ea"/>
                <a:cs typeface="+mn-cs"/>
              </a:rPr>
              <a:t>, Hasan Hassan, Akash Kumar, Onur Mutlu, and Can Alkan,</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"Shouji: A Fast and Efficient Pre-Alignment Filter for Sequence Alignment"</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1" i="1" u="none" strike="noStrike" kern="1200" cap="none" spc="0" normalizeH="0" baseline="0" noProof="0" dirty="0">
                <a:ln>
                  <a:noFill/>
                </a:ln>
                <a:solidFill>
                  <a:srgbClr val="000000"/>
                </a:solidFill>
                <a:effectLst/>
                <a:uLnTx/>
                <a:uFillTx/>
                <a:latin typeface="Tahoma"/>
                <a:ea typeface="+mn-ea"/>
                <a:cs typeface="+mn-cs"/>
                <a:hlinkClick r:id="rId4"/>
              </a:rPr>
              <a:t>Bioinformatics</a:t>
            </a:r>
            <a:r>
              <a:rPr kumimoji="0" lang="en-US" sz="1700" b="0" i="0" u="none" strike="noStrike" kern="1200" cap="none" spc="0" normalizeH="0" baseline="0" noProof="0" dirty="0">
                <a:ln>
                  <a:noFill/>
                </a:ln>
                <a:solidFill>
                  <a:srgbClr val="000000"/>
                </a:solidFill>
                <a:effectLst/>
                <a:uLnTx/>
                <a:uFillTx/>
                <a:latin typeface="Tahoma"/>
                <a:ea typeface="+mn-ea"/>
                <a:cs typeface="+mn-cs"/>
              </a:rPr>
              <a:t>, [published online, March 28], 2019. </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0" i="0" u="none" strike="noStrike" kern="1200" cap="none" spc="0" normalizeH="0" baseline="0" noProof="0" dirty="0">
                <a:ln>
                  <a:noFill/>
                </a:ln>
                <a:solidFill>
                  <a:srgbClr val="000000"/>
                </a:solidFill>
                <a:effectLst/>
                <a:uLnTx/>
                <a:uFillTx/>
                <a:latin typeface="Tahoma"/>
                <a:ea typeface="+mn-ea"/>
                <a:cs typeface="+mn-cs"/>
              </a:rPr>
              <a:t>[</a:t>
            </a: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5"/>
              </a:rPr>
              <a:t>Source Code</a:t>
            </a:r>
            <a:r>
              <a:rPr kumimoji="0" lang="en-US" sz="1700" b="0" i="0" u="none" strike="noStrike" kern="1200" cap="none" spc="0" normalizeH="0" baseline="0" noProof="0" dirty="0">
                <a:ln>
                  <a:noFill/>
                </a:ln>
                <a:solidFill>
                  <a:srgbClr val="000000"/>
                </a:solidFill>
                <a:effectLst/>
                <a:uLnTx/>
                <a:uFillTx/>
                <a:latin typeface="Tahoma"/>
                <a:ea typeface="+mn-ea"/>
                <a:cs typeface="+mn-cs"/>
              </a:rPr>
              <a:t>] </a:t>
            </a:r>
            <a:br>
              <a:rPr kumimoji="0" lang="en-US" sz="1700" b="0" i="0" u="none" strike="noStrike" kern="1200" cap="none" spc="0" normalizeH="0" baseline="0" noProof="0" dirty="0">
                <a:ln>
                  <a:noFill/>
                </a:ln>
                <a:solidFill>
                  <a:srgbClr val="000000"/>
                </a:solidFill>
                <a:effectLst/>
                <a:uLnTx/>
                <a:uFillTx/>
                <a:latin typeface="Tahoma"/>
                <a:ea typeface="+mn-ea"/>
                <a:cs typeface="+mn-cs"/>
              </a:rPr>
            </a:br>
            <a:r>
              <a:rPr kumimoji="0" lang="en-US" sz="1700" b="0" i="0" u="none" strike="noStrike" kern="1200" cap="none" spc="0" normalizeH="0" baseline="0" noProof="0" dirty="0">
                <a:ln>
                  <a:noFill/>
                </a:ln>
                <a:solidFill>
                  <a:srgbClr val="000000"/>
                </a:solidFill>
                <a:effectLst/>
                <a:uLnTx/>
                <a:uFillTx/>
                <a:latin typeface="Tahoma"/>
                <a:ea typeface="+mn-ea"/>
                <a:cs typeface="+mn-cs"/>
              </a:rPr>
              <a:t>[</a:t>
            </a:r>
            <a:r>
              <a:rPr kumimoji="0" lang="en-US" sz="1700" b="0" i="0" u="none" strike="noStrike" kern="1200" cap="none" spc="0" normalizeH="0" baseline="0" noProof="0" dirty="0">
                <a:ln>
                  <a:noFill/>
                </a:ln>
                <a:solidFill>
                  <a:srgbClr val="000000"/>
                </a:solidFill>
                <a:effectLst/>
                <a:uLnTx/>
                <a:uFillTx/>
                <a:latin typeface="Tahoma"/>
                <a:ea typeface="+mn-ea"/>
                <a:cs typeface="+mn-cs"/>
                <a:hlinkClick r:id="rId6"/>
              </a:rPr>
              <a:t>Online link at Bioinformatics Journal</a:t>
            </a:r>
            <a:r>
              <a:rPr kumimoji="0" lang="en-US" sz="17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84453142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Hardware Implementation</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graphicFrame>
        <p:nvGraphicFramePr>
          <p:cNvPr id="5" name="Object 4"/>
          <p:cNvGraphicFramePr>
            <a:graphicFrameLocks noChangeAspect="1"/>
          </p:cNvGraphicFramePr>
          <p:nvPr/>
        </p:nvGraphicFramePr>
        <p:xfrm>
          <a:off x="1049723" y="908720"/>
          <a:ext cx="7044555" cy="5391271"/>
        </p:xfrm>
        <a:graphic>
          <a:graphicData uri="http://schemas.openxmlformats.org/presentationml/2006/ole">
            <mc:AlternateContent xmlns:mc="http://schemas.openxmlformats.org/markup-compatibility/2006">
              <mc:Choice xmlns:v="urn:schemas-microsoft-com:vml" Requires="v">
                <p:oleObj name="Visio" r:id="rId2" imgW="3862369" imgH="2955572" progId="Visio.Drawing.11">
                  <p:embed/>
                </p:oleObj>
              </mc:Choice>
              <mc:Fallback>
                <p:oleObj name="Visio" r:id="rId2" imgW="3862369" imgH="2955572" progId="Visio.Drawing.11">
                  <p:embed/>
                  <p:pic>
                    <p:nvPicPr>
                      <p:cNvPr id="5" name="Object 4"/>
                      <p:cNvPicPr/>
                      <p:nvPr/>
                    </p:nvPicPr>
                    <p:blipFill>
                      <a:blip r:embed="rId3"/>
                      <a:stretch>
                        <a:fillRect/>
                      </a:stretch>
                    </p:blipFill>
                    <p:spPr>
                      <a:xfrm>
                        <a:off x="1049723" y="908720"/>
                        <a:ext cx="7044555" cy="5391271"/>
                      </a:xfrm>
                      <a:prstGeom prst="rect">
                        <a:avLst/>
                      </a:prstGeom>
                    </p:spPr>
                  </p:pic>
                </p:oleObj>
              </mc:Fallback>
            </mc:AlternateContent>
          </a:graphicData>
        </a:graphic>
      </p:graphicFrame>
      <p:sp>
        <p:nvSpPr>
          <p:cNvPr id="6" name="TextBox 5"/>
          <p:cNvSpPr txBox="1"/>
          <p:nvPr/>
        </p:nvSpPr>
        <p:spPr>
          <a:xfrm>
            <a:off x="6553200" y="1719323"/>
            <a:ext cx="936104" cy="4524315"/>
          </a:xfrm>
          <a:prstGeom prst="rect">
            <a:avLst/>
          </a:prstGeom>
          <a:solidFill>
            <a:schemeClr val="bg1"/>
          </a:solidFill>
          <a:ln w="5715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0001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0010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0101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0110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0111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1001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1010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1101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1110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a:ea typeface="+mn-ea"/>
                <a:cs typeface="+mn-cs"/>
              </a:rPr>
              <a:t>1111</a:t>
            </a:r>
          </a:p>
        </p:txBody>
      </p:sp>
      <p:sp>
        <p:nvSpPr>
          <p:cNvPr id="7" name="Left Arrow 6"/>
          <p:cNvSpPr/>
          <p:nvPr/>
        </p:nvSpPr>
        <p:spPr>
          <a:xfrm>
            <a:off x="5148064" y="4001834"/>
            <a:ext cx="1296144" cy="445491"/>
          </a:xfrm>
          <a:prstGeom prst="leftArrow">
            <a:avLst>
              <a:gd name="adj1" fmla="val 50000"/>
              <a:gd name="adj2" fmla="val 5559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TextBox 7">
            <a:extLst>
              <a:ext uri="{FF2B5EF4-FFF2-40B4-BE49-F238E27FC236}">
                <a16:creationId xmlns:a16="http://schemas.microsoft.com/office/drawing/2014/main" id="{21DA912E-7E42-4040-ACD3-0908CAFD4A7E}"/>
              </a:ext>
            </a:extLst>
          </p:cNvPr>
          <p:cNvSpPr txBox="1"/>
          <p:nvPr/>
        </p:nvSpPr>
        <p:spPr>
          <a:xfrm>
            <a:off x="228600" y="980728"/>
            <a:ext cx="8610600" cy="707886"/>
          </a:xfrm>
          <a:prstGeom prst="rect">
            <a:avLst/>
          </a:prstGeom>
          <a:solidFill>
            <a:schemeClr val="accent5">
              <a:lumMod val="60000"/>
              <a:lumOff val="40000"/>
            </a:schemeClr>
          </a:solidFill>
        </p:spPr>
        <p:txBody>
          <a:bodyPr wrap="square" rtlCol="0" anchor="ctr">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Counting is performed </a:t>
            </a:r>
            <a:r>
              <a:rPr kumimoji="0" lang="en-US" sz="2000" b="0" i="0" u="none" strike="noStrike" kern="1200" cap="none" spc="0" normalizeH="0" baseline="0" noProof="0" dirty="0">
                <a:ln>
                  <a:noFill/>
                </a:ln>
                <a:solidFill>
                  <a:srgbClr val="0000FF"/>
                </a:solidFill>
                <a:effectLst/>
                <a:uLnTx/>
                <a:uFillTx/>
                <a:latin typeface="Tahoma"/>
                <a:ea typeface="+mn-ea"/>
                <a:cs typeface="+mn-cs"/>
              </a:rPr>
              <a:t>concurrently</a:t>
            </a:r>
            <a:r>
              <a:rPr kumimoji="0" lang="en-US" sz="2000" b="0" i="0" u="none" strike="noStrike" kern="1200" cap="none" spc="0" normalizeH="0" baseline="0" noProof="0" dirty="0">
                <a:ln>
                  <a:noFill/>
                </a:ln>
                <a:solidFill>
                  <a:srgbClr val="000000"/>
                </a:solidFill>
                <a:effectLst/>
                <a:uLnTx/>
                <a:uFillTx/>
                <a:latin typeface="Tahoma"/>
                <a:ea typeface="+mn-ea"/>
                <a:cs typeface="+mn-cs"/>
              </a:rPr>
              <a:t> for </a:t>
            </a:r>
            <a:r>
              <a:rPr kumimoji="0" lang="en-US" sz="2000" b="0" u="none" strike="noStrike" kern="1200" cap="none" spc="0" normalizeH="0" baseline="0" noProof="0" dirty="0">
                <a:ln>
                  <a:noFill/>
                </a:ln>
                <a:solidFill>
                  <a:srgbClr val="0000FF"/>
                </a:solidFill>
                <a:effectLst/>
                <a:uLnTx/>
                <a:uFillTx/>
                <a:latin typeface="Tahoma"/>
                <a:ea typeface="+mn-ea"/>
                <a:cs typeface="+mn-cs"/>
              </a:rPr>
              <a:t>all</a:t>
            </a:r>
            <a:r>
              <a:rPr kumimoji="0" lang="en-US" sz="2000" b="0" i="0" u="none" strike="noStrike" kern="1200" cap="none" spc="0" normalizeH="0" baseline="0" noProof="0" dirty="0">
                <a:ln>
                  <a:noFill/>
                </a:ln>
                <a:solidFill>
                  <a:srgbClr val="000000"/>
                </a:solidFill>
                <a:effectLst/>
                <a:uLnTx/>
                <a:uFillTx/>
                <a:latin typeface="Tahoma"/>
                <a:ea typeface="+mn-ea"/>
                <a:cs typeface="+mn-cs"/>
              </a:rPr>
              <a:t> </a:t>
            </a:r>
            <a:r>
              <a:rPr kumimoji="0" lang="en-US" sz="2000" b="0" i="0" u="none" strike="noStrike" kern="1200" cap="none" spc="0" normalizeH="0" baseline="0" noProof="0" dirty="0">
                <a:ln>
                  <a:noFill/>
                </a:ln>
                <a:solidFill>
                  <a:srgbClr val="0000FF"/>
                </a:solidFill>
                <a:effectLst/>
                <a:uLnTx/>
                <a:uFillTx/>
                <a:latin typeface="Tahoma"/>
                <a:ea typeface="+mn-ea"/>
                <a:cs typeface="+mn-cs"/>
              </a:rPr>
              <a:t>bit-vectors</a:t>
            </a:r>
            <a:r>
              <a:rPr kumimoji="0" lang="en-US" sz="2000" b="0" i="0" u="none" strike="noStrike" kern="1200" cap="none" spc="0" normalizeH="0" noProof="0" dirty="0">
                <a:ln>
                  <a:noFill/>
                </a:ln>
                <a:solidFill>
                  <a:srgbClr val="0000FF"/>
                </a:solidFill>
                <a:effectLst/>
                <a:uLnTx/>
                <a:uFillTx/>
                <a:latin typeface="Tahoma"/>
                <a:ea typeface="+mn-ea"/>
                <a:cs typeface="+mn-cs"/>
              </a:rPr>
              <a:t> and </a:t>
            </a:r>
          </a:p>
          <a:p>
            <a:pPr marR="0" lvl="0" algn="ctr"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noProof="0" dirty="0">
                <a:ln>
                  <a:noFill/>
                </a:ln>
                <a:solidFill>
                  <a:srgbClr val="0000FF"/>
                </a:solidFill>
                <a:effectLst/>
                <a:uLnTx/>
                <a:uFillTx/>
                <a:latin typeface="Tahoma"/>
                <a:ea typeface="+mn-ea"/>
                <a:cs typeface="+mn-cs"/>
              </a:rPr>
              <a:t>a</a:t>
            </a:r>
            <a:r>
              <a:rPr kumimoji="0" lang="en-US" sz="2000" b="0" i="0" u="none" strike="noStrike" kern="1200" cap="none" spc="0" normalizeH="0" baseline="0" noProof="0" dirty="0">
                <a:ln>
                  <a:noFill/>
                </a:ln>
                <a:solidFill>
                  <a:srgbClr val="0000FF"/>
                </a:solidFill>
                <a:effectLst/>
                <a:uLnTx/>
                <a:uFillTx/>
                <a:latin typeface="Tahoma"/>
                <a:ea typeface="+mn-ea"/>
                <a:cs typeface="+mn-cs"/>
              </a:rPr>
              <a:t>ll sliding windows</a:t>
            </a:r>
            <a:r>
              <a:rPr kumimoji="0" lang="en-US" sz="2000" b="0" i="0" u="none" strike="noStrike" kern="1200" cap="none" spc="0" normalizeH="0" baseline="0" noProof="0" dirty="0">
                <a:ln>
                  <a:noFill/>
                </a:ln>
                <a:solidFill>
                  <a:srgbClr val="000000"/>
                </a:solidFill>
                <a:effectLst/>
                <a:uLnTx/>
                <a:uFillTx/>
                <a:latin typeface="Tahoma"/>
                <a:ea typeface="+mn-ea"/>
                <a:cs typeface="+mn-cs"/>
              </a:rPr>
              <a:t> in a single clock cycle using </a:t>
            </a:r>
            <a:r>
              <a:rPr kumimoji="0" lang="en-US" sz="2000" b="0" i="0" u="none" strike="noStrike" kern="1200" cap="none" spc="0" normalizeH="0" baseline="0" noProof="0" dirty="0">
                <a:ln>
                  <a:noFill/>
                </a:ln>
                <a:solidFill>
                  <a:srgbClr val="FF0000"/>
                </a:solidFill>
                <a:effectLst/>
                <a:uLnTx/>
                <a:uFillTx/>
                <a:latin typeface="Tahoma"/>
                <a:ea typeface="+mn-ea"/>
                <a:cs typeface="+mn-cs"/>
              </a:rPr>
              <a:t>multiple 4-input LUTs</a:t>
            </a:r>
            <a:endParaRPr kumimoji="0" lang="en-US" sz="20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843126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wipe(up)">
                                      <p:cBhvr>
                                        <p:cTn id="7" dur="250"/>
                                        <p:tgtEl>
                                          <p:spTgt spid="6">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up)">
                                      <p:cBhvr>
                                        <p:cTn id="10" dur="250"/>
                                        <p:tgtEl>
                                          <p:spTgt spid="6">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wipe(up)">
                                      <p:cBhvr>
                                        <p:cTn id="13" dur="250"/>
                                        <p:tgtEl>
                                          <p:spTgt spid="6">
                                            <p:txEl>
                                              <p:pRg st="1" end="1"/>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wipe(up)">
                                      <p:cBhvr>
                                        <p:cTn id="16" dur="250"/>
                                        <p:tgtEl>
                                          <p:spTgt spid="6">
                                            <p:txEl>
                                              <p:pRg st="2" end="2"/>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up)">
                                      <p:cBhvr>
                                        <p:cTn id="19" dur="250"/>
                                        <p:tgtEl>
                                          <p:spTgt spid="6">
                                            <p:txEl>
                                              <p:pRg st="3" end="3"/>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up)">
                                      <p:cBhvr>
                                        <p:cTn id="22" dur="250"/>
                                        <p:tgtEl>
                                          <p:spTgt spid="6">
                                            <p:txEl>
                                              <p:pRg st="4" end="4"/>
                                            </p:txEl>
                                          </p:spTgt>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wipe(up)">
                                      <p:cBhvr>
                                        <p:cTn id="25" dur="250"/>
                                        <p:tgtEl>
                                          <p:spTgt spid="6">
                                            <p:txEl>
                                              <p:pRg st="5" end="5"/>
                                            </p:tx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wipe(up)">
                                      <p:cBhvr>
                                        <p:cTn id="28" dur="250"/>
                                        <p:tgtEl>
                                          <p:spTgt spid="6">
                                            <p:txEl>
                                              <p:pRg st="6" end="6"/>
                                            </p:tx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wipe(up)">
                                      <p:cBhvr>
                                        <p:cTn id="31" dur="250"/>
                                        <p:tgtEl>
                                          <p:spTgt spid="6">
                                            <p:txEl>
                                              <p:pRg st="7" end="7"/>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6">
                                            <p:txEl>
                                              <p:pRg st="8" end="8"/>
                                            </p:txEl>
                                          </p:spTgt>
                                        </p:tgtEl>
                                        <p:attrNameLst>
                                          <p:attrName>style.visibility</p:attrName>
                                        </p:attrNameLst>
                                      </p:cBhvr>
                                      <p:to>
                                        <p:strVal val="visible"/>
                                      </p:to>
                                    </p:set>
                                    <p:animEffect transition="in" filter="wipe(up)">
                                      <p:cBhvr>
                                        <p:cTn id="34" dur="250"/>
                                        <p:tgtEl>
                                          <p:spTgt spid="6">
                                            <p:txEl>
                                              <p:pRg st="8" end="8"/>
                                            </p:txEl>
                                          </p:spTgt>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Effect transition="in" filter="wipe(up)">
                                      <p:cBhvr>
                                        <p:cTn id="37" dur="250"/>
                                        <p:tgtEl>
                                          <p:spTgt spid="6">
                                            <p:txEl>
                                              <p:pRg st="9" end="9"/>
                                            </p:txEl>
                                          </p:spTgt>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6">
                                            <p:txEl>
                                              <p:pRg st="10" end="10"/>
                                            </p:txEl>
                                          </p:spTgt>
                                        </p:tgtEl>
                                        <p:attrNameLst>
                                          <p:attrName>style.visibility</p:attrName>
                                        </p:attrNameLst>
                                      </p:cBhvr>
                                      <p:to>
                                        <p:strVal val="visible"/>
                                      </p:to>
                                    </p:set>
                                    <p:animEffect transition="in" filter="wipe(up)">
                                      <p:cBhvr>
                                        <p:cTn id="40" dur="250"/>
                                        <p:tgtEl>
                                          <p:spTgt spid="6">
                                            <p:txEl>
                                              <p:pRg st="10" end="10"/>
                                            </p:tx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animEffect transition="in" filter="wipe(up)">
                                      <p:cBhvr>
                                        <p:cTn id="43" dur="250"/>
                                        <p:tgtEl>
                                          <p:spTgt spid="6">
                                            <p:txEl>
                                              <p:pRg st="11" end="11"/>
                                            </p:txEl>
                                          </p:spTgt>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6">
                                            <p:txEl>
                                              <p:pRg st="12" end="12"/>
                                            </p:txEl>
                                          </p:spTgt>
                                        </p:tgtEl>
                                        <p:attrNameLst>
                                          <p:attrName>style.visibility</p:attrName>
                                        </p:attrNameLst>
                                      </p:cBhvr>
                                      <p:to>
                                        <p:strVal val="visible"/>
                                      </p:to>
                                    </p:set>
                                    <p:animEffect transition="in" filter="wipe(up)">
                                      <p:cBhvr>
                                        <p:cTn id="46" dur="250"/>
                                        <p:tgtEl>
                                          <p:spTgt spid="6">
                                            <p:txEl>
                                              <p:pRg st="12" end="12"/>
                                            </p:tx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6">
                                            <p:txEl>
                                              <p:pRg st="13" end="13"/>
                                            </p:txEl>
                                          </p:spTgt>
                                        </p:tgtEl>
                                        <p:attrNameLst>
                                          <p:attrName>style.visibility</p:attrName>
                                        </p:attrNameLst>
                                      </p:cBhvr>
                                      <p:to>
                                        <p:strVal val="visible"/>
                                      </p:to>
                                    </p:set>
                                    <p:animEffect transition="in" filter="wipe(up)">
                                      <p:cBhvr>
                                        <p:cTn id="49" dur="250"/>
                                        <p:tgtEl>
                                          <p:spTgt spid="6">
                                            <p:txEl>
                                              <p:pRg st="13" end="13"/>
                                            </p:tx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6">
                                            <p:txEl>
                                              <p:pRg st="14" end="14"/>
                                            </p:txEl>
                                          </p:spTgt>
                                        </p:tgtEl>
                                        <p:attrNameLst>
                                          <p:attrName>style.visibility</p:attrName>
                                        </p:attrNameLst>
                                      </p:cBhvr>
                                      <p:to>
                                        <p:strVal val="visible"/>
                                      </p:to>
                                    </p:set>
                                    <p:animEffect transition="in" filter="wipe(up)">
                                      <p:cBhvr>
                                        <p:cTn id="52" dur="250"/>
                                        <p:tgtEl>
                                          <p:spTgt spid="6">
                                            <p:txEl>
                                              <p:pRg st="14" end="14"/>
                                            </p:tx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6">
                                            <p:txEl>
                                              <p:pRg st="15" end="15"/>
                                            </p:txEl>
                                          </p:spTgt>
                                        </p:tgtEl>
                                        <p:attrNameLst>
                                          <p:attrName>style.visibility</p:attrName>
                                        </p:attrNameLst>
                                      </p:cBhvr>
                                      <p:to>
                                        <p:strVal val="visible"/>
                                      </p:to>
                                    </p:set>
                                    <p:animEffect transition="in" filter="wipe(up)">
                                      <p:cBhvr>
                                        <p:cTn id="55" dur="250"/>
                                        <p:tgtEl>
                                          <p:spTgt spid="6">
                                            <p:txEl>
                                              <p:pRg st="15" end="15"/>
                                            </p:txEl>
                                          </p:spTgt>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right)">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dissolve">
                                      <p:cBhvr>
                                        <p:cTn id="6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A81F32-CBF9-E94D-A888-7F327824E4CE}"/>
              </a:ext>
            </a:extLst>
          </p:cNvPr>
          <p:cNvPicPr>
            <a:picLocks noChangeAspect="1"/>
          </p:cNvPicPr>
          <p:nvPr/>
        </p:nvPicPr>
        <p:blipFill>
          <a:blip r:embed="rId2"/>
          <a:stretch>
            <a:fillRect/>
          </a:stretch>
        </p:blipFill>
        <p:spPr>
          <a:xfrm>
            <a:off x="683568" y="2109396"/>
            <a:ext cx="7634053" cy="4273222"/>
          </a:xfrm>
          <a:prstGeom prst="rect">
            <a:avLst/>
          </a:prstGeom>
        </p:spPr>
      </p:pic>
      <p:sp>
        <p:nvSpPr>
          <p:cNvPr id="2" name="Title 1"/>
          <p:cNvSpPr>
            <a:spLocks noGrp="1"/>
          </p:cNvSpPr>
          <p:nvPr>
            <p:ph type="title"/>
          </p:nvPr>
        </p:nvSpPr>
        <p:spPr>
          <a:xfrm>
            <a:off x="228600" y="152400"/>
            <a:ext cx="8915400" cy="1066800"/>
          </a:xfrm>
        </p:spPr>
        <p:txBody>
          <a:bodyPr/>
          <a:lstStyle/>
          <a:p>
            <a:r>
              <a:rPr lang="en-US" dirty="0" err="1"/>
              <a:t>SneakySnake</a:t>
            </a:r>
            <a:r>
              <a:rPr lang="en-US" sz="3600" dirty="0"/>
              <a:t> </a:t>
            </a:r>
            <a:r>
              <a:rPr lang="en-US" sz="3000" b="1" dirty="0"/>
              <a:t>[Alser+, Bioinformatics 2020]</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00218" y="1052736"/>
            <a:ext cx="8476676" cy="2292935"/>
          </a:xfrm>
          <a:prstGeom prst="rect">
            <a:avLst/>
          </a:prstGeom>
        </p:spPr>
        <p:txBody>
          <a:bodyPr wrap="square">
            <a:spAutoFit/>
          </a:bodyPr>
          <a:lstStyle/>
          <a:p>
            <a:r>
              <a:rPr lang="en-US" dirty="0"/>
              <a:t>Mohammed Alser, Taha </a:t>
            </a:r>
            <a:r>
              <a:rPr lang="en-US" dirty="0" err="1"/>
              <a:t>Shahroodi</a:t>
            </a:r>
            <a:r>
              <a:rPr lang="en-US" dirty="0"/>
              <a:t>, Juan-Gomez Luna, Can Alkan, and Onur Mutlu,</a:t>
            </a:r>
            <a:br>
              <a:rPr lang="en-US" dirty="0"/>
            </a:br>
            <a:r>
              <a:rPr lang="en-US" b="1" dirty="0">
                <a:solidFill>
                  <a:srgbClr val="0000FF"/>
                </a:solidFill>
                <a:hlinkClick r:id="rId3">
                  <a:extLst>
                    <a:ext uri="{A12FA001-AC4F-418D-AE19-62706E023703}">
                      <ahyp:hlinkClr xmlns:ahyp="http://schemas.microsoft.com/office/drawing/2018/hyperlinkcolor" val="tx"/>
                    </a:ext>
                  </a:extLst>
                </a:hlinkClick>
              </a:rPr>
              <a:t>"SneakySnake: A Fast and Accurate Universal Genome Pre-Alignment Filter for CPUs, GPUs, and FPGAs"</a:t>
            </a:r>
            <a:br>
              <a:rPr lang="en-US" dirty="0"/>
            </a:br>
            <a:r>
              <a:rPr lang="en-US" b="1" i="1" dirty="0">
                <a:hlinkClick r:id="rId4"/>
              </a:rPr>
              <a:t>Bioinformatics</a:t>
            </a:r>
            <a:r>
              <a:rPr lang="en-US" dirty="0"/>
              <a:t>, to appear in 2020.</a:t>
            </a:r>
            <a:br>
              <a:rPr lang="en-US" dirty="0"/>
            </a:br>
            <a:r>
              <a:rPr lang="en-US" dirty="0"/>
              <a:t>[</a:t>
            </a:r>
            <a:r>
              <a:rPr lang="en-US" dirty="0">
                <a:hlinkClick r:id="rId5"/>
              </a:rPr>
              <a:t>Source Code</a:t>
            </a:r>
            <a:r>
              <a:rPr lang="en-US" dirty="0"/>
              <a:t>]</a:t>
            </a:r>
            <a:br>
              <a:rPr lang="en-US" dirty="0"/>
            </a:br>
            <a:r>
              <a:rPr lang="en-US" dirty="0"/>
              <a:t>[</a:t>
            </a:r>
            <a:r>
              <a:rPr lang="en-US" dirty="0">
                <a:hlinkClick r:id="rId6"/>
              </a:rPr>
              <a:t>Online link at Bioinformatics Journal</a:t>
            </a:r>
            <a:r>
              <a:rPr lang="en-US" dirty="0"/>
              <a:t>]</a:t>
            </a:r>
          </a:p>
          <a:p>
            <a:br>
              <a:rPr lang="en-US" sz="1600" dirty="0"/>
            </a:b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62117715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C5DF-5F3C-4885-A189-23EDC600DCD5}"/>
              </a:ext>
            </a:extLst>
          </p:cNvPr>
          <p:cNvSpPr>
            <a:spLocks noGrp="1"/>
          </p:cNvSpPr>
          <p:nvPr>
            <p:ph type="title"/>
          </p:nvPr>
        </p:nvSpPr>
        <p:spPr/>
        <p:txBody>
          <a:bodyPr/>
          <a:lstStyle/>
          <a:p>
            <a:r>
              <a:rPr lang="en-US" err="1"/>
              <a:t>SneakySnake</a:t>
            </a:r>
            <a:endParaRPr lang="en-US"/>
          </a:p>
        </p:txBody>
      </p:sp>
      <p:sp>
        <p:nvSpPr>
          <p:cNvPr id="4" name="Slide Number Placeholder 3">
            <a:extLst>
              <a:ext uri="{FF2B5EF4-FFF2-40B4-BE49-F238E27FC236}">
                <a16:creationId xmlns:a16="http://schemas.microsoft.com/office/drawing/2014/main" id="{D694AEB0-7C3E-4373-B84A-1A6BBDEFCAD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Content Placeholder 2"/>
          <p:cNvSpPr txBox="1">
            <a:spLocks/>
          </p:cNvSpPr>
          <p:nvPr/>
        </p:nvSpPr>
        <p:spPr bwMode="auto">
          <a:xfrm>
            <a:off x="63710" y="908720"/>
            <a:ext cx="9110272"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1" i="0" u="none" strike="noStrike" kern="0" cap="none" spc="0" normalizeH="0" baseline="0" noProof="0" dirty="0">
                <a:ln>
                  <a:noFill/>
                </a:ln>
                <a:solidFill>
                  <a:srgbClr val="FF0000"/>
                </a:solidFill>
                <a:effectLst/>
                <a:uLnTx/>
                <a:uFillTx/>
                <a:latin typeface="Tahoma"/>
                <a:ea typeface="+mn-ea"/>
                <a:cs typeface="+mn-cs"/>
              </a:rPr>
              <a:t>Key observation: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0" cap="none" spc="0" normalizeH="0" baseline="0" noProof="0" dirty="0">
                <a:ln>
                  <a:noFill/>
                </a:ln>
                <a:solidFill>
                  <a:srgbClr val="000000"/>
                </a:solidFill>
                <a:effectLst/>
                <a:uLnTx/>
                <a:uFillTx/>
                <a:latin typeface="Tahoma"/>
                <a:ea typeface="+mn-ea"/>
                <a:cs typeface="+mn-cs"/>
              </a:rPr>
              <a:t>Correct alignment is </a:t>
            </a:r>
            <a:r>
              <a:rPr kumimoji="0" lang="en-US" sz="2200" b="0" i="0" u="none" strike="noStrike" kern="0" cap="none" spc="0" normalizeH="0" baseline="0" noProof="0" dirty="0">
                <a:ln>
                  <a:noFill/>
                </a:ln>
                <a:solidFill>
                  <a:srgbClr val="FF0000"/>
                </a:solidFill>
                <a:effectLst/>
                <a:uLnTx/>
                <a:uFillTx/>
                <a:latin typeface="Tahoma"/>
                <a:ea typeface="+mn-ea"/>
                <a:cs typeface="+mn-cs"/>
              </a:rPr>
              <a:t>a sequence of non-overlapping long </a:t>
            </a:r>
            <a:r>
              <a:rPr kumimoji="0" lang="en-US" sz="2200" b="0" i="0" u="none" strike="noStrike" kern="0" cap="none" spc="0" normalizeH="0" baseline="0" noProof="0" dirty="0">
                <a:ln>
                  <a:noFill/>
                </a:ln>
                <a:solidFill>
                  <a:srgbClr val="000000"/>
                </a:solidFill>
                <a:effectLst/>
                <a:uLnTx/>
                <a:uFillTx/>
                <a:latin typeface="Tahoma"/>
                <a:ea typeface="+mn-ea"/>
                <a:cs typeface="+mn-cs"/>
              </a:rPr>
              <a:t>matches </a:t>
            </a:r>
          </a:p>
        </p:txBody>
      </p:sp>
      <p:sp>
        <p:nvSpPr>
          <p:cNvPr id="3" name="Rectangle 2">
            <a:extLst>
              <a:ext uri="{FF2B5EF4-FFF2-40B4-BE49-F238E27FC236}">
                <a16:creationId xmlns:a16="http://schemas.microsoft.com/office/drawing/2014/main" id="{B4E6B329-8E66-8444-B66E-4FA67E5E6E2D}"/>
              </a:ext>
            </a:extLst>
          </p:cNvPr>
          <p:cNvSpPr/>
          <p:nvPr/>
        </p:nvSpPr>
        <p:spPr>
          <a:xfrm>
            <a:off x="6427707" y="5371576"/>
            <a:ext cx="275280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ahoma"/>
                <a:ea typeface="+mn-ea"/>
                <a:cs typeface="+mn-cs"/>
              </a:rPr>
              <a:t>Dot plot, dot matrix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ahoma"/>
                <a:ea typeface="+mn-ea"/>
                <a:cs typeface="+mn-cs"/>
              </a:rPr>
              <a:t>(Lipman and Pearson, 1985)</a:t>
            </a:r>
          </a:p>
        </p:txBody>
      </p:sp>
      <p:pic>
        <p:nvPicPr>
          <p:cNvPr id="13" name="Picture 12">
            <a:extLst>
              <a:ext uri="{FF2B5EF4-FFF2-40B4-BE49-F238E27FC236}">
                <a16:creationId xmlns:a16="http://schemas.microsoft.com/office/drawing/2014/main" id="{55FE3223-81CF-1D46-B4CA-9FE3A2A7DABB}"/>
              </a:ext>
            </a:extLst>
          </p:cNvPr>
          <p:cNvPicPr>
            <a:picLocks noChangeAspect="1"/>
          </p:cNvPicPr>
          <p:nvPr/>
        </p:nvPicPr>
        <p:blipFill>
          <a:blip r:embed="rId2"/>
          <a:stretch>
            <a:fillRect/>
          </a:stretch>
        </p:blipFill>
        <p:spPr>
          <a:xfrm>
            <a:off x="1835696" y="1793773"/>
            <a:ext cx="4530204" cy="4450165"/>
          </a:xfrm>
          <a:prstGeom prst="rect">
            <a:avLst/>
          </a:prstGeom>
        </p:spPr>
      </p:pic>
    </p:spTree>
    <p:extLst>
      <p:ext uri="{BB962C8B-B14F-4D97-AF65-F5344CB8AC3E}">
        <p14:creationId xmlns:p14="http://schemas.microsoft.com/office/powerpoint/2010/main" val="188846142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C5DF-5F3C-4885-A189-23EDC600DCD5}"/>
              </a:ext>
            </a:extLst>
          </p:cNvPr>
          <p:cNvSpPr>
            <a:spLocks noGrp="1"/>
          </p:cNvSpPr>
          <p:nvPr>
            <p:ph type="title"/>
          </p:nvPr>
        </p:nvSpPr>
        <p:spPr/>
        <p:txBody>
          <a:bodyPr/>
          <a:lstStyle/>
          <a:p>
            <a:r>
              <a:rPr lang="en-US" err="1"/>
              <a:t>SneakySnake</a:t>
            </a:r>
            <a:endParaRPr lang="en-US"/>
          </a:p>
        </p:txBody>
      </p:sp>
      <p:sp>
        <p:nvSpPr>
          <p:cNvPr id="4" name="Slide Number Placeholder 3">
            <a:extLst>
              <a:ext uri="{FF2B5EF4-FFF2-40B4-BE49-F238E27FC236}">
                <a16:creationId xmlns:a16="http://schemas.microsoft.com/office/drawing/2014/main" id="{D694AEB0-7C3E-4373-B84A-1A6BBDEFCAD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Content Placeholder 2"/>
          <p:cNvSpPr txBox="1">
            <a:spLocks/>
          </p:cNvSpPr>
          <p:nvPr/>
        </p:nvSpPr>
        <p:spPr bwMode="auto">
          <a:xfrm>
            <a:off x="63710" y="908720"/>
            <a:ext cx="9110272"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1" i="0" u="none" strike="noStrike" kern="0" cap="none" spc="0" normalizeH="0" baseline="0" noProof="0" dirty="0">
                <a:ln>
                  <a:noFill/>
                </a:ln>
                <a:solidFill>
                  <a:srgbClr val="FF0000"/>
                </a:solidFill>
                <a:effectLst/>
                <a:uLnTx/>
                <a:uFillTx/>
                <a:latin typeface="Tahoma"/>
                <a:ea typeface="+mn-ea"/>
                <a:cs typeface="+mn-cs"/>
              </a:rPr>
              <a:t>Key observation: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0" cap="none" spc="0" normalizeH="0" baseline="0" noProof="0" dirty="0">
                <a:ln>
                  <a:noFill/>
                </a:ln>
                <a:solidFill>
                  <a:srgbClr val="000000"/>
                </a:solidFill>
                <a:effectLst/>
                <a:uLnTx/>
                <a:uFillTx/>
                <a:latin typeface="Tahoma"/>
                <a:ea typeface="+mn-ea"/>
                <a:cs typeface="+mn-cs"/>
              </a:rPr>
              <a:t>Correct alignment is </a:t>
            </a:r>
            <a:r>
              <a:rPr kumimoji="0" lang="en-US" sz="2200" b="0" i="0" u="none" strike="noStrike" kern="0" cap="none" spc="0" normalizeH="0" baseline="0" noProof="0" dirty="0">
                <a:ln>
                  <a:noFill/>
                </a:ln>
                <a:solidFill>
                  <a:srgbClr val="FF0000"/>
                </a:solidFill>
                <a:effectLst/>
                <a:uLnTx/>
                <a:uFillTx/>
                <a:latin typeface="Tahoma"/>
                <a:ea typeface="+mn-ea"/>
                <a:cs typeface="+mn-cs"/>
              </a:rPr>
              <a:t>a sequence of non-overlapping long </a:t>
            </a:r>
            <a:r>
              <a:rPr kumimoji="0" lang="en-US" sz="2200" b="0" i="0" u="none" strike="noStrike" kern="0" cap="none" spc="0" normalizeH="0" baseline="0" noProof="0" dirty="0">
                <a:ln>
                  <a:noFill/>
                </a:ln>
                <a:solidFill>
                  <a:srgbClr val="000000"/>
                </a:solidFill>
                <a:effectLst/>
                <a:uLnTx/>
                <a:uFillTx/>
                <a:latin typeface="Tahoma"/>
                <a:ea typeface="+mn-ea"/>
                <a:cs typeface="+mn-cs"/>
              </a:rPr>
              <a:t>matches </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1" i="0" u="none" strike="noStrike" kern="0" cap="none" spc="0" normalizeH="0" baseline="0" noProof="0" dirty="0">
                <a:ln>
                  <a:noFill/>
                </a:ln>
                <a:solidFill>
                  <a:srgbClr val="0070C0"/>
                </a:solidFill>
                <a:effectLst/>
                <a:uLnTx/>
                <a:uFillTx/>
                <a:latin typeface="Tahoma"/>
                <a:ea typeface="+mn-ea"/>
                <a:cs typeface="+mn-cs"/>
              </a:rPr>
              <a:t>Key idea: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0" cap="none" spc="0" normalizeH="0" baseline="0" noProof="0" dirty="0">
                <a:ln>
                  <a:noFill/>
                </a:ln>
                <a:solidFill>
                  <a:srgbClr val="000000"/>
                </a:solidFill>
                <a:effectLst/>
                <a:uLnTx/>
                <a:uFillTx/>
                <a:latin typeface="Tahoma"/>
                <a:ea typeface="+mn-ea"/>
                <a:cs typeface="+mn-cs"/>
              </a:rPr>
              <a:t>Reduce the approximate string matching problem to the </a:t>
            </a:r>
            <a:r>
              <a:rPr kumimoji="0" lang="en-US" sz="2200" b="0" i="0" u="none" strike="noStrike" kern="0" cap="none" spc="0" normalizeH="0" baseline="0" noProof="0" dirty="0">
                <a:ln>
                  <a:noFill/>
                </a:ln>
                <a:solidFill>
                  <a:srgbClr val="FF0000"/>
                </a:solidFill>
                <a:effectLst/>
                <a:uLnTx/>
                <a:uFillTx/>
                <a:latin typeface="Tahoma"/>
                <a:ea typeface="+mn-ea"/>
                <a:cs typeface="+mn-cs"/>
              </a:rPr>
              <a:t>Single Net Routing problem </a:t>
            </a:r>
            <a:r>
              <a:rPr kumimoji="0" lang="en-US" sz="2200" b="0" i="0" u="none" strike="noStrike" kern="0" cap="none" spc="0" normalizeH="0" baseline="0" noProof="0" dirty="0">
                <a:ln>
                  <a:noFill/>
                </a:ln>
                <a:solidFill>
                  <a:srgbClr val="000000"/>
                </a:solidFill>
                <a:effectLst/>
                <a:uLnTx/>
                <a:uFillTx/>
                <a:latin typeface="Tahoma"/>
                <a:ea typeface="+mn-ea"/>
                <a:cs typeface="+mn-cs"/>
              </a:rPr>
              <a:t>in VLSI chip layout</a:t>
            </a:r>
          </a:p>
        </p:txBody>
      </p:sp>
      <p:pic>
        <p:nvPicPr>
          <p:cNvPr id="6" name="Picture 5">
            <a:extLst>
              <a:ext uri="{FF2B5EF4-FFF2-40B4-BE49-F238E27FC236}">
                <a16:creationId xmlns:a16="http://schemas.microsoft.com/office/drawing/2014/main" id="{CA921128-6AA3-A64C-9F07-42617769623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388389" y="3568142"/>
            <a:ext cx="4589511" cy="2297336"/>
          </a:xfrm>
          <a:prstGeom prst="rect">
            <a:avLst/>
          </a:prstGeom>
        </p:spPr>
      </p:pic>
      <p:pic>
        <p:nvPicPr>
          <p:cNvPr id="7" name="Picture 6" descr="Image result for snake cartoon">
            <a:extLst>
              <a:ext uri="{FF2B5EF4-FFF2-40B4-BE49-F238E27FC236}">
                <a16:creationId xmlns:a16="http://schemas.microsoft.com/office/drawing/2014/main" id="{CB63B92B-9289-FE4A-B9FD-A9FCC11BDDD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1560" y="3763281"/>
            <a:ext cx="1613722" cy="1433979"/>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a:extLst>
              <a:ext uri="{FF2B5EF4-FFF2-40B4-BE49-F238E27FC236}">
                <a16:creationId xmlns:a16="http://schemas.microsoft.com/office/drawing/2014/main" id="{D11CA364-7394-F446-A6C1-4B311651A7F5}"/>
              </a:ext>
            </a:extLst>
          </p:cNvPr>
          <p:cNvSpPr/>
          <p:nvPr/>
        </p:nvSpPr>
        <p:spPr>
          <a:xfrm>
            <a:off x="2077768" y="4463237"/>
            <a:ext cx="407305" cy="250668"/>
          </a:xfrm>
          <a:prstGeom prst="rightArrow">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sp>
        <p:nvSpPr>
          <p:cNvPr id="9" name="Right Arrow 8">
            <a:extLst>
              <a:ext uri="{FF2B5EF4-FFF2-40B4-BE49-F238E27FC236}">
                <a16:creationId xmlns:a16="http://schemas.microsoft.com/office/drawing/2014/main" id="{52BD52FD-837F-CB4E-AA90-1A144AEF2CC0}"/>
              </a:ext>
            </a:extLst>
          </p:cNvPr>
          <p:cNvSpPr/>
          <p:nvPr/>
        </p:nvSpPr>
        <p:spPr>
          <a:xfrm>
            <a:off x="6889190" y="4463237"/>
            <a:ext cx="386242" cy="237705"/>
          </a:xfrm>
          <a:prstGeom prst="rightArrow">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pic>
        <p:nvPicPr>
          <p:cNvPr id="11" name="Picture 10">
            <a:extLst>
              <a:ext uri="{FF2B5EF4-FFF2-40B4-BE49-F238E27FC236}">
                <a16:creationId xmlns:a16="http://schemas.microsoft.com/office/drawing/2014/main" id="{F2B89DEB-F7F4-3B44-BCAE-34A3F25B704D}"/>
              </a:ext>
            </a:extLst>
          </p:cNvPr>
          <p:cNvPicPr>
            <a:picLocks noChangeAspect="1"/>
          </p:cNvPicPr>
          <p:nvPr/>
        </p:nvPicPr>
        <p:blipFill>
          <a:blip r:embed="rId4">
            <a:clrChange>
              <a:clrFrom>
                <a:srgbClr val="F7F7F7"/>
              </a:clrFrom>
              <a:clrTo>
                <a:srgbClr val="F7F7F7">
                  <a:alpha val="0"/>
                </a:srgbClr>
              </a:clrTo>
            </a:clrChange>
          </a:blip>
          <a:stretch>
            <a:fillRect/>
          </a:stretch>
        </p:blipFill>
        <p:spPr>
          <a:xfrm>
            <a:off x="7150751" y="3857357"/>
            <a:ext cx="1552848" cy="1789151"/>
          </a:xfrm>
          <a:prstGeom prst="rect">
            <a:avLst/>
          </a:prstGeom>
        </p:spPr>
      </p:pic>
      <p:sp>
        <p:nvSpPr>
          <p:cNvPr id="12" name="TextBox 11">
            <a:extLst>
              <a:ext uri="{FF2B5EF4-FFF2-40B4-BE49-F238E27FC236}">
                <a16:creationId xmlns:a16="http://schemas.microsoft.com/office/drawing/2014/main" id="{94C390FC-A270-8644-A967-AAB2D03D519A}"/>
              </a:ext>
            </a:extLst>
          </p:cNvPr>
          <p:cNvSpPr txBox="1"/>
          <p:nvPr/>
        </p:nvSpPr>
        <p:spPr>
          <a:xfrm>
            <a:off x="2987824" y="5661248"/>
            <a:ext cx="338437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ahoma"/>
                <a:ea typeface="+mn-ea"/>
                <a:cs typeface="+mn-cs"/>
              </a:rPr>
              <a:t>VLSI chip layout</a:t>
            </a:r>
          </a:p>
        </p:txBody>
      </p:sp>
    </p:spTree>
    <p:extLst>
      <p:ext uri="{BB962C8B-B14F-4D97-AF65-F5344CB8AC3E}">
        <p14:creationId xmlns:p14="http://schemas.microsoft.com/office/powerpoint/2010/main" val="23975177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C5DF-5F3C-4885-A189-23EDC600DCD5}"/>
              </a:ext>
            </a:extLst>
          </p:cNvPr>
          <p:cNvSpPr>
            <a:spLocks noGrp="1"/>
          </p:cNvSpPr>
          <p:nvPr>
            <p:ph type="title"/>
          </p:nvPr>
        </p:nvSpPr>
        <p:spPr/>
        <p:txBody>
          <a:bodyPr/>
          <a:lstStyle/>
          <a:p>
            <a:r>
              <a:rPr lang="en-US" err="1"/>
              <a:t>SneakySnake</a:t>
            </a:r>
            <a:endParaRPr lang="en-US"/>
          </a:p>
        </p:txBody>
      </p:sp>
      <p:sp>
        <p:nvSpPr>
          <p:cNvPr id="4" name="Slide Number Placeholder 3">
            <a:extLst>
              <a:ext uri="{FF2B5EF4-FFF2-40B4-BE49-F238E27FC236}">
                <a16:creationId xmlns:a16="http://schemas.microsoft.com/office/drawing/2014/main" id="{D694AEB0-7C3E-4373-B84A-1A6BBDEFCAD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Content Placeholder 2"/>
          <p:cNvSpPr txBox="1">
            <a:spLocks/>
          </p:cNvSpPr>
          <p:nvPr/>
        </p:nvSpPr>
        <p:spPr bwMode="auto">
          <a:xfrm>
            <a:off x="63710" y="908720"/>
            <a:ext cx="9110272"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1" i="0" u="none" strike="noStrike" kern="0" cap="none" spc="0" normalizeH="0" baseline="0" noProof="0" dirty="0">
                <a:ln>
                  <a:noFill/>
                </a:ln>
                <a:solidFill>
                  <a:srgbClr val="FF0000"/>
                </a:solidFill>
                <a:effectLst/>
                <a:uLnTx/>
                <a:uFillTx/>
                <a:latin typeface="Tahoma"/>
                <a:ea typeface="+mn-ea"/>
                <a:cs typeface="+mn-cs"/>
              </a:rPr>
              <a:t>Key observation: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0" cap="none" spc="0" normalizeH="0" baseline="0" noProof="0" dirty="0">
                <a:ln>
                  <a:noFill/>
                </a:ln>
                <a:solidFill>
                  <a:srgbClr val="000000"/>
                </a:solidFill>
                <a:effectLst/>
                <a:uLnTx/>
                <a:uFillTx/>
                <a:latin typeface="Tahoma"/>
                <a:ea typeface="+mn-ea"/>
                <a:cs typeface="+mn-cs"/>
              </a:rPr>
              <a:t>Correct alignment is </a:t>
            </a:r>
            <a:r>
              <a:rPr kumimoji="0" lang="en-US" sz="2200" b="0" i="0" u="none" strike="noStrike" kern="0" cap="none" spc="0" normalizeH="0" baseline="0" noProof="0" dirty="0">
                <a:ln>
                  <a:noFill/>
                </a:ln>
                <a:solidFill>
                  <a:srgbClr val="FF0000"/>
                </a:solidFill>
                <a:effectLst/>
                <a:uLnTx/>
                <a:uFillTx/>
                <a:latin typeface="Tahoma"/>
                <a:ea typeface="+mn-ea"/>
                <a:cs typeface="+mn-cs"/>
              </a:rPr>
              <a:t>a sequence of non-overlapping long </a:t>
            </a:r>
            <a:r>
              <a:rPr kumimoji="0" lang="en-US" sz="2200" b="0" i="0" u="none" strike="noStrike" kern="0" cap="none" spc="0" normalizeH="0" baseline="0" noProof="0" dirty="0">
                <a:ln>
                  <a:noFill/>
                </a:ln>
                <a:solidFill>
                  <a:srgbClr val="000000"/>
                </a:solidFill>
                <a:effectLst/>
                <a:uLnTx/>
                <a:uFillTx/>
                <a:latin typeface="Tahoma"/>
                <a:ea typeface="+mn-ea"/>
                <a:cs typeface="+mn-cs"/>
              </a:rPr>
              <a:t>matches </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2000" b="1" i="0" u="none" strike="noStrike" kern="0" cap="none" spc="0" normalizeH="0" baseline="0" noProof="0" dirty="0">
              <a:ln>
                <a:noFill/>
              </a:ln>
              <a:solidFill>
                <a:srgbClr val="0000FF"/>
              </a:solidFill>
              <a:effectLst/>
              <a:uLnTx/>
              <a:uFillTx/>
              <a:latin typeface="Tahom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1" i="0" u="none" strike="noStrike" kern="0" cap="none" spc="0" normalizeH="0" baseline="0" noProof="0" dirty="0">
                <a:ln>
                  <a:noFill/>
                </a:ln>
                <a:solidFill>
                  <a:srgbClr val="0000FF"/>
                </a:solidFill>
                <a:effectLst/>
                <a:uLnTx/>
                <a:uFillTx/>
                <a:latin typeface="Tahoma"/>
                <a:ea typeface="+mn-ea"/>
                <a:cs typeface="+mn-cs"/>
              </a:rPr>
              <a:t>Key idea: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0" cap="none" spc="0" normalizeH="0" baseline="0" noProof="0" dirty="0">
                <a:ln>
                  <a:noFill/>
                </a:ln>
                <a:solidFill>
                  <a:srgbClr val="000000"/>
                </a:solidFill>
                <a:effectLst/>
                <a:uLnTx/>
                <a:uFillTx/>
                <a:latin typeface="Tahoma"/>
                <a:ea typeface="+mn-ea"/>
                <a:cs typeface="+mn-cs"/>
              </a:rPr>
              <a:t>Reduce the approximate string matching problem to the </a:t>
            </a:r>
            <a:r>
              <a:rPr kumimoji="0" lang="en-US" sz="2200" b="0" i="0" u="none" strike="noStrike" kern="0" cap="none" spc="0" normalizeH="0" baseline="0" noProof="0" dirty="0">
                <a:ln>
                  <a:noFill/>
                </a:ln>
                <a:solidFill>
                  <a:srgbClr val="FF0000"/>
                </a:solidFill>
                <a:effectLst/>
                <a:uLnTx/>
                <a:uFillTx/>
                <a:latin typeface="Tahoma"/>
                <a:ea typeface="+mn-ea"/>
                <a:cs typeface="+mn-cs"/>
              </a:rPr>
              <a:t>Single Net Routing problem </a:t>
            </a:r>
            <a:r>
              <a:rPr kumimoji="0" lang="en-US" sz="2200" b="0" i="0" u="none" strike="noStrike" kern="0" cap="none" spc="0" normalizeH="0" baseline="0" noProof="0" dirty="0">
                <a:ln>
                  <a:noFill/>
                </a:ln>
                <a:solidFill>
                  <a:srgbClr val="000000"/>
                </a:solidFill>
                <a:effectLst/>
                <a:uLnTx/>
                <a:uFillTx/>
                <a:latin typeface="Tahoma"/>
                <a:ea typeface="+mn-ea"/>
                <a:cs typeface="+mn-cs"/>
              </a:rPr>
              <a:t>in VLSI chip layout</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2000" b="1" i="0" u="none" strike="noStrike" kern="0" cap="none" spc="0" normalizeH="0" baseline="0" noProof="0" dirty="0">
              <a:ln>
                <a:noFill/>
              </a:ln>
              <a:solidFill>
                <a:srgbClr val="006633"/>
              </a:solidFill>
              <a:effectLst/>
              <a:uLnTx/>
              <a:uFillTx/>
              <a:latin typeface="Tahom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1" i="0" u="none" strike="noStrike" kern="0" cap="none" spc="0" normalizeH="0" baseline="0" noProof="0" dirty="0">
                <a:ln>
                  <a:noFill/>
                </a:ln>
                <a:solidFill>
                  <a:srgbClr val="006633"/>
                </a:solidFill>
                <a:effectLst/>
                <a:uLnTx/>
                <a:uFillTx/>
                <a:latin typeface="Tahoma"/>
                <a:ea typeface="+mn-ea"/>
                <a:cs typeface="+mn-cs"/>
              </a:rPr>
              <a:t>Key result:</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1200" cap="none" spc="0" normalizeH="0" baseline="0" noProof="0" dirty="0" err="1">
                <a:ln>
                  <a:noFill/>
                </a:ln>
                <a:solidFill>
                  <a:srgbClr val="000000"/>
                </a:solidFill>
                <a:effectLst/>
                <a:uLnTx/>
                <a:uFillTx/>
                <a:latin typeface="Tahoma"/>
                <a:ea typeface="+mn-ea"/>
                <a:cs typeface="+mn-cs"/>
              </a:rPr>
              <a:t>SneakySnake</a:t>
            </a:r>
            <a:r>
              <a:rPr kumimoji="0" lang="en-US" sz="2200" b="0" i="0" u="none" strike="noStrike" kern="1200" cap="none" spc="0" normalizeH="0" baseline="0" noProof="0" dirty="0">
                <a:ln>
                  <a:noFill/>
                </a:ln>
                <a:solidFill>
                  <a:srgbClr val="000000"/>
                </a:solidFill>
                <a:effectLst/>
                <a:uLnTx/>
                <a:uFillTx/>
                <a:latin typeface="Tahoma"/>
                <a:ea typeface="+mn-ea"/>
                <a:cs typeface="+mn-cs"/>
              </a:rPr>
              <a:t> is up to </a:t>
            </a:r>
            <a:r>
              <a:rPr kumimoji="0" lang="en-US" sz="2200" b="0" i="0" u="none" strike="noStrike" kern="1200" cap="none" spc="0" normalizeH="0" baseline="0" noProof="0" dirty="0">
                <a:ln>
                  <a:noFill/>
                </a:ln>
                <a:solidFill>
                  <a:srgbClr val="0000FF"/>
                </a:solidFill>
                <a:effectLst/>
                <a:uLnTx/>
                <a:uFillTx/>
                <a:latin typeface="Tahoma"/>
                <a:ea typeface="+mn-ea"/>
                <a:cs typeface="+mn-cs"/>
              </a:rPr>
              <a:t>four orders of magnitude more accurate </a:t>
            </a:r>
            <a:r>
              <a:rPr kumimoji="0" lang="en-US" sz="2200" b="0" i="0" u="none" strike="noStrike" kern="1200" cap="none" spc="0" normalizeH="0" baseline="0" noProof="0" dirty="0">
                <a:ln>
                  <a:noFill/>
                </a:ln>
                <a:solidFill>
                  <a:srgbClr val="000000"/>
                </a:solidFill>
                <a:effectLst/>
                <a:uLnTx/>
                <a:uFillTx/>
                <a:latin typeface="Tahoma"/>
                <a:ea typeface="+mn-ea"/>
                <a:cs typeface="+mn-cs"/>
              </a:rPr>
              <a:t>than Shouji </a:t>
            </a:r>
            <a:r>
              <a:rPr kumimoji="0" lang="en-US" sz="2000" b="0" i="0" u="none" strike="noStrike" kern="0" cap="none" spc="0" normalizeH="0" baseline="0" noProof="0" dirty="0">
                <a:ln>
                  <a:noFill/>
                </a:ln>
                <a:solidFill>
                  <a:srgbClr val="000000"/>
                </a:solidFill>
                <a:effectLst/>
                <a:uLnTx/>
                <a:uFillTx/>
                <a:latin typeface="Tahoma"/>
                <a:ea typeface="+mn-ea"/>
                <a:cs typeface="+mn-cs"/>
              </a:rPr>
              <a:t>(Bioinformatics’19) </a:t>
            </a:r>
            <a:r>
              <a:rPr kumimoji="0" lang="en-US" sz="2200" b="0" i="0" u="none" strike="noStrike" kern="1200" cap="none" spc="0" normalizeH="0" baseline="0" noProof="0" dirty="0">
                <a:ln>
                  <a:noFill/>
                </a:ln>
                <a:solidFill>
                  <a:srgbClr val="000000"/>
                </a:solidFill>
                <a:effectLst/>
                <a:uLnTx/>
                <a:uFillTx/>
                <a:latin typeface="Tahoma"/>
                <a:ea typeface="+mn-ea"/>
                <a:cs typeface="+mn-cs"/>
              </a:rPr>
              <a:t>and GateKeeper </a:t>
            </a:r>
            <a:r>
              <a:rPr kumimoji="0" lang="en-US" sz="2000" b="0" i="0" u="none" strike="noStrike" kern="0" cap="none" spc="0" normalizeH="0" baseline="0" noProof="0" dirty="0">
                <a:ln>
                  <a:noFill/>
                </a:ln>
                <a:solidFill>
                  <a:srgbClr val="000000"/>
                </a:solidFill>
                <a:effectLst/>
                <a:uLnTx/>
                <a:uFillTx/>
                <a:latin typeface="Tahoma"/>
                <a:ea typeface="+mn-ea"/>
                <a:cs typeface="+mn-cs"/>
              </a:rPr>
              <a:t>(Bioinformatics’17)</a:t>
            </a:r>
            <a:endParaRPr kumimoji="0" lang="en-US" sz="2200" b="0" i="0" u="none" strike="noStrike" kern="1200" cap="none" spc="0" normalizeH="0" baseline="0" noProof="0" dirty="0">
              <a:ln>
                <a:noFill/>
              </a:ln>
              <a:solidFill>
                <a:srgbClr val="000000"/>
              </a:solidFill>
              <a:effectLst/>
              <a:uLnTx/>
              <a:uFillTx/>
              <a:latin typeface="Tahoma"/>
              <a:ea typeface="+mn-ea"/>
              <a:cs typeface="+mn-cs"/>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1200" cap="none" spc="0" normalizeH="0" baseline="0" noProof="0" dirty="0" err="1">
                <a:ln>
                  <a:noFill/>
                </a:ln>
                <a:solidFill>
                  <a:srgbClr val="000000"/>
                </a:solidFill>
                <a:effectLst/>
                <a:uLnTx/>
                <a:uFillTx/>
                <a:latin typeface="Tahoma"/>
                <a:ea typeface="+mn-ea"/>
                <a:cs typeface="+mn-cs"/>
              </a:rPr>
              <a:t>SneakySnake</a:t>
            </a:r>
            <a:r>
              <a:rPr kumimoji="0" lang="en-US" sz="2200" b="0" i="0" u="none" strike="noStrike" kern="1200" cap="none" spc="0" normalizeH="0" baseline="0" noProof="0" dirty="0">
                <a:ln>
                  <a:noFill/>
                </a:ln>
                <a:solidFill>
                  <a:srgbClr val="000000"/>
                </a:solidFill>
                <a:effectLst/>
                <a:uLnTx/>
                <a:uFillTx/>
                <a:latin typeface="Tahoma"/>
                <a:ea typeface="+mn-ea"/>
                <a:cs typeface="+mn-cs"/>
              </a:rPr>
              <a:t> </a:t>
            </a:r>
            <a:r>
              <a:rPr kumimoji="0" lang="en-US" sz="2200" b="0" i="0" u="none" strike="noStrike" kern="1200" cap="none" spc="0" normalizeH="0" baseline="0" noProof="0" dirty="0">
                <a:ln>
                  <a:noFill/>
                </a:ln>
                <a:solidFill>
                  <a:srgbClr val="0000FF"/>
                </a:solidFill>
                <a:effectLst/>
                <a:uLnTx/>
                <a:uFillTx/>
                <a:latin typeface="Tahoma"/>
                <a:ea typeface="+mn-ea"/>
                <a:cs typeface="+mn-cs"/>
              </a:rPr>
              <a:t>greatly accelerates</a:t>
            </a:r>
            <a:r>
              <a:rPr kumimoji="0" lang="en-US" sz="2200" b="0" i="0" u="none" strike="noStrike" kern="1200" cap="none" spc="0" normalizeH="0" baseline="0" noProof="0" dirty="0">
                <a:ln>
                  <a:noFill/>
                </a:ln>
                <a:solidFill>
                  <a:srgbClr val="000000"/>
                </a:solidFill>
                <a:effectLst/>
                <a:uLnTx/>
                <a:uFillTx/>
                <a:latin typeface="Tahoma"/>
                <a:ea typeface="+mn-ea"/>
                <a:cs typeface="+mn-cs"/>
              </a:rPr>
              <a:t> state-of-the-art CPU sequence aligners, </a:t>
            </a:r>
            <a:r>
              <a:rPr kumimoji="0" lang="en-US" sz="2200" b="0" i="0" u="none" strike="noStrike" kern="0" cap="none" spc="0" normalizeH="0" baseline="0" noProof="0" dirty="0">
                <a:ln>
                  <a:noFill/>
                </a:ln>
                <a:solidFill>
                  <a:srgbClr val="000000"/>
                </a:solidFill>
                <a:effectLst/>
                <a:uLnTx/>
                <a:uFillTx/>
                <a:latin typeface="Tahoma"/>
                <a:ea typeface="+mn-ea"/>
                <a:cs typeface="+mn-cs"/>
              </a:rPr>
              <a:t>Edlib </a:t>
            </a:r>
            <a:r>
              <a:rPr kumimoji="0" lang="en-US" sz="2000" b="0" i="0" u="none" strike="noStrike" kern="0" cap="none" spc="0" normalizeH="0" baseline="0" noProof="0" dirty="0">
                <a:ln>
                  <a:noFill/>
                </a:ln>
                <a:solidFill>
                  <a:srgbClr val="000000"/>
                </a:solidFill>
                <a:effectLst/>
                <a:uLnTx/>
                <a:uFillTx/>
                <a:latin typeface="Tahoma"/>
                <a:ea typeface="+mn-ea"/>
                <a:cs typeface="+mn-cs"/>
              </a:rPr>
              <a:t>(Bioinformatics’17) </a:t>
            </a:r>
            <a:r>
              <a:rPr kumimoji="0" lang="en-US" sz="2200" b="0" i="0" u="none" strike="noStrike" kern="0" cap="none" spc="0" normalizeH="0" baseline="0" noProof="0" dirty="0">
                <a:ln>
                  <a:noFill/>
                </a:ln>
                <a:solidFill>
                  <a:srgbClr val="000000"/>
                </a:solidFill>
                <a:effectLst/>
                <a:uLnTx/>
                <a:uFillTx/>
                <a:latin typeface="Tahoma"/>
                <a:ea typeface="+mn-ea"/>
                <a:cs typeface="+mn-cs"/>
              </a:rPr>
              <a:t>and Parasail </a:t>
            </a:r>
            <a:r>
              <a:rPr kumimoji="0" lang="en-US" sz="2000" b="0" i="0" u="none" strike="noStrike" kern="0" cap="none" spc="0" normalizeH="0" baseline="0" noProof="0" dirty="0">
                <a:ln>
                  <a:noFill/>
                </a:ln>
                <a:solidFill>
                  <a:srgbClr val="000000"/>
                </a:solidFill>
                <a:effectLst/>
                <a:uLnTx/>
                <a:uFillTx/>
                <a:latin typeface="Tahoma"/>
                <a:ea typeface="+mn-ea"/>
                <a:cs typeface="+mn-cs"/>
              </a:rPr>
              <a:t>(BMC Bioinformatics’16)</a:t>
            </a:r>
            <a:r>
              <a:rPr kumimoji="0" lang="en-US" sz="2200" b="0" i="0" u="none" strike="noStrike" kern="1200" cap="none" spc="0" normalizeH="0" baseline="0" noProof="0" dirty="0">
                <a:ln>
                  <a:noFill/>
                </a:ln>
                <a:solidFill>
                  <a:srgbClr val="000000"/>
                </a:solidFill>
                <a:effectLst/>
                <a:uLnTx/>
                <a:uFillTx/>
                <a:latin typeface="Tahoma"/>
                <a:ea typeface="+mn-ea"/>
                <a:cs typeface="+mn-cs"/>
              </a:rPr>
              <a:t> </a:t>
            </a:r>
          </a:p>
          <a:p>
            <a:pPr marL="1022350" marR="0" lvl="2"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1200" cap="none" spc="0" normalizeH="0" baseline="0" noProof="0" dirty="0">
                <a:ln>
                  <a:noFill/>
                </a:ln>
                <a:solidFill>
                  <a:srgbClr val="000000"/>
                </a:solidFill>
                <a:effectLst/>
                <a:uLnTx/>
                <a:uFillTx/>
                <a:latin typeface="Tahoma"/>
                <a:ea typeface="+mn-ea"/>
                <a:cs typeface="+mn-cs"/>
              </a:rPr>
              <a:t>by up to </a:t>
            </a:r>
            <a:r>
              <a:rPr kumimoji="0" lang="en-US" sz="2000" b="0" i="0" u="none" strike="noStrike" kern="1200" cap="none" spc="0" normalizeH="0" baseline="0" noProof="0" dirty="0">
                <a:ln>
                  <a:noFill/>
                </a:ln>
                <a:solidFill>
                  <a:srgbClr val="0000FF"/>
                </a:solidFill>
                <a:effectLst/>
                <a:uLnTx/>
                <a:uFillTx/>
                <a:latin typeface="Tahoma"/>
                <a:ea typeface="+mn-ea"/>
                <a:cs typeface="+mn-cs"/>
              </a:rPr>
              <a:t>37.7× and 43.9× </a:t>
            </a:r>
            <a:r>
              <a:rPr kumimoji="0" lang="en-US" sz="2000" b="0" i="0" u="none" strike="noStrike" kern="0" cap="none" spc="0" normalizeH="0" baseline="0" noProof="0" dirty="0">
                <a:ln>
                  <a:noFill/>
                </a:ln>
                <a:solidFill>
                  <a:srgbClr val="000000"/>
                </a:solidFill>
                <a:effectLst/>
                <a:uLnTx/>
                <a:uFillTx/>
                <a:latin typeface="Tahoma"/>
                <a:ea typeface="+mn-ea"/>
                <a:cs typeface="+mn-cs"/>
              </a:rPr>
              <a:t>(&gt;12</a:t>
            </a:r>
            <a:r>
              <a:rPr kumimoji="0" lang="en-US" sz="2000" b="0" i="0" u="none" strike="noStrike" kern="1200" cap="none" spc="0" normalizeH="0" baseline="0" noProof="0" dirty="0">
                <a:ln>
                  <a:noFill/>
                </a:ln>
                <a:solidFill>
                  <a:srgbClr val="000000"/>
                </a:solidFill>
                <a:effectLst/>
                <a:uLnTx/>
                <a:uFillTx/>
                <a:latin typeface="Tahoma"/>
                <a:ea typeface="+mn-ea"/>
                <a:cs typeface="+mn-cs"/>
              </a:rPr>
              <a:t>× </a:t>
            </a:r>
            <a:r>
              <a:rPr kumimoji="0" lang="en-US" sz="2000" b="0" i="0" u="none" strike="noStrike" kern="0" cap="none" spc="0" normalizeH="0" baseline="0" noProof="0" dirty="0">
                <a:ln>
                  <a:noFill/>
                </a:ln>
                <a:solidFill>
                  <a:srgbClr val="000000"/>
                </a:solidFill>
                <a:effectLst/>
                <a:uLnTx/>
                <a:uFillTx/>
                <a:latin typeface="Tahoma"/>
                <a:ea typeface="+mn-ea"/>
                <a:cs typeface="+mn-cs"/>
              </a:rPr>
              <a:t>on average), on CPUs </a:t>
            </a:r>
          </a:p>
          <a:p>
            <a:pPr marL="1022350" marR="0" lvl="2"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mn-ea"/>
                <a:cs typeface="+mn-cs"/>
              </a:rPr>
              <a:t>by up to </a:t>
            </a:r>
            <a:r>
              <a:rPr kumimoji="0" lang="en-US" sz="2000" b="0" i="0" u="none" strike="noStrike" kern="0" cap="none" spc="0" normalizeH="0" baseline="0" noProof="0" dirty="0">
                <a:ln>
                  <a:noFill/>
                </a:ln>
                <a:solidFill>
                  <a:srgbClr val="0000FF"/>
                </a:solidFill>
                <a:effectLst/>
                <a:uLnTx/>
                <a:uFillTx/>
                <a:latin typeface="Tahoma"/>
                <a:ea typeface="+mn-ea"/>
                <a:cs typeface="+mn-cs"/>
              </a:rPr>
              <a:t>413</a:t>
            </a:r>
            <a:r>
              <a:rPr kumimoji="0" lang="en-US" sz="2000" b="0" i="0" u="none" strike="noStrike" kern="1200" cap="none" spc="0" normalizeH="0" baseline="0" noProof="0" dirty="0">
                <a:ln>
                  <a:noFill/>
                </a:ln>
                <a:solidFill>
                  <a:srgbClr val="0000FF"/>
                </a:solidFill>
                <a:effectLst/>
                <a:uLnTx/>
                <a:uFillTx/>
                <a:latin typeface="Tahoma"/>
                <a:ea typeface="+mn-ea"/>
                <a:cs typeface="+mn-cs"/>
              </a:rPr>
              <a:t>×</a:t>
            </a:r>
            <a:r>
              <a:rPr kumimoji="0" lang="en-US" sz="2000" b="0" i="0" u="none" strike="noStrike" kern="0" cap="none" spc="0" normalizeH="0" baseline="0" noProof="0" dirty="0">
                <a:ln>
                  <a:noFill/>
                </a:ln>
                <a:solidFill>
                  <a:srgbClr val="0000FF"/>
                </a:solidFill>
                <a:effectLst/>
                <a:uLnTx/>
                <a:uFillTx/>
                <a:latin typeface="Tahoma"/>
                <a:ea typeface="+mn-ea"/>
                <a:cs typeface="+mn-cs"/>
              </a:rPr>
              <a:t> and 689</a:t>
            </a:r>
            <a:r>
              <a:rPr kumimoji="0" lang="en-US" sz="2000" b="0" i="0" u="none" strike="noStrike" kern="1200" cap="none" spc="0" normalizeH="0" baseline="0" noProof="0" dirty="0">
                <a:ln>
                  <a:noFill/>
                </a:ln>
                <a:solidFill>
                  <a:srgbClr val="0000FF"/>
                </a:solidFill>
                <a:effectLst/>
                <a:uLnTx/>
                <a:uFillTx/>
                <a:latin typeface="Tahoma"/>
                <a:ea typeface="+mn-ea"/>
                <a:cs typeface="+mn-cs"/>
              </a:rPr>
              <a:t>×</a:t>
            </a:r>
            <a:r>
              <a:rPr kumimoji="0" lang="en-US" sz="2000" b="0" i="0" u="none" strike="noStrike" kern="0" cap="none" spc="0" normalizeH="0" baseline="0" noProof="0" dirty="0">
                <a:ln>
                  <a:noFill/>
                </a:ln>
                <a:solidFill>
                  <a:srgbClr val="000000"/>
                </a:solidFill>
                <a:effectLst/>
                <a:uLnTx/>
                <a:uFillTx/>
                <a:latin typeface="Tahoma"/>
                <a:ea typeface="+mn-ea"/>
                <a:cs typeface="+mn-cs"/>
              </a:rPr>
              <a:t> (&gt;400</a:t>
            </a:r>
            <a:r>
              <a:rPr kumimoji="0" lang="en-US" sz="2000" b="0" i="0" u="none" strike="noStrike" kern="1200" cap="none" spc="0" normalizeH="0" baseline="0" noProof="0" dirty="0">
                <a:ln>
                  <a:noFill/>
                </a:ln>
                <a:solidFill>
                  <a:srgbClr val="000000"/>
                </a:solidFill>
                <a:effectLst/>
                <a:uLnTx/>
                <a:uFillTx/>
                <a:latin typeface="Tahoma"/>
                <a:ea typeface="+mn-ea"/>
                <a:cs typeface="+mn-cs"/>
              </a:rPr>
              <a:t>× </a:t>
            </a:r>
            <a:r>
              <a:rPr kumimoji="0" lang="en-US" sz="2000" b="0" i="0" u="none" strike="noStrike" kern="0" cap="none" spc="0" normalizeH="0" baseline="0" noProof="0" dirty="0">
                <a:ln>
                  <a:noFill/>
                </a:ln>
                <a:solidFill>
                  <a:srgbClr val="000000"/>
                </a:solidFill>
                <a:effectLst/>
                <a:uLnTx/>
                <a:uFillTx/>
                <a:latin typeface="Tahoma"/>
                <a:ea typeface="+mn-ea"/>
                <a:cs typeface="+mn-cs"/>
              </a:rPr>
              <a:t>on average) </a:t>
            </a:r>
            <a:r>
              <a:rPr kumimoji="0" lang="en-US" sz="2000" b="0" i="1" u="none" strike="noStrike" kern="0" cap="none" spc="0" normalizeH="0" baseline="0" noProof="0" dirty="0">
                <a:ln>
                  <a:noFill/>
                </a:ln>
                <a:solidFill>
                  <a:srgbClr val="000000"/>
                </a:solidFill>
                <a:effectLst/>
                <a:uLnTx/>
                <a:uFillTx/>
                <a:latin typeface="Tahoma"/>
                <a:ea typeface="+mn-ea"/>
                <a:cs typeface="+mn-cs"/>
              </a:rPr>
              <a:t>with </a:t>
            </a:r>
            <a:r>
              <a:rPr kumimoji="0" lang="en-US" sz="2000" b="0" i="1" u="none" strike="noStrike" kern="0" cap="none" spc="0" normalizeH="0" baseline="0" noProof="0" dirty="0">
                <a:ln>
                  <a:noFill/>
                </a:ln>
                <a:solidFill>
                  <a:srgbClr val="FF0000"/>
                </a:solidFill>
                <a:effectLst/>
                <a:uLnTx/>
                <a:uFillTx/>
                <a:latin typeface="Tahoma"/>
                <a:ea typeface="+mn-ea"/>
                <a:cs typeface="+mn-cs"/>
              </a:rPr>
              <a:t>FPGAs/GPUs</a:t>
            </a:r>
            <a:endParaRPr kumimoji="0" lang="en-US" sz="2000" b="0" i="0" u="none" strike="noStrike" kern="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8761418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A81F32-CBF9-E94D-A888-7F327824E4CE}"/>
              </a:ext>
            </a:extLst>
          </p:cNvPr>
          <p:cNvPicPr>
            <a:picLocks noChangeAspect="1"/>
          </p:cNvPicPr>
          <p:nvPr/>
        </p:nvPicPr>
        <p:blipFill>
          <a:blip r:embed="rId2"/>
          <a:stretch>
            <a:fillRect/>
          </a:stretch>
        </p:blipFill>
        <p:spPr>
          <a:xfrm>
            <a:off x="683568" y="2109396"/>
            <a:ext cx="7634053" cy="4273222"/>
          </a:xfrm>
          <a:prstGeom prst="rect">
            <a:avLst/>
          </a:prstGeom>
        </p:spPr>
      </p:pic>
      <p:sp>
        <p:nvSpPr>
          <p:cNvPr id="2" name="Title 1"/>
          <p:cNvSpPr>
            <a:spLocks noGrp="1"/>
          </p:cNvSpPr>
          <p:nvPr>
            <p:ph type="title"/>
          </p:nvPr>
        </p:nvSpPr>
        <p:spPr>
          <a:xfrm>
            <a:off x="228600" y="152400"/>
            <a:ext cx="9095928" cy="1066800"/>
          </a:xfrm>
        </p:spPr>
        <p:txBody>
          <a:bodyPr/>
          <a:lstStyle/>
          <a:p>
            <a:r>
              <a:rPr lang="en-US" dirty="0"/>
              <a:t>More on </a:t>
            </a:r>
            <a:r>
              <a:rPr lang="en-US" dirty="0" err="1"/>
              <a:t>SneakySnake</a:t>
            </a:r>
            <a:r>
              <a:rPr lang="en-US" sz="3600" dirty="0"/>
              <a:t> </a:t>
            </a:r>
            <a:r>
              <a:rPr lang="en-US" sz="2700" b="1" dirty="0"/>
              <a:t>[Alser+, Bioinformatics 2020]</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ectangle 4"/>
          <p:cNvSpPr/>
          <p:nvPr/>
        </p:nvSpPr>
        <p:spPr>
          <a:xfrm>
            <a:off x="200218" y="1052736"/>
            <a:ext cx="8476676" cy="22929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Mohammed Alser, Taha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Shahroodi</a:t>
            </a:r>
            <a:r>
              <a:rPr kumimoji="0" lang="en-US" sz="1800" b="0" i="0" u="none" strike="noStrike" kern="1200" cap="none" spc="0" normalizeH="0" baseline="0" noProof="0" dirty="0">
                <a:ln>
                  <a:noFill/>
                </a:ln>
                <a:solidFill>
                  <a:srgbClr val="000000"/>
                </a:solidFill>
                <a:effectLst/>
                <a:uLnTx/>
                <a:uFillTx/>
                <a:latin typeface="Tahoma"/>
                <a:ea typeface="+mn-ea"/>
                <a:cs typeface="+mn-cs"/>
              </a:rPr>
              <a:t>, Juan-Gomez Luna, Can Alkan, and Onur Mutlu,</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"SneakySnake: A Fast and Accurate Universal Genome Pre-Alignment Filter for CPUs, GPUs, and FPGAs"</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4"/>
              </a:rPr>
              <a:t>Bioinformatics</a:t>
            </a:r>
            <a:r>
              <a:rPr kumimoji="0" lang="en-US" sz="1800" b="0" i="0" u="none" strike="noStrike" kern="1200" cap="none" spc="0" normalizeH="0" baseline="0" noProof="0" dirty="0">
                <a:ln>
                  <a:noFill/>
                </a:ln>
                <a:solidFill>
                  <a:srgbClr val="000000"/>
                </a:solidFill>
                <a:effectLst/>
                <a:uLnTx/>
                <a:uFillTx/>
                <a:latin typeface="Tahoma"/>
                <a:ea typeface="+mn-ea"/>
                <a:cs typeface="+mn-cs"/>
              </a:rPr>
              <a:t>, to appear in 2020.</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5"/>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6"/>
              </a:rPr>
              <a:t>Online link at Bioinformatics Journal</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dirty="0">
                <a:ln>
                  <a:noFill/>
                </a:ln>
                <a:solidFill>
                  <a:srgbClr val="000000"/>
                </a:solidFill>
                <a:effectLst/>
                <a:uLnTx/>
                <a:uFillTx/>
                <a:latin typeface="Tahoma"/>
                <a:ea typeface="+mn-ea"/>
                <a:cs typeface="+mn-cs"/>
              </a:rPr>
            </a:b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113528272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7F95-FF6B-654D-95C6-AD41C66E3683}"/>
              </a:ext>
            </a:extLst>
          </p:cNvPr>
          <p:cNvSpPr>
            <a:spLocks noGrp="1"/>
          </p:cNvSpPr>
          <p:nvPr>
            <p:ph type="title"/>
          </p:nvPr>
        </p:nvSpPr>
        <p:spPr>
          <a:xfrm>
            <a:off x="228600" y="152400"/>
            <a:ext cx="9067800" cy="1066800"/>
          </a:xfrm>
        </p:spPr>
        <p:txBody>
          <a:bodyPr/>
          <a:lstStyle/>
          <a:p>
            <a:r>
              <a:rPr lang="en-US" dirty="0"/>
              <a:t>A Few Overview Readings (I)</a:t>
            </a:r>
          </a:p>
        </p:txBody>
      </p:sp>
      <p:sp>
        <p:nvSpPr>
          <p:cNvPr id="3" name="Slide Number Placeholder 2">
            <a:extLst>
              <a:ext uri="{FF2B5EF4-FFF2-40B4-BE49-F238E27FC236}">
                <a16:creationId xmlns:a16="http://schemas.microsoft.com/office/drawing/2014/main" id="{0D137D6E-472B-9545-BC90-4764A091EB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Rectangle 5">
            <a:extLst>
              <a:ext uri="{FF2B5EF4-FFF2-40B4-BE49-F238E27FC236}">
                <a16:creationId xmlns:a16="http://schemas.microsoft.com/office/drawing/2014/main" id="{34726789-60B9-0041-AA5A-82AD45A48174}"/>
              </a:ext>
            </a:extLst>
          </p:cNvPr>
          <p:cNvSpPr/>
          <p:nvPr/>
        </p:nvSpPr>
        <p:spPr>
          <a:xfrm>
            <a:off x="200218" y="914400"/>
            <a:ext cx="894378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Zülal</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Bingöl</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Damla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Senol</a:t>
            </a:r>
            <a:r>
              <a:rPr kumimoji="0" lang="en-US" sz="1800" b="0" i="0" u="none" strike="noStrike" kern="1200" cap="none" spc="0" normalizeH="0" baseline="0" noProof="0" dirty="0">
                <a:ln>
                  <a:noFill/>
                </a:ln>
                <a:solidFill>
                  <a:srgbClr val="000000"/>
                </a:solidFill>
                <a:effectLst/>
                <a:uLnTx/>
                <a:uFillTx/>
                <a:latin typeface="Tahoma"/>
                <a:ea typeface="+mn-ea"/>
                <a:cs typeface="+mn-cs"/>
              </a:rPr>
              <a:t> Cali,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Jeremie</a:t>
            </a:r>
            <a:r>
              <a:rPr kumimoji="0" lang="en-US" sz="1800" b="0" i="0" u="none" strike="noStrike" kern="1200" cap="none" spc="0" normalizeH="0" baseline="0" noProof="0" dirty="0">
                <a:ln>
                  <a:noFill/>
                </a:ln>
                <a:solidFill>
                  <a:srgbClr val="000000"/>
                </a:solidFill>
                <a:effectLst/>
                <a:uLnTx/>
                <a:uFillTx/>
                <a:latin typeface="Tahoma"/>
                <a:ea typeface="+mn-ea"/>
                <a:cs typeface="+mn-cs"/>
              </a:rPr>
              <a:t> Kim,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Saugata</a:t>
            </a:r>
            <a:r>
              <a:rPr kumimoji="0" lang="en-US" sz="1800" b="0" i="0" u="none" strike="noStrike" kern="1200" cap="none" spc="0" normalizeH="0" baseline="0" noProof="0" dirty="0">
                <a:ln>
                  <a:noFill/>
                </a:ln>
                <a:solidFill>
                  <a:srgbClr val="000000"/>
                </a:solidFill>
                <a:effectLst/>
                <a:uLnTx/>
                <a:uFillTx/>
                <a:latin typeface="Tahoma"/>
                <a:ea typeface="+mn-ea"/>
                <a:cs typeface="+mn-cs"/>
              </a:rPr>
              <a:t> Ghose,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Alkan</a:t>
            </a:r>
            <a:r>
              <a:rPr kumimoji="0" lang="en-US" sz="1800" b="0" i="0" u="none" strike="noStrike" kern="1200" cap="none" spc="0" normalizeH="0" baseline="0" noProof="0" dirty="0">
                <a:ln>
                  <a:noFill/>
                </a:ln>
                <a:solidFill>
                  <a:srgbClr val="000000"/>
                </a:solidFill>
                <a:effectLst/>
                <a:uLnTx/>
                <a:uFillTx/>
                <a:latin typeface="Tahoma"/>
                <a:ea typeface="+mn-ea"/>
                <a:cs typeface="+mn-cs"/>
              </a:rPr>
              <a:t>, Onur Mutlu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0000FF"/>
                </a:solidFill>
                <a:effectLst/>
                <a:uLnTx/>
                <a:uFillTx/>
                <a:latin typeface="Tahoma"/>
                <a:ea typeface="+mn-ea"/>
                <a:cs typeface="+mn-cs"/>
                <a:sym typeface="Calibri"/>
                <a:hlinkClick r:id="rId2">
                  <a:extLst>
                    <a:ext uri="{A12FA001-AC4F-418D-AE19-62706E023703}">
                      <ahyp:hlinkClr xmlns:ahyp="http://schemas.microsoft.com/office/drawing/2018/hyperlinkcolor" val="tx"/>
                    </a:ext>
                  </a:extLst>
                </a:hlinkClick>
              </a:rPr>
              <a:t>“Accelerating Genome Analysis: A Primer on an Ongoing Journey” </a:t>
            </a:r>
            <a:endParaRPr kumimoji="0" lang="en" sz="1800" b="1" i="0" u="none" strike="noStrike" kern="1200" cap="none" spc="0" normalizeH="0" baseline="0" noProof="0" dirty="0">
              <a:ln>
                <a:noFill/>
              </a:ln>
              <a:solidFill>
                <a:srgbClr val="0000FF"/>
              </a:solidFill>
              <a:effectLst/>
              <a:uLnTx/>
              <a:uFillTx/>
              <a:latin typeface="Tahoma"/>
              <a:ea typeface="+mn-ea"/>
              <a:cs typeface="+mn-cs"/>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IEEE Micro, August 2020.</a:t>
            </a:r>
          </a:p>
        </p:txBody>
      </p:sp>
      <p:pic>
        <p:nvPicPr>
          <p:cNvPr id="7" name="Picture 6">
            <a:extLst>
              <a:ext uri="{FF2B5EF4-FFF2-40B4-BE49-F238E27FC236}">
                <a16:creationId xmlns:a16="http://schemas.microsoft.com/office/drawing/2014/main" id="{51B19457-CD9D-4B41-A6FA-F26BB5FC31AF}"/>
              </a:ext>
            </a:extLst>
          </p:cNvPr>
          <p:cNvPicPr>
            <a:picLocks noChangeAspect="1"/>
          </p:cNvPicPr>
          <p:nvPr/>
        </p:nvPicPr>
        <p:blipFill rotWithShape="1">
          <a:blip r:embed="rId3">
            <a:extLst>
              <a:ext uri="{28A0092B-C50C-407E-A947-70E740481C1C}">
                <a14:useLocalDpi xmlns:a14="http://schemas.microsoft.com/office/drawing/2010/main" val="0"/>
              </a:ext>
            </a:extLst>
          </a:blip>
          <a:srcRect l="3161" t="12560" r="35038" b="41460"/>
          <a:stretch/>
        </p:blipFill>
        <p:spPr>
          <a:xfrm>
            <a:off x="741821" y="2478316"/>
            <a:ext cx="7660358" cy="3678734"/>
          </a:xfrm>
          <a:prstGeom prst="rect">
            <a:avLst/>
          </a:prstGeom>
        </p:spPr>
      </p:pic>
      <p:sp>
        <p:nvSpPr>
          <p:cNvPr id="8" name="TextBox 7">
            <a:extLst>
              <a:ext uri="{FF2B5EF4-FFF2-40B4-BE49-F238E27FC236}">
                <a16:creationId xmlns:a16="http://schemas.microsoft.com/office/drawing/2014/main" id="{442EB977-07DC-5349-14CA-301FA1C34F91}"/>
              </a:ext>
            </a:extLst>
          </p:cNvPr>
          <p:cNvSpPr txBox="1"/>
          <p:nvPr/>
        </p:nvSpPr>
        <p:spPr>
          <a:xfrm>
            <a:off x="1475656"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https://arxiv.org/pdf/2008.00961.</a:t>
            </a: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31133570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err="1"/>
              <a:t>GenASM</a:t>
            </a:r>
            <a:r>
              <a:rPr lang="en-US" dirty="0"/>
              <a:t> Framework </a:t>
            </a:r>
            <a:r>
              <a:rPr lang="en-US" sz="25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143515770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963" y="257434"/>
            <a:ext cx="8410073" cy="753467"/>
          </a:xfrm>
        </p:spPr>
        <p:txBody>
          <a:bodyPr>
            <a:normAutofit fontScale="90000"/>
          </a:bodyPr>
          <a:lstStyle/>
          <a:p>
            <a:r>
              <a:rPr lang="en-US" dirty="0"/>
              <a:t>GenASM: ASM Framework for GSA</a:t>
            </a:r>
          </a:p>
        </p:txBody>
      </p:sp>
      <p:sp>
        <p:nvSpPr>
          <p:cNvPr id="3" name="Content Placeholder 2"/>
          <p:cNvSpPr>
            <a:spLocks noGrp="1"/>
          </p:cNvSpPr>
          <p:nvPr>
            <p:ph idx="1"/>
          </p:nvPr>
        </p:nvSpPr>
        <p:spPr>
          <a:xfrm>
            <a:off x="366962" y="3089629"/>
            <a:ext cx="8410073" cy="3354714"/>
          </a:xfrm>
        </p:spPr>
        <p:txBody>
          <a:bodyPr>
            <a:noAutofit/>
          </a:bodyPr>
          <a:lstStyle/>
          <a:p>
            <a:pPr marL="285750" indent="-285750">
              <a:lnSpc>
                <a:spcPct val="110000"/>
              </a:lnSpc>
              <a:spcBef>
                <a:spcPts val="0"/>
              </a:spcBef>
              <a:spcAft>
                <a:spcPts val="0"/>
              </a:spcAft>
            </a:pPr>
            <a:r>
              <a:rPr lang="en-US" sz="2200" b="1" dirty="0">
                <a:solidFill>
                  <a:srgbClr val="FE6200"/>
                </a:solidFill>
              </a:rPr>
              <a:t>GenASM:</a:t>
            </a:r>
            <a:r>
              <a:rPr lang="en-US" sz="2200" dirty="0">
                <a:solidFill>
                  <a:srgbClr val="FE6200"/>
                </a:solidFill>
              </a:rPr>
              <a:t> </a:t>
            </a:r>
            <a:r>
              <a:rPr lang="en-US" sz="2200" i="1" dirty="0">
                <a:solidFill>
                  <a:schemeClr val="tx1"/>
                </a:solidFill>
              </a:rPr>
              <a:t>First</a:t>
            </a:r>
            <a:r>
              <a:rPr lang="en-US" sz="2200" dirty="0">
                <a:solidFill>
                  <a:schemeClr val="tx1"/>
                </a:solidFill>
              </a:rPr>
              <a:t> ASM acceleration framework for GSA</a:t>
            </a:r>
          </a:p>
          <a:p>
            <a:pPr marL="533400" lvl="1" indent="-215900">
              <a:lnSpc>
                <a:spcPct val="110000"/>
              </a:lnSpc>
              <a:spcBef>
                <a:spcPts val="900"/>
              </a:spcBef>
              <a:spcAft>
                <a:spcPts val="0"/>
              </a:spcAft>
            </a:pPr>
            <a:r>
              <a:rPr lang="en-US" sz="2200" dirty="0">
                <a:solidFill>
                  <a:schemeClr val="tx1"/>
                </a:solidFill>
              </a:rPr>
              <a:t>Based on the </a:t>
            </a:r>
            <a:r>
              <a:rPr lang="en-US" sz="2200" i="1" dirty="0">
                <a:solidFill>
                  <a:schemeClr val="tx1"/>
                </a:solidFill>
              </a:rPr>
              <a:t>Bitap</a:t>
            </a:r>
            <a:r>
              <a:rPr lang="en-US" sz="2200" dirty="0">
                <a:solidFill>
                  <a:schemeClr val="tx1"/>
                </a:solidFill>
              </a:rPr>
              <a:t> algorithm </a:t>
            </a:r>
          </a:p>
          <a:p>
            <a:pPr marL="808038" lvl="2" indent="-217488">
              <a:lnSpc>
                <a:spcPct val="110000"/>
              </a:lnSpc>
              <a:spcBef>
                <a:spcPts val="0"/>
              </a:spcBef>
              <a:spcAft>
                <a:spcPts val="0"/>
              </a:spcAft>
            </a:pPr>
            <a:r>
              <a:rPr lang="en-US" sz="2200" dirty="0">
                <a:solidFill>
                  <a:schemeClr val="tx1"/>
                </a:solidFill>
              </a:rPr>
              <a:t>Uses </a:t>
            </a:r>
            <a:r>
              <a:rPr lang="en-US" sz="2200" dirty="0">
                <a:solidFill>
                  <a:srgbClr val="00B050"/>
                </a:solidFill>
              </a:rPr>
              <a:t>fast and simple bitwise operations </a:t>
            </a:r>
            <a:r>
              <a:rPr lang="en-US" sz="2200" dirty="0">
                <a:solidFill>
                  <a:schemeClr val="tx1"/>
                </a:solidFill>
              </a:rPr>
              <a:t>to perform ASM</a:t>
            </a:r>
          </a:p>
          <a:p>
            <a:pPr marL="533400" lvl="1" indent="-215900">
              <a:lnSpc>
                <a:spcPct val="110000"/>
              </a:lnSpc>
              <a:spcBef>
                <a:spcPts val="900"/>
              </a:spcBef>
              <a:spcAft>
                <a:spcPts val="0"/>
              </a:spcAft>
            </a:pPr>
            <a:r>
              <a:rPr lang="en-US" sz="2200" dirty="0">
                <a:solidFill>
                  <a:schemeClr val="tx1"/>
                </a:solidFill>
              </a:rPr>
              <a:t>Modified and extended ASM algorithm</a:t>
            </a:r>
          </a:p>
          <a:p>
            <a:pPr marL="808038" lvl="2" indent="-217488">
              <a:lnSpc>
                <a:spcPct val="110000"/>
              </a:lnSpc>
              <a:spcBef>
                <a:spcPts val="0"/>
              </a:spcBef>
              <a:spcAft>
                <a:spcPts val="0"/>
              </a:spcAft>
            </a:pPr>
            <a:r>
              <a:rPr lang="en-US" sz="2200" dirty="0">
                <a:solidFill>
                  <a:srgbClr val="1F8DD3"/>
                </a:solidFill>
              </a:rPr>
              <a:t>Highly-parallel Bitap </a:t>
            </a:r>
            <a:r>
              <a:rPr lang="en-US" sz="2200" dirty="0">
                <a:solidFill>
                  <a:schemeClr val="tx1"/>
                </a:solidFill>
              </a:rPr>
              <a:t>with long read support</a:t>
            </a:r>
          </a:p>
          <a:p>
            <a:pPr marL="808038" lvl="2" indent="-217488">
              <a:lnSpc>
                <a:spcPct val="110000"/>
              </a:lnSpc>
              <a:spcBef>
                <a:spcPts val="0"/>
              </a:spcBef>
              <a:spcAft>
                <a:spcPts val="0"/>
              </a:spcAft>
            </a:pPr>
            <a:r>
              <a:rPr lang="en-US" sz="2200" dirty="0">
                <a:solidFill>
                  <a:schemeClr val="tx1"/>
                </a:solidFill>
              </a:rPr>
              <a:t>Bitvector-based</a:t>
            </a:r>
            <a:r>
              <a:rPr lang="en-US" sz="2200" dirty="0"/>
              <a:t> </a:t>
            </a:r>
            <a:r>
              <a:rPr lang="en-US" sz="2200" dirty="0">
                <a:solidFill>
                  <a:srgbClr val="1F8DD3"/>
                </a:solidFill>
              </a:rPr>
              <a:t>novel algorithm to perform </a:t>
            </a:r>
            <a:r>
              <a:rPr lang="en-US" sz="2200" i="1" dirty="0">
                <a:solidFill>
                  <a:srgbClr val="1F8DD3"/>
                </a:solidFill>
              </a:rPr>
              <a:t>traceback</a:t>
            </a:r>
            <a:r>
              <a:rPr lang="en-US" sz="2200" dirty="0">
                <a:solidFill>
                  <a:srgbClr val="1F8DD3"/>
                </a:solidFill>
              </a:rPr>
              <a:t> </a:t>
            </a:r>
          </a:p>
          <a:p>
            <a:pPr marL="533400" lvl="1" indent="-215900">
              <a:lnSpc>
                <a:spcPct val="110000"/>
              </a:lnSpc>
              <a:spcBef>
                <a:spcPts val="900"/>
              </a:spcBef>
              <a:spcAft>
                <a:spcPts val="0"/>
              </a:spcAft>
            </a:pPr>
            <a:r>
              <a:rPr lang="en-US" sz="2200" dirty="0">
                <a:solidFill>
                  <a:srgbClr val="7030A0"/>
                </a:solidFill>
              </a:rPr>
              <a:t>Co-design</a:t>
            </a:r>
            <a:r>
              <a:rPr lang="en-US" sz="2200" dirty="0">
                <a:solidFill>
                  <a:schemeClr val="tx1"/>
                </a:solidFill>
              </a:rPr>
              <a:t> of our modified </a:t>
            </a:r>
            <a:r>
              <a:rPr lang="en-US" sz="2200" dirty="0">
                <a:solidFill>
                  <a:srgbClr val="7030A0"/>
                </a:solidFill>
              </a:rPr>
              <a:t>scalable and memory-efficient algorithms </a:t>
            </a:r>
            <a:r>
              <a:rPr lang="en-US" sz="2200" dirty="0">
                <a:solidFill>
                  <a:schemeClr val="tx1"/>
                </a:solidFill>
              </a:rPr>
              <a:t>with </a:t>
            </a:r>
            <a:r>
              <a:rPr lang="en-US" sz="2200" dirty="0">
                <a:solidFill>
                  <a:srgbClr val="7030A0"/>
                </a:solidFill>
              </a:rPr>
              <a:t>low-power and area-efficient hardware accelerators</a:t>
            </a:r>
          </a:p>
          <a:p>
            <a:pPr marL="806450" lvl="1" indent="-258763">
              <a:lnSpc>
                <a:spcPct val="110000"/>
              </a:lnSpc>
              <a:spcBef>
                <a:spcPts val="0"/>
              </a:spcBef>
              <a:spcAft>
                <a:spcPts val="0"/>
              </a:spcAft>
            </a:pPr>
            <a:endParaRPr lang="en-US" sz="2100" dirty="0">
              <a:solidFill>
                <a:schemeClr val="tx1"/>
              </a:solidFill>
            </a:endParaRPr>
          </a:p>
          <a:p>
            <a:pPr marL="806450" lvl="1" indent="-258763">
              <a:lnSpc>
                <a:spcPct val="110000"/>
              </a:lnSpc>
              <a:spcBef>
                <a:spcPts val="0"/>
              </a:spcBef>
              <a:spcAft>
                <a:spcPts val="0"/>
              </a:spcAft>
            </a:pPr>
            <a:endParaRPr lang="en-US" sz="2100" dirty="0">
              <a:solidFill>
                <a:schemeClr val="tx1"/>
              </a:solidFill>
            </a:endParaRPr>
          </a:p>
          <a:p>
            <a:pPr marL="285750" indent="-285750">
              <a:lnSpc>
                <a:spcPct val="110000"/>
              </a:lnSpc>
              <a:spcBef>
                <a:spcPts val="0"/>
              </a:spcBef>
              <a:spcAft>
                <a:spcPts val="0"/>
              </a:spcAft>
            </a:pPr>
            <a:endParaRPr lang="en-US" sz="2100" dirty="0">
              <a:solidFill>
                <a:schemeClr val="tx1"/>
              </a:solidFill>
            </a:endParaRPr>
          </a:p>
        </p:txBody>
      </p:sp>
      <p:sp>
        <p:nvSpPr>
          <p:cNvPr id="6" name="TextBox 5">
            <a:extLst>
              <a:ext uri="{FF2B5EF4-FFF2-40B4-BE49-F238E27FC236}">
                <a16:creationId xmlns:a16="http://schemas.microsoft.com/office/drawing/2014/main" id="{5BF7F3FE-F1CE-E146-81C5-1C1E994AFF21}"/>
              </a:ext>
            </a:extLst>
          </p:cNvPr>
          <p:cNvSpPr txBox="1"/>
          <p:nvPr/>
        </p:nvSpPr>
        <p:spPr>
          <a:xfrm>
            <a:off x="366962" y="1165147"/>
            <a:ext cx="8410073" cy="1797287"/>
          </a:xfrm>
          <a:prstGeom prst="roundRect">
            <a:avLst>
              <a:gd name="adj" fmla="val 4777"/>
            </a:avLst>
          </a:prstGeom>
          <a:solidFill>
            <a:schemeClr val="accent2">
              <a:lumMod val="40000"/>
              <a:lumOff val="60000"/>
              <a:alpha val="88000"/>
            </a:schemeClr>
          </a:solidFill>
          <a:ln>
            <a:no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Our Goal:</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6200"/>
                </a:solidFill>
                <a:effectLst/>
                <a:uLnTx/>
                <a:uFillTx/>
                <a:latin typeface="Corbel" panose="020B0503020204020204" pitchFamily="34" charset="0"/>
                <a:ea typeface="+mn-ea"/>
                <a:cs typeface="Calibri" panose="020F0502020204030204" pitchFamily="34" charset="0"/>
              </a:rPr>
              <a:t>Accelerate approximate string matching </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by designing </a:t>
            </a:r>
            <a:r>
              <a:rPr kumimoji="0" lang="en-US" sz="2400" b="0" i="0" u="none" strike="noStrike" kern="1200" cap="none" spc="0" normalizeH="0" baseline="0" noProof="0" dirty="0">
                <a:ln>
                  <a:noFill/>
                </a:ln>
                <a:solidFill>
                  <a:srgbClr val="00B050"/>
                </a:solidFill>
                <a:effectLst/>
                <a:uLnTx/>
                <a:uFillTx/>
                <a:latin typeface="Corbel" panose="020B0503020204020204" pitchFamily="34" charset="0"/>
                <a:ea typeface="+mn-ea"/>
                <a:cs typeface="Calibri" panose="020F0502020204030204" pitchFamily="34" charset="0"/>
              </a:rPr>
              <a:t>a fast and flexible framework</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 </a:t>
            </a:r>
          </a:p>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which can accelerate </a:t>
            </a:r>
            <a:r>
              <a:rPr kumimoji="0" lang="en-US" sz="2400" b="0" i="1" u="none" strike="noStrike" kern="1200" cap="none" spc="0" normalizeH="0" baseline="0" noProof="0" dirty="0">
                <a:ln>
                  <a:noFill/>
                </a:ln>
                <a:solidFill>
                  <a:srgbClr val="1F8DD3"/>
                </a:solidFill>
                <a:effectLst/>
                <a:uLnTx/>
                <a:uFillTx/>
                <a:latin typeface="Corbel" panose="020B0503020204020204" pitchFamily="34" charset="0"/>
                <a:ea typeface="+mn-ea"/>
                <a:cs typeface="Calibri" panose="020F0502020204030204" pitchFamily="34" charset="0"/>
              </a:rPr>
              <a:t>multiple steps </a:t>
            </a:r>
            <a:r>
              <a:rPr kumimoji="0" lang="en-US" sz="2400" b="0" i="0" u="none" strike="noStrike" kern="1200" cap="none" spc="0" normalizeH="0" baseline="0" noProof="0" dirty="0">
                <a:ln>
                  <a:noFill/>
                </a:ln>
                <a:solidFill>
                  <a:srgbClr val="1F8DD3"/>
                </a:solidFill>
                <a:effectLst/>
                <a:uLnTx/>
                <a:uFillTx/>
                <a:latin typeface="Corbel" panose="020B0503020204020204" pitchFamily="34" charset="0"/>
                <a:ea typeface="+mn-ea"/>
                <a:cs typeface="Calibri" panose="020F0502020204030204" pitchFamily="34" charset="0"/>
              </a:rPr>
              <a:t>of genome sequence analysis</a:t>
            </a:r>
          </a:p>
        </p:txBody>
      </p:sp>
      <p:sp>
        <p:nvSpPr>
          <p:cNvPr id="4" name="Slide Number Placeholder 3">
            <a:extLst>
              <a:ext uri="{FF2B5EF4-FFF2-40B4-BE49-F238E27FC236}">
                <a16:creationId xmlns:a16="http://schemas.microsoft.com/office/drawing/2014/main" id="{2AABE0BF-1D84-3A4A-9E14-C064D39DE5C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04283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extBox 87">
            <a:extLst>
              <a:ext uri="{FF2B5EF4-FFF2-40B4-BE49-F238E27FC236}">
                <a16:creationId xmlns:a16="http://schemas.microsoft.com/office/drawing/2014/main" id="{48BEC95D-5242-1445-B6FF-1297E3AE86BB}"/>
              </a:ext>
            </a:extLst>
          </p:cNvPr>
          <p:cNvSpPr txBox="1"/>
          <p:nvPr/>
        </p:nvSpPr>
        <p:spPr>
          <a:xfrm>
            <a:off x="2260369" y="1190642"/>
            <a:ext cx="6583077" cy="3186151"/>
          </a:xfrm>
          <a:prstGeom prst="roundRect">
            <a:avLst>
              <a:gd name="adj" fmla="val 1745"/>
            </a:avLst>
          </a:prstGeom>
          <a:solidFill>
            <a:schemeClr val="accent6">
              <a:lumMod val="20000"/>
              <a:lumOff val="80000"/>
            </a:schemeClr>
          </a:solidFill>
          <a:ln w="28575">
            <a:solidFill>
              <a:schemeClr val="tx1"/>
            </a:solidFill>
          </a:ln>
        </p:spPr>
        <p:txBody>
          <a:bodyPr wrap="square"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6"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98" name="TextBox 97">
            <a:extLst>
              <a:ext uri="{FF2B5EF4-FFF2-40B4-BE49-F238E27FC236}">
                <a16:creationId xmlns:a16="http://schemas.microsoft.com/office/drawing/2014/main" id="{A3A01C92-18BE-DC41-AC75-77BB85F9BB4C}"/>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marL="0" marR="0" lvl="0" indent="0" algn="r"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GenASM-DC</a:t>
            </a:r>
            <a:endParaRPr kumimoji="0" lang="en-US" sz="1700" b="1" i="0" u="none" strike="noStrike" kern="0" cap="none" spc="0" normalizeH="0" baseline="-25000" noProof="0" dirty="0">
              <a:ln>
                <a:noFill/>
              </a:ln>
              <a:solidFill>
                <a:prstClr val="black">
                  <a:lumMod val="50000"/>
                  <a:lumOff val="50000"/>
                </a:prstClr>
              </a:solidFill>
              <a:effectLst/>
              <a:uLnTx/>
              <a:uFillTx/>
              <a:latin typeface="Corbel" panose="020B0503020204020204" pitchFamily="34" charset="0"/>
              <a:ea typeface="+mn-ea"/>
              <a:cs typeface="+mn-cs"/>
            </a:endParaRPr>
          </a:p>
        </p:txBody>
      </p:sp>
      <p:sp>
        <p:nvSpPr>
          <p:cNvPr id="99" name="TextBox 98">
            <a:extLst>
              <a:ext uri="{FF2B5EF4-FFF2-40B4-BE49-F238E27FC236}">
                <a16:creationId xmlns:a16="http://schemas.microsoft.com/office/drawing/2014/main" id="{39218610-939D-B048-9A6D-92E206AF6746}"/>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marL="0" marR="0" lvl="0" indent="0" algn="l"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GenASM-TB</a:t>
            </a:r>
            <a:endParaRPr kumimoji="0" lang="en-US" sz="1700" b="1" i="0" u="none" strike="noStrike" kern="0" cap="none" spc="0" normalizeH="0" baseline="-25000" noProof="0" dirty="0">
              <a:ln>
                <a:noFill/>
              </a:ln>
              <a:solidFill>
                <a:prstClr val="black">
                  <a:lumMod val="50000"/>
                  <a:lumOff val="50000"/>
                </a:prstClr>
              </a:solidFill>
              <a:effectLst/>
              <a:uLnTx/>
              <a:uFillTx/>
              <a:latin typeface="Corbel" panose="020B0503020204020204" pitchFamily="34" charset="0"/>
              <a:ea typeface="+mn-ea"/>
              <a:cs typeface="+mn-cs"/>
            </a:endParaRPr>
          </a:p>
        </p:txBody>
      </p:sp>
      <p:pic>
        <p:nvPicPr>
          <p:cNvPr id="83" name="Picture 82">
            <a:extLst>
              <a:ext uri="{FF2B5EF4-FFF2-40B4-BE49-F238E27FC236}">
                <a16:creationId xmlns:a16="http://schemas.microsoft.com/office/drawing/2014/main" id="{9F2E1CB4-DB06-DD43-9598-B4C988968E06}"/>
              </a:ext>
            </a:extLst>
          </p:cNvPr>
          <p:cNvPicPr>
            <a:picLocks/>
          </p:cNvPicPr>
          <p:nvPr/>
        </p:nvPicPr>
        <p:blipFill rotWithShape="1">
          <a:blip r:embed="rId4"/>
          <a:srcRect l="54403"/>
          <a:stretch/>
        </p:blipFill>
        <p:spPr>
          <a:xfrm>
            <a:off x="5856978" y="1180225"/>
            <a:ext cx="3013177" cy="3195178"/>
          </a:xfrm>
          <a:prstGeom prst="rect">
            <a:avLst/>
          </a:prstGeom>
        </p:spPr>
      </p:pic>
      <p:pic>
        <p:nvPicPr>
          <p:cNvPr id="84" name="Picture 83">
            <a:extLst>
              <a:ext uri="{FF2B5EF4-FFF2-40B4-BE49-F238E27FC236}">
                <a16:creationId xmlns:a16="http://schemas.microsoft.com/office/drawing/2014/main" id="{3184E677-89EB-1F4D-9BB2-40F7EFBD3CA5}"/>
              </a:ext>
            </a:extLst>
          </p:cNvPr>
          <p:cNvPicPr>
            <a:picLocks noChangeAspect="1"/>
          </p:cNvPicPr>
          <p:nvPr/>
        </p:nvPicPr>
        <p:blipFill rotWithShape="1">
          <a:blip r:embed="rId5"/>
          <a:srcRect r="45949"/>
          <a:stretch/>
        </p:blipFill>
        <p:spPr>
          <a:xfrm>
            <a:off x="2242087" y="1180225"/>
            <a:ext cx="3571827" cy="3195178"/>
          </a:xfrm>
          <a:prstGeom prst="rect">
            <a:avLst/>
          </a:prstGeom>
        </p:spPr>
      </p:pic>
      <p:sp>
        <p:nvSpPr>
          <p:cNvPr id="2" name="Title 1">
            <a:extLst>
              <a:ext uri="{FF2B5EF4-FFF2-40B4-BE49-F238E27FC236}">
                <a16:creationId xmlns:a16="http://schemas.microsoft.com/office/drawing/2014/main" id="{1B69E1B1-900D-AE42-B885-FB604CB610B7}"/>
              </a:ext>
            </a:extLst>
          </p:cNvPr>
          <p:cNvSpPr>
            <a:spLocks noGrp="1"/>
          </p:cNvSpPr>
          <p:nvPr>
            <p:ph type="title"/>
          </p:nvPr>
        </p:nvSpPr>
        <p:spPr>
          <a:xfrm>
            <a:off x="366963" y="257434"/>
            <a:ext cx="8410073" cy="753467"/>
          </a:xfrm>
        </p:spPr>
        <p:txBody>
          <a:bodyPr>
            <a:normAutofit fontScale="90000"/>
          </a:bodyPr>
          <a:lstStyle/>
          <a:p>
            <a:r>
              <a:rPr lang="en-US" dirty="0"/>
              <a:t>GenASM: Hardware Design</a:t>
            </a:r>
          </a:p>
        </p:txBody>
      </p:sp>
      <p:sp>
        <p:nvSpPr>
          <p:cNvPr id="3" name="Slide Number Placeholder 2">
            <a:extLst>
              <a:ext uri="{FF2B5EF4-FFF2-40B4-BE49-F238E27FC236}">
                <a16:creationId xmlns:a16="http://schemas.microsoft.com/office/drawing/2014/main" id="{95327947-F438-2147-A6C6-B1DE7A808D9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cxnSp>
        <p:nvCxnSpPr>
          <p:cNvPr id="64" name="Straight Connector 63">
            <a:extLst>
              <a:ext uri="{FF2B5EF4-FFF2-40B4-BE49-F238E27FC236}">
                <a16:creationId xmlns:a16="http://schemas.microsoft.com/office/drawing/2014/main" id="{B27D210F-4CD4-8E42-85CA-2070CB4D1BA6}"/>
              </a:ext>
            </a:extLst>
          </p:cNvPr>
          <p:cNvCxnSpPr>
            <a:cxnSpLocks/>
          </p:cNvCxnSpPr>
          <p:nvPr/>
        </p:nvCxnSpPr>
        <p:spPr>
          <a:xfrm>
            <a:off x="5842622" y="1195724"/>
            <a:ext cx="0" cy="318600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DE2C23F0-9BFA-3D46-AD7D-45A1E4299135}"/>
              </a:ext>
            </a:extLst>
          </p:cNvPr>
          <p:cNvSpPr txBox="1"/>
          <p:nvPr/>
        </p:nvSpPr>
        <p:spPr>
          <a:xfrm>
            <a:off x="5316303" y="2371501"/>
            <a:ext cx="1066000" cy="1608781"/>
          </a:xfrm>
          <a:prstGeom prst="roundRect">
            <a:avLst>
              <a:gd name="adj" fmla="val 5084"/>
            </a:avLst>
          </a:prstGeom>
          <a:solidFill>
            <a:schemeClr val="accent6">
              <a:lumMod val="20000"/>
              <a:lumOff val="80000"/>
            </a:schemeClr>
          </a:solidFill>
          <a:ln w="28575">
            <a:solidFill>
              <a:schemeClr val="tx1">
                <a:lumMod val="50000"/>
                <a:lumOff val="50000"/>
              </a:schemeClr>
            </a:solidFill>
          </a:ln>
        </p:spPr>
        <p:txBody>
          <a:bodyPr wrap="square"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6"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5" name="Rectangle 4">
            <a:extLst>
              <a:ext uri="{FF2B5EF4-FFF2-40B4-BE49-F238E27FC236}">
                <a16:creationId xmlns:a16="http://schemas.microsoft.com/office/drawing/2014/main" id="{8569F024-29B5-F240-A68A-1B18EF567080}"/>
              </a:ext>
            </a:extLst>
          </p:cNvPr>
          <p:cNvSpPr/>
          <p:nvPr/>
        </p:nvSpPr>
        <p:spPr>
          <a:xfrm>
            <a:off x="2133807" y="4391341"/>
            <a:ext cx="2309084"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rPr>
              <a:t>GenASM-DC:</a:t>
            </a:r>
            <a:r>
              <a:rPr kumimoji="0" lang="en-US" sz="1800" b="0" i="0" u="none" strike="noStrike" kern="1200" cap="none" spc="0" normalizeH="0" baseline="0" noProof="0" dirty="0">
                <a:ln>
                  <a:noFill/>
                </a:ln>
                <a:solidFill>
                  <a:srgbClr val="00B050"/>
                </a:solidFill>
                <a:effectLst/>
                <a:uLnTx/>
                <a:uFillTx/>
                <a:latin typeface="Corbel" panose="020B050302020402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generates bitvectors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and performs edit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rPr>
              <a:t>D</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istance </a:t>
            </a:r>
            <a:r>
              <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rPr>
              <a:t>C</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alculation</a:t>
            </a:r>
          </a:p>
        </p:txBody>
      </p:sp>
      <p:sp>
        <p:nvSpPr>
          <p:cNvPr id="6" name="Rectangle 5">
            <a:extLst>
              <a:ext uri="{FF2B5EF4-FFF2-40B4-BE49-F238E27FC236}">
                <a16:creationId xmlns:a16="http://schemas.microsoft.com/office/drawing/2014/main" id="{89437F79-F9D7-384C-8586-8F9603BA6CD5}"/>
              </a:ext>
            </a:extLst>
          </p:cNvPr>
          <p:cNvSpPr/>
          <p:nvPr/>
        </p:nvSpPr>
        <p:spPr>
          <a:xfrm>
            <a:off x="6123848" y="4391341"/>
            <a:ext cx="2847852" cy="1200329"/>
          </a:xfrm>
          <a:prstGeom prst="rect">
            <a:avLst/>
          </a:prstGeom>
        </p:spPr>
        <p:txBody>
          <a:bodyPr wrap="square">
            <a:spAutoFit/>
          </a:bodyPr>
          <a:lstStyle/>
          <a:p>
            <a:pPr marL="538163"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A20C9"/>
                </a:solidFill>
                <a:effectLst/>
                <a:uLnTx/>
                <a:uFillTx/>
                <a:latin typeface="Corbel" panose="020B0503020204020204"/>
                <a:ea typeface="+mn-ea"/>
                <a:cs typeface="+mn-cs"/>
              </a:rPr>
              <a:t>GenASM-TB:</a:t>
            </a:r>
            <a:r>
              <a:rPr kumimoji="0" lang="en-US" sz="1800" b="0" i="0" u="none" strike="noStrike" kern="1200" cap="none" spc="0" normalizeH="0" baseline="0" noProof="0" dirty="0">
                <a:ln>
                  <a:noFill/>
                </a:ln>
                <a:solidFill>
                  <a:srgbClr val="7A20C9"/>
                </a:solidFill>
                <a:effectLst/>
                <a:uLnTx/>
                <a:uFillTx/>
                <a:latin typeface="Corbel" panose="020B0503020204020204"/>
                <a:ea typeface="+mn-ea"/>
                <a:cs typeface="+mn-cs"/>
              </a:rPr>
              <a:t> </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performs </a:t>
            </a:r>
            <a:r>
              <a:rPr kumimoji="0" lang="en-US" sz="1800" b="1" i="0" u="none" strike="noStrike" kern="1200" cap="none" spc="0" normalizeH="0" baseline="0" noProof="0" dirty="0" err="1">
                <a:ln>
                  <a:noFill/>
                </a:ln>
                <a:solidFill>
                  <a:srgbClr val="7A20C9"/>
                </a:solidFill>
                <a:effectLst/>
                <a:uLnTx/>
                <a:uFillTx/>
                <a:latin typeface="Corbel" panose="020B0503020204020204"/>
                <a:ea typeface="+mn-ea"/>
                <a:cs typeface="+mn-cs"/>
              </a:rPr>
              <a:t>T</a:t>
            </a: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race</a:t>
            </a:r>
            <a:r>
              <a:rPr kumimoji="0" lang="en-US" sz="1800" b="1" i="0" u="none" strike="noStrike" kern="1200" cap="none" spc="0" normalizeH="0" baseline="0" noProof="0" dirty="0" err="1">
                <a:ln>
                  <a:noFill/>
                </a:ln>
                <a:solidFill>
                  <a:srgbClr val="7A20C9"/>
                </a:solidFill>
                <a:effectLst/>
                <a:uLnTx/>
                <a:uFillTx/>
                <a:latin typeface="Corbel" panose="020B0503020204020204"/>
                <a:ea typeface="+mn-ea"/>
                <a:cs typeface="+mn-cs"/>
              </a:rPr>
              <a:t>B</a:t>
            </a:r>
            <a:r>
              <a:rPr kumimoji="0" lang="en-US" sz="1800" b="0" i="0" u="none" strike="noStrike" kern="1200" cap="none" spc="0" normalizeH="0" baseline="0" noProof="0" dirty="0" err="1">
                <a:ln>
                  <a:noFill/>
                </a:ln>
                <a:solidFill>
                  <a:prstClr val="black"/>
                </a:solidFill>
                <a:effectLst/>
                <a:uLnTx/>
                <a:uFillTx/>
                <a:latin typeface="Corbel" panose="020B0503020204020204"/>
                <a:ea typeface="+mn-ea"/>
                <a:cs typeface="+mn-cs"/>
              </a:rPr>
              <a:t>ack</a:t>
            </a:r>
            <a:r>
              <a:rPr kumimoji="0" lang="en-US" sz="1800" b="0" i="0" u="none" strike="noStrike" kern="1200" cap="none" spc="0" normalizeH="0" baseline="0" noProof="0" dirty="0">
                <a:ln>
                  <a:noFill/>
                </a:ln>
                <a:solidFill>
                  <a:prstClr val="black"/>
                </a:solidFill>
                <a:effectLst/>
                <a:uLnTx/>
                <a:uFillTx/>
                <a:latin typeface="Corbel" panose="020B0503020204020204"/>
                <a:ea typeface="+mn-ea"/>
                <a:cs typeface="+mn-cs"/>
              </a:rPr>
              <a:t> and assembles the optimal alignment </a:t>
            </a:r>
          </a:p>
        </p:txBody>
      </p:sp>
      <p:sp>
        <p:nvSpPr>
          <p:cNvPr id="47" name="TextBox 46">
            <a:extLst>
              <a:ext uri="{FF2B5EF4-FFF2-40B4-BE49-F238E27FC236}">
                <a16:creationId xmlns:a16="http://schemas.microsoft.com/office/drawing/2014/main" id="{E4D4197C-BD3C-D540-A871-01293B70AAFA}"/>
              </a:ext>
            </a:extLst>
          </p:cNvPr>
          <p:cNvSpPr txBox="1"/>
          <p:nvPr/>
        </p:nvSpPr>
        <p:spPr>
          <a:xfrm>
            <a:off x="306826" y="2907140"/>
            <a:ext cx="1045030" cy="1436916"/>
          </a:xfrm>
          <a:prstGeom prst="roundRect">
            <a:avLst>
              <a:gd name="adj" fmla="val 5645"/>
            </a:avLst>
          </a:prstGeom>
          <a:solidFill>
            <a:srgbClr val="FBE5D6"/>
          </a:solidFill>
          <a:ln w="28575">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242852">
                    <a:lumMod val="50000"/>
                  </a:srgbClr>
                </a:solidFill>
                <a:effectLst/>
                <a:uLnTx/>
                <a:uFillTx/>
                <a:latin typeface="Corbel" panose="020B0503020204020204" pitchFamily="34" charset="0"/>
                <a:ea typeface="+mn-ea"/>
                <a:cs typeface="+mn-cs"/>
              </a:rPr>
              <a:t>Host CPU</a:t>
            </a:r>
          </a:p>
        </p:txBody>
      </p:sp>
      <p:sp>
        <p:nvSpPr>
          <p:cNvPr id="95" name="TextBox 94">
            <a:extLst>
              <a:ext uri="{FF2B5EF4-FFF2-40B4-BE49-F238E27FC236}">
                <a16:creationId xmlns:a16="http://schemas.microsoft.com/office/drawing/2014/main" id="{8EBACF83-976B-674A-866A-9D6AE55F8723}"/>
              </a:ext>
            </a:extLst>
          </p:cNvPr>
          <p:cNvSpPr txBox="1"/>
          <p:nvPr/>
        </p:nvSpPr>
        <p:spPr>
          <a:xfrm>
            <a:off x="5389227" y="2448668"/>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5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1</a:t>
            </a:r>
          </a:p>
        </p:txBody>
      </p:sp>
      <p:sp>
        <p:nvSpPr>
          <p:cNvPr id="96" name="TextBox 95">
            <a:extLst>
              <a:ext uri="{FF2B5EF4-FFF2-40B4-BE49-F238E27FC236}">
                <a16:creationId xmlns:a16="http://schemas.microsoft.com/office/drawing/2014/main" id="{0EF49DC6-094C-814D-8FDE-3A004C471D52}"/>
              </a:ext>
            </a:extLst>
          </p:cNvPr>
          <p:cNvSpPr txBox="1"/>
          <p:nvPr/>
        </p:nvSpPr>
        <p:spPr>
          <a:xfrm>
            <a:off x="5389227" y="2856057"/>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2</a:t>
            </a:r>
          </a:p>
        </p:txBody>
      </p:sp>
      <p:sp>
        <p:nvSpPr>
          <p:cNvPr id="97" name="TextBox 96">
            <a:extLst>
              <a:ext uri="{FF2B5EF4-FFF2-40B4-BE49-F238E27FC236}">
                <a16:creationId xmlns:a16="http://schemas.microsoft.com/office/drawing/2014/main" id="{EC1FB049-4E97-D84B-A90E-4FF82A5F1A0F}"/>
              </a:ext>
            </a:extLst>
          </p:cNvPr>
          <p:cNvSpPr txBox="1"/>
          <p:nvPr/>
        </p:nvSpPr>
        <p:spPr>
          <a:xfrm>
            <a:off x="5392556" y="3528074"/>
            <a:ext cx="930547" cy="366459"/>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TB-</a:t>
            </a:r>
            <a:r>
              <a:rPr kumimoji="0" lang="en-US" sz="1200" b="1" i="0" u="none" strike="noStrike" kern="1200" cap="none" spc="0" normalizeH="0" baseline="0" noProof="0" dirty="0" err="1">
                <a:ln>
                  <a:noFill/>
                </a:ln>
                <a:solidFill>
                  <a:prstClr val="black">
                    <a:lumMod val="50000"/>
                    <a:lumOff val="50000"/>
                  </a:prstClr>
                </a:solidFill>
                <a:effectLst/>
                <a:uLnTx/>
                <a:uFillTx/>
                <a:latin typeface="Corbel" panose="020B0503020204020204" pitchFamily="34" charset="0"/>
                <a:ea typeface="+mn-ea"/>
                <a:cs typeface="+mn-cs"/>
              </a:rPr>
              <a:t>SRAM</a:t>
            </a:r>
            <a:r>
              <a:rPr kumimoji="0" lang="en-US" sz="1200" b="1" i="0" u="none" strike="noStrike" kern="1200" cap="none" spc="0" normalizeH="0" baseline="-25000" noProof="0" dirty="0" err="1">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rPr>
              <a:t>n</a:t>
            </a:r>
            <a:endParaRPr kumimoji="0" lang="en-US" sz="1200" b="1" i="0" u="none" strike="noStrike" kern="1200" cap="none" spc="0" normalizeH="0" baseline="-25000" noProof="0" dirty="0">
              <a:ln>
                <a:noFill/>
              </a:ln>
              <a:solidFill>
                <a:prstClr val="black">
                  <a:lumMod val="50000"/>
                  <a:lumOff val="50000"/>
                </a:prstClr>
              </a:solidFill>
              <a:effectLst/>
              <a:uLnTx/>
              <a:uFillTx/>
              <a:latin typeface="Calibri" panose="020F0502020204030204" pitchFamily="34" charset="0"/>
              <a:ea typeface="+mn-ea"/>
              <a:cs typeface="Calibri" panose="020F0502020204030204" pitchFamily="34" charset="0"/>
            </a:endParaRPr>
          </a:p>
        </p:txBody>
      </p:sp>
      <p:sp>
        <p:nvSpPr>
          <p:cNvPr id="90" name="TextBox 89">
            <a:extLst>
              <a:ext uri="{FF2B5EF4-FFF2-40B4-BE49-F238E27FC236}">
                <a16:creationId xmlns:a16="http://schemas.microsoft.com/office/drawing/2014/main" id="{6C6B4FEB-5584-0747-93F1-DAD48F9011B1}"/>
              </a:ext>
            </a:extLst>
          </p:cNvPr>
          <p:cNvSpPr txBox="1"/>
          <p:nvPr/>
        </p:nvSpPr>
        <p:spPr>
          <a:xfrm>
            <a:off x="7321660" y="2625134"/>
            <a:ext cx="1438155" cy="1049078"/>
          </a:xfrm>
          <a:prstGeom prst="roundRect">
            <a:avLst>
              <a:gd name="adj" fmla="val 5214"/>
            </a:avLst>
          </a:prstGeom>
          <a:solidFill>
            <a:schemeClr val="accent6">
              <a:lumMod val="20000"/>
              <a:lumOff val="80000"/>
              <a:alpha val="34000"/>
            </a:schemeClr>
          </a:solidFill>
          <a:ln w="28575">
            <a:solidFill>
              <a:schemeClr val="tx1">
                <a:lumMod val="50000"/>
                <a:lumOff val="50000"/>
              </a:schemeClr>
            </a:solidFill>
          </a:ln>
        </p:spPr>
        <p:txBody>
          <a:bodyPr wrap="square" rtlCol="0" anchor="ctr" anchorCtr="0">
            <a:noAutofit/>
          </a:bodyPr>
          <a:lstStyle>
            <a:defPPr>
              <a:defRPr lang="en-US"/>
            </a:defPPr>
            <a:lvl1pPr algn="ctr">
              <a:defRPr sz="40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GenASM-TB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Accelerator</a:t>
            </a:r>
          </a:p>
        </p:txBody>
      </p:sp>
      <p:sp>
        <p:nvSpPr>
          <p:cNvPr id="89" name="TextBox 88">
            <a:extLst>
              <a:ext uri="{FF2B5EF4-FFF2-40B4-BE49-F238E27FC236}">
                <a16:creationId xmlns:a16="http://schemas.microsoft.com/office/drawing/2014/main" id="{07E0B3D6-29D3-7C4D-96F2-54D4478201D4}"/>
              </a:ext>
            </a:extLst>
          </p:cNvPr>
          <p:cNvSpPr txBox="1">
            <a:spLocks/>
          </p:cNvSpPr>
          <p:nvPr/>
        </p:nvSpPr>
        <p:spPr>
          <a:xfrm>
            <a:off x="2365690" y="1268457"/>
            <a:ext cx="1938243" cy="3025957"/>
          </a:xfrm>
          <a:prstGeom prst="roundRect">
            <a:avLst>
              <a:gd name="adj" fmla="val 148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GenASM-DC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Accelerator</a:t>
            </a:r>
          </a:p>
        </p:txBody>
      </p:sp>
      <p:sp>
        <p:nvSpPr>
          <p:cNvPr id="48" name="TextBox 47">
            <a:extLst>
              <a:ext uri="{FF2B5EF4-FFF2-40B4-BE49-F238E27FC236}">
                <a16:creationId xmlns:a16="http://schemas.microsoft.com/office/drawing/2014/main" id="{F82AFE28-A730-F54B-BDB9-2903F5C46379}"/>
              </a:ext>
            </a:extLst>
          </p:cNvPr>
          <p:cNvSpPr txBox="1"/>
          <p:nvPr/>
        </p:nvSpPr>
        <p:spPr>
          <a:xfrm>
            <a:off x="7322449" y="2625134"/>
            <a:ext cx="1438155" cy="1049078"/>
          </a:xfrm>
          <a:prstGeom prst="roundRect">
            <a:avLst>
              <a:gd name="adj" fmla="val 5214"/>
            </a:avLst>
          </a:prstGeom>
          <a:solidFill>
            <a:srgbClr val="5D2784">
              <a:alpha val="34000"/>
            </a:srgbClr>
          </a:solidFill>
          <a:ln w="28575">
            <a:solidFill>
              <a:schemeClr val="tx1"/>
            </a:solidFill>
          </a:ln>
        </p:spPr>
        <p:txBody>
          <a:bodyPr wrap="square" rtlCol="0" anchor="ctr" anchorCtr="0">
            <a:noAutofit/>
          </a:bodyPr>
          <a:lstStyle>
            <a:defPPr>
              <a:defRPr lang="en-US"/>
            </a:defPPr>
            <a:lvl1pPr algn="ctr">
              <a:defRPr sz="4000" b="1"/>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5D2784"/>
                </a:solidFill>
                <a:effectLst/>
                <a:uLnTx/>
                <a:uFillTx/>
                <a:latin typeface="Corbel" panose="020B0503020204020204" pitchFamily="34" charset="0"/>
                <a:ea typeface="+mn-ea"/>
                <a:cs typeface="+mn-cs"/>
              </a:rPr>
              <a:t>GenASM-TB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5D2784"/>
                </a:solidFill>
                <a:effectLst/>
                <a:uLnTx/>
                <a:uFillTx/>
                <a:latin typeface="Corbel" panose="020B0503020204020204" pitchFamily="34" charset="0"/>
                <a:ea typeface="+mn-ea"/>
                <a:cs typeface="+mn-cs"/>
              </a:rPr>
              <a:t>Accelerator</a:t>
            </a:r>
          </a:p>
        </p:txBody>
      </p:sp>
      <p:sp>
        <p:nvSpPr>
          <p:cNvPr id="49" name="TextBox 48">
            <a:extLst>
              <a:ext uri="{FF2B5EF4-FFF2-40B4-BE49-F238E27FC236}">
                <a16:creationId xmlns:a16="http://schemas.microsoft.com/office/drawing/2014/main" id="{06E67603-A052-9F46-A113-7D67CE7803AA}"/>
              </a:ext>
            </a:extLst>
          </p:cNvPr>
          <p:cNvSpPr txBox="1">
            <a:spLocks/>
          </p:cNvSpPr>
          <p:nvPr/>
        </p:nvSpPr>
        <p:spPr>
          <a:xfrm>
            <a:off x="2365691" y="1272397"/>
            <a:ext cx="1938243" cy="3032434"/>
          </a:xfrm>
          <a:prstGeom prst="roundRect">
            <a:avLst>
              <a:gd name="adj" fmla="val 1481"/>
            </a:avLst>
          </a:prstGeom>
          <a:solidFill>
            <a:srgbClr val="A9D18E"/>
          </a:solidFill>
          <a:ln w="28575">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srgbClr val="324D1F"/>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1306" b="1" i="0" u="none" strike="noStrike" kern="1200" cap="none" spc="0" normalizeH="0" baseline="0" noProof="0" dirty="0">
              <a:ln>
                <a:noFill/>
              </a:ln>
              <a:solidFill>
                <a:srgbClr val="324D1F"/>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endParaRPr kumimoji="0" lang="en-US" sz="800" b="1" i="0" u="none" strike="noStrike" kern="1200" cap="none" spc="0" normalizeH="0" baseline="0" noProof="0" dirty="0">
              <a:ln>
                <a:noFill/>
              </a:ln>
              <a:solidFill>
                <a:srgbClr val="324D1F"/>
              </a:solidFill>
              <a:effectLst/>
              <a:uLnTx/>
              <a:uFillTx/>
              <a:latin typeface="Corbel" panose="020B0503020204020204" pitchFamily="34" charset="0"/>
              <a:ea typeface="+mn-ea"/>
              <a:cs typeface="+mn-cs"/>
            </a:endParaRPr>
          </a:p>
          <a:p>
            <a:pPr marL="0" marR="0" lvl="0" indent="0" algn="ctr" defTabSz="457200" rtl="0" eaLnBrk="1" fontAlgn="auto" latinLnBrk="0" hangingPunct="1">
              <a:lnSpc>
                <a:spcPct val="100000"/>
              </a:lnSpc>
              <a:spcBef>
                <a:spcPts val="218"/>
              </a:spcBef>
              <a:spcAft>
                <a:spcPts val="0"/>
              </a:spcAft>
              <a:buClrTx/>
              <a:buSzTx/>
              <a:buFontTx/>
              <a:buNone/>
              <a:tabLst/>
              <a:defRPr/>
            </a:pPr>
            <a:r>
              <a:rPr kumimoji="0" lang="en-US" sz="1700" b="1" i="0" u="none" strike="noStrike" kern="1200" cap="none" spc="0" normalizeH="0" baseline="0" noProof="0" dirty="0">
                <a:ln>
                  <a:noFill/>
                </a:ln>
                <a:solidFill>
                  <a:srgbClr val="324D1F"/>
                </a:solidFill>
                <a:effectLst/>
                <a:uLnTx/>
                <a:uFillTx/>
                <a:latin typeface="Corbel" panose="020B0503020204020204" pitchFamily="34" charset="0"/>
                <a:ea typeface="+mn-ea"/>
                <a:cs typeface="+mn-cs"/>
              </a:rPr>
              <a:t>GenASM-DC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324D1F"/>
                </a:solidFill>
                <a:effectLst/>
                <a:uLnTx/>
                <a:uFillTx/>
                <a:latin typeface="Corbel" panose="020B0503020204020204" pitchFamily="34" charset="0"/>
                <a:ea typeface="+mn-ea"/>
                <a:cs typeface="+mn-cs"/>
              </a:rPr>
              <a:t>Accelerator</a:t>
            </a:r>
          </a:p>
        </p:txBody>
      </p:sp>
      <p:sp>
        <p:nvSpPr>
          <p:cNvPr id="51" name="TextBox 50">
            <a:extLst>
              <a:ext uri="{FF2B5EF4-FFF2-40B4-BE49-F238E27FC236}">
                <a16:creationId xmlns:a16="http://schemas.microsoft.com/office/drawing/2014/main" id="{8B0C5D13-221E-FA4B-AC59-0C9DA7A468A8}"/>
              </a:ext>
            </a:extLst>
          </p:cNvPr>
          <p:cNvSpPr txBox="1"/>
          <p:nvPr/>
        </p:nvSpPr>
        <p:spPr>
          <a:xfrm>
            <a:off x="315121" y="1192550"/>
            <a:ext cx="1045030" cy="1436916"/>
          </a:xfrm>
          <a:prstGeom prst="roundRect">
            <a:avLst>
              <a:gd name="adj" fmla="val 6412"/>
            </a:avLst>
          </a:prstGeom>
          <a:solidFill>
            <a:srgbClr val="9DC3E6"/>
          </a:solidFill>
          <a:ln w="28575">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Memory</a:t>
            </a:r>
          </a:p>
        </p:txBody>
      </p:sp>
      <p:cxnSp>
        <p:nvCxnSpPr>
          <p:cNvPr id="52" name="Straight Arrow Connector 51">
            <a:extLst>
              <a:ext uri="{FF2B5EF4-FFF2-40B4-BE49-F238E27FC236}">
                <a16:creationId xmlns:a16="http://schemas.microsoft.com/office/drawing/2014/main" id="{6EF9E3F9-83F0-BD4C-B62A-C7193DF60C22}"/>
              </a:ext>
            </a:extLst>
          </p:cNvPr>
          <p:cNvCxnSpPr>
            <a:cxnSpLocks/>
          </p:cNvCxnSpPr>
          <p:nvPr/>
        </p:nvCxnSpPr>
        <p:spPr>
          <a:xfrm>
            <a:off x="1367544" y="3625598"/>
            <a:ext cx="87387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CD97E67-96E5-5C47-961F-EC29E543ECC2}"/>
              </a:ext>
            </a:extLst>
          </p:cNvPr>
          <p:cNvSpPr txBox="1"/>
          <p:nvPr/>
        </p:nvSpPr>
        <p:spPr>
          <a:xfrm>
            <a:off x="2452539" y="1404140"/>
            <a:ext cx="1709666" cy="657002"/>
          </a:xfrm>
          <a:prstGeom prst="roundRect">
            <a:avLst>
              <a:gd name="adj" fmla="val 9171"/>
            </a:avLst>
          </a:prstGeom>
          <a:solidFill>
            <a:schemeClr val="accent6">
              <a:lumMod val="20000"/>
              <a:lumOff val="80000"/>
            </a:schemeClr>
          </a:solidFill>
          <a:ln w="28575">
            <a:solidFill>
              <a:schemeClr val="tx1">
                <a:lumMod val="50000"/>
                <a:lumOff val="50000"/>
              </a:schemeClr>
            </a:solidFill>
          </a:ln>
        </p:spPr>
        <p:txBody>
          <a:bodyPr wrap="square" rtlCol="0" anchor="ctr" anchorCtr="0">
            <a:noAutofit/>
          </a:bodyPr>
          <a:lstStyle>
            <a:defPPr>
              <a:defRPr lang="en-US"/>
            </a:defPPr>
            <a:lvl1pPr algn="ctr">
              <a:defRPr sz="17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DC-SRAM</a:t>
            </a:r>
          </a:p>
        </p:txBody>
      </p:sp>
      <p:cxnSp>
        <p:nvCxnSpPr>
          <p:cNvPr id="54" name="Straight Arrow Connector 53">
            <a:extLst>
              <a:ext uri="{FF2B5EF4-FFF2-40B4-BE49-F238E27FC236}">
                <a16:creationId xmlns:a16="http://schemas.microsoft.com/office/drawing/2014/main" id="{E267709E-DB69-4A4B-8ABC-E8AB4447C52E}"/>
              </a:ext>
            </a:extLst>
          </p:cNvPr>
          <p:cNvCxnSpPr>
            <a:cxnSpLocks/>
          </p:cNvCxnSpPr>
          <p:nvPr/>
        </p:nvCxnSpPr>
        <p:spPr>
          <a:xfrm flipV="1">
            <a:off x="4327218" y="3097751"/>
            <a:ext cx="96580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2E425066-E6B0-A846-B017-B7DB488B8F0E}"/>
              </a:ext>
            </a:extLst>
          </p:cNvPr>
          <p:cNvSpPr txBox="1"/>
          <p:nvPr/>
        </p:nvSpPr>
        <p:spPr>
          <a:xfrm>
            <a:off x="2456337" y="1408080"/>
            <a:ext cx="1709666" cy="657002"/>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7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DC-SRAM</a:t>
            </a:r>
          </a:p>
        </p:txBody>
      </p:sp>
      <p:cxnSp>
        <p:nvCxnSpPr>
          <p:cNvPr id="59" name="Straight Arrow Connector 58">
            <a:extLst>
              <a:ext uri="{FF2B5EF4-FFF2-40B4-BE49-F238E27FC236}">
                <a16:creationId xmlns:a16="http://schemas.microsoft.com/office/drawing/2014/main" id="{83E5CFBE-2E5A-7249-B643-97F99991CF2C}"/>
              </a:ext>
            </a:extLst>
          </p:cNvPr>
          <p:cNvCxnSpPr>
            <a:cxnSpLocks/>
          </p:cNvCxnSpPr>
          <p:nvPr/>
        </p:nvCxnSpPr>
        <p:spPr>
          <a:xfrm flipV="1">
            <a:off x="6413678" y="3085322"/>
            <a:ext cx="90295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604AF4D6-2AF0-0544-B486-565A91BDA3BB}"/>
              </a:ext>
            </a:extLst>
          </p:cNvPr>
          <p:cNvSpPr txBox="1"/>
          <p:nvPr/>
        </p:nvSpPr>
        <p:spPr>
          <a:xfrm>
            <a:off x="4442891" y="1216785"/>
            <a:ext cx="1350282" cy="500419"/>
          </a:xfrm>
          <a:prstGeom prst="roundRect">
            <a:avLst>
              <a:gd name="adj" fmla="val 0"/>
            </a:avLst>
          </a:prstGeom>
          <a:noFill/>
        </p:spPr>
        <p:txBody>
          <a:bodyPr wrap="square" rtlCol="0" anchor="ctr" anchorCtr="0">
            <a:noAutofit/>
          </a:bodyPr>
          <a:lstStyle/>
          <a:p>
            <a:pPr marL="0" marR="0" lvl="0" indent="0" algn="r"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324D1F"/>
                </a:solidFill>
                <a:effectLst/>
                <a:uLnTx/>
                <a:uFillTx/>
                <a:latin typeface="Corbel" panose="020B0503020204020204" pitchFamily="34" charset="0"/>
                <a:ea typeface="+mn-ea"/>
                <a:cs typeface="+mn-cs"/>
              </a:rPr>
              <a:t>GenASM-DC</a:t>
            </a:r>
            <a:endParaRPr kumimoji="0" lang="en-US" sz="1700" b="1" i="0" u="none" strike="noStrike" kern="0" cap="none" spc="0" normalizeH="0" baseline="-25000" noProof="0" dirty="0">
              <a:ln>
                <a:noFill/>
              </a:ln>
              <a:solidFill>
                <a:srgbClr val="324D1F"/>
              </a:solidFill>
              <a:effectLst/>
              <a:uLnTx/>
              <a:uFillTx/>
              <a:latin typeface="Corbel" panose="020B0503020204020204" pitchFamily="34" charset="0"/>
              <a:ea typeface="+mn-ea"/>
              <a:cs typeface="+mn-cs"/>
            </a:endParaRPr>
          </a:p>
        </p:txBody>
      </p:sp>
      <p:sp>
        <p:nvSpPr>
          <p:cNvPr id="66" name="TextBox 65">
            <a:extLst>
              <a:ext uri="{FF2B5EF4-FFF2-40B4-BE49-F238E27FC236}">
                <a16:creationId xmlns:a16="http://schemas.microsoft.com/office/drawing/2014/main" id="{D6FCD6C1-7C56-7E47-9E5B-55C628394A5E}"/>
              </a:ext>
            </a:extLst>
          </p:cNvPr>
          <p:cNvSpPr txBox="1"/>
          <p:nvPr/>
        </p:nvSpPr>
        <p:spPr>
          <a:xfrm>
            <a:off x="5894758" y="1216785"/>
            <a:ext cx="1331456" cy="500419"/>
          </a:xfrm>
          <a:prstGeom prst="roundRect">
            <a:avLst>
              <a:gd name="adj" fmla="val 0"/>
            </a:avLst>
          </a:prstGeom>
          <a:noFill/>
        </p:spPr>
        <p:txBody>
          <a:bodyPr wrap="square" rtlCol="0" anchor="ctr" anchorCtr="0">
            <a:noAutofit/>
          </a:bodyPr>
          <a:lstStyle/>
          <a:p>
            <a:pPr marL="0" marR="0" lvl="0" indent="0" algn="l"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5D2784"/>
                </a:solidFill>
                <a:effectLst/>
                <a:uLnTx/>
                <a:uFillTx/>
                <a:latin typeface="Corbel" panose="020B0503020204020204" pitchFamily="34" charset="0"/>
                <a:ea typeface="+mn-ea"/>
                <a:cs typeface="+mn-cs"/>
              </a:rPr>
              <a:t>GenASM-TB</a:t>
            </a:r>
            <a:endParaRPr kumimoji="0" lang="en-US" sz="1700" b="1" i="0" u="none" strike="noStrike" kern="0" cap="none" spc="0" normalizeH="0" baseline="-25000" noProof="0" dirty="0">
              <a:ln>
                <a:noFill/>
              </a:ln>
              <a:solidFill>
                <a:srgbClr val="5D2784"/>
              </a:solidFill>
              <a:effectLst/>
              <a:uLnTx/>
              <a:uFillTx/>
              <a:latin typeface="Corbel" panose="020B0503020204020204" pitchFamily="34" charset="0"/>
              <a:ea typeface="+mn-ea"/>
              <a:cs typeface="+mn-cs"/>
            </a:endParaRPr>
          </a:p>
        </p:txBody>
      </p:sp>
      <p:sp>
        <p:nvSpPr>
          <p:cNvPr id="67" name="TextBox 66">
            <a:extLst>
              <a:ext uri="{FF2B5EF4-FFF2-40B4-BE49-F238E27FC236}">
                <a16:creationId xmlns:a16="http://schemas.microsoft.com/office/drawing/2014/main" id="{DD598BED-0A71-E54D-96B6-2DEF337EE61C}"/>
              </a:ext>
            </a:extLst>
          </p:cNvPr>
          <p:cNvSpPr txBox="1"/>
          <p:nvPr/>
        </p:nvSpPr>
        <p:spPr>
          <a:xfrm>
            <a:off x="5316303" y="2371502"/>
            <a:ext cx="1066000" cy="1608781"/>
          </a:xfrm>
          <a:prstGeom prst="roundRect">
            <a:avLst>
              <a:gd name="adj" fmla="val 5084"/>
            </a:avLst>
          </a:prstGeom>
          <a:solidFill>
            <a:schemeClr val="accent2">
              <a:lumMod val="20000"/>
              <a:lumOff val="80000"/>
            </a:schemeClr>
          </a:solidFill>
          <a:ln w="28575">
            <a:solidFill>
              <a:schemeClr val="tx1"/>
            </a:solidFill>
          </a:ln>
        </p:spPr>
        <p:txBody>
          <a:bodyPr wrap="square" rtlCol="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06"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68" name="TextBox 67">
            <a:extLst>
              <a:ext uri="{FF2B5EF4-FFF2-40B4-BE49-F238E27FC236}">
                <a16:creationId xmlns:a16="http://schemas.microsoft.com/office/drawing/2014/main" id="{CB306A5A-D800-C44F-A92E-DA735463AEA2}"/>
              </a:ext>
            </a:extLst>
          </p:cNvPr>
          <p:cNvSpPr txBox="1"/>
          <p:nvPr/>
        </p:nvSpPr>
        <p:spPr>
          <a:xfrm>
            <a:off x="5391705" y="2452850"/>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5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69" name="TextBox 68">
            <a:extLst>
              <a:ext uri="{FF2B5EF4-FFF2-40B4-BE49-F238E27FC236}">
                <a16:creationId xmlns:a16="http://schemas.microsoft.com/office/drawing/2014/main" id="{F794A57F-2F57-C24C-A1FA-05A10C1437F8}"/>
              </a:ext>
            </a:extLst>
          </p:cNvPr>
          <p:cNvSpPr txBox="1"/>
          <p:nvPr/>
        </p:nvSpPr>
        <p:spPr>
          <a:xfrm>
            <a:off x="5391705" y="2860239"/>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TB-SRAM</a:t>
            </a:r>
            <a:r>
              <a:rPr kumimoji="0" lang="en-US" sz="1200" b="1"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
        <p:nvSpPr>
          <p:cNvPr id="70" name="TextBox 69">
            <a:extLst>
              <a:ext uri="{FF2B5EF4-FFF2-40B4-BE49-F238E27FC236}">
                <a16:creationId xmlns:a16="http://schemas.microsoft.com/office/drawing/2014/main" id="{3A529D52-E8B8-D247-8C17-FE4B7520194E}"/>
              </a:ext>
            </a:extLst>
          </p:cNvPr>
          <p:cNvSpPr txBox="1"/>
          <p:nvPr/>
        </p:nvSpPr>
        <p:spPr>
          <a:xfrm>
            <a:off x="5395034" y="3532256"/>
            <a:ext cx="930547" cy="366459"/>
          </a:xfrm>
          <a:prstGeom prst="roundRect">
            <a:avLst>
              <a:gd name="adj" fmla="val 9171"/>
            </a:avLst>
          </a:prstGeom>
          <a:solidFill>
            <a:srgbClr val="9DC3E6"/>
          </a:solidFill>
          <a:ln w="28575">
            <a:solidFill>
              <a:schemeClr val="tx1"/>
            </a:solidFill>
          </a:ln>
        </p:spPr>
        <p:txBody>
          <a:bodyPr wrap="square" rtlCol="0" anchor="ctr" anchorCtr="0">
            <a:noAutofit/>
          </a:bodyPr>
          <a:lstStyle>
            <a:defPPr>
              <a:defRPr lang="en-US"/>
            </a:defPPr>
            <a:lvl1pPr algn="ctr">
              <a:defRPr sz="12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TB-</a:t>
            </a:r>
            <a:r>
              <a:rPr kumimoji="0" lang="en-US" sz="1200"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SRAM</a:t>
            </a:r>
            <a:r>
              <a:rPr kumimoji="0" lang="en-US" sz="1200" b="1" i="0" u="none" strike="noStrike" kern="1200" cap="none" spc="0" normalizeH="0" baseline="-25000" noProof="0" dirty="0" err="1">
                <a:ln>
                  <a:noFill/>
                </a:ln>
                <a:solidFill>
                  <a:prstClr val="black"/>
                </a:solidFill>
                <a:effectLst/>
                <a:uLnTx/>
                <a:uFillTx/>
                <a:latin typeface="Calibri" panose="020F0502020204030204" pitchFamily="34" charset="0"/>
                <a:ea typeface="+mn-ea"/>
                <a:cs typeface="Calibri" panose="020F0502020204030204" pitchFamily="34" charset="0"/>
              </a:rPr>
              <a:t>n</a:t>
            </a:r>
            <a:endParaRPr kumimoji="0" lang="en-US" sz="1200" b="1" i="0" u="none" strike="noStrike" kern="1200" cap="none" spc="0" normalizeH="0" baseline="-2500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72" name="Straight Arrow Connector 71">
            <a:extLst>
              <a:ext uri="{FF2B5EF4-FFF2-40B4-BE49-F238E27FC236}">
                <a16:creationId xmlns:a16="http://schemas.microsoft.com/office/drawing/2014/main" id="{54B56202-BE97-8247-9FF6-AE6315245A0C}"/>
              </a:ext>
            </a:extLst>
          </p:cNvPr>
          <p:cNvCxnSpPr>
            <a:cxnSpLocks/>
          </p:cNvCxnSpPr>
          <p:nvPr/>
        </p:nvCxnSpPr>
        <p:spPr>
          <a:xfrm>
            <a:off x="1374787" y="1945455"/>
            <a:ext cx="873871"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D90EF56-805F-CF4C-850A-B8485C121EAC}"/>
              </a:ext>
            </a:extLst>
          </p:cNvPr>
          <p:cNvCxnSpPr>
            <a:cxnSpLocks/>
          </p:cNvCxnSpPr>
          <p:nvPr/>
        </p:nvCxnSpPr>
        <p:spPr>
          <a:xfrm>
            <a:off x="3303362" y="2110934"/>
            <a:ext cx="0" cy="657004"/>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1C5433CA-81F8-0D4C-AA7B-663062C71A40}"/>
              </a:ext>
            </a:extLst>
          </p:cNvPr>
          <p:cNvSpPr/>
          <p:nvPr/>
        </p:nvSpPr>
        <p:spPr>
          <a:xfrm>
            <a:off x="5738359" y="3199195"/>
            <a:ext cx="208924" cy="359714"/>
          </a:xfrm>
          <a:prstGeom prst="rect">
            <a:avLst/>
          </a:prstGeom>
        </p:spPr>
        <p:txBody>
          <a:bodyPr wrap="square">
            <a:spAutoFit/>
          </a:bodyPr>
          <a:lstStyle/>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1089"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1089"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a:p>
            <a:pPr marL="0" marR="0" lvl="0" indent="0" algn="ctr" defTabSz="457200" rtl="0" eaLnBrk="1" fontAlgn="auto" latinLnBrk="0" hangingPunct="1">
              <a:lnSpc>
                <a:spcPct val="50000"/>
              </a:lnSpc>
              <a:spcBef>
                <a:spcPts val="0"/>
              </a:spcBef>
              <a:spcAft>
                <a:spcPts val="0"/>
              </a:spcAft>
              <a:buClrTx/>
              <a:buSzTx/>
              <a:buFontTx/>
              <a:buNone/>
              <a:tabLst/>
              <a:defRPr/>
            </a:pPr>
            <a:r>
              <a:rPr kumimoji="0" lang="en-US" sz="1089"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p:txBody>
      </p:sp>
    </p:spTree>
    <p:custDataLst>
      <p:tags r:id="rId1"/>
    </p:custDataLst>
    <p:extLst>
      <p:ext uri="{BB962C8B-B14F-4D97-AF65-F5344CB8AC3E}">
        <p14:creationId xmlns:p14="http://schemas.microsoft.com/office/powerpoint/2010/main" val="8485280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3E9A963-8108-2943-BF4E-A6A14A9AD83C}"/>
              </a:ext>
            </a:extLst>
          </p:cNvPr>
          <p:cNvSpPr>
            <a:spLocks noGrp="1"/>
          </p:cNvSpPr>
          <p:nvPr>
            <p:ph type="title"/>
          </p:nvPr>
        </p:nvSpPr>
        <p:spPr>
          <a:xfrm>
            <a:off x="366963" y="257434"/>
            <a:ext cx="8410073" cy="753467"/>
          </a:xfrm>
        </p:spPr>
        <p:txBody>
          <a:bodyPr>
            <a:noAutofit/>
          </a:bodyPr>
          <a:lstStyle/>
          <a:p>
            <a:r>
              <a:rPr lang="en-US" sz="4300" dirty="0"/>
              <a:t>GenASM-DC: Hardware Design</a:t>
            </a:r>
          </a:p>
        </p:txBody>
      </p:sp>
      <p:sp>
        <p:nvSpPr>
          <p:cNvPr id="12" name="Content Placeholder 11">
            <a:extLst>
              <a:ext uri="{FF2B5EF4-FFF2-40B4-BE49-F238E27FC236}">
                <a16:creationId xmlns:a16="http://schemas.microsoft.com/office/drawing/2014/main" id="{633A231E-505C-8549-BF45-E9E2E42E1EC0}"/>
              </a:ext>
            </a:extLst>
          </p:cNvPr>
          <p:cNvSpPr>
            <a:spLocks noGrp="1"/>
          </p:cNvSpPr>
          <p:nvPr>
            <p:ph idx="1"/>
          </p:nvPr>
        </p:nvSpPr>
        <p:spPr>
          <a:xfrm>
            <a:off x="366963" y="1116611"/>
            <a:ext cx="8410073" cy="4467117"/>
          </a:xfrm>
        </p:spPr>
        <p:txBody>
          <a:bodyPr>
            <a:normAutofit/>
          </a:bodyPr>
          <a:lstStyle/>
          <a:p>
            <a:pPr marL="520700" indent="-342900">
              <a:lnSpc>
                <a:spcPct val="100000"/>
              </a:lnSpc>
              <a:spcBef>
                <a:spcPts val="0"/>
              </a:spcBef>
              <a:spcAft>
                <a:spcPts val="0"/>
              </a:spcAft>
            </a:pPr>
            <a:r>
              <a:rPr lang="en-US" b="1" dirty="0">
                <a:solidFill>
                  <a:schemeClr val="tx1"/>
                </a:solidFill>
              </a:rPr>
              <a:t>Linear cyclic systolic array </a:t>
            </a:r>
            <a:r>
              <a:rPr lang="en-US" dirty="0">
                <a:solidFill>
                  <a:schemeClr val="tx1"/>
                </a:solidFill>
              </a:rPr>
              <a:t>based accelerator</a:t>
            </a:r>
          </a:p>
          <a:p>
            <a:pPr marL="784225" lvl="1" indent="-246063">
              <a:lnSpc>
                <a:spcPct val="100000"/>
              </a:lnSpc>
              <a:spcBef>
                <a:spcPts val="400"/>
              </a:spcBef>
              <a:spcAft>
                <a:spcPts val="0"/>
              </a:spcAft>
            </a:pPr>
            <a:r>
              <a:rPr lang="en-US" sz="2000" dirty="0">
                <a:solidFill>
                  <a:schemeClr val="tx1"/>
                </a:solidFill>
              </a:rPr>
              <a:t>Designed to </a:t>
            </a:r>
            <a:r>
              <a:rPr lang="en-US" sz="2000" dirty="0">
                <a:solidFill>
                  <a:srgbClr val="00B050"/>
                </a:solidFill>
              </a:rPr>
              <a:t>maximize parallelism </a:t>
            </a:r>
            <a:r>
              <a:rPr lang="en-US" sz="2000" dirty="0">
                <a:solidFill>
                  <a:schemeClr val="tx1"/>
                </a:solidFill>
              </a:rPr>
              <a:t>and </a:t>
            </a:r>
            <a:r>
              <a:rPr lang="en-US" sz="2000" dirty="0">
                <a:solidFill>
                  <a:srgbClr val="FE6200"/>
                </a:solidFill>
              </a:rPr>
              <a:t>minimize memory bandwidth and</a:t>
            </a:r>
            <a:r>
              <a:rPr lang="en-US" sz="2000" dirty="0"/>
              <a:t> </a:t>
            </a:r>
            <a:r>
              <a:rPr lang="en-US" sz="2000" dirty="0">
                <a:solidFill>
                  <a:srgbClr val="FE6200"/>
                </a:solidFill>
              </a:rPr>
              <a:t>memory footprint</a:t>
            </a:r>
          </a:p>
          <a:p>
            <a:pPr marL="520700" indent="-342900">
              <a:lnSpc>
                <a:spcPct val="100000"/>
              </a:lnSpc>
              <a:spcBef>
                <a:spcPts val="600"/>
              </a:spcBef>
              <a:spcAft>
                <a:spcPts val="0"/>
              </a:spcAft>
            </a:pPr>
            <a:endParaRPr lang="en-US" b="1" dirty="0"/>
          </a:p>
          <a:p>
            <a:endParaRPr lang="en-US" dirty="0"/>
          </a:p>
          <a:p>
            <a:endParaRPr lang="en-US" dirty="0"/>
          </a:p>
        </p:txBody>
      </p:sp>
      <p:sp>
        <p:nvSpPr>
          <p:cNvPr id="3" name="Slide Number Placeholder 2">
            <a:extLst>
              <a:ext uri="{FF2B5EF4-FFF2-40B4-BE49-F238E27FC236}">
                <a16:creationId xmlns:a16="http://schemas.microsoft.com/office/drawing/2014/main" id="{0DF195B6-6931-0D48-A63D-5C8C781B120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130" name="TextBox 129">
            <a:extLst>
              <a:ext uri="{FF2B5EF4-FFF2-40B4-BE49-F238E27FC236}">
                <a16:creationId xmlns:a16="http://schemas.microsoft.com/office/drawing/2014/main" id="{7B9C2CB9-78A4-C841-AB56-0303FB4DD3C0}"/>
              </a:ext>
            </a:extLst>
          </p:cNvPr>
          <p:cNvSpPr txBox="1"/>
          <p:nvPr/>
        </p:nvSpPr>
        <p:spPr>
          <a:xfrm>
            <a:off x="5449738" y="4240245"/>
            <a:ext cx="3058383" cy="3231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Processing Block (PB)</a:t>
            </a:r>
          </a:p>
        </p:txBody>
      </p:sp>
      <p:sp>
        <p:nvSpPr>
          <p:cNvPr id="131" name="TextBox 130">
            <a:extLst>
              <a:ext uri="{FF2B5EF4-FFF2-40B4-BE49-F238E27FC236}">
                <a16:creationId xmlns:a16="http://schemas.microsoft.com/office/drawing/2014/main" id="{029C2511-A4D1-834E-8FE0-F9C4E2BF1F80}"/>
              </a:ext>
            </a:extLst>
          </p:cNvPr>
          <p:cNvSpPr txBox="1"/>
          <p:nvPr/>
        </p:nvSpPr>
        <p:spPr>
          <a:xfrm>
            <a:off x="3558395" y="6143354"/>
            <a:ext cx="1988653" cy="350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Processing Core (PC)</a:t>
            </a:r>
          </a:p>
        </p:txBody>
      </p:sp>
      <p:pic>
        <p:nvPicPr>
          <p:cNvPr id="35" name="Picture 34">
            <a:extLst>
              <a:ext uri="{FF2B5EF4-FFF2-40B4-BE49-F238E27FC236}">
                <a16:creationId xmlns:a16="http://schemas.microsoft.com/office/drawing/2014/main" id="{77453367-17DF-8442-A57E-B0014010A9CE}"/>
              </a:ext>
            </a:extLst>
          </p:cNvPr>
          <p:cNvPicPr>
            <a:picLocks noChangeAspect="1"/>
          </p:cNvPicPr>
          <p:nvPr/>
        </p:nvPicPr>
        <p:blipFill>
          <a:blip r:embed="rId4"/>
          <a:stretch>
            <a:fillRect/>
          </a:stretch>
        </p:blipFill>
        <p:spPr>
          <a:xfrm>
            <a:off x="3157654" y="4951007"/>
            <a:ext cx="2828689" cy="1188525"/>
          </a:xfrm>
          <a:prstGeom prst="rect">
            <a:avLst/>
          </a:prstGeom>
        </p:spPr>
      </p:pic>
      <p:pic>
        <p:nvPicPr>
          <p:cNvPr id="8" name="Picture 7">
            <a:extLst>
              <a:ext uri="{FF2B5EF4-FFF2-40B4-BE49-F238E27FC236}">
                <a16:creationId xmlns:a16="http://schemas.microsoft.com/office/drawing/2014/main" id="{98482649-2984-1F48-B85E-6C80293D298E}"/>
              </a:ext>
            </a:extLst>
          </p:cNvPr>
          <p:cNvPicPr>
            <a:picLocks noChangeAspect="1"/>
          </p:cNvPicPr>
          <p:nvPr/>
        </p:nvPicPr>
        <p:blipFill>
          <a:blip r:embed="rId5"/>
          <a:stretch>
            <a:fillRect/>
          </a:stretch>
        </p:blipFill>
        <p:spPr>
          <a:xfrm>
            <a:off x="1281821" y="2806510"/>
            <a:ext cx="7226300" cy="1397000"/>
          </a:xfrm>
          <a:prstGeom prst="rect">
            <a:avLst/>
          </a:prstGeom>
        </p:spPr>
      </p:pic>
      <p:pic>
        <p:nvPicPr>
          <p:cNvPr id="36" name="Picture 35">
            <a:extLst>
              <a:ext uri="{FF2B5EF4-FFF2-40B4-BE49-F238E27FC236}">
                <a16:creationId xmlns:a16="http://schemas.microsoft.com/office/drawing/2014/main" id="{644AF721-EC20-A544-B9F1-0E84E13EC5E8}"/>
              </a:ext>
            </a:extLst>
          </p:cNvPr>
          <p:cNvPicPr>
            <a:picLocks noChangeAspect="1"/>
          </p:cNvPicPr>
          <p:nvPr/>
        </p:nvPicPr>
        <p:blipFill>
          <a:blip r:embed="rId6"/>
          <a:stretch>
            <a:fillRect/>
          </a:stretch>
        </p:blipFill>
        <p:spPr>
          <a:xfrm>
            <a:off x="3981222" y="3006722"/>
            <a:ext cx="1143000" cy="1092200"/>
          </a:xfrm>
          <a:prstGeom prst="rect">
            <a:avLst/>
          </a:prstGeom>
        </p:spPr>
      </p:pic>
      <p:cxnSp>
        <p:nvCxnSpPr>
          <p:cNvPr id="38" name="Straight Connector 37">
            <a:extLst>
              <a:ext uri="{FF2B5EF4-FFF2-40B4-BE49-F238E27FC236}">
                <a16:creationId xmlns:a16="http://schemas.microsoft.com/office/drawing/2014/main" id="{58C7AE05-2F8C-6C44-9AD3-F12DE78EDF4C}"/>
              </a:ext>
            </a:extLst>
          </p:cNvPr>
          <p:cNvCxnSpPr>
            <a:cxnSpLocks/>
          </p:cNvCxnSpPr>
          <p:nvPr/>
        </p:nvCxnSpPr>
        <p:spPr>
          <a:xfrm flipH="1">
            <a:off x="3863163" y="3554539"/>
            <a:ext cx="590304" cy="1407321"/>
          </a:xfrm>
          <a:prstGeom prst="line">
            <a:avLst/>
          </a:prstGeom>
          <a:ln>
            <a:solidFill>
              <a:srgbClr val="324D1F"/>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B144FF9-C847-844D-A5ED-CB47F19C1FBA}"/>
              </a:ext>
            </a:extLst>
          </p:cNvPr>
          <p:cNvCxnSpPr>
            <a:cxnSpLocks/>
          </p:cNvCxnSpPr>
          <p:nvPr/>
        </p:nvCxnSpPr>
        <p:spPr>
          <a:xfrm>
            <a:off x="4662311" y="3565828"/>
            <a:ext cx="505112" cy="1403121"/>
          </a:xfrm>
          <a:prstGeom prst="line">
            <a:avLst/>
          </a:prstGeom>
          <a:ln>
            <a:solidFill>
              <a:srgbClr val="324D1F"/>
            </a:solidFill>
            <a:prstDash val="sysDot"/>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F10A6624-E7EF-5C41-9E8C-EE7563115FC9}"/>
              </a:ext>
            </a:extLst>
          </p:cNvPr>
          <p:cNvPicPr>
            <a:picLocks noChangeAspect="1"/>
          </p:cNvPicPr>
          <p:nvPr/>
        </p:nvPicPr>
        <p:blipFill>
          <a:blip r:embed="rId7"/>
          <a:stretch>
            <a:fillRect/>
          </a:stretch>
        </p:blipFill>
        <p:spPr>
          <a:xfrm>
            <a:off x="472478" y="2806510"/>
            <a:ext cx="1549400" cy="1397000"/>
          </a:xfrm>
          <a:prstGeom prst="rect">
            <a:avLst/>
          </a:prstGeom>
        </p:spPr>
      </p:pic>
      <p:pic>
        <p:nvPicPr>
          <p:cNvPr id="54" name="Picture 53">
            <a:extLst>
              <a:ext uri="{FF2B5EF4-FFF2-40B4-BE49-F238E27FC236}">
                <a16:creationId xmlns:a16="http://schemas.microsoft.com/office/drawing/2014/main" id="{4DB16E6A-8930-6141-A702-23B833211FBE}"/>
              </a:ext>
            </a:extLst>
          </p:cNvPr>
          <p:cNvPicPr>
            <a:picLocks noChangeAspect="1"/>
          </p:cNvPicPr>
          <p:nvPr/>
        </p:nvPicPr>
        <p:blipFill>
          <a:blip r:embed="rId8"/>
          <a:stretch>
            <a:fillRect/>
          </a:stretch>
        </p:blipFill>
        <p:spPr>
          <a:xfrm>
            <a:off x="2501601" y="2157386"/>
            <a:ext cx="5689600" cy="1117600"/>
          </a:xfrm>
          <a:prstGeom prst="rect">
            <a:avLst/>
          </a:prstGeom>
        </p:spPr>
      </p:pic>
    </p:spTree>
    <p:custDataLst>
      <p:tags r:id="rId1"/>
    </p:custDataLst>
    <p:extLst>
      <p:ext uri="{BB962C8B-B14F-4D97-AF65-F5344CB8AC3E}">
        <p14:creationId xmlns:p14="http://schemas.microsoft.com/office/powerpoint/2010/main" val="234306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1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Box 758">
            <a:extLst>
              <a:ext uri="{FF2B5EF4-FFF2-40B4-BE49-F238E27FC236}">
                <a16:creationId xmlns:a16="http://schemas.microsoft.com/office/drawing/2014/main" id="{7EE613AD-AC3B-9F43-A0AB-F2D30C7C66B8}"/>
              </a:ext>
            </a:extLst>
          </p:cNvPr>
          <p:cNvSpPr txBox="1"/>
          <p:nvPr/>
        </p:nvSpPr>
        <p:spPr>
          <a:xfrm>
            <a:off x="1146019" y="1317535"/>
            <a:ext cx="6844996" cy="2759436"/>
          </a:xfrm>
          <a:prstGeom prst="roundRect">
            <a:avLst>
              <a:gd name="adj" fmla="val 921"/>
            </a:avLst>
          </a:prstGeom>
          <a:solidFill>
            <a:srgbClr val="E9E7FF"/>
          </a:solidFill>
          <a:ln w="19050">
            <a:solidFill>
              <a:schemeClr val="tx1"/>
            </a:solidFill>
            <a:prstDash val="sysDash"/>
          </a:ln>
        </p:spPr>
        <p:txBody>
          <a:bodyPr wrap="square" rtlCol="0" anchor="ctr" anchorCtr="0">
            <a:noAutofit/>
          </a:bodyPr>
          <a:lstStyle>
            <a:defPPr>
              <a:defRPr lang="en-US"/>
            </a:defPPr>
            <a:lvl1pPr algn="ctr">
              <a:defRPr sz="2500" b="1">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77"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761" name="Elbow Connector 760">
            <a:extLst>
              <a:ext uri="{FF2B5EF4-FFF2-40B4-BE49-F238E27FC236}">
                <a16:creationId xmlns:a16="http://schemas.microsoft.com/office/drawing/2014/main" id="{ACF2C94D-0B72-C44A-A47E-33DE55BE4A91}"/>
              </a:ext>
            </a:extLst>
          </p:cNvPr>
          <p:cNvCxnSpPr>
            <a:cxnSpLocks/>
          </p:cNvCxnSpPr>
          <p:nvPr/>
        </p:nvCxnSpPr>
        <p:spPr>
          <a:xfrm rot="5400000">
            <a:off x="2099702" y="3638664"/>
            <a:ext cx="413180" cy="345523"/>
          </a:xfrm>
          <a:prstGeom prst="bentConnector3">
            <a:avLst>
              <a:gd name="adj1" fmla="val 10064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2" name="TextBox 761">
            <a:extLst>
              <a:ext uri="{FF2B5EF4-FFF2-40B4-BE49-F238E27FC236}">
                <a16:creationId xmlns:a16="http://schemas.microsoft.com/office/drawing/2014/main" id="{F9B6713B-A23F-9643-96E1-E52EC854DFAB}"/>
              </a:ext>
            </a:extLst>
          </p:cNvPr>
          <p:cNvSpPr txBox="1"/>
          <p:nvPr/>
        </p:nvSpPr>
        <p:spPr>
          <a:xfrm>
            <a:off x="4581175" y="1931079"/>
            <a:ext cx="1068719" cy="988647"/>
          </a:xfrm>
          <a:prstGeom prst="roundRect">
            <a:avLst>
              <a:gd name="adj" fmla="val 6208"/>
            </a:avLst>
          </a:prstGeom>
          <a:solidFill>
            <a:schemeClr val="bg1"/>
          </a:solidFill>
          <a:ln w="28575">
            <a:solidFill>
              <a:schemeClr val="tx1"/>
            </a:solidFill>
          </a:ln>
        </p:spPr>
        <p:txBody>
          <a:bodyPr wrap="square" lIns="0" r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Bitwise Comparisons</a:t>
            </a:r>
          </a:p>
        </p:txBody>
      </p:sp>
      <p:sp>
        <p:nvSpPr>
          <p:cNvPr id="763" name="TextBox 762">
            <a:extLst>
              <a:ext uri="{FF2B5EF4-FFF2-40B4-BE49-F238E27FC236}">
                <a16:creationId xmlns:a16="http://schemas.microsoft.com/office/drawing/2014/main" id="{3ED69375-E475-7A4D-9F79-B1AC31E2575C}"/>
              </a:ext>
            </a:extLst>
          </p:cNvPr>
          <p:cNvSpPr txBox="1"/>
          <p:nvPr/>
        </p:nvSpPr>
        <p:spPr>
          <a:xfrm>
            <a:off x="6480441" y="1782989"/>
            <a:ext cx="1102435" cy="205305"/>
          </a:xfrm>
          <a:prstGeom prst="roundRect">
            <a:avLst>
              <a:gd name="adj" fmla="val 6043"/>
            </a:avLst>
          </a:prstGeom>
          <a:solidFill>
            <a:schemeClr val="bg1"/>
          </a:solidFill>
          <a:ln w="25400">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7"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CIGAR string</a:t>
            </a:r>
          </a:p>
        </p:txBody>
      </p:sp>
      <p:sp>
        <p:nvSpPr>
          <p:cNvPr id="764" name="TextBox 763">
            <a:extLst>
              <a:ext uri="{FF2B5EF4-FFF2-40B4-BE49-F238E27FC236}">
                <a16:creationId xmlns:a16="http://schemas.microsoft.com/office/drawing/2014/main" id="{6FAFCACC-640A-0A49-A7A5-CA2A150CC446}"/>
              </a:ext>
            </a:extLst>
          </p:cNvPr>
          <p:cNvSpPr txBox="1"/>
          <p:nvPr/>
        </p:nvSpPr>
        <p:spPr>
          <a:xfrm>
            <a:off x="4582889" y="1519004"/>
            <a:ext cx="1044000" cy="239622"/>
          </a:xfrm>
          <a:prstGeom prst="roundRect">
            <a:avLst>
              <a:gd name="adj" fmla="val 16667"/>
            </a:avLst>
          </a:prstGeom>
          <a:solidFill>
            <a:schemeClr val="bg1"/>
          </a:solidFill>
          <a:ln w="25400">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7"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Last CIGAR</a:t>
            </a:r>
          </a:p>
        </p:txBody>
      </p:sp>
      <p:cxnSp>
        <p:nvCxnSpPr>
          <p:cNvPr id="765" name="Straight Connector 764">
            <a:extLst>
              <a:ext uri="{FF2B5EF4-FFF2-40B4-BE49-F238E27FC236}">
                <a16:creationId xmlns:a16="http://schemas.microsoft.com/office/drawing/2014/main" id="{E102E5B6-26C4-C342-BE46-A3FA059D0E09}"/>
              </a:ext>
            </a:extLst>
          </p:cNvPr>
          <p:cNvCxnSpPr>
            <a:cxnSpLocks/>
          </p:cNvCxnSpPr>
          <p:nvPr/>
        </p:nvCxnSpPr>
        <p:spPr>
          <a:xfrm flipH="1">
            <a:off x="2369090" y="2426836"/>
            <a:ext cx="648961" cy="0"/>
          </a:xfrm>
          <a:prstGeom prst="line">
            <a:avLst/>
          </a:prstGeom>
          <a:noFill/>
          <a:ln w="38100" cap="flat" cmpd="sng" algn="ctr">
            <a:solidFill>
              <a:schemeClr val="tx1"/>
            </a:solidFill>
            <a:prstDash val="solid"/>
            <a:miter lim="800000"/>
          </a:ln>
          <a:effectLst/>
        </p:spPr>
      </p:cxnSp>
      <p:cxnSp>
        <p:nvCxnSpPr>
          <p:cNvPr id="766" name="Straight Connector 765">
            <a:extLst>
              <a:ext uri="{FF2B5EF4-FFF2-40B4-BE49-F238E27FC236}">
                <a16:creationId xmlns:a16="http://schemas.microsoft.com/office/drawing/2014/main" id="{55103B4C-ACA8-9843-A9B4-99D12142074F}"/>
              </a:ext>
            </a:extLst>
          </p:cNvPr>
          <p:cNvCxnSpPr>
            <a:cxnSpLocks/>
          </p:cNvCxnSpPr>
          <p:nvPr/>
        </p:nvCxnSpPr>
        <p:spPr>
          <a:xfrm flipV="1">
            <a:off x="3022011" y="2009160"/>
            <a:ext cx="0" cy="813058"/>
          </a:xfrm>
          <a:prstGeom prst="line">
            <a:avLst/>
          </a:prstGeom>
          <a:noFill/>
          <a:ln w="38100" cap="flat" cmpd="sng" algn="ctr">
            <a:solidFill>
              <a:schemeClr val="tx1"/>
            </a:solidFill>
            <a:prstDash val="solid"/>
            <a:miter lim="800000"/>
          </a:ln>
          <a:effectLst/>
        </p:spPr>
      </p:cxnSp>
      <p:cxnSp>
        <p:nvCxnSpPr>
          <p:cNvPr id="767" name="Straight Arrow Connector 766">
            <a:extLst>
              <a:ext uri="{FF2B5EF4-FFF2-40B4-BE49-F238E27FC236}">
                <a16:creationId xmlns:a16="http://schemas.microsoft.com/office/drawing/2014/main" id="{15B78698-2BB0-B94A-8CF0-5AE4CDDF910A}"/>
              </a:ext>
            </a:extLst>
          </p:cNvPr>
          <p:cNvCxnSpPr>
            <a:cxnSpLocks/>
          </p:cNvCxnSpPr>
          <p:nvPr/>
        </p:nvCxnSpPr>
        <p:spPr>
          <a:xfrm>
            <a:off x="3018050" y="2012147"/>
            <a:ext cx="1548920" cy="0"/>
          </a:xfrm>
          <a:prstGeom prst="straightConnector1">
            <a:avLst/>
          </a:prstGeom>
          <a:noFill/>
          <a:ln w="28575" cap="flat" cmpd="sng" algn="ctr">
            <a:solidFill>
              <a:schemeClr val="tx1"/>
            </a:solidFill>
            <a:prstDash val="solid"/>
            <a:miter lim="800000"/>
            <a:tailEnd type="triangle"/>
          </a:ln>
          <a:effectLst/>
        </p:spPr>
      </p:cxnSp>
      <p:cxnSp>
        <p:nvCxnSpPr>
          <p:cNvPr id="768" name="Straight Arrow Connector 767">
            <a:extLst>
              <a:ext uri="{FF2B5EF4-FFF2-40B4-BE49-F238E27FC236}">
                <a16:creationId xmlns:a16="http://schemas.microsoft.com/office/drawing/2014/main" id="{D26BC35A-7B0D-344F-8429-D646ED2BF224}"/>
              </a:ext>
            </a:extLst>
          </p:cNvPr>
          <p:cNvCxnSpPr>
            <a:cxnSpLocks/>
          </p:cNvCxnSpPr>
          <p:nvPr/>
        </p:nvCxnSpPr>
        <p:spPr>
          <a:xfrm>
            <a:off x="3018051" y="2819553"/>
            <a:ext cx="1546983" cy="0"/>
          </a:xfrm>
          <a:prstGeom prst="straightConnector1">
            <a:avLst/>
          </a:prstGeom>
          <a:noFill/>
          <a:ln w="28575" cap="flat" cmpd="sng" algn="ctr">
            <a:solidFill>
              <a:schemeClr val="tx1"/>
            </a:solidFill>
            <a:prstDash val="solid"/>
            <a:miter lim="800000"/>
            <a:tailEnd type="triangle"/>
          </a:ln>
          <a:effectLst/>
        </p:spPr>
      </p:cxnSp>
      <p:cxnSp>
        <p:nvCxnSpPr>
          <p:cNvPr id="769" name="Straight Arrow Connector 768">
            <a:extLst>
              <a:ext uri="{FF2B5EF4-FFF2-40B4-BE49-F238E27FC236}">
                <a16:creationId xmlns:a16="http://schemas.microsoft.com/office/drawing/2014/main" id="{AFD58206-A782-344F-8A2A-B3A0F89ABD60}"/>
              </a:ext>
            </a:extLst>
          </p:cNvPr>
          <p:cNvCxnSpPr>
            <a:cxnSpLocks/>
          </p:cNvCxnSpPr>
          <p:nvPr/>
        </p:nvCxnSpPr>
        <p:spPr>
          <a:xfrm>
            <a:off x="3018051" y="2556099"/>
            <a:ext cx="1546983" cy="0"/>
          </a:xfrm>
          <a:prstGeom prst="straightConnector1">
            <a:avLst/>
          </a:prstGeom>
          <a:noFill/>
          <a:ln w="28575" cap="flat" cmpd="sng" algn="ctr">
            <a:solidFill>
              <a:schemeClr val="tx1"/>
            </a:solidFill>
            <a:prstDash val="solid"/>
            <a:miter lim="800000"/>
            <a:tailEnd type="triangle"/>
          </a:ln>
          <a:effectLst/>
        </p:spPr>
      </p:cxnSp>
      <p:sp>
        <p:nvSpPr>
          <p:cNvPr id="770" name="Rounded Rectangle 769">
            <a:extLst>
              <a:ext uri="{FF2B5EF4-FFF2-40B4-BE49-F238E27FC236}">
                <a16:creationId xmlns:a16="http://schemas.microsoft.com/office/drawing/2014/main" id="{13393BC9-63DA-044A-869A-BC78A655D8F0}"/>
              </a:ext>
            </a:extLst>
          </p:cNvPr>
          <p:cNvSpPr/>
          <p:nvPr/>
        </p:nvSpPr>
        <p:spPr>
          <a:xfrm>
            <a:off x="3850385" y="2716037"/>
            <a:ext cx="255659" cy="163645"/>
          </a:xfrm>
          <a:prstGeom prst="roundRect">
            <a:avLst>
              <a:gd name="adj" fmla="val 13618"/>
            </a:avLst>
          </a:prstGeom>
          <a:solidFill>
            <a:schemeClr val="accent3">
              <a:lumMod val="20000"/>
              <a:lumOff val="80000"/>
            </a:schemeClr>
          </a:solidFill>
          <a:ln w="19050" cap="flat" cmpd="sng" algn="ctr">
            <a:solidFill>
              <a:schemeClr val="tx1"/>
            </a:solidFill>
            <a:prstDash val="solid"/>
            <a:miter lim="800000"/>
          </a:ln>
          <a:effectLst/>
        </p:spPr>
        <p:txBody>
          <a:bodyPr lIns="24163" tIns="24163" rIns="24163" bIns="24163" rtlCol="0" anchor="ctr"/>
          <a:lstStyle/>
          <a:p>
            <a:pPr marL="0" marR="0" lvl="0" indent="0" algn="ctr" defTabSz="613688" rtl="0" eaLnBrk="1" fontAlgn="auto" latinLnBrk="0" hangingPunct="1">
              <a:lnSpc>
                <a:spcPct val="100000"/>
              </a:lnSpc>
              <a:spcBef>
                <a:spcPts val="0"/>
              </a:spcBef>
              <a:spcAft>
                <a:spcPts val="0"/>
              </a:spcAft>
              <a:buClrTx/>
              <a:buSzTx/>
              <a:buFontTx/>
              <a:buNone/>
              <a:tabLst/>
              <a:defRPr/>
            </a:pPr>
            <a:r>
              <a:rPr kumimoji="0" lang="en-US" sz="1342"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&lt;&lt;</a:t>
            </a:r>
          </a:p>
        </p:txBody>
      </p:sp>
      <p:sp>
        <p:nvSpPr>
          <p:cNvPr id="771" name="TextBox 770">
            <a:extLst>
              <a:ext uri="{FF2B5EF4-FFF2-40B4-BE49-F238E27FC236}">
                <a16:creationId xmlns:a16="http://schemas.microsoft.com/office/drawing/2014/main" id="{C869B5FE-BFF2-5944-8201-2F0B341E9D49}"/>
              </a:ext>
            </a:extLst>
          </p:cNvPr>
          <p:cNvSpPr txBox="1"/>
          <p:nvPr/>
        </p:nvSpPr>
        <p:spPr>
          <a:xfrm>
            <a:off x="3777229" y="1774928"/>
            <a:ext cx="771442"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match</a:t>
            </a:r>
          </a:p>
        </p:txBody>
      </p:sp>
      <p:cxnSp>
        <p:nvCxnSpPr>
          <p:cNvPr id="772" name="Straight Arrow Connector 771">
            <a:extLst>
              <a:ext uri="{FF2B5EF4-FFF2-40B4-BE49-F238E27FC236}">
                <a16:creationId xmlns:a16="http://schemas.microsoft.com/office/drawing/2014/main" id="{5F78075F-8ADE-FD4C-A0A6-8F247DCC962B}"/>
              </a:ext>
            </a:extLst>
          </p:cNvPr>
          <p:cNvCxnSpPr>
            <a:cxnSpLocks/>
          </p:cNvCxnSpPr>
          <p:nvPr/>
        </p:nvCxnSpPr>
        <p:spPr>
          <a:xfrm>
            <a:off x="5041208" y="1763360"/>
            <a:ext cx="0" cy="158187"/>
          </a:xfrm>
          <a:prstGeom prst="straightConnector1">
            <a:avLst/>
          </a:prstGeom>
          <a:noFill/>
          <a:ln w="12700" cap="flat" cmpd="sng" algn="ctr">
            <a:solidFill>
              <a:schemeClr val="tx1"/>
            </a:solidFill>
            <a:prstDash val="solid"/>
            <a:miter lim="800000"/>
            <a:tailEnd type="triangle"/>
          </a:ln>
          <a:effectLst/>
        </p:spPr>
      </p:cxnSp>
      <p:cxnSp>
        <p:nvCxnSpPr>
          <p:cNvPr id="773" name="Straight Arrow Connector 772">
            <a:extLst>
              <a:ext uri="{FF2B5EF4-FFF2-40B4-BE49-F238E27FC236}">
                <a16:creationId xmlns:a16="http://schemas.microsoft.com/office/drawing/2014/main" id="{72EA8FC8-B5CE-DD41-9C85-38A8A4F386EE}"/>
              </a:ext>
            </a:extLst>
          </p:cNvPr>
          <p:cNvCxnSpPr>
            <a:cxnSpLocks/>
          </p:cNvCxnSpPr>
          <p:nvPr/>
        </p:nvCxnSpPr>
        <p:spPr>
          <a:xfrm flipH="1" flipV="1">
            <a:off x="5134455" y="1763359"/>
            <a:ext cx="155" cy="160188"/>
          </a:xfrm>
          <a:prstGeom prst="straightConnector1">
            <a:avLst/>
          </a:prstGeom>
          <a:noFill/>
          <a:ln w="12700" cap="flat" cmpd="sng" algn="ctr">
            <a:solidFill>
              <a:schemeClr val="tx1"/>
            </a:solidFill>
            <a:prstDash val="solid"/>
            <a:miter lim="800000"/>
            <a:tailEnd type="triangle"/>
          </a:ln>
          <a:effectLst/>
        </p:spPr>
      </p:cxnSp>
      <p:sp>
        <p:nvSpPr>
          <p:cNvPr id="774" name="TextBox 773">
            <a:extLst>
              <a:ext uri="{FF2B5EF4-FFF2-40B4-BE49-F238E27FC236}">
                <a16:creationId xmlns:a16="http://schemas.microsoft.com/office/drawing/2014/main" id="{89146582-E0FF-7146-9C12-34DAC441EADA}"/>
              </a:ext>
            </a:extLst>
          </p:cNvPr>
          <p:cNvSpPr txBox="1"/>
          <p:nvPr/>
        </p:nvSpPr>
        <p:spPr>
          <a:xfrm>
            <a:off x="5578432" y="2162081"/>
            <a:ext cx="683064" cy="505395"/>
          </a:xfrm>
          <a:prstGeom prst="rect">
            <a:avLst/>
          </a:prstGeom>
          <a:noFill/>
          <a:ln>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CIGAR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out</a:t>
            </a:r>
          </a:p>
        </p:txBody>
      </p:sp>
      <p:cxnSp>
        <p:nvCxnSpPr>
          <p:cNvPr id="775" name="Straight Arrow Connector 774">
            <a:extLst>
              <a:ext uri="{FF2B5EF4-FFF2-40B4-BE49-F238E27FC236}">
                <a16:creationId xmlns:a16="http://schemas.microsoft.com/office/drawing/2014/main" id="{A61581F4-CFBD-564F-8387-EC82DCE942B7}"/>
              </a:ext>
            </a:extLst>
          </p:cNvPr>
          <p:cNvCxnSpPr>
            <a:cxnSpLocks/>
          </p:cNvCxnSpPr>
          <p:nvPr/>
        </p:nvCxnSpPr>
        <p:spPr>
          <a:xfrm>
            <a:off x="6231122" y="2881025"/>
            <a:ext cx="265788" cy="0"/>
          </a:xfrm>
          <a:prstGeom prst="straightConnector1">
            <a:avLst/>
          </a:prstGeom>
          <a:noFill/>
          <a:ln w="25400" cap="flat" cmpd="sng" algn="ctr">
            <a:solidFill>
              <a:schemeClr val="tx1"/>
            </a:solidFill>
            <a:prstDash val="solid"/>
            <a:miter lim="800000"/>
            <a:tailEnd type="triangle"/>
          </a:ln>
          <a:effectLst/>
        </p:spPr>
      </p:cxnSp>
      <p:sp>
        <p:nvSpPr>
          <p:cNvPr id="776" name="Triangle 775">
            <a:extLst>
              <a:ext uri="{FF2B5EF4-FFF2-40B4-BE49-F238E27FC236}">
                <a16:creationId xmlns:a16="http://schemas.microsoft.com/office/drawing/2014/main" id="{29719223-0259-EE4F-B906-E85C6E9945E9}"/>
              </a:ext>
            </a:extLst>
          </p:cNvPr>
          <p:cNvSpPr/>
          <p:nvPr/>
        </p:nvSpPr>
        <p:spPr>
          <a:xfrm rot="5400000">
            <a:off x="6471959" y="1820494"/>
            <a:ext cx="131768" cy="114801"/>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7"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grpSp>
        <p:nvGrpSpPr>
          <p:cNvPr id="777" name="Group 776">
            <a:extLst>
              <a:ext uri="{FF2B5EF4-FFF2-40B4-BE49-F238E27FC236}">
                <a16:creationId xmlns:a16="http://schemas.microsoft.com/office/drawing/2014/main" id="{B31C5A53-2E89-9849-836D-B6460548C641}"/>
              </a:ext>
            </a:extLst>
          </p:cNvPr>
          <p:cNvGrpSpPr/>
          <p:nvPr/>
        </p:nvGrpSpPr>
        <p:grpSpPr>
          <a:xfrm>
            <a:off x="1889997" y="1519890"/>
            <a:ext cx="489309" cy="1545553"/>
            <a:chOff x="8731842" y="10098736"/>
            <a:chExt cx="729028" cy="2688281"/>
          </a:xfrm>
        </p:grpSpPr>
        <p:sp>
          <p:nvSpPr>
            <p:cNvPr id="778" name="Trapezoid 777">
              <a:extLst>
                <a:ext uri="{FF2B5EF4-FFF2-40B4-BE49-F238E27FC236}">
                  <a16:creationId xmlns:a16="http://schemas.microsoft.com/office/drawing/2014/main" id="{259DD956-9B91-574B-A373-D3A9346206D1}"/>
                </a:ext>
              </a:extLst>
            </p:cNvPr>
            <p:cNvSpPr/>
            <p:nvPr/>
          </p:nvSpPr>
          <p:spPr>
            <a:xfrm rot="5400000">
              <a:off x="7781130" y="11107277"/>
              <a:ext cx="2688281" cy="671199"/>
            </a:xfrm>
            <a:prstGeom prst="trapezoid">
              <a:avLst>
                <a:gd name="adj" fmla="val 59146"/>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42"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779" name="TextBox 778">
              <a:extLst>
                <a:ext uri="{FF2B5EF4-FFF2-40B4-BE49-F238E27FC236}">
                  <a16:creationId xmlns:a16="http://schemas.microsoft.com/office/drawing/2014/main" id="{B285317B-9BC4-8646-A141-ED56483B50B7}"/>
                </a:ext>
              </a:extLst>
            </p:cNvPr>
            <p:cNvSpPr txBox="1"/>
            <p:nvPr/>
          </p:nvSpPr>
          <p:spPr>
            <a:xfrm>
              <a:off x="8731842" y="10299492"/>
              <a:ext cx="596558" cy="2313655"/>
            </a:xfrm>
            <a:prstGeom prst="rect">
              <a:avLst/>
            </a:prstGeom>
            <a:noFill/>
            <a:ln w="28575">
              <a:noFill/>
            </a:ln>
          </p:spPr>
          <p:txBody>
            <a:bodyPr wrap="square" rtlCol="0">
              <a:spAutoFit/>
            </a:bodyPr>
            <a:lstStyle/>
            <a:p>
              <a:pPr marL="0" marR="0" lvl="0" indent="0" algn="l" defTabSz="457200" rtl="0" eaLnBrk="1" fontAlgn="auto" latinLnBrk="0" hangingPunct="1">
                <a:lnSpc>
                  <a:spcPct val="100000"/>
                </a:lnSpc>
                <a:spcBef>
                  <a:spcPts val="0"/>
                </a:spcBef>
                <a:spcAft>
                  <a:spcPts val="806"/>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100000"/>
                </a:lnSpc>
                <a:spcBef>
                  <a:spcPts val="806"/>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grpSp>
      <p:cxnSp>
        <p:nvCxnSpPr>
          <p:cNvPr id="780" name="Elbow Connector 779">
            <a:extLst>
              <a:ext uri="{FF2B5EF4-FFF2-40B4-BE49-F238E27FC236}">
                <a16:creationId xmlns:a16="http://schemas.microsoft.com/office/drawing/2014/main" id="{8D286E7E-98AD-BE41-B76F-9E35C59A74A5}"/>
              </a:ext>
            </a:extLst>
          </p:cNvPr>
          <p:cNvCxnSpPr>
            <a:cxnSpLocks/>
          </p:cNvCxnSpPr>
          <p:nvPr/>
        </p:nvCxnSpPr>
        <p:spPr>
          <a:xfrm rot="5400000" flipH="1" flipV="1">
            <a:off x="831218" y="2605058"/>
            <a:ext cx="1933000" cy="265788"/>
          </a:xfrm>
          <a:prstGeom prst="bentConnector3">
            <a:avLst>
              <a:gd name="adj1" fmla="val 10000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1" name="Elbow Connector 780">
            <a:extLst>
              <a:ext uri="{FF2B5EF4-FFF2-40B4-BE49-F238E27FC236}">
                <a16:creationId xmlns:a16="http://schemas.microsoft.com/office/drawing/2014/main" id="{7332CE61-4A22-3A46-B934-67163B8D1C89}"/>
              </a:ext>
            </a:extLst>
          </p:cNvPr>
          <p:cNvCxnSpPr>
            <a:cxnSpLocks/>
          </p:cNvCxnSpPr>
          <p:nvPr/>
        </p:nvCxnSpPr>
        <p:spPr>
          <a:xfrm rot="5400000" flipH="1" flipV="1">
            <a:off x="1196789" y="2648502"/>
            <a:ext cx="1292694" cy="144975"/>
          </a:xfrm>
          <a:prstGeom prst="bentConnector3">
            <a:avLst>
              <a:gd name="adj1" fmla="val 9999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2" name="Elbow Connector 781">
            <a:extLst>
              <a:ext uri="{FF2B5EF4-FFF2-40B4-BE49-F238E27FC236}">
                <a16:creationId xmlns:a16="http://schemas.microsoft.com/office/drawing/2014/main" id="{96636239-8FBA-6B40-9665-3BA73212FADA}"/>
              </a:ext>
            </a:extLst>
          </p:cNvPr>
          <p:cNvCxnSpPr>
            <a:cxnSpLocks/>
          </p:cNvCxnSpPr>
          <p:nvPr/>
        </p:nvCxnSpPr>
        <p:spPr>
          <a:xfrm>
            <a:off x="1762443" y="3371805"/>
            <a:ext cx="1260000" cy="579900"/>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3" name="Elbow Connector 782">
            <a:extLst>
              <a:ext uri="{FF2B5EF4-FFF2-40B4-BE49-F238E27FC236}">
                <a16:creationId xmlns:a16="http://schemas.microsoft.com/office/drawing/2014/main" id="{4437FB6E-2015-094C-B0FF-4CB6DDA4A1A0}"/>
              </a:ext>
            </a:extLst>
          </p:cNvPr>
          <p:cNvCxnSpPr>
            <a:cxnSpLocks/>
          </p:cNvCxnSpPr>
          <p:nvPr/>
        </p:nvCxnSpPr>
        <p:spPr>
          <a:xfrm rot="5400000" flipH="1" flipV="1">
            <a:off x="1675290" y="2938191"/>
            <a:ext cx="432000" cy="108000"/>
          </a:xfrm>
          <a:prstGeom prst="bentConnector3">
            <a:avLst>
              <a:gd name="adj1" fmla="val 9999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4" name="Elbow Connector 783">
            <a:extLst>
              <a:ext uri="{FF2B5EF4-FFF2-40B4-BE49-F238E27FC236}">
                <a16:creationId xmlns:a16="http://schemas.microsoft.com/office/drawing/2014/main" id="{5C4A6F29-4023-CD4A-8FB8-77EE31E7145C}"/>
              </a:ext>
            </a:extLst>
          </p:cNvPr>
          <p:cNvCxnSpPr>
            <a:cxnSpLocks/>
          </p:cNvCxnSpPr>
          <p:nvPr/>
        </p:nvCxnSpPr>
        <p:spPr>
          <a:xfrm>
            <a:off x="1833006" y="3200756"/>
            <a:ext cx="4276763" cy="773200"/>
          </a:xfrm>
          <a:prstGeom prst="bentConnector2">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5" name="Straight Arrow Connector 784">
            <a:extLst>
              <a:ext uri="{FF2B5EF4-FFF2-40B4-BE49-F238E27FC236}">
                <a16:creationId xmlns:a16="http://schemas.microsoft.com/office/drawing/2014/main" id="{DE8E61BA-FE2D-7D4E-BB84-3314284CF911}"/>
              </a:ext>
            </a:extLst>
          </p:cNvPr>
          <p:cNvCxnSpPr>
            <a:cxnSpLocks/>
          </p:cNvCxnSpPr>
          <p:nvPr/>
        </p:nvCxnSpPr>
        <p:spPr>
          <a:xfrm>
            <a:off x="3018050" y="2285479"/>
            <a:ext cx="1548920" cy="0"/>
          </a:xfrm>
          <a:prstGeom prst="straightConnector1">
            <a:avLst/>
          </a:prstGeom>
          <a:noFill/>
          <a:ln w="28575" cap="flat" cmpd="sng" algn="ctr">
            <a:solidFill>
              <a:schemeClr val="tx1"/>
            </a:solidFill>
            <a:prstDash val="solid"/>
            <a:miter lim="800000"/>
            <a:tailEnd type="triangle"/>
          </a:ln>
          <a:effectLst/>
        </p:spPr>
      </p:cxnSp>
      <p:sp>
        <p:nvSpPr>
          <p:cNvPr id="786" name="TextBox 785">
            <a:extLst>
              <a:ext uri="{FF2B5EF4-FFF2-40B4-BE49-F238E27FC236}">
                <a16:creationId xmlns:a16="http://schemas.microsoft.com/office/drawing/2014/main" id="{C0782D26-D04B-7240-9E78-4AD36E5917E9}"/>
              </a:ext>
            </a:extLst>
          </p:cNvPr>
          <p:cNvSpPr txBox="1"/>
          <p:nvPr/>
        </p:nvSpPr>
        <p:spPr>
          <a:xfrm>
            <a:off x="2398772" y="2164755"/>
            <a:ext cx="740488" cy="278089"/>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192</a:t>
            </a:r>
          </a:p>
        </p:txBody>
      </p:sp>
      <p:cxnSp>
        <p:nvCxnSpPr>
          <p:cNvPr id="787" name="Straight Connector 786">
            <a:extLst>
              <a:ext uri="{FF2B5EF4-FFF2-40B4-BE49-F238E27FC236}">
                <a16:creationId xmlns:a16="http://schemas.microsoft.com/office/drawing/2014/main" id="{E1A6C8F7-0E17-794C-B694-7DA64D081DA3}"/>
              </a:ext>
            </a:extLst>
          </p:cNvPr>
          <p:cNvCxnSpPr>
            <a:cxnSpLocks/>
          </p:cNvCxnSpPr>
          <p:nvPr/>
        </p:nvCxnSpPr>
        <p:spPr>
          <a:xfrm flipV="1">
            <a:off x="2568356" y="2343040"/>
            <a:ext cx="210863" cy="183833"/>
          </a:xfrm>
          <a:prstGeom prst="line">
            <a:avLst/>
          </a:prstGeom>
          <a:noFill/>
          <a:ln w="25400" cap="flat" cmpd="sng" algn="ctr">
            <a:solidFill>
              <a:schemeClr val="tx1"/>
            </a:solidFill>
            <a:prstDash val="solid"/>
            <a:miter lim="800000"/>
          </a:ln>
          <a:effectLst/>
        </p:spPr>
      </p:cxnSp>
      <p:sp>
        <p:nvSpPr>
          <p:cNvPr id="788" name="TextBox 787">
            <a:extLst>
              <a:ext uri="{FF2B5EF4-FFF2-40B4-BE49-F238E27FC236}">
                <a16:creationId xmlns:a16="http://schemas.microsoft.com/office/drawing/2014/main" id="{E8E4F495-7230-184F-9121-E1F68C29A4E2}"/>
              </a:ext>
            </a:extLst>
          </p:cNvPr>
          <p:cNvSpPr txBox="1"/>
          <p:nvPr/>
        </p:nvSpPr>
        <p:spPr>
          <a:xfrm>
            <a:off x="3704642" y="2050408"/>
            <a:ext cx="844029"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insertion</a:t>
            </a:r>
          </a:p>
        </p:txBody>
      </p:sp>
      <p:sp>
        <p:nvSpPr>
          <p:cNvPr id="789" name="TextBox 788">
            <a:extLst>
              <a:ext uri="{FF2B5EF4-FFF2-40B4-BE49-F238E27FC236}">
                <a16:creationId xmlns:a16="http://schemas.microsoft.com/office/drawing/2014/main" id="{DBE06A68-1360-B040-AE34-6F0C19F56895}"/>
              </a:ext>
            </a:extLst>
          </p:cNvPr>
          <p:cNvSpPr txBox="1"/>
          <p:nvPr/>
        </p:nvSpPr>
        <p:spPr>
          <a:xfrm>
            <a:off x="3777229" y="2310187"/>
            <a:ext cx="771442"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deletion</a:t>
            </a:r>
          </a:p>
        </p:txBody>
      </p:sp>
      <p:sp>
        <p:nvSpPr>
          <p:cNvPr id="790" name="TextBox 789">
            <a:extLst>
              <a:ext uri="{FF2B5EF4-FFF2-40B4-BE49-F238E27FC236}">
                <a16:creationId xmlns:a16="http://schemas.microsoft.com/office/drawing/2014/main" id="{41281511-09CA-C84B-B412-C7457DE38B8F}"/>
              </a:ext>
            </a:extLst>
          </p:cNvPr>
          <p:cNvSpPr txBox="1"/>
          <p:nvPr/>
        </p:nvSpPr>
        <p:spPr>
          <a:xfrm>
            <a:off x="3777229" y="2577030"/>
            <a:ext cx="771442"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subs</a:t>
            </a:r>
          </a:p>
        </p:txBody>
      </p:sp>
      <p:cxnSp>
        <p:nvCxnSpPr>
          <p:cNvPr id="791" name="Straight Arrow Connector 790">
            <a:extLst>
              <a:ext uri="{FF2B5EF4-FFF2-40B4-BE49-F238E27FC236}">
                <a16:creationId xmlns:a16="http://schemas.microsoft.com/office/drawing/2014/main" id="{F39516B6-B12A-7D42-93C6-DDA250EAD8BA}"/>
              </a:ext>
            </a:extLst>
          </p:cNvPr>
          <p:cNvCxnSpPr>
            <a:cxnSpLocks/>
          </p:cNvCxnSpPr>
          <p:nvPr/>
        </p:nvCxnSpPr>
        <p:spPr>
          <a:xfrm flipV="1">
            <a:off x="6218760" y="1877894"/>
            <a:ext cx="265788" cy="247"/>
          </a:xfrm>
          <a:prstGeom prst="straightConnector1">
            <a:avLst/>
          </a:prstGeom>
          <a:noFill/>
          <a:ln w="25400" cap="flat" cmpd="sng" algn="ctr">
            <a:solidFill>
              <a:schemeClr val="tx1"/>
            </a:solidFill>
            <a:prstDash val="solid"/>
            <a:miter lim="800000"/>
            <a:tailEnd type="triangle"/>
          </a:ln>
          <a:effectLst/>
        </p:spPr>
      </p:cxnSp>
      <p:cxnSp>
        <p:nvCxnSpPr>
          <p:cNvPr id="792" name="Straight Connector 791">
            <a:extLst>
              <a:ext uri="{FF2B5EF4-FFF2-40B4-BE49-F238E27FC236}">
                <a16:creationId xmlns:a16="http://schemas.microsoft.com/office/drawing/2014/main" id="{44E6BFF3-EF67-B346-B7E6-269886FE3C78}"/>
              </a:ext>
            </a:extLst>
          </p:cNvPr>
          <p:cNvCxnSpPr>
            <a:cxnSpLocks/>
          </p:cNvCxnSpPr>
          <p:nvPr/>
        </p:nvCxnSpPr>
        <p:spPr>
          <a:xfrm flipH="1">
            <a:off x="5647955" y="2424496"/>
            <a:ext cx="564904" cy="0"/>
          </a:xfrm>
          <a:prstGeom prst="line">
            <a:avLst/>
          </a:prstGeom>
          <a:noFill/>
          <a:ln w="38100" cap="flat" cmpd="sng" algn="ctr">
            <a:solidFill>
              <a:schemeClr val="tx1"/>
            </a:solidFill>
            <a:prstDash val="solid"/>
            <a:miter lim="800000"/>
          </a:ln>
          <a:effectLst/>
        </p:spPr>
      </p:cxnSp>
      <p:cxnSp>
        <p:nvCxnSpPr>
          <p:cNvPr id="793" name="Straight Connector 792">
            <a:extLst>
              <a:ext uri="{FF2B5EF4-FFF2-40B4-BE49-F238E27FC236}">
                <a16:creationId xmlns:a16="http://schemas.microsoft.com/office/drawing/2014/main" id="{DA54B754-3B74-C242-A10B-BF686134AC1D}"/>
              </a:ext>
            </a:extLst>
          </p:cNvPr>
          <p:cNvCxnSpPr>
            <a:cxnSpLocks/>
          </p:cNvCxnSpPr>
          <p:nvPr/>
        </p:nvCxnSpPr>
        <p:spPr>
          <a:xfrm flipH="1" flipV="1">
            <a:off x="6228630" y="1880029"/>
            <a:ext cx="0" cy="558000"/>
          </a:xfrm>
          <a:prstGeom prst="line">
            <a:avLst/>
          </a:prstGeom>
          <a:noFill/>
          <a:ln w="25400" cap="flat" cmpd="sng" algn="ctr">
            <a:solidFill>
              <a:schemeClr val="tx1"/>
            </a:solidFill>
            <a:prstDash val="solid"/>
            <a:miter lim="800000"/>
          </a:ln>
          <a:effectLst/>
        </p:spPr>
      </p:cxnSp>
      <p:cxnSp>
        <p:nvCxnSpPr>
          <p:cNvPr id="794" name="Elbow Connector 793">
            <a:extLst>
              <a:ext uri="{FF2B5EF4-FFF2-40B4-BE49-F238E27FC236}">
                <a16:creationId xmlns:a16="http://schemas.microsoft.com/office/drawing/2014/main" id="{9D1D2090-8162-3D4D-A30B-6A0C62D6983A}"/>
              </a:ext>
            </a:extLst>
          </p:cNvPr>
          <p:cNvCxnSpPr>
            <a:cxnSpLocks/>
          </p:cNvCxnSpPr>
          <p:nvPr/>
        </p:nvCxnSpPr>
        <p:spPr>
          <a:xfrm flipH="1" flipV="1">
            <a:off x="2168653" y="1659171"/>
            <a:ext cx="5146612" cy="1183963"/>
          </a:xfrm>
          <a:prstGeom prst="bentConnector4">
            <a:avLst>
              <a:gd name="adj1" fmla="val -10722"/>
              <a:gd name="adj2" fmla="val 11789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95" name="Group 794">
            <a:extLst>
              <a:ext uri="{FF2B5EF4-FFF2-40B4-BE49-F238E27FC236}">
                <a16:creationId xmlns:a16="http://schemas.microsoft.com/office/drawing/2014/main" id="{DA92E638-D96D-B544-94D7-8B92839C34F0}"/>
              </a:ext>
            </a:extLst>
          </p:cNvPr>
          <p:cNvGrpSpPr/>
          <p:nvPr/>
        </p:nvGrpSpPr>
        <p:grpSpPr>
          <a:xfrm>
            <a:off x="3120106" y="1756090"/>
            <a:ext cx="740488" cy="340345"/>
            <a:chOff x="4885665" y="9917646"/>
            <a:chExt cx="1103262" cy="507084"/>
          </a:xfrm>
        </p:grpSpPr>
        <p:sp>
          <p:nvSpPr>
            <p:cNvPr id="796" name="TextBox 795">
              <a:extLst>
                <a:ext uri="{FF2B5EF4-FFF2-40B4-BE49-F238E27FC236}">
                  <a16:creationId xmlns:a16="http://schemas.microsoft.com/office/drawing/2014/main" id="{EF7B792D-9DE5-0249-9E6C-FE60B2F37D2D}"/>
                </a:ext>
              </a:extLst>
            </p:cNvPr>
            <p:cNvSpPr txBox="1"/>
            <p:nvPr/>
          </p:nvSpPr>
          <p:spPr>
            <a:xfrm>
              <a:off x="4885665" y="9917646"/>
              <a:ext cx="1103262" cy="41432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797" name="Straight Connector 796">
              <a:extLst>
                <a:ext uri="{FF2B5EF4-FFF2-40B4-BE49-F238E27FC236}">
                  <a16:creationId xmlns:a16="http://schemas.microsoft.com/office/drawing/2014/main" id="{42192E1C-F445-3F49-866B-BD1B8B12E980}"/>
                </a:ext>
              </a:extLst>
            </p:cNvPr>
            <p:cNvCxnSpPr>
              <a:cxnSpLocks/>
            </p:cNvCxnSpPr>
            <p:nvPr/>
          </p:nvCxnSpPr>
          <p:spPr>
            <a:xfrm flipV="1">
              <a:off x="5105892" y="10150836"/>
              <a:ext cx="314167" cy="273894"/>
            </a:xfrm>
            <a:prstGeom prst="line">
              <a:avLst/>
            </a:prstGeom>
            <a:noFill/>
            <a:ln w="25400" cap="flat" cmpd="sng" algn="ctr">
              <a:noFill/>
              <a:prstDash val="solid"/>
              <a:miter lim="800000"/>
            </a:ln>
            <a:effectLst/>
          </p:spPr>
        </p:cxnSp>
      </p:grpSp>
      <p:grpSp>
        <p:nvGrpSpPr>
          <p:cNvPr id="798" name="Group 797">
            <a:extLst>
              <a:ext uri="{FF2B5EF4-FFF2-40B4-BE49-F238E27FC236}">
                <a16:creationId xmlns:a16="http://schemas.microsoft.com/office/drawing/2014/main" id="{769E5367-C56A-2C4B-AFB4-D58BE1853899}"/>
              </a:ext>
            </a:extLst>
          </p:cNvPr>
          <p:cNvGrpSpPr/>
          <p:nvPr/>
        </p:nvGrpSpPr>
        <p:grpSpPr>
          <a:xfrm>
            <a:off x="3346719" y="2040556"/>
            <a:ext cx="740488" cy="340345"/>
            <a:chOff x="4885665" y="9917646"/>
            <a:chExt cx="1103262" cy="507084"/>
          </a:xfrm>
        </p:grpSpPr>
        <p:sp>
          <p:nvSpPr>
            <p:cNvPr id="799" name="TextBox 798">
              <a:extLst>
                <a:ext uri="{FF2B5EF4-FFF2-40B4-BE49-F238E27FC236}">
                  <a16:creationId xmlns:a16="http://schemas.microsoft.com/office/drawing/2014/main" id="{58C929D0-8BFC-9745-8488-B635734E927B}"/>
                </a:ext>
              </a:extLst>
            </p:cNvPr>
            <p:cNvSpPr txBox="1"/>
            <p:nvPr/>
          </p:nvSpPr>
          <p:spPr>
            <a:xfrm>
              <a:off x="4885665" y="9917646"/>
              <a:ext cx="1103262" cy="41432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800" name="Straight Connector 799">
              <a:extLst>
                <a:ext uri="{FF2B5EF4-FFF2-40B4-BE49-F238E27FC236}">
                  <a16:creationId xmlns:a16="http://schemas.microsoft.com/office/drawing/2014/main" id="{16457AEA-85C2-304F-988E-00CA29CFEF90}"/>
                </a:ext>
              </a:extLst>
            </p:cNvPr>
            <p:cNvCxnSpPr>
              <a:cxnSpLocks/>
            </p:cNvCxnSpPr>
            <p:nvPr/>
          </p:nvCxnSpPr>
          <p:spPr>
            <a:xfrm flipV="1">
              <a:off x="5105892" y="10150836"/>
              <a:ext cx="314167" cy="273894"/>
            </a:xfrm>
            <a:prstGeom prst="line">
              <a:avLst/>
            </a:prstGeom>
            <a:noFill/>
            <a:ln w="25400" cap="flat" cmpd="sng" algn="ctr">
              <a:noFill/>
              <a:prstDash val="solid"/>
              <a:miter lim="800000"/>
            </a:ln>
            <a:effectLst/>
          </p:spPr>
        </p:cxnSp>
      </p:grpSp>
      <p:grpSp>
        <p:nvGrpSpPr>
          <p:cNvPr id="801" name="Group 800">
            <a:extLst>
              <a:ext uri="{FF2B5EF4-FFF2-40B4-BE49-F238E27FC236}">
                <a16:creationId xmlns:a16="http://schemas.microsoft.com/office/drawing/2014/main" id="{E18125AF-714F-EC43-BC05-DB403A321AD4}"/>
              </a:ext>
            </a:extLst>
          </p:cNvPr>
          <p:cNvGrpSpPr/>
          <p:nvPr/>
        </p:nvGrpSpPr>
        <p:grpSpPr>
          <a:xfrm>
            <a:off x="3120106" y="2326787"/>
            <a:ext cx="740488" cy="340345"/>
            <a:chOff x="4885665" y="9917646"/>
            <a:chExt cx="1103262" cy="507084"/>
          </a:xfrm>
        </p:grpSpPr>
        <p:sp>
          <p:nvSpPr>
            <p:cNvPr id="802" name="TextBox 801">
              <a:extLst>
                <a:ext uri="{FF2B5EF4-FFF2-40B4-BE49-F238E27FC236}">
                  <a16:creationId xmlns:a16="http://schemas.microsoft.com/office/drawing/2014/main" id="{6987A492-1D5C-9942-8378-518A156C4BA4}"/>
                </a:ext>
              </a:extLst>
            </p:cNvPr>
            <p:cNvSpPr txBox="1"/>
            <p:nvPr/>
          </p:nvSpPr>
          <p:spPr>
            <a:xfrm>
              <a:off x="4885665" y="9917646"/>
              <a:ext cx="1103262" cy="41432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803" name="Straight Connector 802">
              <a:extLst>
                <a:ext uri="{FF2B5EF4-FFF2-40B4-BE49-F238E27FC236}">
                  <a16:creationId xmlns:a16="http://schemas.microsoft.com/office/drawing/2014/main" id="{AA4AA63E-1122-A94A-8C06-8A0D3B27B6A7}"/>
                </a:ext>
              </a:extLst>
            </p:cNvPr>
            <p:cNvCxnSpPr>
              <a:cxnSpLocks/>
            </p:cNvCxnSpPr>
            <p:nvPr/>
          </p:nvCxnSpPr>
          <p:spPr>
            <a:xfrm flipV="1">
              <a:off x="5105892" y="10150836"/>
              <a:ext cx="314167" cy="273894"/>
            </a:xfrm>
            <a:prstGeom prst="line">
              <a:avLst/>
            </a:prstGeom>
            <a:noFill/>
            <a:ln w="25400" cap="flat" cmpd="sng" algn="ctr">
              <a:noFill/>
              <a:prstDash val="solid"/>
              <a:miter lim="800000"/>
            </a:ln>
            <a:effectLst/>
          </p:spPr>
        </p:cxnSp>
      </p:grpSp>
      <p:grpSp>
        <p:nvGrpSpPr>
          <p:cNvPr id="804" name="Group 803">
            <a:extLst>
              <a:ext uri="{FF2B5EF4-FFF2-40B4-BE49-F238E27FC236}">
                <a16:creationId xmlns:a16="http://schemas.microsoft.com/office/drawing/2014/main" id="{DCAA5890-122D-654A-B049-63B75EE5BE27}"/>
              </a:ext>
            </a:extLst>
          </p:cNvPr>
          <p:cNvGrpSpPr/>
          <p:nvPr/>
        </p:nvGrpSpPr>
        <p:grpSpPr>
          <a:xfrm>
            <a:off x="3345967" y="2579389"/>
            <a:ext cx="740488" cy="340345"/>
            <a:chOff x="4885665" y="9917646"/>
            <a:chExt cx="1103262" cy="507084"/>
          </a:xfrm>
        </p:grpSpPr>
        <p:sp>
          <p:nvSpPr>
            <p:cNvPr id="805" name="TextBox 804">
              <a:extLst>
                <a:ext uri="{FF2B5EF4-FFF2-40B4-BE49-F238E27FC236}">
                  <a16:creationId xmlns:a16="http://schemas.microsoft.com/office/drawing/2014/main" id="{E6A93A2A-3997-BB40-8373-DF9EF198A99F}"/>
                </a:ext>
              </a:extLst>
            </p:cNvPr>
            <p:cNvSpPr txBox="1"/>
            <p:nvPr/>
          </p:nvSpPr>
          <p:spPr>
            <a:xfrm>
              <a:off x="4885665" y="9917646"/>
              <a:ext cx="1103262" cy="41432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806" name="Straight Connector 805">
              <a:extLst>
                <a:ext uri="{FF2B5EF4-FFF2-40B4-BE49-F238E27FC236}">
                  <a16:creationId xmlns:a16="http://schemas.microsoft.com/office/drawing/2014/main" id="{381AFAB0-F232-B64D-BCFC-1D44D3B8993F}"/>
                </a:ext>
              </a:extLst>
            </p:cNvPr>
            <p:cNvCxnSpPr>
              <a:cxnSpLocks/>
            </p:cNvCxnSpPr>
            <p:nvPr/>
          </p:nvCxnSpPr>
          <p:spPr>
            <a:xfrm flipV="1">
              <a:off x="5105892" y="10150836"/>
              <a:ext cx="314167" cy="273894"/>
            </a:xfrm>
            <a:prstGeom prst="line">
              <a:avLst/>
            </a:prstGeom>
            <a:noFill/>
            <a:ln w="25400" cap="flat" cmpd="sng" algn="ctr">
              <a:noFill/>
              <a:prstDash val="solid"/>
              <a:miter lim="800000"/>
            </a:ln>
            <a:effectLst/>
          </p:spPr>
        </p:cxnSp>
      </p:grpSp>
      <p:cxnSp>
        <p:nvCxnSpPr>
          <p:cNvPr id="809" name="Straight Connector 808">
            <a:extLst>
              <a:ext uri="{FF2B5EF4-FFF2-40B4-BE49-F238E27FC236}">
                <a16:creationId xmlns:a16="http://schemas.microsoft.com/office/drawing/2014/main" id="{144AD7CE-0CB9-F047-AACB-6642A1A43167}"/>
              </a:ext>
            </a:extLst>
          </p:cNvPr>
          <p:cNvCxnSpPr>
            <a:cxnSpLocks/>
          </p:cNvCxnSpPr>
          <p:nvPr/>
        </p:nvCxnSpPr>
        <p:spPr>
          <a:xfrm flipH="1">
            <a:off x="2479055" y="3611757"/>
            <a:ext cx="4479057" cy="92"/>
          </a:xfrm>
          <a:prstGeom prst="line">
            <a:avLst/>
          </a:prstGeom>
          <a:noFill/>
          <a:ln w="28575" cap="flat" cmpd="sng" algn="ctr">
            <a:solidFill>
              <a:schemeClr val="tx1"/>
            </a:solidFill>
            <a:prstDash val="solid"/>
            <a:miter lim="800000"/>
          </a:ln>
          <a:effectLst/>
        </p:spPr>
      </p:cxnSp>
      <p:sp>
        <p:nvSpPr>
          <p:cNvPr id="810" name="TextBox 809">
            <a:extLst>
              <a:ext uri="{FF2B5EF4-FFF2-40B4-BE49-F238E27FC236}">
                <a16:creationId xmlns:a16="http://schemas.microsoft.com/office/drawing/2014/main" id="{0059F2ED-43F8-594A-8F1A-0A2D9AEE7EDB}"/>
              </a:ext>
            </a:extLst>
          </p:cNvPr>
          <p:cNvSpPr txBox="1">
            <a:spLocks noChangeAspect="1"/>
          </p:cNvSpPr>
          <p:nvPr/>
        </p:nvSpPr>
        <p:spPr>
          <a:xfrm>
            <a:off x="1791120" y="1372652"/>
            <a:ext cx="289951" cy="289951"/>
          </a:xfrm>
          <a:prstGeom prst="ellipse">
            <a:avLst/>
          </a:prstGeom>
          <a:solidFill>
            <a:schemeClr val="tx1"/>
          </a:solidFill>
          <a:ln>
            <a:noFill/>
          </a:ln>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1</a:t>
            </a:r>
          </a:p>
        </p:txBody>
      </p:sp>
      <p:sp>
        <p:nvSpPr>
          <p:cNvPr id="811" name="TextBox 810">
            <a:extLst>
              <a:ext uri="{FF2B5EF4-FFF2-40B4-BE49-F238E27FC236}">
                <a16:creationId xmlns:a16="http://schemas.microsoft.com/office/drawing/2014/main" id="{C9135D80-771F-7C43-AFB7-AEE99FEF10DD}"/>
              </a:ext>
            </a:extLst>
          </p:cNvPr>
          <p:cNvSpPr txBox="1">
            <a:spLocks noChangeAspect="1"/>
          </p:cNvSpPr>
          <p:nvPr/>
        </p:nvSpPr>
        <p:spPr>
          <a:xfrm>
            <a:off x="5482017" y="1782791"/>
            <a:ext cx="289951" cy="289951"/>
          </a:xfrm>
          <a:prstGeom prst="ellipse">
            <a:avLst/>
          </a:prstGeom>
          <a:solidFill>
            <a:schemeClr val="tx1"/>
          </a:solidFill>
          <a:ln>
            <a:noFill/>
          </a:ln>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2</a:t>
            </a:r>
          </a:p>
        </p:txBody>
      </p:sp>
      <p:sp>
        <p:nvSpPr>
          <p:cNvPr id="812" name="Triangle 811">
            <a:extLst>
              <a:ext uri="{FF2B5EF4-FFF2-40B4-BE49-F238E27FC236}">
                <a16:creationId xmlns:a16="http://schemas.microsoft.com/office/drawing/2014/main" id="{5810D8AC-714C-244D-85A8-A3700A024A68}"/>
              </a:ext>
            </a:extLst>
          </p:cNvPr>
          <p:cNvSpPr/>
          <p:nvPr/>
        </p:nvSpPr>
        <p:spPr>
          <a:xfrm rot="5400000">
            <a:off x="4574405" y="1576019"/>
            <a:ext cx="131768" cy="114801"/>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7"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cxnSp>
        <p:nvCxnSpPr>
          <p:cNvPr id="813" name="Elbow Connector 812">
            <a:extLst>
              <a:ext uri="{FF2B5EF4-FFF2-40B4-BE49-F238E27FC236}">
                <a16:creationId xmlns:a16="http://schemas.microsoft.com/office/drawing/2014/main" id="{24E0B3E8-DC63-9949-B7A2-D597FF9017EB}"/>
              </a:ext>
            </a:extLst>
          </p:cNvPr>
          <p:cNvCxnSpPr>
            <a:cxnSpLocks/>
          </p:cNvCxnSpPr>
          <p:nvPr/>
        </p:nvCxnSpPr>
        <p:spPr>
          <a:xfrm rot="5400000">
            <a:off x="3484742" y="3638664"/>
            <a:ext cx="413180" cy="345523"/>
          </a:xfrm>
          <a:prstGeom prst="bentConnector3">
            <a:avLst>
              <a:gd name="adj1" fmla="val 10064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4" name="Elbow Connector 813">
            <a:extLst>
              <a:ext uri="{FF2B5EF4-FFF2-40B4-BE49-F238E27FC236}">
                <a16:creationId xmlns:a16="http://schemas.microsoft.com/office/drawing/2014/main" id="{72364EE0-32CE-FC4F-914F-CE0E08202C1B}"/>
              </a:ext>
            </a:extLst>
          </p:cNvPr>
          <p:cNvCxnSpPr>
            <a:cxnSpLocks/>
          </p:cNvCxnSpPr>
          <p:nvPr/>
        </p:nvCxnSpPr>
        <p:spPr>
          <a:xfrm rot="5400000">
            <a:off x="6362505" y="3418682"/>
            <a:ext cx="845688" cy="345523"/>
          </a:xfrm>
          <a:prstGeom prst="bentConnector3">
            <a:avLst>
              <a:gd name="adj1" fmla="val 10064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5" name="TextBox 814">
            <a:extLst>
              <a:ext uri="{FF2B5EF4-FFF2-40B4-BE49-F238E27FC236}">
                <a16:creationId xmlns:a16="http://schemas.microsoft.com/office/drawing/2014/main" id="{98278C39-E66B-2A45-9638-496C6637B7F3}"/>
              </a:ext>
            </a:extLst>
          </p:cNvPr>
          <p:cNvSpPr txBox="1"/>
          <p:nvPr/>
        </p:nvSpPr>
        <p:spPr>
          <a:xfrm>
            <a:off x="6493787" y="2527692"/>
            <a:ext cx="884758" cy="669477"/>
          </a:xfrm>
          <a:prstGeom prst="roundRect">
            <a:avLst>
              <a:gd name="adj" fmla="val 4956"/>
            </a:avLst>
          </a:prstGeom>
          <a:solidFill>
            <a:schemeClr val="bg1"/>
          </a:solidFill>
          <a:ln w="28575">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Next Rd </a:t>
            </a:r>
            <a:r>
              <a:rPr kumimoji="0" lang="en-US" sz="1342"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Addr</a:t>
            </a:r>
            <a:r>
              <a:rPr kumimoji="0" lang="en-US" sz="1342"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Compute</a:t>
            </a:r>
          </a:p>
        </p:txBody>
      </p:sp>
      <p:sp>
        <p:nvSpPr>
          <p:cNvPr id="816" name="TextBox 815">
            <a:extLst>
              <a:ext uri="{FF2B5EF4-FFF2-40B4-BE49-F238E27FC236}">
                <a16:creationId xmlns:a16="http://schemas.microsoft.com/office/drawing/2014/main" id="{2193DECC-E67C-F44A-93E1-17BC68257E72}"/>
              </a:ext>
            </a:extLst>
          </p:cNvPr>
          <p:cNvSpPr txBox="1">
            <a:spLocks noChangeAspect="1"/>
          </p:cNvSpPr>
          <p:nvPr/>
        </p:nvSpPr>
        <p:spPr>
          <a:xfrm>
            <a:off x="7238516" y="2348001"/>
            <a:ext cx="289951" cy="289951"/>
          </a:xfrm>
          <a:prstGeom prst="ellipse">
            <a:avLst/>
          </a:prstGeom>
          <a:solidFill>
            <a:schemeClr val="tx1"/>
          </a:solidFill>
          <a:ln>
            <a:noFill/>
          </a:ln>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3</a:t>
            </a:r>
          </a:p>
        </p:txBody>
      </p:sp>
      <p:sp>
        <p:nvSpPr>
          <p:cNvPr id="817" name="TextBox 816">
            <a:extLst>
              <a:ext uri="{FF2B5EF4-FFF2-40B4-BE49-F238E27FC236}">
                <a16:creationId xmlns:a16="http://schemas.microsoft.com/office/drawing/2014/main" id="{BF03D2D7-735A-724D-A3D8-C9B5149EC064}"/>
              </a:ext>
            </a:extLst>
          </p:cNvPr>
          <p:cNvSpPr txBox="1"/>
          <p:nvPr/>
        </p:nvSpPr>
        <p:spPr>
          <a:xfrm>
            <a:off x="4076231" y="3681774"/>
            <a:ext cx="1331456" cy="500419"/>
          </a:xfrm>
          <a:prstGeom prst="roundRect">
            <a:avLst>
              <a:gd name="adj" fmla="val 0"/>
            </a:avLst>
          </a:prstGeom>
          <a:noFill/>
          <a:ln>
            <a:noFill/>
          </a:ln>
        </p:spPr>
        <p:txBody>
          <a:bodyPr wrap="square" rtlCol="0" anchor="ctr" anchorCtr="0">
            <a:noAutofit/>
          </a:bodyPr>
          <a:lstStyle/>
          <a:p>
            <a:pPr marL="0" marR="0" lvl="0" indent="0" algn="l" defTabSz="331836" rtl="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srgbClr val="5D2784"/>
                </a:solidFill>
                <a:effectLst/>
                <a:uLnTx/>
                <a:uFillTx/>
                <a:latin typeface="Corbel" panose="020B0503020204020204" pitchFamily="34" charset="0"/>
                <a:ea typeface="+mn-ea"/>
                <a:cs typeface="+mn-cs"/>
              </a:rPr>
              <a:t>GenASM-TB</a:t>
            </a:r>
            <a:endParaRPr kumimoji="0" lang="en-US" sz="1700" b="1" i="0" u="none" strike="noStrike" kern="0" cap="none" spc="0" normalizeH="0" baseline="-25000" noProof="0" dirty="0">
              <a:ln>
                <a:noFill/>
              </a:ln>
              <a:solidFill>
                <a:srgbClr val="5D2784"/>
              </a:solidFill>
              <a:effectLst/>
              <a:uLnTx/>
              <a:uFillTx/>
              <a:latin typeface="Corbel" panose="020B0503020204020204" pitchFamily="34" charset="0"/>
              <a:ea typeface="+mn-ea"/>
              <a:cs typeface="+mn-cs"/>
            </a:endParaRPr>
          </a:p>
        </p:txBody>
      </p:sp>
      <p:cxnSp>
        <p:nvCxnSpPr>
          <p:cNvPr id="818" name="Straight Connector 817">
            <a:extLst>
              <a:ext uri="{FF2B5EF4-FFF2-40B4-BE49-F238E27FC236}">
                <a16:creationId xmlns:a16="http://schemas.microsoft.com/office/drawing/2014/main" id="{421EA3EA-C32E-6E4A-9A23-78291D91012A}"/>
              </a:ext>
            </a:extLst>
          </p:cNvPr>
          <p:cNvCxnSpPr>
            <a:cxnSpLocks/>
          </p:cNvCxnSpPr>
          <p:nvPr/>
        </p:nvCxnSpPr>
        <p:spPr>
          <a:xfrm flipV="1">
            <a:off x="6228630" y="2407482"/>
            <a:ext cx="0" cy="478800"/>
          </a:xfrm>
          <a:prstGeom prst="line">
            <a:avLst/>
          </a:prstGeom>
          <a:noFill/>
          <a:ln w="25400" cap="flat" cmpd="sng" algn="ctr">
            <a:solidFill>
              <a:schemeClr val="tx1"/>
            </a:solidFill>
            <a:prstDash val="solid"/>
            <a:miter lim="800000"/>
          </a:ln>
          <a:effectLst/>
        </p:spPr>
      </p:cxnSp>
      <p:sp>
        <p:nvSpPr>
          <p:cNvPr id="2" name="Title 1">
            <a:extLst>
              <a:ext uri="{FF2B5EF4-FFF2-40B4-BE49-F238E27FC236}">
                <a16:creationId xmlns:a16="http://schemas.microsoft.com/office/drawing/2014/main" id="{2A21F9FE-D2D1-2F45-BAE5-42DAD2A940A9}"/>
              </a:ext>
            </a:extLst>
          </p:cNvPr>
          <p:cNvSpPr>
            <a:spLocks noGrp="1"/>
          </p:cNvSpPr>
          <p:nvPr>
            <p:ph type="title"/>
          </p:nvPr>
        </p:nvSpPr>
        <p:spPr>
          <a:xfrm>
            <a:off x="366963" y="257434"/>
            <a:ext cx="8410073" cy="753467"/>
          </a:xfrm>
        </p:spPr>
        <p:txBody>
          <a:bodyPr>
            <a:normAutofit fontScale="90000"/>
          </a:bodyPr>
          <a:lstStyle/>
          <a:p>
            <a:r>
              <a:rPr lang="en-US" dirty="0"/>
              <a:t>GenASM-TB: Hardware Design</a:t>
            </a:r>
          </a:p>
        </p:txBody>
      </p:sp>
      <p:sp>
        <p:nvSpPr>
          <p:cNvPr id="3" name="Content Placeholder 2">
            <a:extLst>
              <a:ext uri="{FF2B5EF4-FFF2-40B4-BE49-F238E27FC236}">
                <a16:creationId xmlns:a16="http://schemas.microsoft.com/office/drawing/2014/main" id="{D9C16949-81DF-AE42-AD76-9FC4CA057DC8}"/>
              </a:ext>
            </a:extLst>
          </p:cNvPr>
          <p:cNvSpPr>
            <a:spLocks noGrp="1"/>
          </p:cNvSpPr>
          <p:nvPr>
            <p:ph idx="1"/>
          </p:nvPr>
        </p:nvSpPr>
        <p:spPr>
          <a:xfrm>
            <a:off x="366961" y="4451273"/>
            <a:ext cx="8410073" cy="2013829"/>
          </a:xfrm>
        </p:spPr>
        <p:txBody>
          <a:bodyPr>
            <a:noAutofit/>
          </a:bodyPr>
          <a:lstStyle/>
          <a:p>
            <a:pPr>
              <a:lnSpc>
                <a:spcPct val="100000"/>
              </a:lnSpc>
              <a:spcBef>
                <a:spcPts val="0"/>
              </a:spcBef>
              <a:spcAft>
                <a:spcPts val="300"/>
              </a:spcAft>
            </a:pPr>
            <a:r>
              <a:rPr lang="en-US" dirty="0">
                <a:solidFill>
                  <a:schemeClr val="tx1"/>
                </a:solidFill>
              </a:rPr>
              <a:t>Very simple logic: </a:t>
            </a:r>
          </a:p>
          <a:p>
            <a:pPr marL="454025" lvl="1" indent="0">
              <a:lnSpc>
                <a:spcPct val="100000"/>
              </a:lnSpc>
              <a:spcBef>
                <a:spcPts val="0"/>
              </a:spcBef>
              <a:spcAft>
                <a:spcPts val="0"/>
              </a:spcAft>
              <a:buNone/>
            </a:pPr>
            <a:r>
              <a:rPr lang="en-US" sz="2000" b="1" dirty="0">
                <a:solidFill>
                  <a:srgbClr val="FE6200"/>
                </a:solidFill>
                <a:latin typeface="Calibri" panose="020F0502020204030204" pitchFamily="34" charset="0"/>
              </a:rPr>
              <a:t>❶</a:t>
            </a:r>
            <a:r>
              <a:rPr lang="en-US" sz="2000" dirty="0">
                <a:solidFill>
                  <a:srgbClr val="FE6200"/>
                </a:solidFill>
              </a:rPr>
              <a:t>Reads the bitvectors </a:t>
            </a:r>
            <a:r>
              <a:rPr lang="en-US" sz="2000" dirty="0">
                <a:solidFill>
                  <a:schemeClr val="tx1"/>
                </a:solidFill>
              </a:rPr>
              <a:t>from one of the TB-SRAMs using the computed address </a:t>
            </a:r>
          </a:p>
          <a:p>
            <a:pPr marL="454025" lvl="1" indent="0">
              <a:lnSpc>
                <a:spcPct val="100000"/>
              </a:lnSpc>
              <a:spcBef>
                <a:spcPts val="0"/>
              </a:spcBef>
              <a:spcAft>
                <a:spcPts val="0"/>
              </a:spcAft>
              <a:buNone/>
            </a:pPr>
            <a:r>
              <a:rPr lang="en-US" sz="2000" b="1" dirty="0">
                <a:solidFill>
                  <a:srgbClr val="00B050"/>
                </a:solidFill>
                <a:latin typeface="Calibri" panose="020F0502020204030204" pitchFamily="34" charset="0"/>
              </a:rPr>
              <a:t>❷</a:t>
            </a:r>
            <a:r>
              <a:rPr lang="en-US" sz="2000" dirty="0">
                <a:solidFill>
                  <a:srgbClr val="00B050"/>
                </a:solidFill>
              </a:rPr>
              <a:t>Performs the required bitwise comparisons </a:t>
            </a:r>
            <a:r>
              <a:rPr lang="en-US" sz="2000" dirty="0">
                <a:solidFill>
                  <a:schemeClr val="tx1"/>
                </a:solidFill>
              </a:rPr>
              <a:t>to find the traceback output for the current position</a:t>
            </a:r>
          </a:p>
          <a:p>
            <a:pPr marL="454025" lvl="1" indent="0">
              <a:lnSpc>
                <a:spcPct val="100000"/>
              </a:lnSpc>
              <a:spcBef>
                <a:spcPts val="0"/>
              </a:spcBef>
              <a:spcAft>
                <a:spcPts val="0"/>
              </a:spcAft>
              <a:buNone/>
            </a:pPr>
            <a:r>
              <a:rPr lang="en-US" sz="2000" b="1" dirty="0">
                <a:solidFill>
                  <a:srgbClr val="0070C0"/>
                </a:solidFill>
              </a:rPr>
              <a:t>❸</a:t>
            </a:r>
            <a:r>
              <a:rPr lang="en-US" sz="2000" dirty="0">
                <a:solidFill>
                  <a:srgbClr val="1F8DD3"/>
                </a:solidFill>
              </a:rPr>
              <a:t>Computes the next TB-SRAM address </a:t>
            </a:r>
            <a:r>
              <a:rPr lang="en-US" sz="2000" dirty="0">
                <a:solidFill>
                  <a:schemeClr val="tx1"/>
                </a:solidFill>
              </a:rPr>
              <a:t>to read the new set of bitvectors</a:t>
            </a:r>
          </a:p>
          <a:p>
            <a:pPr marL="454025" lvl="1" indent="0">
              <a:lnSpc>
                <a:spcPct val="100000"/>
              </a:lnSpc>
              <a:spcBef>
                <a:spcPts val="0"/>
              </a:spcBef>
              <a:spcAft>
                <a:spcPts val="0"/>
              </a:spcAft>
              <a:buNone/>
            </a:pPr>
            <a:endParaRPr lang="en-US" sz="2000" dirty="0"/>
          </a:p>
        </p:txBody>
      </p:sp>
      <p:sp>
        <p:nvSpPr>
          <p:cNvPr id="9" name="Slide Number Placeholder 8">
            <a:extLst>
              <a:ext uri="{FF2B5EF4-FFF2-40B4-BE49-F238E27FC236}">
                <a16:creationId xmlns:a16="http://schemas.microsoft.com/office/drawing/2014/main" id="{4ADC880C-7F82-9E41-871E-89B70A6CD4E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cxnSp>
        <p:nvCxnSpPr>
          <p:cNvPr id="563" name="Elbow Connector 562">
            <a:extLst>
              <a:ext uri="{FF2B5EF4-FFF2-40B4-BE49-F238E27FC236}">
                <a16:creationId xmlns:a16="http://schemas.microsoft.com/office/drawing/2014/main" id="{0B82A8C2-74C0-F943-B650-18CBE6154000}"/>
              </a:ext>
            </a:extLst>
          </p:cNvPr>
          <p:cNvCxnSpPr>
            <a:cxnSpLocks/>
          </p:cNvCxnSpPr>
          <p:nvPr/>
        </p:nvCxnSpPr>
        <p:spPr>
          <a:xfrm rot="5400000">
            <a:off x="2103185" y="3638664"/>
            <a:ext cx="413180" cy="345523"/>
          </a:xfrm>
          <a:prstGeom prst="bentConnector3">
            <a:avLst>
              <a:gd name="adj1" fmla="val 10064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64" name="TextBox 563">
            <a:extLst>
              <a:ext uri="{FF2B5EF4-FFF2-40B4-BE49-F238E27FC236}">
                <a16:creationId xmlns:a16="http://schemas.microsoft.com/office/drawing/2014/main" id="{E5334EE5-BBF6-EB40-ADF3-E758C18E8684}"/>
              </a:ext>
            </a:extLst>
          </p:cNvPr>
          <p:cNvSpPr txBox="1"/>
          <p:nvPr/>
        </p:nvSpPr>
        <p:spPr>
          <a:xfrm>
            <a:off x="4584658" y="1931079"/>
            <a:ext cx="1068719" cy="988647"/>
          </a:xfrm>
          <a:prstGeom prst="roundRect">
            <a:avLst>
              <a:gd name="adj" fmla="val 6208"/>
            </a:avLst>
          </a:prstGeom>
          <a:solidFill>
            <a:schemeClr val="bg1"/>
          </a:solidFill>
          <a:ln w="28575">
            <a:solidFill>
              <a:srgbClr val="00B050"/>
            </a:solidFill>
          </a:ln>
        </p:spPr>
        <p:txBody>
          <a:bodyPr wrap="square" lIns="0" r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Bitwise Comparisons</a:t>
            </a:r>
          </a:p>
        </p:txBody>
      </p:sp>
      <p:sp>
        <p:nvSpPr>
          <p:cNvPr id="565" name="TextBox 564">
            <a:extLst>
              <a:ext uri="{FF2B5EF4-FFF2-40B4-BE49-F238E27FC236}">
                <a16:creationId xmlns:a16="http://schemas.microsoft.com/office/drawing/2014/main" id="{1E0AAD06-BCC3-6343-A374-CBD99B79E884}"/>
              </a:ext>
            </a:extLst>
          </p:cNvPr>
          <p:cNvSpPr txBox="1"/>
          <p:nvPr/>
        </p:nvSpPr>
        <p:spPr>
          <a:xfrm>
            <a:off x="6483924" y="1782989"/>
            <a:ext cx="1102435" cy="205305"/>
          </a:xfrm>
          <a:prstGeom prst="roundRect">
            <a:avLst>
              <a:gd name="adj" fmla="val 6043"/>
            </a:avLst>
          </a:prstGeom>
          <a:solidFill>
            <a:schemeClr val="bg1"/>
          </a:solidFill>
          <a:ln w="25400">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7"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CIGAR string</a:t>
            </a:r>
          </a:p>
        </p:txBody>
      </p:sp>
      <p:sp>
        <p:nvSpPr>
          <p:cNvPr id="566" name="TextBox 565">
            <a:extLst>
              <a:ext uri="{FF2B5EF4-FFF2-40B4-BE49-F238E27FC236}">
                <a16:creationId xmlns:a16="http://schemas.microsoft.com/office/drawing/2014/main" id="{3FA9E386-0DD1-6F4F-ADAE-9A15D42B3E58}"/>
              </a:ext>
            </a:extLst>
          </p:cNvPr>
          <p:cNvSpPr txBox="1"/>
          <p:nvPr/>
        </p:nvSpPr>
        <p:spPr>
          <a:xfrm>
            <a:off x="4586372" y="1519004"/>
            <a:ext cx="1044000" cy="239622"/>
          </a:xfrm>
          <a:prstGeom prst="roundRect">
            <a:avLst>
              <a:gd name="adj" fmla="val 16667"/>
            </a:avLst>
          </a:prstGeom>
          <a:solidFill>
            <a:schemeClr val="bg1"/>
          </a:solidFill>
          <a:ln w="25400">
            <a:solidFill>
              <a:schemeClr val="tx1"/>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7"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Last CIGAR</a:t>
            </a:r>
          </a:p>
        </p:txBody>
      </p:sp>
      <p:cxnSp>
        <p:nvCxnSpPr>
          <p:cNvPr id="567" name="Straight Connector 566">
            <a:extLst>
              <a:ext uri="{FF2B5EF4-FFF2-40B4-BE49-F238E27FC236}">
                <a16:creationId xmlns:a16="http://schemas.microsoft.com/office/drawing/2014/main" id="{A08A14DE-2049-7E4F-8C82-CEC0BEBD9F46}"/>
              </a:ext>
            </a:extLst>
          </p:cNvPr>
          <p:cNvCxnSpPr>
            <a:cxnSpLocks/>
          </p:cNvCxnSpPr>
          <p:nvPr/>
        </p:nvCxnSpPr>
        <p:spPr>
          <a:xfrm flipH="1">
            <a:off x="2372573" y="2426836"/>
            <a:ext cx="648961" cy="0"/>
          </a:xfrm>
          <a:prstGeom prst="line">
            <a:avLst/>
          </a:prstGeom>
          <a:noFill/>
          <a:ln w="38100" cap="flat" cmpd="sng" algn="ctr">
            <a:solidFill>
              <a:srgbClr val="FE6200"/>
            </a:solidFill>
            <a:prstDash val="solid"/>
            <a:miter lim="800000"/>
          </a:ln>
          <a:effectLst/>
        </p:spPr>
      </p:cxnSp>
      <p:cxnSp>
        <p:nvCxnSpPr>
          <p:cNvPr id="568" name="Straight Connector 567">
            <a:extLst>
              <a:ext uri="{FF2B5EF4-FFF2-40B4-BE49-F238E27FC236}">
                <a16:creationId xmlns:a16="http://schemas.microsoft.com/office/drawing/2014/main" id="{CCFB98FF-DF4C-104A-A206-2AE0834543DD}"/>
              </a:ext>
            </a:extLst>
          </p:cNvPr>
          <p:cNvCxnSpPr>
            <a:cxnSpLocks/>
          </p:cNvCxnSpPr>
          <p:nvPr/>
        </p:nvCxnSpPr>
        <p:spPr>
          <a:xfrm flipV="1">
            <a:off x="3025494" y="2009160"/>
            <a:ext cx="0" cy="813058"/>
          </a:xfrm>
          <a:prstGeom prst="line">
            <a:avLst/>
          </a:prstGeom>
          <a:noFill/>
          <a:ln w="38100" cap="flat" cmpd="sng" algn="ctr">
            <a:solidFill>
              <a:srgbClr val="00B050"/>
            </a:solidFill>
            <a:prstDash val="solid"/>
            <a:miter lim="800000"/>
          </a:ln>
          <a:effectLst/>
        </p:spPr>
      </p:cxnSp>
      <p:cxnSp>
        <p:nvCxnSpPr>
          <p:cNvPr id="569" name="Straight Arrow Connector 568">
            <a:extLst>
              <a:ext uri="{FF2B5EF4-FFF2-40B4-BE49-F238E27FC236}">
                <a16:creationId xmlns:a16="http://schemas.microsoft.com/office/drawing/2014/main" id="{CDC9AF70-BDA4-D74B-AB7B-5F9CB52CC166}"/>
              </a:ext>
            </a:extLst>
          </p:cNvPr>
          <p:cNvCxnSpPr>
            <a:cxnSpLocks/>
          </p:cNvCxnSpPr>
          <p:nvPr/>
        </p:nvCxnSpPr>
        <p:spPr>
          <a:xfrm>
            <a:off x="3021533" y="2012147"/>
            <a:ext cx="1548920" cy="0"/>
          </a:xfrm>
          <a:prstGeom prst="straightConnector1">
            <a:avLst/>
          </a:prstGeom>
          <a:noFill/>
          <a:ln w="28575" cap="flat" cmpd="sng" algn="ctr">
            <a:solidFill>
              <a:srgbClr val="00B050"/>
            </a:solidFill>
            <a:prstDash val="solid"/>
            <a:miter lim="800000"/>
            <a:tailEnd type="triangle"/>
          </a:ln>
          <a:effectLst/>
        </p:spPr>
      </p:cxnSp>
      <p:cxnSp>
        <p:nvCxnSpPr>
          <p:cNvPr id="570" name="Straight Arrow Connector 569">
            <a:extLst>
              <a:ext uri="{FF2B5EF4-FFF2-40B4-BE49-F238E27FC236}">
                <a16:creationId xmlns:a16="http://schemas.microsoft.com/office/drawing/2014/main" id="{FB7058E2-454F-2548-867A-2559B42DB0E0}"/>
              </a:ext>
            </a:extLst>
          </p:cNvPr>
          <p:cNvCxnSpPr>
            <a:cxnSpLocks/>
          </p:cNvCxnSpPr>
          <p:nvPr/>
        </p:nvCxnSpPr>
        <p:spPr>
          <a:xfrm>
            <a:off x="3021534" y="2819553"/>
            <a:ext cx="1546983" cy="0"/>
          </a:xfrm>
          <a:prstGeom prst="straightConnector1">
            <a:avLst/>
          </a:prstGeom>
          <a:noFill/>
          <a:ln w="28575" cap="flat" cmpd="sng" algn="ctr">
            <a:solidFill>
              <a:srgbClr val="00B050"/>
            </a:solidFill>
            <a:prstDash val="solid"/>
            <a:miter lim="800000"/>
            <a:tailEnd type="triangle"/>
          </a:ln>
          <a:effectLst/>
        </p:spPr>
      </p:cxnSp>
      <p:cxnSp>
        <p:nvCxnSpPr>
          <p:cNvPr id="571" name="Straight Arrow Connector 570">
            <a:extLst>
              <a:ext uri="{FF2B5EF4-FFF2-40B4-BE49-F238E27FC236}">
                <a16:creationId xmlns:a16="http://schemas.microsoft.com/office/drawing/2014/main" id="{861664B2-DB72-5347-A843-42F2E33593D4}"/>
              </a:ext>
            </a:extLst>
          </p:cNvPr>
          <p:cNvCxnSpPr>
            <a:cxnSpLocks/>
          </p:cNvCxnSpPr>
          <p:nvPr/>
        </p:nvCxnSpPr>
        <p:spPr>
          <a:xfrm>
            <a:off x="3021534" y="2556099"/>
            <a:ext cx="1546983" cy="0"/>
          </a:xfrm>
          <a:prstGeom prst="straightConnector1">
            <a:avLst/>
          </a:prstGeom>
          <a:noFill/>
          <a:ln w="28575" cap="flat" cmpd="sng" algn="ctr">
            <a:solidFill>
              <a:srgbClr val="00B050"/>
            </a:solidFill>
            <a:prstDash val="solid"/>
            <a:miter lim="800000"/>
            <a:tailEnd type="triangle"/>
          </a:ln>
          <a:effectLst/>
        </p:spPr>
      </p:cxnSp>
      <p:sp>
        <p:nvSpPr>
          <p:cNvPr id="572" name="Rounded Rectangle 571">
            <a:extLst>
              <a:ext uri="{FF2B5EF4-FFF2-40B4-BE49-F238E27FC236}">
                <a16:creationId xmlns:a16="http://schemas.microsoft.com/office/drawing/2014/main" id="{8708CD68-56EE-B046-BD4D-B162066469E3}"/>
              </a:ext>
            </a:extLst>
          </p:cNvPr>
          <p:cNvSpPr/>
          <p:nvPr/>
        </p:nvSpPr>
        <p:spPr>
          <a:xfrm>
            <a:off x="3853868" y="2716037"/>
            <a:ext cx="255659" cy="163645"/>
          </a:xfrm>
          <a:prstGeom prst="roundRect">
            <a:avLst>
              <a:gd name="adj" fmla="val 13618"/>
            </a:avLst>
          </a:prstGeom>
          <a:solidFill>
            <a:schemeClr val="accent3">
              <a:lumMod val="20000"/>
              <a:lumOff val="80000"/>
            </a:schemeClr>
          </a:solidFill>
          <a:ln w="19050" cap="flat" cmpd="sng" algn="ctr">
            <a:solidFill>
              <a:srgbClr val="00B050"/>
            </a:solidFill>
            <a:prstDash val="solid"/>
            <a:miter lim="800000"/>
          </a:ln>
          <a:effectLst/>
        </p:spPr>
        <p:txBody>
          <a:bodyPr lIns="24163" tIns="24163" rIns="24163" bIns="24163" rtlCol="0" anchor="ctr"/>
          <a:lstStyle/>
          <a:p>
            <a:pPr marL="0" marR="0" lvl="0" indent="0" algn="ctr" defTabSz="613688" rtl="0" eaLnBrk="1" fontAlgn="auto" latinLnBrk="0" hangingPunct="1">
              <a:lnSpc>
                <a:spcPct val="100000"/>
              </a:lnSpc>
              <a:spcBef>
                <a:spcPts val="0"/>
              </a:spcBef>
              <a:spcAft>
                <a:spcPts val="0"/>
              </a:spcAft>
              <a:buClrTx/>
              <a:buSzTx/>
              <a:buFontTx/>
              <a:buNone/>
              <a:tabLst/>
              <a:defRPr/>
            </a:pPr>
            <a:r>
              <a:rPr kumimoji="0" lang="en-US" sz="1342" b="1" i="0" u="none" strike="noStrike" kern="0" cap="none" spc="0" normalizeH="0" baseline="0" noProof="0" dirty="0">
                <a:ln>
                  <a:noFill/>
                </a:ln>
                <a:solidFill>
                  <a:srgbClr val="00B050"/>
                </a:solidFill>
                <a:effectLst/>
                <a:uLnTx/>
                <a:uFillTx/>
                <a:latin typeface="Corbel" panose="020B0503020204020204" pitchFamily="34" charset="0"/>
                <a:ea typeface="+mn-ea"/>
                <a:cs typeface="+mn-cs"/>
              </a:rPr>
              <a:t>&lt;&lt;</a:t>
            </a:r>
          </a:p>
        </p:txBody>
      </p:sp>
      <p:sp>
        <p:nvSpPr>
          <p:cNvPr id="573" name="TextBox 572">
            <a:extLst>
              <a:ext uri="{FF2B5EF4-FFF2-40B4-BE49-F238E27FC236}">
                <a16:creationId xmlns:a16="http://schemas.microsoft.com/office/drawing/2014/main" id="{B974ACE9-EB80-F84A-9CEB-AE0D33D7FDD9}"/>
              </a:ext>
            </a:extLst>
          </p:cNvPr>
          <p:cNvSpPr txBox="1"/>
          <p:nvPr/>
        </p:nvSpPr>
        <p:spPr>
          <a:xfrm>
            <a:off x="3780712" y="1774928"/>
            <a:ext cx="771442"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srgbClr val="00B050"/>
                </a:solidFill>
                <a:effectLst/>
                <a:uLnTx/>
                <a:uFillTx/>
                <a:latin typeface="Corbel" panose="020B0503020204020204" pitchFamily="34" charset="0"/>
                <a:ea typeface="+mn-ea"/>
                <a:cs typeface="+mn-cs"/>
              </a:rPr>
              <a:t>match</a:t>
            </a:r>
          </a:p>
        </p:txBody>
      </p:sp>
      <p:cxnSp>
        <p:nvCxnSpPr>
          <p:cNvPr id="574" name="Straight Arrow Connector 573">
            <a:extLst>
              <a:ext uri="{FF2B5EF4-FFF2-40B4-BE49-F238E27FC236}">
                <a16:creationId xmlns:a16="http://schemas.microsoft.com/office/drawing/2014/main" id="{DE8D8392-5D67-C44C-BC64-5810CC694411}"/>
              </a:ext>
            </a:extLst>
          </p:cNvPr>
          <p:cNvCxnSpPr>
            <a:cxnSpLocks/>
          </p:cNvCxnSpPr>
          <p:nvPr/>
        </p:nvCxnSpPr>
        <p:spPr>
          <a:xfrm>
            <a:off x="5044691" y="1763360"/>
            <a:ext cx="0" cy="158187"/>
          </a:xfrm>
          <a:prstGeom prst="straightConnector1">
            <a:avLst/>
          </a:prstGeom>
          <a:noFill/>
          <a:ln w="12700" cap="flat" cmpd="sng" algn="ctr">
            <a:solidFill>
              <a:sysClr val="windowText" lastClr="000000"/>
            </a:solidFill>
            <a:prstDash val="solid"/>
            <a:miter lim="800000"/>
            <a:tailEnd type="triangle"/>
          </a:ln>
          <a:effectLst/>
        </p:spPr>
      </p:cxnSp>
      <p:cxnSp>
        <p:nvCxnSpPr>
          <p:cNvPr id="575" name="Straight Arrow Connector 574">
            <a:extLst>
              <a:ext uri="{FF2B5EF4-FFF2-40B4-BE49-F238E27FC236}">
                <a16:creationId xmlns:a16="http://schemas.microsoft.com/office/drawing/2014/main" id="{AEB65493-7199-4D49-8E45-62C6BC260A6A}"/>
              </a:ext>
            </a:extLst>
          </p:cNvPr>
          <p:cNvCxnSpPr>
            <a:cxnSpLocks/>
          </p:cNvCxnSpPr>
          <p:nvPr/>
        </p:nvCxnSpPr>
        <p:spPr>
          <a:xfrm flipH="1" flipV="1">
            <a:off x="5137938" y="1763359"/>
            <a:ext cx="155" cy="160188"/>
          </a:xfrm>
          <a:prstGeom prst="straightConnector1">
            <a:avLst/>
          </a:prstGeom>
          <a:noFill/>
          <a:ln w="12700" cap="flat" cmpd="sng" algn="ctr">
            <a:solidFill>
              <a:sysClr val="windowText" lastClr="000000"/>
            </a:solidFill>
            <a:prstDash val="solid"/>
            <a:miter lim="800000"/>
            <a:tailEnd type="triangle"/>
          </a:ln>
          <a:effectLst/>
        </p:spPr>
      </p:cxnSp>
      <p:sp>
        <p:nvSpPr>
          <p:cNvPr id="576" name="TextBox 575">
            <a:extLst>
              <a:ext uri="{FF2B5EF4-FFF2-40B4-BE49-F238E27FC236}">
                <a16:creationId xmlns:a16="http://schemas.microsoft.com/office/drawing/2014/main" id="{E3AFEA1C-F036-5E40-8D21-E26E2F4C63B4}"/>
              </a:ext>
            </a:extLst>
          </p:cNvPr>
          <p:cNvSpPr txBox="1"/>
          <p:nvPr/>
        </p:nvSpPr>
        <p:spPr>
          <a:xfrm>
            <a:off x="5581915" y="2162081"/>
            <a:ext cx="683064" cy="50539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srgbClr val="00B050"/>
                </a:solidFill>
                <a:effectLst/>
                <a:uLnTx/>
                <a:uFillTx/>
                <a:latin typeface="Corbel" panose="020B0503020204020204" pitchFamily="34" charset="0"/>
                <a:ea typeface="+mn-ea"/>
                <a:cs typeface="+mn-cs"/>
              </a:rPr>
              <a:t>CIGAR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srgbClr val="00B050"/>
                </a:solidFill>
                <a:effectLst/>
                <a:uLnTx/>
                <a:uFillTx/>
                <a:latin typeface="Corbel" panose="020B0503020204020204" pitchFamily="34" charset="0"/>
                <a:ea typeface="+mn-ea"/>
                <a:cs typeface="+mn-cs"/>
              </a:rPr>
              <a:t>out</a:t>
            </a:r>
          </a:p>
        </p:txBody>
      </p:sp>
      <p:cxnSp>
        <p:nvCxnSpPr>
          <p:cNvPr id="577" name="Straight Arrow Connector 576">
            <a:extLst>
              <a:ext uri="{FF2B5EF4-FFF2-40B4-BE49-F238E27FC236}">
                <a16:creationId xmlns:a16="http://schemas.microsoft.com/office/drawing/2014/main" id="{BBF611C3-FA31-864F-8783-06834C2B694F}"/>
              </a:ext>
            </a:extLst>
          </p:cNvPr>
          <p:cNvCxnSpPr>
            <a:cxnSpLocks/>
          </p:cNvCxnSpPr>
          <p:nvPr/>
        </p:nvCxnSpPr>
        <p:spPr>
          <a:xfrm>
            <a:off x="6234605" y="2881025"/>
            <a:ext cx="265788" cy="0"/>
          </a:xfrm>
          <a:prstGeom prst="straightConnector1">
            <a:avLst/>
          </a:prstGeom>
          <a:noFill/>
          <a:ln w="25400" cap="flat" cmpd="sng" algn="ctr">
            <a:solidFill>
              <a:sysClr val="windowText" lastClr="000000"/>
            </a:solidFill>
            <a:prstDash val="solid"/>
            <a:miter lim="800000"/>
            <a:tailEnd type="triangle"/>
          </a:ln>
          <a:effectLst/>
        </p:spPr>
      </p:cxnSp>
      <p:sp>
        <p:nvSpPr>
          <p:cNvPr id="578" name="Triangle 577">
            <a:extLst>
              <a:ext uri="{FF2B5EF4-FFF2-40B4-BE49-F238E27FC236}">
                <a16:creationId xmlns:a16="http://schemas.microsoft.com/office/drawing/2014/main" id="{098B194D-D68F-9842-9199-763F21D443F2}"/>
              </a:ext>
            </a:extLst>
          </p:cNvPr>
          <p:cNvSpPr/>
          <p:nvPr/>
        </p:nvSpPr>
        <p:spPr>
          <a:xfrm rot="5400000">
            <a:off x="6475442" y="1820494"/>
            <a:ext cx="131768" cy="114801"/>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7"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grpSp>
        <p:nvGrpSpPr>
          <p:cNvPr id="581" name="Group 580">
            <a:extLst>
              <a:ext uri="{FF2B5EF4-FFF2-40B4-BE49-F238E27FC236}">
                <a16:creationId xmlns:a16="http://schemas.microsoft.com/office/drawing/2014/main" id="{BB03096E-BD7A-DD44-8FB6-4488AFD44C0D}"/>
              </a:ext>
            </a:extLst>
          </p:cNvPr>
          <p:cNvGrpSpPr/>
          <p:nvPr/>
        </p:nvGrpSpPr>
        <p:grpSpPr>
          <a:xfrm>
            <a:off x="1893480" y="1519890"/>
            <a:ext cx="489309" cy="1545553"/>
            <a:chOff x="8731842" y="10098736"/>
            <a:chExt cx="729028" cy="2688281"/>
          </a:xfrm>
        </p:grpSpPr>
        <p:sp>
          <p:nvSpPr>
            <p:cNvPr id="582" name="Trapezoid 581">
              <a:extLst>
                <a:ext uri="{FF2B5EF4-FFF2-40B4-BE49-F238E27FC236}">
                  <a16:creationId xmlns:a16="http://schemas.microsoft.com/office/drawing/2014/main" id="{B3BB41C3-64B7-7548-865A-3A363AAAA509}"/>
                </a:ext>
              </a:extLst>
            </p:cNvPr>
            <p:cNvSpPr/>
            <p:nvPr/>
          </p:nvSpPr>
          <p:spPr>
            <a:xfrm rot="5400000">
              <a:off x="7781130" y="11107277"/>
              <a:ext cx="2688281" cy="671199"/>
            </a:xfrm>
            <a:prstGeom prst="trapezoid">
              <a:avLst>
                <a:gd name="adj" fmla="val 59146"/>
              </a:avLst>
            </a:prstGeom>
            <a:solidFill>
              <a:schemeClr val="bg1"/>
            </a:solidFill>
            <a:ln w="28575">
              <a:solidFill>
                <a:srgbClr val="FE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42"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583" name="TextBox 582">
              <a:extLst>
                <a:ext uri="{FF2B5EF4-FFF2-40B4-BE49-F238E27FC236}">
                  <a16:creationId xmlns:a16="http://schemas.microsoft.com/office/drawing/2014/main" id="{8FA70E3B-445B-A94F-8C98-99EFA4DB4B19}"/>
                </a:ext>
              </a:extLst>
            </p:cNvPr>
            <p:cNvSpPr txBox="1"/>
            <p:nvPr/>
          </p:nvSpPr>
          <p:spPr>
            <a:xfrm>
              <a:off x="8731842" y="10299492"/>
              <a:ext cx="596558" cy="2313655"/>
            </a:xfrm>
            <a:prstGeom prst="rect">
              <a:avLst/>
            </a:prstGeom>
            <a:noFill/>
            <a:ln w="28575">
              <a:noFill/>
            </a:ln>
          </p:spPr>
          <p:txBody>
            <a:bodyPr wrap="square" rtlCol="0">
              <a:spAutoFit/>
            </a:bodyPr>
            <a:lstStyle/>
            <a:p>
              <a:pPr marL="0" marR="0" lvl="0" indent="0" algn="l" defTabSz="457200" rtl="0" eaLnBrk="1" fontAlgn="auto" latinLnBrk="0" hangingPunct="1">
                <a:lnSpc>
                  <a:spcPct val="100000"/>
                </a:lnSpc>
                <a:spcBef>
                  <a:spcPts val="0"/>
                </a:spcBef>
                <a:spcAft>
                  <a:spcPts val="806"/>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100000"/>
                </a:lnSpc>
                <a:spcBef>
                  <a:spcPts val="806"/>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grpSp>
      <p:cxnSp>
        <p:nvCxnSpPr>
          <p:cNvPr id="584" name="Elbow Connector 583">
            <a:extLst>
              <a:ext uri="{FF2B5EF4-FFF2-40B4-BE49-F238E27FC236}">
                <a16:creationId xmlns:a16="http://schemas.microsoft.com/office/drawing/2014/main" id="{C6654352-9FEF-DA4B-9F42-DC8631E7CB75}"/>
              </a:ext>
            </a:extLst>
          </p:cNvPr>
          <p:cNvCxnSpPr>
            <a:cxnSpLocks/>
          </p:cNvCxnSpPr>
          <p:nvPr/>
        </p:nvCxnSpPr>
        <p:spPr>
          <a:xfrm rot="5400000" flipH="1" flipV="1">
            <a:off x="834701" y="2605058"/>
            <a:ext cx="1933000" cy="265788"/>
          </a:xfrm>
          <a:prstGeom prst="bentConnector3">
            <a:avLst>
              <a:gd name="adj1" fmla="val 100005"/>
            </a:avLst>
          </a:prstGeom>
          <a:ln w="28575">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585" name="Elbow Connector 584">
            <a:extLst>
              <a:ext uri="{FF2B5EF4-FFF2-40B4-BE49-F238E27FC236}">
                <a16:creationId xmlns:a16="http://schemas.microsoft.com/office/drawing/2014/main" id="{50F04BE6-B360-464D-BFD0-9D03B27316AC}"/>
              </a:ext>
            </a:extLst>
          </p:cNvPr>
          <p:cNvCxnSpPr>
            <a:cxnSpLocks/>
          </p:cNvCxnSpPr>
          <p:nvPr/>
        </p:nvCxnSpPr>
        <p:spPr>
          <a:xfrm rot="5400000" flipH="1" flipV="1">
            <a:off x="1200272" y="2648502"/>
            <a:ext cx="1292694" cy="144975"/>
          </a:xfrm>
          <a:prstGeom prst="bentConnector3">
            <a:avLst>
              <a:gd name="adj1" fmla="val 99997"/>
            </a:avLst>
          </a:prstGeom>
          <a:ln w="28575">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586" name="Elbow Connector 585">
            <a:extLst>
              <a:ext uri="{FF2B5EF4-FFF2-40B4-BE49-F238E27FC236}">
                <a16:creationId xmlns:a16="http://schemas.microsoft.com/office/drawing/2014/main" id="{9C15819A-0468-004C-B0E7-4CC47838EC18}"/>
              </a:ext>
            </a:extLst>
          </p:cNvPr>
          <p:cNvCxnSpPr>
            <a:cxnSpLocks/>
          </p:cNvCxnSpPr>
          <p:nvPr/>
        </p:nvCxnSpPr>
        <p:spPr>
          <a:xfrm>
            <a:off x="1765926" y="3371805"/>
            <a:ext cx="1260000" cy="579900"/>
          </a:xfrm>
          <a:prstGeom prst="bentConnector2">
            <a:avLst/>
          </a:prstGeom>
          <a:ln w="28575">
            <a:solidFill>
              <a:srgbClr val="FE6200"/>
            </a:solidFill>
          </a:ln>
        </p:spPr>
        <p:style>
          <a:lnRef idx="1">
            <a:schemeClr val="accent1"/>
          </a:lnRef>
          <a:fillRef idx="0">
            <a:schemeClr val="accent1"/>
          </a:fillRef>
          <a:effectRef idx="0">
            <a:schemeClr val="accent1"/>
          </a:effectRef>
          <a:fontRef idx="minor">
            <a:schemeClr val="tx1"/>
          </a:fontRef>
        </p:style>
      </p:cxnSp>
      <p:cxnSp>
        <p:nvCxnSpPr>
          <p:cNvPr id="587" name="Elbow Connector 586">
            <a:extLst>
              <a:ext uri="{FF2B5EF4-FFF2-40B4-BE49-F238E27FC236}">
                <a16:creationId xmlns:a16="http://schemas.microsoft.com/office/drawing/2014/main" id="{3DDD82D3-C5B3-9744-836A-D2D10EF7A0D3}"/>
              </a:ext>
            </a:extLst>
          </p:cNvPr>
          <p:cNvCxnSpPr>
            <a:cxnSpLocks/>
          </p:cNvCxnSpPr>
          <p:nvPr/>
        </p:nvCxnSpPr>
        <p:spPr>
          <a:xfrm rot="5400000" flipH="1" flipV="1">
            <a:off x="1678773" y="2938191"/>
            <a:ext cx="432000" cy="108000"/>
          </a:xfrm>
          <a:prstGeom prst="bentConnector3">
            <a:avLst>
              <a:gd name="adj1" fmla="val 99997"/>
            </a:avLst>
          </a:prstGeom>
          <a:ln w="28575">
            <a:solidFill>
              <a:srgbClr val="FE6200"/>
            </a:solidFill>
            <a:tailEnd type="triangle"/>
          </a:ln>
        </p:spPr>
        <p:style>
          <a:lnRef idx="1">
            <a:schemeClr val="accent1"/>
          </a:lnRef>
          <a:fillRef idx="0">
            <a:schemeClr val="accent1"/>
          </a:fillRef>
          <a:effectRef idx="0">
            <a:schemeClr val="accent1"/>
          </a:effectRef>
          <a:fontRef idx="minor">
            <a:schemeClr val="tx1"/>
          </a:fontRef>
        </p:style>
      </p:cxnSp>
      <p:cxnSp>
        <p:nvCxnSpPr>
          <p:cNvPr id="588" name="Elbow Connector 587">
            <a:extLst>
              <a:ext uri="{FF2B5EF4-FFF2-40B4-BE49-F238E27FC236}">
                <a16:creationId xmlns:a16="http://schemas.microsoft.com/office/drawing/2014/main" id="{EDF44B07-41E7-A44E-BB98-D10329211503}"/>
              </a:ext>
            </a:extLst>
          </p:cNvPr>
          <p:cNvCxnSpPr>
            <a:cxnSpLocks/>
          </p:cNvCxnSpPr>
          <p:nvPr/>
        </p:nvCxnSpPr>
        <p:spPr>
          <a:xfrm>
            <a:off x="1836489" y="3200756"/>
            <a:ext cx="4276763" cy="773200"/>
          </a:xfrm>
          <a:prstGeom prst="bentConnector2">
            <a:avLst/>
          </a:prstGeom>
          <a:ln w="28575">
            <a:solidFill>
              <a:srgbClr val="FE6200"/>
            </a:solidFill>
          </a:ln>
        </p:spPr>
        <p:style>
          <a:lnRef idx="1">
            <a:schemeClr val="accent1"/>
          </a:lnRef>
          <a:fillRef idx="0">
            <a:schemeClr val="accent1"/>
          </a:fillRef>
          <a:effectRef idx="0">
            <a:schemeClr val="accent1"/>
          </a:effectRef>
          <a:fontRef idx="minor">
            <a:schemeClr val="tx1"/>
          </a:fontRef>
        </p:style>
      </p:cxnSp>
      <p:cxnSp>
        <p:nvCxnSpPr>
          <p:cNvPr id="591" name="Straight Arrow Connector 590">
            <a:extLst>
              <a:ext uri="{FF2B5EF4-FFF2-40B4-BE49-F238E27FC236}">
                <a16:creationId xmlns:a16="http://schemas.microsoft.com/office/drawing/2014/main" id="{28F693E7-383B-2E47-9AB2-EF68DC3D3B06}"/>
              </a:ext>
            </a:extLst>
          </p:cNvPr>
          <p:cNvCxnSpPr>
            <a:cxnSpLocks/>
          </p:cNvCxnSpPr>
          <p:nvPr/>
        </p:nvCxnSpPr>
        <p:spPr>
          <a:xfrm>
            <a:off x="3021533" y="2285479"/>
            <a:ext cx="1548920" cy="0"/>
          </a:xfrm>
          <a:prstGeom prst="straightConnector1">
            <a:avLst/>
          </a:prstGeom>
          <a:noFill/>
          <a:ln w="28575" cap="flat" cmpd="sng" algn="ctr">
            <a:solidFill>
              <a:srgbClr val="00B050"/>
            </a:solidFill>
            <a:prstDash val="solid"/>
            <a:miter lim="800000"/>
            <a:tailEnd type="triangle"/>
          </a:ln>
          <a:effectLst/>
        </p:spPr>
      </p:cxnSp>
      <p:sp>
        <p:nvSpPr>
          <p:cNvPr id="592" name="TextBox 591">
            <a:extLst>
              <a:ext uri="{FF2B5EF4-FFF2-40B4-BE49-F238E27FC236}">
                <a16:creationId xmlns:a16="http://schemas.microsoft.com/office/drawing/2014/main" id="{A92B5A6D-2AE8-BB43-BEC1-84F9E2B19C82}"/>
              </a:ext>
            </a:extLst>
          </p:cNvPr>
          <p:cNvSpPr txBox="1"/>
          <p:nvPr/>
        </p:nvSpPr>
        <p:spPr>
          <a:xfrm>
            <a:off x="2402255" y="2164755"/>
            <a:ext cx="740488" cy="27808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192</a:t>
            </a:r>
          </a:p>
        </p:txBody>
      </p:sp>
      <p:cxnSp>
        <p:nvCxnSpPr>
          <p:cNvPr id="593" name="Straight Connector 592">
            <a:extLst>
              <a:ext uri="{FF2B5EF4-FFF2-40B4-BE49-F238E27FC236}">
                <a16:creationId xmlns:a16="http://schemas.microsoft.com/office/drawing/2014/main" id="{C388A2BB-7AF9-F246-B338-DE879117FE70}"/>
              </a:ext>
            </a:extLst>
          </p:cNvPr>
          <p:cNvCxnSpPr>
            <a:cxnSpLocks/>
          </p:cNvCxnSpPr>
          <p:nvPr/>
        </p:nvCxnSpPr>
        <p:spPr>
          <a:xfrm flipV="1">
            <a:off x="2571839" y="2343040"/>
            <a:ext cx="210863" cy="183833"/>
          </a:xfrm>
          <a:prstGeom prst="line">
            <a:avLst/>
          </a:prstGeom>
          <a:noFill/>
          <a:ln w="25400" cap="flat" cmpd="sng" algn="ctr">
            <a:solidFill>
              <a:sysClr val="windowText" lastClr="000000"/>
            </a:solidFill>
            <a:prstDash val="solid"/>
            <a:miter lim="800000"/>
          </a:ln>
          <a:effectLst/>
        </p:spPr>
      </p:cxnSp>
      <p:sp>
        <p:nvSpPr>
          <p:cNvPr id="596" name="TextBox 595">
            <a:extLst>
              <a:ext uri="{FF2B5EF4-FFF2-40B4-BE49-F238E27FC236}">
                <a16:creationId xmlns:a16="http://schemas.microsoft.com/office/drawing/2014/main" id="{AD7BACB7-46EE-8745-B6BA-776F2321642F}"/>
              </a:ext>
            </a:extLst>
          </p:cNvPr>
          <p:cNvSpPr txBox="1"/>
          <p:nvPr/>
        </p:nvSpPr>
        <p:spPr>
          <a:xfrm>
            <a:off x="3708125" y="2050408"/>
            <a:ext cx="844029"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srgbClr val="00B050"/>
                </a:solidFill>
                <a:effectLst/>
                <a:uLnTx/>
                <a:uFillTx/>
                <a:latin typeface="Corbel" panose="020B0503020204020204" pitchFamily="34" charset="0"/>
                <a:ea typeface="+mn-ea"/>
                <a:cs typeface="+mn-cs"/>
              </a:rPr>
              <a:t>insertion</a:t>
            </a:r>
          </a:p>
        </p:txBody>
      </p:sp>
      <p:sp>
        <p:nvSpPr>
          <p:cNvPr id="597" name="TextBox 596">
            <a:extLst>
              <a:ext uri="{FF2B5EF4-FFF2-40B4-BE49-F238E27FC236}">
                <a16:creationId xmlns:a16="http://schemas.microsoft.com/office/drawing/2014/main" id="{BCF652AD-8AE6-7C44-8646-3E7D921ED24E}"/>
              </a:ext>
            </a:extLst>
          </p:cNvPr>
          <p:cNvSpPr txBox="1"/>
          <p:nvPr/>
        </p:nvSpPr>
        <p:spPr>
          <a:xfrm>
            <a:off x="3780712" y="2310187"/>
            <a:ext cx="771442"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srgbClr val="00B050"/>
                </a:solidFill>
                <a:effectLst/>
                <a:uLnTx/>
                <a:uFillTx/>
                <a:latin typeface="Corbel" panose="020B0503020204020204" pitchFamily="34" charset="0"/>
                <a:ea typeface="+mn-ea"/>
                <a:cs typeface="+mn-cs"/>
              </a:rPr>
              <a:t>deletion</a:t>
            </a:r>
          </a:p>
        </p:txBody>
      </p:sp>
      <p:sp>
        <p:nvSpPr>
          <p:cNvPr id="598" name="TextBox 597">
            <a:extLst>
              <a:ext uri="{FF2B5EF4-FFF2-40B4-BE49-F238E27FC236}">
                <a16:creationId xmlns:a16="http://schemas.microsoft.com/office/drawing/2014/main" id="{D44B4EB5-27DC-6E4C-92CB-01DF2A513642}"/>
              </a:ext>
            </a:extLst>
          </p:cNvPr>
          <p:cNvSpPr txBox="1"/>
          <p:nvPr/>
        </p:nvSpPr>
        <p:spPr>
          <a:xfrm>
            <a:off x="3780712" y="2577030"/>
            <a:ext cx="771442" cy="298864"/>
          </a:xfrm>
          <a:prstGeom prst="rect">
            <a:avLst/>
          </a:prstGeom>
          <a:noFill/>
          <a:ln w="38100">
            <a:noFill/>
          </a:ln>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srgbClr val="00B050"/>
                </a:solidFill>
                <a:effectLst/>
                <a:uLnTx/>
                <a:uFillTx/>
                <a:latin typeface="Corbel" panose="020B0503020204020204" pitchFamily="34" charset="0"/>
                <a:ea typeface="+mn-ea"/>
                <a:cs typeface="+mn-cs"/>
              </a:rPr>
              <a:t>subs</a:t>
            </a:r>
          </a:p>
        </p:txBody>
      </p:sp>
      <p:cxnSp>
        <p:nvCxnSpPr>
          <p:cNvPr id="599" name="Straight Arrow Connector 598">
            <a:extLst>
              <a:ext uri="{FF2B5EF4-FFF2-40B4-BE49-F238E27FC236}">
                <a16:creationId xmlns:a16="http://schemas.microsoft.com/office/drawing/2014/main" id="{D1077A70-E05F-2245-86A5-E94803DC5B87}"/>
              </a:ext>
            </a:extLst>
          </p:cNvPr>
          <p:cNvCxnSpPr>
            <a:cxnSpLocks/>
          </p:cNvCxnSpPr>
          <p:nvPr/>
        </p:nvCxnSpPr>
        <p:spPr>
          <a:xfrm flipV="1">
            <a:off x="6222243" y="1877894"/>
            <a:ext cx="265788" cy="247"/>
          </a:xfrm>
          <a:prstGeom prst="straightConnector1">
            <a:avLst/>
          </a:prstGeom>
          <a:noFill/>
          <a:ln w="25400" cap="flat" cmpd="sng" algn="ctr">
            <a:solidFill>
              <a:sysClr val="windowText" lastClr="000000"/>
            </a:solidFill>
            <a:prstDash val="solid"/>
            <a:miter lim="800000"/>
            <a:tailEnd type="triangle"/>
          </a:ln>
          <a:effectLst/>
        </p:spPr>
      </p:cxnSp>
      <p:cxnSp>
        <p:nvCxnSpPr>
          <p:cNvPr id="600" name="Straight Connector 599">
            <a:extLst>
              <a:ext uri="{FF2B5EF4-FFF2-40B4-BE49-F238E27FC236}">
                <a16:creationId xmlns:a16="http://schemas.microsoft.com/office/drawing/2014/main" id="{4A131C07-DBEE-2046-B5F9-9561CD5C84DF}"/>
              </a:ext>
            </a:extLst>
          </p:cNvPr>
          <p:cNvCxnSpPr>
            <a:cxnSpLocks/>
          </p:cNvCxnSpPr>
          <p:nvPr/>
        </p:nvCxnSpPr>
        <p:spPr>
          <a:xfrm flipH="1">
            <a:off x="5651438" y="2424496"/>
            <a:ext cx="564904" cy="0"/>
          </a:xfrm>
          <a:prstGeom prst="line">
            <a:avLst/>
          </a:prstGeom>
          <a:noFill/>
          <a:ln w="38100" cap="flat" cmpd="sng" algn="ctr">
            <a:solidFill>
              <a:srgbClr val="00B050"/>
            </a:solidFill>
            <a:prstDash val="solid"/>
            <a:miter lim="800000"/>
          </a:ln>
          <a:effectLst/>
        </p:spPr>
      </p:cxnSp>
      <p:cxnSp>
        <p:nvCxnSpPr>
          <p:cNvPr id="601" name="Straight Connector 600">
            <a:extLst>
              <a:ext uri="{FF2B5EF4-FFF2-40B4-BE49-F238E27FC236}">
                <a16:creationId xmlns:a16="http://schemas.microsoft.com/office/drawing/2014/main" id="{C2799503-01D4-E44C-88E3-02E6407AD831}"/>
              </a:ext>
            </a:extLst>
          </p:cNvPr>
          <p:cNvCxnSpPr>
            <a:cxnSpLocks/>
          </p:cNvCxnSpPr>
          <p:nvPr/>
        </p:nvCxnSpPr>
        <p:spPr>
          <a:xfrm flipH="1" flipV="1">
            <a:off x="6232113" y="1880029"/>
            <a:ext cx="0" cy="558000"/>
          </a:xfrm>
          <a:prstGeom prst="line">
            <a:avLst/>
          </a:prstGeom>
          <a:noFill/>
          <a:ln w="25400" cap="flat" cmpd="sng" algn="ctr">
            <a:solidFill>
              <a:sysClr val="windowText" lastClr="000000"/>
            </a:solidFill>
            <a:prstDash val="solid"/>
            <a:miter lim="800000"/>
          </a:ln>
          <a:effectLst/>
        </p:spPr>
      </p:cxnSp>
      <p:cxnSp>
        <p:nvCxnSpPr>
          <p:cNvPr id="602" name="Elbow Connector 601">
            <a:extLst>
              <a:ext uri="{FF2B5EF4-FFF2-40B4-BE49-F238E27FC236}">
                <a16:creationId xmlns:a16="http://schemas.microsoft.com/office/drawing/2014/main" id="{EBF8330A-AB2E-3944-919B-2303B9A47DC5}"/>
              </a:ext>
            </a:extLst>
          </p:cNvPr>
          <p:cNvCxnSpPr>
            <a:cxnSpLocks/>
          </p:cNvCxnSpPr>
          <p:nvPr/>
        </p:nvCxnSpPr>
        <p:spPr>
          <a:xfrm flipH="1" flipV="1">
            <a:off x="2172136" y="1659171"/>
            <a:ext cx="5146612" cy="1183963"/>
          </a:xfrm>
          <a:prstGeom prst="bentConnector4">
            <a:avLst>
              <a:gd name="adj1" fmla="val -10722"/>
              <a:gd name="adj2" fmla="val 11789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603" name="Group 602">
            <a:extLst>
              <a:ext uri="{FF2B5EF4-FFF2-40B4-BE49-F238E27FC236}">
                <a16:creationId xmlns:a16="http://schemas.microsoft.com/office/drawing/2014/main" id="{06809DCA-8BCB-FD44-8F78-99FBE71E5E36}"/>
              </a:ext>
            </a:extLst>
          </p:cNvPr>
          <p:cNvGrpSpPr/>
          <p:nvPr/>
        </p:nvGrpSpPr>
        <p:grpSpPr>
          <a:xfrm>
            <a:off x="3123589" y="1756090"/>
            <a:ext cx="740488" cy="340345"/>
            <a:chOff x="4885665" y="9917646"/>
            <a:chExt cx="1103262" cy="507084"/>
          </a:xfrm>
        </p:grpSpPr>
        <p:sp>
          <p:nvSpPr>
            <p:cNvPr id="604" name="TextBox 603">
              <a:extLst>
                <a:ext uri="{FF2B5EF4-FFF2-40B4-BE49-F238E27FC236}">
                  <a16:creationId xmlns:a16="http://schemas.microsoft.com/office/drawing/2014/main" id="{3C95F26E-E38F-A94E-A5A4-41871B6B04A5}"/>
                </a:ext>
              </a:extLst>
            </p:cNvPr>
            <p:cNvSpPr txBox="1"/>
            <p:nvPr/>
          </p:nvSpPr>
          <p:spPr>
            <a:xfrm>
              <a:off x="4885665" y="9917646"/>
              <a:ext cx="1103262" cy="414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605" name="Straight Connector 604">
              <a:extLst>
                <a:ext uri="{FF2B5EF4-FFF2-40B4-BE49-F238E27FC236}">
                  <a16:creationId xmlns:a16="http://schemas.microsoft.com/office/drawing/2014/main" id="{C9FB4E5B-CC78-A240-A7E1-111E4923C7DA}"/>
                </a:ext>
              </a:extLst>
            </p:cNvPr>
            <p:cNvCxnSpPr>
              <a:cxnSpLocks/>
            </p:cNvCxnSpPr>
            <p:nvPr/>
          </p:nvCxnSpPr>
          <p:spPr>
            <a:xfrm flipV="1">
              <a:off x="5105892" y="10150836"/>
              <a:ext cx="314167" cy="273894"/>
            </a:xfrm>
            <a:prstGeom prst="line">
              <a:avLst/>
            </a:prstGeom>
            <a:noFill/>
            <a:ln w="25400" cap="flat" cmpd="sng" algn="ctr">
              <a:solidFill>
                <a:sysClr val="windowText" lastClr="000000"/>
              </a:solidFill>
              <a:prstDash val="solid"/>
              <a:miter lim="800000"/>
            </a:ln>
            <a:effectLst/>
          </p:spPr>
        </p:cxnSp>
      </p:grpSp>
      <p:grpSp>
        <p:nvGrpSpPr>
          <p:cNvPr id="606" name="Group 605">
            <a:extLst>
              <a:ext uri="{FF2B5EF4-FFF2-40B4-BE49-F238E27FC236}">
                <a16:creationId xmlns:a16="http://schemas.microsoft.com/office/drawing/2014/main" id="{3CC76A91-0F69-6349-A693-1D70B0A72DF4}"/>
              </a:ext>
            </a:extLst>
          </p:cNvPr>
          <p:cNvGrpSpPr/>
          <p:nvPr/>
        </p:nvGrpSpPr>
        <p:grpSpPr>
          <a:xfrm>
            <a:off x="3350202" y="2040556"/>
            <a:ext cx="740488" cy="340345"/>
            <a:chOff x="4885665" y="9917646"/>
            <a:chExt cx="1103262" cy="507084"/>
          </a:xfrm>
        </p:grpSpPr>
        <p:sp>
          <p:nvSpPr>
            <p:cNvPr id="607" name="TextBox 606">
              <a:extLst>
                <a:ext uri="{FF2B5EF4-FFF2-40B4-BE49-F238E27FC236}">
                  <a16:creationId xmlns:a16="http://schemas.microsoft.com/office/drawing/2014/main" id="{8A061629-6256-7F4C-A047-85D45E30EDF3}"/>
                </a:ext>
              </a:extLst>
            </p:cNvPr>
            <p:cNvSpPr txBox="1"/>
            <p:nvPr/>
          </p:nvSpPr>
          <p:spPr>
            <a:xfrm>
              <a:off x="4885665" y="9917646"/>
              <a:ext cx="1103262" cy="414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608" name="Straight Connector 607">
              <a:extLst>
                <a:ext uri="{FF2B5EF4-FFF2-40B4-BE49-F238E27FC236}">
                  <a16:creationId xmlns:a16="http://schemas.microsoft.com/office/drawing/2014/main" id="{5320A65B-F2CE-CE4D-AC1E-6A49F74F5F08}"/>
                </a:ext>
              </a:extLst>
            </p:cNvPr>
            <p:cNvCxnSpPr>
              <a:cxnSpLocks/>
            </p:cNvCxnSpPr>
            <p:nvPr/>
          </p:nvCxnSpPr>
          <p:spPr>
            <a:xfrm flipV="1">
              <a:off x="5105892" y="10150836"/>
              <a:ext cx="314167" cy="273894"/>
            </a:xfrm>
            <a:prstGeom prst="line">
              <a:avLst/>
            </a:prstGeom>
            <a:noFill/>
            <a:ln w="25400" cap="flat" cmpd="sng" algn="ctr">
              <a:solidFill>
                <a:sysClr val="windowText" lastClr="000000"/>
              </a:solidFill>
              <a:prstDash val="solid"/>
              <a:miter lim="800000"/>
            </a:ln>
            <a:effectLst/>
          </p:spPr>
        </p:cxnSp>
      </p:grpSp>
      <p:grpSp>
        <p:nvGrpSpPr>
          <p:cNvPr id="609" name="Group 608">
            <a:extLst>
              <a:ext uri="{FF2B5EF4-FFF2-40B4-BE49-F238E27FC236}">
                <a16:creationId xmlns:a16="http://schemas.microsoft.com/office/drawing/2014/main" id="{7A4AD672-2E16-E44D-BD5A-DDDB6A3B3CF0}"/>
              </a:ext>
            </a:extLst>
          </p:cNvPr>
          <p:cNvGrpSpPr/>
          <p:nvPr/>
        </p:nvGrpSpPr>
        <p:grpSpPr>
          <a:xfrm>
            <a:off x="3123589" y="2326787"/>
            <a:ext cx="740488" cy="340345"/>
            <a:chOff x="4885665" y="9917646"/>
            <a:chExt cx="1103262" cy="507084"/>
          </a:xfrm>
        </p:grpSpPr>
        <p:sp>
          <p:nvSpPr>
            <p:cNvPr id="610" name="TextBox 609">
              <a:extLst>
                <a:ext uri="{FF2B5EF4-FFF2-40B4-BE49-F238E27FC236}">
                  <a16:creationId xmlns:a16="http://schemas.microsoft.com/office/drawing/2014/main" id="{5A7B4C62-F9B6-8047-9A7F-8DCED48C7A6D}"/>
                </a:ext>
              </a:extLst>
            </p:cNvPr>
            <p:cNvSpPr txBox="1"/>
            <p:nvPr/>
          </p:nvSpPr>
          <p:spPr>
            <a:xfrm>
              <a:off x="4885665" y="9917646"/>
              <a:ext cx="1103262" cy="414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611" name="Straight Connector 610">
              <a:extLst>
                <a:ext uri="{FF2B5EF4-FFF2-40B4-BE49-F238E27FC236}">
                  <a16:creationId xmlns:a16="http://schemas.microsoft.com/office/drawing/2014/main" id="{A79053E8-5E62-614E-A5F0-BB057A943076}"/>
                </a:ext>
              </a:extLst>
            </p:cNvPr>
            <p:cNvCxnSpPr>
              <a:cxnSpLocks/>
            </p:cNvCxnSpPr>
            <p:nvPr/>
          </p:nvCxnSpPr>
          <p:spPr>
            <a:xfrm flipV="1">
              <a:off x="5105892" y="10150836"/>
              <a:ext cx="314167" cy="273894"/>
            </a:xfrm>
            <a:prstGeom prst="line">
              <a:avLst/>
            </a:prstGeom>
            <a:noFill/>
            <a:ln w="25400" cap="flat" cmpd="sng" algn="ctr">
              <a:solidFill>
                <a:sysClr val="windowText" lastClr="000000"/>
              </a:solidFill>
              <a:prstDash val="solid"/>
              <a:miter lim="800000"/>
            </a:ln>
            <a:effectLst/>
          </p:spPr>
        </p:cxnSp>
      </p:grpSp>
      <p:grpSp>
        <p:nvGrpSpPr>
          <p:cNvPr id="612" name="Group 611">
            <a:extLst>
              <a:ext uri="{FF2B5EF4-FFF2-40B4-BE49-F238E27FC236}">
                <a16:creationId xmlns:a16="http://schemas.microsoft.com/office/drawing/2014/main" id="{BAB7FB5E-CFFD-3C42-B4E6-B5C4A1398080}"/>
              </a:ext>
            </a:extLst>
          </p:cNvPr>
          <p:cNvGrpSpPr/>
          <p:nvPr/>
        </p:nvGrpSpPr>
        <p:grpSpPr>
          <a:xfrm>
            <a:off x="3349450" y="2579389"/>
            <a:ext cx="740488" cy="340345"/>
            <a:chOff x="4885665" y="9917646"/>
            <a:chExt cx="1103262" cy="507084"/>
          </a:xfrm>
        </p:grpSpPr>
        <p:sp>
          <p:nvSpPr>
            <p:cNvPr id="613" name="TextBox 612">
              <a:extLst>
                <a:ext uri="{FF2B5EF4-FFF2-40B4-BE49-F238E27FC236}">
                  <a16:creationId xmlns:a16="http://schemas.microsoft.com/office/drawing/2014/main" id="{2880583D-EEF8-8846-9CF0-B6D311B7753C}"/>
                </a:ext>
              </a:extLst>
            </p:cNvPr>
            <p:cNvSpPr txBox="1"/>
            <p:nvPr/>
          </p:nvSpPr>
          <p:spPr>
            <a:xfrm>
              <a:off x="4885665" y="9917646"/>
              <a:ext cx="1103262" cy="414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7"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64</a:t>
              </a:r>
            </a:p>
          </p:txBody>
        </p:sp>
        <p:cxnSp>
          <p:nvCxnSpPr>
            <p:cNvPr id="614" name="Straight Connector 613">
              <a:extLst>
                <a:ext uri="{FF2B5EF4-FFF2-40B4-BE49-F238E27FC236}">
                  <a16:creationId xmlns:a16="http://schemas.microsoft.com/office/drawing/2014/main" id="{F5363486-A11B-AE45-88C7-463F1C839614}"/>
                </a:ext>
              </a:extLst>
            </p:cNvPr>
            <p:cNvCxnSpPr>
              <a:cxnSpLocks/>
            </p:cNvCxnSpPr>
            <p:nvPr/>
          </p:nvCxnSpPr>
          <p:spPr>
            <a:xfrm flipV="1">
              <a:off x="5105892" y="10150836"/>
              <a:ext cx="314167" cy="273894"/>
            </a:xfrm>
            <a:prstGeom prst="line">
              <a:avLst/>
            </a:prstGeom>
            <a:noFill/>
            <a:ln w="25400" cap="flat" cmpd="sng" algn="ctr">
              <a:solidFill>
                <a:sysClr val="windowText" lastClr="000000"/>
              </a:solidFill>
              <a:prstDash val="solid"/>
              <a:miter lim="800000"/>
            </a:ln>
            <a:effectLst/>
          </p:spPr>
        </p:cxnSp>
      </p:grpSp>
      <p:cxnSp>
        <p:nvCxnSpPr>
          <p:cNvPr id="615" name="Elbow Connector 614">
            <a:extLst>
              <a:ext uri="{FF2B5EF4-FFF2-40B4-BE49-F238E27FC236}">
                <a16:creationId xmlns:a16="http://schemas.microsoft.com/office/drawing/2014/main" id="{80EE5B8B-035E-254A-B4D5-EF759E4808AC}"/>
              </a:ext>
            </a:extLst>
          </p:cNvPr>
          <p:cNvCxnSpPr>
            <a:cxnSpLocks/>
            <a:stCxn id="565" idx="3"/>
            <a:endCxn id="616" idx="0"/>
          </p:cNvCxnSpPr>
          <p:nvPr/>
        </p:nvCxnSpPr>
        <p:spPr>
          <a:xfrm>
            <a:off x="7586359" y="1885642"/>
            <a:ext cx="52703" cy="2357045"/>
          </a:xfrm>
          <a:prstGeom prst="bentConnector2">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6" name="TextBox 615">
            <a:extLst>
              <a:ext uri="{FF2B5EF4-FFF2-40B4-BE49-F238E27FC236}">
                <a16:creationId xmlns:a16="http://schemas.microsoft.com/office/drawing/2014/main" id="{9669A2DD-B39E-CE46-8579-825EB9656649}"/>
              </a:ext>
            </a:extLst>
          </p:cNvPr>
          <p:cNvSpPr txBox="1"/>
          <p:nvPr/>
        </p:nvSpPr>
        <p:spPr>
          <a:xfrm>
            <a:off x="7186883" y="4242687"/>
            <a:ext cx="904358" cy="459228"/>
          </a:xfrm>
          <a:prstGeom prst="rect">
            <a:avLst/>
          </a:prstGeom>
          <a:noFill/>
        </p:spPr>
        <p:txBody>
          <a:bodyPr wrap="square" t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to main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p>
        </p:txBody>
      </p:sp>
      <p:cxnSp>
        <p:nvCxnSpPr>
          <p:cNvPr id="619" name="Straight Connector 618">
            <a:extLst>
              <a:ext uri="{FF2B5EF4-FFF2-40B4-BE49-F238E27FC236}">
                <a16:creationId xmlns:a16="http://schemas.microsoft.com/office/drawing/2014/main" id="{892F1FDA-66AF-2644-9BDF-0EA0E3E61A5F}"/>
              </a:ext>
            </a:extLst>
          </p:cNvPr>
          <p:cNvCxnSpPr>
            <a:cxnSpLocks/>
          </p:cNvCxnSpPr>
          <p:nvPr/>
        </p:nvCxnSpPr>
        <p:spPr>
          <a:xfrm flipH="1">
            <a:off x="2482538" y="3611757"/>
            <a:ext cx="4479057" cy="92"/>
          </a:xfrm>
          <a:prstGeom prst="line">
            <a:avLst/>
          </a:prstGeom>
          <a:noFill/>
          <a:ln w="28575" cap="flat" cmpd="sng" algn="ctr">
            <a:solidFill>
              <a:srgbClr val="0070C0"/>
            </a:solidFill>
            <a:prstDash val="solid"/>
            <a:miter lim="800000"/>
          </a:ln>
          <a:effectLst/>
        </p:spPr>
      </p:cxnSp>
      <p:sp>
        <p:nvSpPr>
          <p:cNvPr id="620" name="TextBox 619">
            <a:extLst>
              <a:ext uri="{FF2B5EF4-FFF2-40B4-BE49-F238E27FC236}">
                <a16:creationId xmlns:a16="http://schemas.microsoft.com/office/drawing/2014/main" id="{41B2967F-A153-9440-8232-D459120E4A7D}"/>
              </a:ext>
            </a:extLst>
          </p:cNvPr>
          <p:cNvSpPr txBox="1">
            <a:spLocks noChangeAspect="1"/>
          </p:cNvSpPr>
          <p:nvPr/>
        </p:nvSpPr>
        <p:spPr>
          <a:xfrm>
            <a:off x="1794603" y="1372652"/>
            <a:ext cx="289951" cy="289951"/>
          </a:xfrm>
          <a:prstGeom prst="ellipse">
            <a:avLst/>
          </a:prstGeom>
          <a:solidFill>
            <a:srgbClr val="FE6200"/>
          </a:solidFill>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1</a:t>
            </a:r>
          </a:p>
        </p:txBody>
      </p:sp>
      <p:sp>
        <p:nvSpPr>
          <p:cNvPr id="621" name="TextBox 620">
            <a:extLst>
              <a:ext uri="{FF2B5EF4-FFF2-40B4-BE49-F238E27FC236}">
                <a16:creationId xmlns:a16="http://schemas.microsoft.com/office/drawing/2014/main" id="{D8CB2AC5-BDEF-E849-8626-F104AFCBF28E}"/>
              </a:ext>
            </a:extLst>
          </p:cNvPr>
          <p:cNvSpPr txBox="1">
            <a:spLocks noChangeAspect="1"/>
          </p:cNvSpPr>
          <p:nvPr/>
        </p:nvSpPr>
        <p:spPr>
          <a:xfrm>
            <a:off x="5485500" y="1782791"/>
            <a:ext cx="289951" cy="289951"/>
          </a:xfrm>
          <a:prstGeom prst="ellipse">
            <a:avLst/>
          </a:prstGeom>
          <a:solidFill>
            <a:srgbClr val="00B050"/>
          </a:solidFill>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2</a:t>
            </a:r>
          </a:p>
        </p:txBody>
      </p:sp>
      <p:sp>
        <p:nvSpPr>
          <p:cNvPr id="622" name="Triangle 621">
            <a:extLst>
              <a:ext uri="{FF2B5EF4-FFF2-40B4-BE49-F238E27FC236}">
                <a16:creationId xmlns:a16="http://schemas.microsoft.com/office/drawing/2014/main" id="{61D11769-E980-9C4C-BBF0-9C56FC771118}"/>
              </a:ext>
            </a:extLst>
          </p:cNvPr>
          <p:cNvSpPr/>
          <p:nvPr/>
        </p:nvSpPr>
        <p:spPr>
          <a:xfrm rot="5400000">
            <a:off x="4577888" y="1576019"/>
            <a:ext cx="131768" cy="114801"/>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7"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cxnSp>
        <p:nvCxnSpPr>
          <p:cNvPr id="623" name="Elbow Connector 622">
            <a:extLst>
              <a:ext uri="{FF2B5EF4-FFF2-40B4-BE49-F238E27FC236}">
                <a16:creationId xmlns:a16="http://schemas.microsoft.com/office/drawing/2014/main" id="{9D6AC028-6990-264B-A180-357F8F745CFD}"/>
              </a:ext>
            </a:extLst>
          </p:cNvPr>
          <p:cNvCxnSpPr>
            <a:cxnSpLocks/>
          </p:cNvCxnSpPr>
          <p:nvPr/>
        </p:nvCxnSpPr>
        <p:spPr>
          <a:xfrm rot="5400000">
            <a:off x="3488225" y="3638664"/>
            <a:ext cx="413180" cy="345523"/>
          </a:xfrm>
          <a:prstGeom prst="bentConnector3">
            <a:avLst>
              <a:gd name="adj1" fmla="val 10064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24" name="Elbow Connector 623">
            <a:extLst>
              <a:ext uri="{FF2B5EF4-FFF2-40B4-BE49-F238E27FC236}">
                <a16:creationId xmlns:a16="http://schemas.microsoft.com/office/drawing/2014/main" id="{6141D439-AF99-2746-92B4-47ABB0006FF9}"/>
              </a:ext>
            </a:extLst>
          </p:cNvPr>
          <p:cNvCxnSpPr>
            <a:cxnSpLocks/>
          </p:cNvCxnSpPr>
          <p:nvPr/>
        </p:nvCxnSpPr>
        <p:spPr>
          <a:xfrm rot="5400000">
            <a:off x="6365988" y="3418682"/>
            <a:ext cx="845688" cy="345523"/>
          </a:xfrm>
          <a:prstGeom prst="bentConnector3">
            <a:avLst>
              <a:gd name="adj1" fmla="val 10064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25" name="TextBox 624">
            <a:extLst>
              <a:ext uri="{FF2B5EF4-FFF2-40B4-BE49-F238E27FC236}">
                <a16:creationId xmlns:a16="http://schemas.microsoft.com/office/drawing/2014/main" id="{73B5E7F1-88C1-924D-A95D-995D82F3EAAC}"/>
              </a:ext>
            </a:extLst>
          </p:cNvPr>
          <p:cNvSpPr txBox="1"/>
          <p:nvPr/>
        </p:nvSpPr>
        <p:spPr>
          <a:xfrm>
            <a:off x="6497270" y="2527692"/>
            <a:ext cx="884758" cy="669477"/>
          </a:xfrm>
          <a:prstGeom prst="roundRect">
            <a:avLst>
              <a:gd name="adj" fmla="val 4956"/>
            </a:avLst>
          </a:prstGeom>
          <a:solidFill>
            <a:schemeClr val="bg1"/>
          </a:solidFill>
          <a:ln w="28575">
            <a:solidFill>
              <a:srgbClr val="0070C0"/>
            </a:solid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Next Rd </a:t>
            </a:r>
            <a:r>
              <a:rPr kumimoji="0" lang="en-US" sz="1342"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Addr</a:t>
            </a:r>
            <a:r>
              <a:rPr kumimoji="0" lang="en-US" sz="1342"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Compute</a:t>
            </a:r>
          </a:p>
        </p:txBody>
      </p:sp>
      <p:sp>
        <p:nvSpPr>
          <p:cNvPr id="626" name="TextBox 625">
            <a:extLst>
              <a:ext uri="{FF2B5EF4-FFF2-40B4-BE49-F238E27FC236}">
                <a16:creationId xmlns:a16="http://schemas.microsoft.com/office/drawing/2014/main" id="{D75819ED-38CD-F444-B8AB-3F3B9230D58A}"/>
              </a:ext>
            </a:extLst>
          </p:cNvPr>
          <p:cNvSpPr txBox="1">
            <a:spLocks noChangeAspect="1"/>
          </p:cNvSpPr>
          <p:nvPr/>
        </p:nvSpPr>
        <p:spPr>
          <a:xfrm>
            <a:off x="7241999" y="2348001"/>
            <a:ext cx="289951" cy="289951"/>
          </a:xfrm>
          <a:prstGeom prst="ellipse">
            <a:avLst/>
          </a:prstGeom>
          <a:solidFill>
            <a:srgbClr val="0070C0"/>
          </a:solidFill>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3</a:t>
            </a:r>
          </a:p>
        </p:txBody>
      </p:sp>
      <p:cxnSp>
        <p:nvCxnSpPr>
          <p:cNvPr id="634" name="Straight Connector 633">
            <a:extLst>
              <a:ext uri="{FF2B5EF4-FFF2-40B4-BE49-F238E27FC236}">
                <a16:creationId xmlns:a16="http://schemas.microsoft.com/office/drawing/2014/main" id="{F637A0EB-0283-0644-958B-A111256F9F89}"/>
              </a:ext>
            </a:extLst>
          </p:cNvPr>
          <p:cNvCxnSpPr>
            <a:cxnSpLocks/>
          </p:cNvCxnSpPr>
          <p:nvPr/>
        </p:nvCxnSpPr>
        <p:spPr>
          <a:xfrm flipV="1">
            <a:off x="6232113" y="2407482"/>
            <a:ext cx="0" cy="478800"/>
          </a:xfrm>
          <a:prstGeom prst="line">
            <a:avLst/>
          </a:prstGeom>
          <a:noFill/>
          <a:ln w="25400" cap="flat" cmpd="sng" algn="ctr">
            <a:solidFill>
              <a:sysClr val="windowText" lastClr="000000"/>
            </a:solidFill>
            <a:prstDash val="solid"/>
            <a:miter lim="800000"/>
          </a:ln>
          <a:effectLst/>
        </p:spPr>
      </p:cxnSp>
      <p:sp>
        <p:nvSpPr>
          <p:cNvPr id="760" name="TextBox 759">
            <a:extLst>
              <a:ext uri="{FF2B5EF4-FFF2-40B4-BE49-F238E27FC236}">
                <a16:creationId xmlns:a16="http://schemas.microsoft.com/office/drawing/2014/main" id="{9F8E3053-2901-3241-8947-D6EFE7CA2FC5}"/>
              </a:ext>
            </a:extLst>
          </p:cNvPr>
          <p:cNvSpPr txBox="1"/>
          <p:nvPr/>
        </p:nvSpPr>
        <p:spPr>
          <a:xfrm>
            <a:off x="1217846" y="3705666"/>
            <a:ext cx="904359" cy="665085"/>
          </a:xfrm>
          <a:prstGeom prst="roundRect">
            <a:avLst>
              <a:gd name="adj" fmla="val 6414"/>
            </a:avLst>
          </a:prstGeom>
          <a:solidFill>
            <a:srgbClr val="9DC3E6"/>
          </a:solidFill>
          <a:ln w="25400">
            <a:solidFill>
              <a:schemeClr val="tx1"/>
            </a:solidFill>
          </a:ln>
        </p:spPr>
        <p:txBody>
          <a:bodyPr wrap="square" lIns="0" tIns="0" rIns="0" bIns="0" rtlCol="0" anchor="ctr" anchorCtr="0">
            <a:noAutofit/>
          </a:bodyPr>
          <a:lstStyle>
            <a:defPPr>
              <a:defRPr lang="en-US"/>
            </a:defPPr>
            <a:lvl1pPr algn="ctr">
              <a:defRPr sz="1950" b="1">
                <a:solidFill>
                  <a:schemeClr val="tx2">
                    <a:lumMod val="50000"/>
                  </a:schemeClr>
                </a:solidFill>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1.5KB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TB-SRAM</a:t>
            </a:r>
            <a:r>
              <a:rPr kumimoji="0" lang="en-US" sz="1342" b="1" i="0" u="none" strike="noStrike" kern="1200" cap="none" spc="0" normalizeH="0" baseline="-2500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1</a:t>
            </a:r>
          </a:p>
        </p:txBody>
      </p:sp>
      <p:sp>
        <p:nvSpPr>
          <p:cNvPr id="807" name="TextBox 806">
            <a:extLst>
              <a:ext uri="{FF2B5EF4-FFF2-40B4-BE49-F238E27FC236}">
                <a16:creationId xmlns:a16="http://schemas.microsoft.com/office/drawing/2014/main" id="{5882546B-DF2E-B74E-8A18-AEB68712A87C}"/>
              </a:ext>
            </a:extLst>
          </p:cNvPr>
          <p:cNvSpPr txBox="1"/>
          <p:nvPr/>
        </p:nvSpPr>
        <p:spPr>
          <a:xfrm>
            <a:off x="2608139" y="3706662"/>
            <a:ext cx="904359" cy="665085"/>
          </a:xfrm>
          <a:prstGeom prst="roundRect">
            <a:avLst>
              <a:gd name="adj" fmla="val 6414"/>
            </a:avLst>
          </a:prstGeom>
          <a:solidFill>
            <a:srgbClr val="9DC3E6"/>
          </a:solidFill>
          <a:ln w="25400">
            <a:solidFill>
              <a:schemeClr val="tx1"/>
            </a:solidFill>
          </a:ln>
        </p:spPr>
        <p:txBody>
          <a:bodyPr wrap="square" lIns="0" tIns="0" rIns="0" bIns="0" rtlCol="0" anchor="ctr" anchorCtr="0">
            <a:noAutofit/>
          </a:bodyPr>
          <a:lstStyle>
            <a:defPPr>
              <a:defRPr lang="en-US"/>
            </a:defPPr>
            <a:lvl1pPr algn="ctr">
              <a:defRPr sz="1950" b="1">
                <a:solidFill>
                  <a:schemeClr val="tx2">
                    <a:lumMod val="50000"/>
                  </a:schemeClr>
                </a:solidFill>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1.5KB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TB-SRAM</a:t>
            </a:r>
            <a:r>
              <a:rPr kumimoji="0" lang="en-US" sz="1342" b="1" i="0" u="none" strike="noStrike" kern="1200" cap="none" spc="0" normalizeH="0" baseline="-2500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2</a:t>
            </a:r>
          </a:p>
        </p:txBody>
      </p:sp>
      <p:sp>
        <p:nvSpPr>
          <p:cNvPr id="808" name="TextBox 807">
            <a:extLst>
              <a:ext uri="{FF2B5EF4-FFF2-40B4-BE49-F238E27FC236}">
                <a16:creationId xmlns:a16="http://schemas.microsoft.com/office/drawing/2014/main" id="{77791768-CF28-1B46-88A6-A4B4389B810B}"/>
              </a:ext>
            </a:extLst>
          </p:cNvPr>
          <p:cNvSpPr txBox="1"/>
          <p:nvPr/>
        </p:nvSpPr>
        <p:spPr>
          <a:xfrm>
            <a:off x="5703606" y="3706662"/>
            <a:ext cx="904359" cy="665085"/>
          </a:xfrm>
          <a:prstGeom prst="roundRect">
            <a:avLst>
              <a:gd name="adj" fmla="val 6414"/>
            </a:avLst>
          </a:prstGeom>
          <a:solidFill>
            <a:srgbClr val="9DC3E6"/>
          </a:solidFill>
          <a:ln w="25400">
            <a:solidFill>
              <a:schemeClr val="tx1"/>
            </a:solidFill>
          </a:ln>
        </p:spPr>
        <p:txBody>
          <a:bodyPr wrap="square" lIns="0" tIns="0" rIns="0" bIns="0" rtlCol="0" anchor="ctr" anchorCtr="0">
            <a:noAutofit/>
          </a:bodyPr>
          <a:lstStyle>
            <a:defPPr>
              <a:defRPr lang="en-US"/>
            </a:defPPr>
            <a:lvl1pPr algn="ctr">
              <a:defRPr sz="1200" b="1">
                <a:solidFill>
                  <a:schemeClr val="tx2">
                    <a:lumMod val="50000"/>
                  </a:schemeClr>
                </a:solidFill>
                <a:latin typeface="Corbel" panose="020B0503020204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1.5KB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42" b="1" i="0" u="none" strike="noStrike" kern="1200" cap="none" spc="0" normalizeH="0" baseline="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TB-SRAM</a:t>
            </a:r>
            <a:r>
              <a:rPr kumimoji="0" lang="en-US" sz="1342" b="1" i="0" u="none" strike="noStrike" kern="1200" cap="none" spc="0" normalizeH="0" baseline="-25000" noProof="0" dirty="0">
                <a:ln>
                  <a:noFill/>
                </a:ln>
                <a:solidFill>
                  <a:srgbClr val="242852">
                    <a:lumMod val="50000"/>
                  </a:srgbClr>
                </a:solidFill>
                <a:effectLst/>
                <a:uLnTx/>
                <a:uFillTx/>
                <a:latin typeface="Calibri" panose="020F0502020204030204" pitchFamily="34" charset="0"/>
                <a:ea typeface="+mn-ea"/>
                <a:cs typeface="Calibri" panose="020F0502020204030204" pitchFamily="34" charset="0"/>
              </a:rPr>
              <a:t>64</a:t>
            </a:r>
          </a:p>
        </p:txBody>
      </p:sp>
      <p:sp>
        <p:nvSpPr>
          <p:cNvPr id="820" name="TextBox 819">
            <a:extLst>
              <a:ext uri="{FF2B5EF4-FFF2-40B4-BE49-F238E27FC236}">
                <a16:creationId xmlns:a16="http://schemas.microsoft.com/office/drawing/2014/main" id="{C4879A81-B0EF-5946-8E32-3D800C33907D}"/>
              </a:ext>
            </a:extLst>
          </p:cNvPr>
          <p:cNvSpPr txBox="1">
            <a:spLocks noChangeAspect="1"/>
          </p:cNvSpPr>
          <p:nvPr/>
        </p:nvSpPr>
        <p:spPr>
          <a:xfrm>
            <a:off x="843876" y="4853468"/>
            <a:ext cx="289951" cy="289951"/>
          </a:xfrm>
          <a:prstGeom prst="ellipse">
            <a:avLst/>
          </a:prstGeom>
          <a:solidFill>
            <a:srgbClr val="FE6200"/>
          </a:solidFill>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1</a:t>
            </a:r>
          </a:p>
        </p:txBody>
      </p:sp>
      <p:sp>
        <p:nvSpPr>
          <p:cNvPr id="821" name="TextBox 820">
            <a:extLst>
              <a:ext uri="{FF2B5EF4-FFF2-40B4-BE49-F238E27FC236}">
                <a16:creationId xmlns:a16="http://schemas.microsoft.com/office/drawing/2014/main" id="{84E138AE-E4A0-EF4E-A5AB-8812E913ADEB}"/>
              </a:ext>
            </a:extLst>
          </p:cNvPr>
          <p:cNvSpPr txBox="1">
            <a:spLocks noChangeAspect="1"/>
          </p:cNvSpPr>
          <p:nvPr/>
        </p:nvSpPr>
        <p:spPr>
          <a:xfrm>
            <a:off x="843875" y="5459490"/>
            <a:ext cx="289951" cy="289951"/>
          </a:xfrm>
          <a:prstGeom prst="ellipse">
            <a:avLst/>
          </a:prstGeom>
          <a:solidFill>
            <a:srgbClr val="00B050"/>
          </a:solidFill>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2</a:t>
            </a:r>
          </a:p>
        </p:txBody>
      </p:sp>
      <p:sp>
        <p:nvSpPr>
          <p:cNvPr id="822" name="TextBox 821">
            <a:extLst>
              <a:ext uri="{FF2B5EF4-FFF2-40B4-BE49-F238E27FC236}">
                <a16:creationId xmlns:a16="http://schemas.microsoft.com/office/drawing/2014/main" id="{9F86C368-CA92-884E-9C8D-EABB0E5C7C62}"/>
              </a:ext>
            </a:extLst>
          </p:cNvPr>
          <p:cNvSpPr txBox="1">
            <a:spLocks noChangeAspect="1"/>
          </p:cNvSpPr>
          <p:nvPr/>
        </p:nvSpPr>
        <p:spPr>
          <a:xfrm>
            <a:off x="843875" y="6066990"/>
            <a:ext cx="289951" cy="289951"/>
          </a:xfrm>
          <a:prstGeom prst="ellipse">
            <a:avLst/>
          </a:prstGeom>
          <a:solidFill>
            <a:srgbClr val="0070C0"/>
          </a:solidFill>
        </p:spPr>
        <p:txBody>
          <a:bodyPr wrap="none" lIns="0" tIns="0" rIns="0" bIns="1208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78" b="1" i="0" u="none" strike="noStrike" kern="1200" cap="none" spc="0" normalizeH="0" baseline="0" noProof="0" dirty="0">
                <a:ln>
                  <a:noFill/>
                </a:ln>
                <a:solidFill>
                  <a:prstClr val="white"/>
                </a:solidFill>
                <a:effectLst/>
                <a:uLnTx/>
                <a:uFillTx/>
                <a:latin typeface="Calibri" panose="020F0502020204030204" pitchFamily="34" charset="0"/>
                <a:ea typeface="Linux Libertine O Semibold" panose="02000503000000000000" pitchFamily="2" charset="0"/>
                <a:cs typeface="Calibri" panose="020F0502020204030204" pitchFamily="34" charset="0"/>
              </a:rPr>
              <a:t>3</a:t>
            </a:r>
          </a:p>
        </p:txBody>
      </p:sp>
    </p:spTree>
    <p:custDataLst>
      <p:tags r:id="rId1"/>
    </p:custDataLst>
    <p:extLst>
      <p:ext uri="{BB962C8B-B14F-4D97-AF65-F5344CB8AC3E}">
        <p14:creationId xmlns:p14="http://schemas.microsoft.com/office/powerpoint/2010/main" val="224240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9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8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6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7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7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7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7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7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7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9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9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9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9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0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0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0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0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1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2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2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7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9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6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0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7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
                                            <p:txEl>
                                              <p:pRg st="2" end="2"/>
                                            </p:txEl>
                                          </p:spTgt>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2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26"/>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77"/>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60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62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619"/>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23"/>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63"/>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634"/>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
                                            <p:txEl>
                                              <p:pRg st="3" end="3"/>
                                            </p:txEl>
                                          </p:spTgt>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2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615"/>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6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 grpId="0" animBg="1"/>
      <p:bldP spid="565" grpId="0" animBg="1"/>
      <p:bldP spid="566" grpId="0" animBg="1"/>
      <p:bldP spid="572" grpId="0" animBg="1"/>
      <p:bldP spid="573" grpId="0"/>
      <p:bldP spid="576" grpId="0"/>
      <p:bldP spid="578" grpId="0" animBg="1"/>
      <p:bldP spid="592" grpId="0"/>
      <p:bldP spid="596" grpId="0"/>
      <p:bldP spid="597" grpId="0"/>
      <p:bldP spid="598" grpId="0"/>
      <p:bldP spid="616" grpId="0"/>
      <p:bldP spid="620" grpId="0" animBg="1"/>
      <p:bldP spid="621" grpId="0" animBg="1"/>
      <p:bldP spid="622" grpId="0" animBg="1"/>
      <p:bldP spid="625" grpId="0" animBg="1"/>
      <p:bldP spid="626" grpId="0" animBg="1"/>
      <p:bldP spid="820" grpId="0" animBg="1"/>
      <p:bldP spid="821" grpId="0" animBg="1"/>
      <p:bldP spid="82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fontScale="90000"/>
          </a:bodyPr>
          <a:lstStyle/>
          <a:p>
            <a:r>
              <a:rPr lang="en-US" dirty="0"/>
              <a:t>Key Results – Area and Power</a:t>
            </a:r>
          </a:p>
        </p:txBody>
      </p:sp>
      <p:sp>
        <p:nvSpPr>
          <p:cNvPr id="3" name="Content Placeholder 2">
            <a:extLst>
              <a:ext uri="{FF2B5EF4-FFF2-40B4-BE49-F238E27FC236}">
                <a16:creationId xmlns:a16="http://schemas.microsoft.com/office/drawing/2014/main" id="{352355FD-8978-034C-A4F6-5DDD1F67AC9E}"/>
              </a:ext>
            </a:extLst>
          </p:cNvPr>
          <p:cNvSpPr>
            <a:spLocks noGrp="1"/>
          </p:cNvSpPr>
          <p:nvPr>
            <p:ph idx="1"/>
          </p:nvPr>
        </p:nvSpPr>
        <p:spPr>
          <a:xfrm>
            <a:off x="366963" y="1153551"/>
            <a:ext cx="8410073" cy="5281539"/>
          </a:xfrm>
        </p:spPr>
        <p:txBody>
          <a:bodyPr>
            <a:noAutofit/>
          </a:bodyPr>
          <a:lstStyle/>
          <a:p>
            <a:pPr marL="463550" indent="-285750">
              <a:lnSpc>
                <a:spcPct val="120000"/>
              </a:lnSpc>
              <a:spcBef>
                <a:spcPts val="0"/>
              </a:spcBef>
              <a:spcAft>
                <a:spcPts val="0"/>
              </a:spcAft>
            </a:pPr>
            <a:r>
              <a:rPr lang="en-US" dirty="0">
                <a:solidFill>
                  <a:schemeClr val="tx1"/>
                </a:solidFill>
              </a:rPr>
              <a:t>Based on our </a:t>
            </a:r>
            <a:r>
              <a:rPr lang="en-US" b="1" dirty="0">
                <a:solidFill>
                  <a:srgbClr val="0070C0"/>
                </a:solidFill>
              </a:rPr>
              <a:t>synthesis</a:t>
            </a:r>
            <a:r>
              <a:rPr lang="en-US" dirty="0">
                <a:solidFill>
                  <a:schemeClr val="tx1"/>
                </a:solidFill>
              </a:rPr>
              <a:t> of </a:t>
            </a:r>
            <a:r>
              <a:rPr lang="en-US" b="1" dirty="0">
                <a:solidFill>
                  <a:srgbClr val="0070C0"/>
                </a:solidFill>
              </a:rPr>
              <a:t>GenASM-DC</a:t>
            </a:r>
            <a:r>
              <a:rPr lang="en-US" b="1" dirty="0">
                <a:solidFill>
                  <a:srgbClr val="1F8DD3"/>
                </a:solidFill>
              </a:rPr>
              <a:t> </a:t>
            </a:r>
            <a:r>
              <a:rPr lang="en-US" dirty="0">
                <a:solidFill>
                  <a:schemeClr val="tx1"/>
                </a:solidFill>
              </a:rPr>
              <a:t>and</a:t>
            </a:r>
            <a:r>
              <a:rPr lang="en-US" b="1" dirty="0">
                <a:solidFill>
                  <a:srgbClr val="1F8DD3"/>
                </a:solidFill>
              </a:rPr>
              <a:t> </a:t>
            </a:r>
            <a:r>
              <a:rPr lang="en-US" b="1" dirty="0">
                <a:solidFill>
                  <a:srgbClr val="0070C0"/>
                </a:solidFill>
              </a:rPr>
              <a:t>GenASM-TB</a:t>
            </a:r>
            <a:r>
              <a:rPr lang="en-US" b="1" dirty="0">
                <a:solidFill>
                  <a:srgbClr val="1F8DD3"/>
                </a:solidFill>
              </a:rPr>
              <a:t> </a:t>
            </a:r>
            <a:r>
              <a:rPr lang="en-US" dirty="0">
                <a:solidFill>
                  <a:schemeClr val="tx1"/>
                </a:solidFill>
              </a:rPr>
              <a:t>accelerator datapaths using the Synopsys Design Compiler with a </a:t>
            </a:r>
            <a:r>
              <a:rPr lang="en-US" b="1" dirty="0">
                <a:solidFill>
                  <a:srgbClr val="0070C0"/>
                </a:solidFill>
                <a:latin typeface="Calibri" panose="020F0502020204030204" pitchFamily="34" charset="0"/>
              </a:rPr>
              <a:t>28</a:t>
            </a:r>
            <a:r>
              <a:rPr lang="en-US" b="1" dirty="0">
                <a:solidFill>
                  <a:srgbClr val="0070C0"/>
                </a:solidFill>
              </a:rPr>
              <a:t>nm</a:t>
            </a:r>
            <a:r>
              <a:rPr lang="en-US" dirty="0">
                <a:solidFill>
                  <a:srgbClr val="1F8DD3"/>
                </a:solidFill>
              </a:rPr>
              <a:t> </a:t>
            </a:r>
            <a:r>
              <a:rPr lang="en-US" dirty="0">
                <a:solidFill>
                  <a:schemeClr val="tx1"/>
                </a:solidFill>
              </a:rPr>
              <a:t>LP process:</a:t>
            </a:r>
          </a:p>
          <a:p>
            <a:pPr marL="727075" lvl="1" indent="-228600">
              <a:lnSpc>
                <a:spcPct val="120000"/>
              </a:lnSpc>
              <a:spcBef>
                <a:spcPts val="0"/>
              </a:spcBef>
              <a:spcAft>
                <a:spcPts val="0"/>
              </a:spcAft>
            </a:pPr>
            <a:r>
              <a:rPr lang="en-US" sz="2000" dirty="0">
                <a:solidFill>
                  <a:schemeClr val="tx1"/>
                </a:solidFill>
              </a:rPr>
              <a:t>Both GenASM-DC and GenASM-TB operate </a:t>
            </a:r>
            <a:r>
              <a:rPr lang="en-US" sz="2000" b="1" dirty="0">
                <a:solidFill>
                  <a:srgbClr val="0070C0"/>
                </a:solidFill>
              </a:rPr>
              <a:t>@ </a:t>
            </a:r>
            <a:r>
              <a:rPr lang="en-US" sz="2000" b="1" dirty="0">
                <a:solidFill>
                  <a:srgbClr val="0070C0"/>
                </a:solidFill>
                <a:latin typeface="Calibri" panose="020F0502020204030204" pitchFamily="34" charset="0"/>
              </a:rPr>
              <a:t>1</a:t>
            </a:r>
            <a:r>
              <a:rPr lang="en-US" sz="2000" b="1" dirty="0">
                <a:solidFill>
                  <a:srgbClr val="0070C0"/>
                </a:solidFill>
              </a:rPr>
              <a:t>GHz</a:t>
            </a: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180975" lvl="1" indent="0">
              <a:lnSpc>
                <a:spcPct val="120000"/>
              </a:lnSpc>
              <a:spcBef>
                <a:spcPts val="0"/>
              </a:spcBef>
              <a:spcAft>
                <a:spcPts val="0"/>
              </a:spcAft>
              <a:buNone/>
            </a:pPr>
            <a:r>
              <a:rPr lang="en-US" sz="2000" b="1" dirty="0">
                <a:solidFill>
                  <a:schemeClr val="tx1"/>
                </a:solidFill>
              </a:rPr>
              <a:t>               </a:t>
            </a:r>
            <a:r>
              <a:rPr lang="en-US" sz="200" b="1" dirty="0">
                <a:solidFill>
                  <a:schemeClr val="tx1"/>
                </a:solidFill>
              </a:rPr>
              <a:t> </a:t>
            </a:r>
            <a:r>
              <a:rPr lang="en-US" sz="2000" b="1" dirty="0">
                <a:solidFill>
                  <a:schemeClr val="tx1"/>
                </a:solidFill>
              </a:rPr>
              <a:t>Total (</a:t>
            </a:r>
            <a:r>
              <a:rPr lang="en-US" sz="2000" b="1" dirty="0">
                <a:solidFill>
                  <a:schemeClr val="tx1"/>
                </a:solidFill>
                <a:latin typeface="Calibri" panose="020F0502020204030204" pitchFamily="34" charset="0"/>
              </a:rPr>
              <a:t>1</a:t>
            </a:r>
            <a:r>
              <a:rPr lang="en-US" sz="2000" b="1" dirty="0">
                <a:solidFill>
                  <a:schemeClr val="tx1"/>
                </a:solidFill>
              </a:rPr>
              <a:t> vault):</a:t>
            </a:r>
            <a:r>
              <a:rPr lang="en-US" sz="2000" dirty="0">
                <a:solidFill>
                  <a:schemeClr val="tx1"/>
                </a:solidFill>
              </a:rPr>
              <a:t>	       </a:t>
            </a:r>
            <a:r>
              <a:rPr lang="en-US" sz="2000" dirty="0">
                <a:solidFill>
                  <a:schemeClr val="tx1"/>
                </a:solidFill>
                <a:latin typeface="Calibri" panose="020F0502020204030204" pitchFamily="34" charset="0"/>
              </a:rPr>
              <a:t>0.334 mm</a:t>
            </a:r>
            <a:r>
              <a:rPr lang="en-US" sz="2000" baseline="30000" dirty="0">
                <a:solidFill>
                  <a:schemeClr val="tx1"/>
                </a:solidFill>
                <a:latin typeface="Calibri" panose="020F0502020204030204" pitchFamily="34" charset="0"/>
              </a:rPr>
              <a:t>2</a:t>
            </a:r>
            <a:r>
              <a:rPr lang="en-US" sz="2000" dirty="0">
                <a:solidFill>
                  <a:schemeClr val="tx1"/>
                </a:solidFill>
                <a:latin typeface="Calibri" panose="020F0502020204030204" pitchFamily="34" charset="0"/>
              </a:rPr>
              <a:t>		          0.101 W	</a:t>
            </a:r>
            <a:endParaRPr lang="en-US" sz="2000" baseline="30000" dirty="0">
              <a:solidFill>
                <a:schemeClr val="tx1"/>
              </a:solidFill>
              <a:latin typeface="Calibri" panose="020F0502020204030204" pitchFamily="34" charset="0"/>
            </a:endParaRPr>
          </a:p>
          <a:p>
            <a:pPr marL="180975" lvl="1" indent="0">
              <a:lnSpc>
                <a:spcPct val="120000"/>
              </a:lnSpc>
              <a:spcBef>
                <a:spcPts val="0"/>
              </a:spcBef>
              <a:spcAft>
                <a:spcPts val="0"/>
              </a:spcAft>
              <a:buNone/>
            </a:pPr>
            <a:r>
              <a:rPr lang="en-US" sz="2000" b="1" dirty="0">
                <a:solidFill>
                  <a:schemeClr val="tx1"/>
                </a:solidFill>
              </a:rPr>
              <a:t>           Total (</a:t>
            </a:r>
            <a:r>
              <a:rPr lang="en-US" sz="2000" b="1" dirty="0">
                <a:solidFill>
                  <a:schemeClr val="tx1"/>
                </a:solidFill>
                <a:latin typeface="Calibri" panose="020F0502020204030204" pitchFamily="34" charset="0"/>
              </a:rPr>
              <a:t>32</a:t>
            </a:r>
            <a:r>
              <a:rPr lang="en-US" sz="2000" b="1" dirty="0">
                <a:solidFill>
                  <a:schemeClr val="tx1"/>
                </a:solidFill>
              </a:rPr>
              <a:t> vaults):</a:t>
            </a:r>
            <a:r>
              <a:rPr lang="en-US" sz="2000" dirty="0">
                <a:solidFill>
                  <a:schemeClr val="tx1"/>
                </a:solidFill>
              </a:rPr>
              <a:t>	       </a:t>
            </a:r>
            <a:r>
              <a:rPr lang="en-US" sz="2000" dirty="0">
                <a:solidFill>
                  <a:schemeClr val="tx1"/>
                </a:solidFill>
                <a:latin typeface="Calibri" panose="020F0502020204030204" pitchFamily="34" charset="0"/>
              </a:rPr>
              <a:t>10.69 mm</a:t>
            </a:r>
            <a:r>
              <a:rPr lang="en-US" sz="2000" baseline="30000" dirty="0">
                <a:solidFill>
                  <a:schemeClr val="tx1"/>
                </a:solidFill>
                <a:latin typeface="Calibri" panose="020F0502020204030204" pitchFamily="34" charset="0"/>
              </a:rPr>
              <a:t>2	</a:t>
            </a:r>
            <a:r>
              <a:rPr lang="en-US" sz="2000" dirty="0">
                <a:solidFill>
                  <a:schemeClr val="tx1"/>
                </a:solidFill>
                <a:latin typeface="Calibri" panose="020F0502020204030204" pitchFamily="34" charset="0"/>
              </a:rPr>
              <a:t>	          3.23 W</a:t>
            </a:r>
            <a:endParaRPr lang="en-US" sz="2000" baseline="30000" dirty="0">
              <a:solidFill>
                <a:schemeClr val="tx1"/>
              </a:solidFill>
              <a:latin typeface="Calibri" panose="020F0502020204030204" pitchFamily="34" charset="0"/>
            </a:endParaRPr>
          </a:p>
          <a:p>
            <a:pPr marL="180975" lvl="1" indent="0">
              <a:lnSpc>
                <a:spcPct val="120000"/>
              </a:lnSpc>
              <a:spcBef>
                <a:spcPts val="0"/>
              </a:spcBef>
              <a:spcAft>
                <a:spcPts val="0"/>
              </a:spcAft>
              <a:buNone/>
            </a:pPr>
            <a:r>
              <a:rPr lang="en-US" sz="2000" b="1" dirty="0">
                <a:solidFill>
                  <a:schemeClr val="tx1"/>
                </a:solidFill>
                <a:latin typeface="Calibri" panose="020F0502020204030204" pitchFamily="34" charset="0"/>
              </a:rPr>
              <a:t>%</a:t>
            </a:r>
            <a:r>
              <a:rPr lang="en-US" sz="2000" b="1" dirty="0">
                <a:solidFill>
                  <a:schemeClr val="tx1"/>
                </a:solidFill>
              </a:rPr>
              <a:t> of a Xeon CPU core:</a:t>
            </a:r>
            <a:r>
              <a:rPr lang="en-US" sz="2000" dirty="0">
                <a:solidFill>
                  <a:schemeClr val="tx1"/>
                </a:solidFill>
              </a:rPr>
              <a:t>	       </a:t>
            </a:r>
            <a:r>
              <a:rPr lang="en-US" sz="2000" b="1" dirty="0">
                <a:solidFill>
                  <a:srgbClr val="0070C0"/>
                </a:solidFill>
                <a:latin typeface="Calibri" panose="020F0502020204030204" pitchFamily="34" charset="0"/>
              </a:rPr>
              <a:t>1%			          1%</a:t>
            </a:r>
          </a:p>
          <a:p>
            <a:pPr marL="177800" indent="0">
              <a:lnSpc>
                <a:spcPct val="120000"/>
              </a:lnSpc>
              <a:spcBef>
                <a:spcPts val="0"/>
              </a:spcBef>
              <a:spcAft>
                <a:spcPts val="0"/>
              </a:spcAft>
              <a:buNone/>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p:txBody>
      </p:sp>
      <p:sp>
        <p:nvSpPr>
          <p:cNvPr id="8" name="Slide Number Placeholder 7">
            <a:extLst>
              <a:ext uri="{FF2B5EF4-FFF2-40B4-BE49-F238E27FC236}">
                <a16:creationId xmlns:a16="http://schemas.microsoft.com/office/drawing/2014/main" id="{4598AF6C-2548-9C45-A22B-C27AD0E24FE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B429080-6773-004C-B2E3-4D56C17EAD88}"/>
              </a:ext>
            </a:extLst>
          </p:cNvPr>
          <p:cNvPicPr>
            <a:picLocks noChangeAspect="1"/>
          </p:cNvPicPr>
          <p:nvPr/>
        </p:nvPicPr>
        <p:blipFill rotWithShape="1">
          <a:blip r:embed="rId4"/>
          <a:srcRect t="15771"/>
          <a:stretch/>
        </p:blipFill>
        <p:spPr>
          <a:xfrm>
            <a:off x="1956020" y="2515204"/>
            <a:ext cx="7516465" cy="2558231"/>
          </a:xfrm>
          <a:prstGeom prst="rect">
            <a:avLst/>
          </a:prstGeom>
        </p:spPr>
      </p:pic>
      <p:pic>
        <p:nvPicPr>
          <p:cNvPr id="13" name="Picture 12">
            <a:extLst>
              <a:ext uri="{FF2B5EF4-FFF2-40B4-BE49-F238E27FC236}">
                <a16:creationId xmlns:a16="http://schemas.microsoft.com/office/drawing/2014/main" id="{5D0D50E8-DDDA-BF47-BDF6-E79C94DC6207}"/>
              </a:ext>
            </a:extLst>
          </p:cNvPr>
          <p:cNvPicPr>
            <a:picLocks noChangeAspect="1"/>
          </p:cNvPicPr>
          <p:nvPr/>
        </p:nvPicPr>
        <p:blipFill rotWithShape="1">
          <a:blip r:embed="rId5"/>
          <a:srcRect t="30487" r="72020" b="18476"/>
          <a:stretch/>
        </p:blipFill>
        <p:spPr>
          <a:xfrm>
            <a:off x="366963" y="3109351"/>
            <a:ext cx="2284505" cy="1369938"/>
          </a:xfrm>
          <a:prstGeom prst="rect">
            <a:avLst/>
          </a:prstGeom>
        </p:spPr>
      </p:pic>
    </p:spTree>
    <p:custDataLst>
      <p:tags r:id="rId1"/>
    </p:custDataLst>
    <p:extLst>
      <p:ext uri="{BB962C8B-B14F-4D97-AF65-F5344CB8AC3E}">
        <p14:creationId xmlns:p14="http://schemas.microsoft.com/office/powerpoint/2010/main" val="4964251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59DEC-4764-D047-BE94-404AA2F807CE}"/>
              </a:ext>
            </a:extLst>
          </p:cNvPr>
          <p:cNvSpPr>
            <a:spLocks noGrp="1"/>
          </p:cNvSpPr>
          <p:nvPr>
            <p:ph type="title"/>
          </p:nvPr>
        </p:nvSpPr>
        <p:spPr>
          <a:xfrm>
            <a:off x="366963" y="257434"/>
            <a:ext cx="8410073" cy="753467"/>
          </a:xfrm>
        </p:spPr>
        <p:txBody>
          <a:bodyPr>
            <a:normAutofit fontScale="90000"/>
          </a:bodyPr>
          <a:lstStyle/>
          <a:p>
            <a:r>
              <a:rPr lang="en-US" dirty="0"/>
              <a:t>Key Results – Area and Power</a:t>
            </a:r>
          </a:p>
        </p:txBody>
      </p:sp>
      <p:sp>
        <p:nvSpPr>
          <p:cNvPr id="3" name="Content Placeholder 2">
            <a:extLst>
              <a:ext uri="{FF2B5EF4-FFF2-40B4-BE49-F238E27FC236}">
                <a16:creationId xmlns:a16="http://schemas.microsoft.com/office/drawing/2014/main" id="{352355FD-8978-034C-A4F6-5DDD1F67AC9E}"/>
              </a:ext>
            </a:extLst>
          </p:cNvPr>
          <p:cNvSpPr>
            <a:spLocks noGrp="1"/>
          </p:cNvSpPr>
          <p:nvPr>
            <p:ph idx="1"/>
          </p:nvPr>
        </p:nvSpPr>
        <p:spPr>
          <a:xfrm>
            <a:off x="366963" y="1153551"/>
            <a:ext cx="8410073" cy="5281539"/>
          </a:xfrm>
        </p:spPr>
        <p:txBody>
          <a:bodyPr>
            <a:noAutofit/>
          </a:bodyPr>
          <a:lstStyle/>
          <a:p>
            <a:pPr marL="463550" indent="-285750">
              <a:lnSpc>
                <a:spcPct val="120000"/>
              </a:lnSpc>
              <a:spcBef>
                <a:spcPts val="0"/>
              </a:spcBef>
              <a:spcAft>
                <a:spcPts val="0"/>
              </a:spcAft>
            </a:pPr>
            <a:r>
              <a:rPr lang="en-US" dirty="0">
                <a:solidFill>
                  <a:schemeClr val="tx1"/>
                </a:solidFill>
              </a:rPr>
              <a:t>Based on our </a:t>
            </a:r>
            <a:r>
              <a:rPr lang="en-US" b="1" dirty="0">
                <a:solidFill>
                  <a:srgbClr val="0070C0"/>
                </a:solidFill>
              </a:rPr>
              <a:t>synthesis</a:t>
            </a:r>
            <a:r>
              <a:rPr lang="en-US" dirty="0">
                <a:solidFill>
                  <a:schemeClr val="tx1"/>
                </a:solidFill>
              </a:rPr>
              <a:t> of </a:t>
            </a:r>
            <a:r>
              <a:rPr lang="en-US" b="1" dirty="0">
                <a:solidFill>
                  <a:srgbClr val="0070C0"/>
                </a:solidFill>
              </a:rPr>
              <a:t>GenASM-DC</a:t>
            </a:r>
            <a:r>
              <a:rPr lang="en-US" b="1" dirty="0">
                <a:solidFill>
                  <a:srgbClr val="1F8DD3"/>
                </a:solidFill>
              </a:rPr>
              <a:t> </a:t>
            </a:r>
            <a:r>
              <a:rPr lang="en-US" dirty="0">
                <a:solidFill>
                  <a:schemeClr val="tx1"/>
                </a:solidFill>
              </a:rPr>
              <a:t>and</a:t>
            </a:r>
            <a:r>
              <a:rPr lang="en-US" b="1" dirty="0">
                <a:solidFill>
                  <a:srgbClr val="1F8DD3"/>
                </a:solidFill>
              </a:rPr>
              <a:t> </a:t>
            </a:r>
            <a:r>
              <a:rPr lang="en-US" b="1" dirty="0">
                <a:solidFill>
                  <a:srgbClr val="0070C0"/>
                </a:solidFill>
              </a:rPr>
              <a:t>GenASM-TB</a:t>
            </a:r>
            <a:r>
              <a:rPr lang="en-US" b="1" dirty="0">
                <a:solidFill>
                  <a:srgbClr val="1F8DD3"/>
                </a:solidFill>
              </a:rPr>
              <a:t> </a:t>
            </a:r>
            <a:r>
              <a:rPr lang="en-US" dirty="0">
                <a:solidFill>
                  <a:schemeClr val="tx1"/>
                </a:solidFill>
              </a:rPr>
              <a:t>accelerator datapaths using the Synopsys Design Compiler with a </a:t>
            </a:r>
            <a:r>
              <a:rPr lang="en-US" b="1" dirty="0">
                <a:solidFill>
                  <a:srgbClr val="0070C0"/>
                </a:solidFill>
                <a:latin typeface="Calibri" panose="020F0502020204030204" pitchFamily="34" charset="0"/>
              </a:rPr>
              <a:t>28</a:t>
            </a:r>
            <a:r>
              <a:rPr lang="en-US" b="1" dirty="0">
                <a:solidFill>
                  <a:srgbClr val="0070C0"/>
                </a:solidFill>
              </a:rPr>
              <a:t>nm</a:t>
            </a:r>
            <a:r>
              <a:rPr lang="en-US" dirty="0">
                <a:solidFill>
                  <a:srgbClr val="1F8DD3"/>
                </a:solidFill>
              </a:rPr>
              <a:t> </a:t>
            </a:r>
            <a:r>
              <a:rPr lang="en-US" dirty="0">
                <a:solidFill>
                  <a:schemeClr val="tx1"/>
                </a:solidFill>
              </a:rPr>
              <a:t>LP process:</a:t>
            </a:r>
          </a:p>
          <a:p>
            <a:pPr marL="727075" lvl="1" indent="-228600">
              <a:lnSpc>
                <a:spcPct val="120000"/>
              </a:lnSpc>
              <a:spcBef>
                <a:spcPts val="0"/>
              </a:spcBef>
              <a:spcAft>
                <a:spcPts val="0"/>
              </a:spcAft>
            </a:pPr>
            <a:r>
              <a:rPr lang="en-US" sz="2000" dirty="0">
                <a:solidFill>
                  <a:schemeClr val="tx1"/>
                </a:solidFill>
              </a:rPr>
              <a:t>Both GenASM-DC and GenASM-TB operate </a:t>
            </a:r>
            <a:r>
              <a:rPr lang="en-US" sz="2000" b="1" dirty="0">
                <a:solidFill>
                  <a:srgbClr val="0070C0"/>
                </a:solidFill>
              </a:rPr>
              <a:t>@ </a:t>
            </a:r>
            <a:r>
              <a:rPr lang="en-US" sz="2000" b="1" dirty="0">
                <a:solidFill>
                  <a:srgbClr val="0070C0"/>
                </a:solidFill>
                <a:latin typeface="Calibri" panose="020F0502020204030204" pitchFamily="34" charset="0"/>
              </a:rPr>
              <a:t>1</a:t>
            </a:r>
            <a:r>
              <a:rPr lang="en-US" sz="2000" b="1" dirty="0">
                <a:solidFill>
                  <a:srgbClr val="0070C0"/>
                </a:solidFill>
              </a:rPr>
              <a:t>GHz</a:t>
            </a: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727075" lvl="1" indent="-285750">
              <a:lnSpc>
                <a:spcPct val="120000"/>
              </a:lnSpc>
              <a:spcBef>
                <a:spcPts val="0"/>
              </a:spcBef>
              <a:spcAft>
                <a:spcPts val="0"/>
              </a:spcAft>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441325" lvl="1" indent="0">
              <a:lnSpc>
                <a:spcPct val="120000"/>
              </a:lnSpc>
              <a:spcBef>
                <a:spcPts val="0"/>
              </a:spcBef>
              <a:spcAft>
                <a:spcPts val="0"/>
              </a:spcAft>
              <a:buNone/>
            </a:pPr>
            <a:endParaRPr lang="en-US" sz="2000" b="1" dirty="0">
              <a:solidFill>
                <a:srgbClr val="0070C0"/>
              </a:solidFill>
            </a:endParaRPr>
          </a:p>
          <a:p>
            <a:pPr marL="180975" lvl="1" indent="0">
              <a:lnSpc>
                <a:spcPct val="120000"/>
              </a:lnSpc>
              <a:spcBef>
                <a:spcPts val="0"/>
              </a:spcBef>
              <a:spcAft>
                <a:spcPts val="0"/>
              </a:spcAft>
              <a:buNone/>
            </a:pPr>
            <a:r>
              <a:rPr lang="en-US" sz="2000" b="1" dirty="0">
                <a:solidFill>
                  <a:schemeClr val="tx1"/>
                </a:solidFill>
              </a:rPr>
              <a:t>               </a:t>
            </a:r>
            <a:r>
              <a:rPr lang="en-US" sz="200" b="1" dirty="0">
                <a:solidFill>
                  <a:schemeClr val="tx1"/>
                </a:solidFill>
              </a:rPr>
              <a:t> </a:t>
            </a: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a:p>
            <a:pPr marL="463550" indent="-285750">
              <a:lnSpc>
                <a:spcPct val="120000"/>
              </a:lnSpc>
              <a:spcBef>
                <a:spcPts val="0"/>
              </a:spcBef>
              <a:spcAft>
                <a:spcPts val="0"/>
              </a:spcAft>
            </a:pPr>
            <a:endParaRPr lang="en-US" dirty="0">
              <a:solidFill>
                <a:schemeClr val="tx1"/>
              </a:solidFill>
            </a:endParaRPr>
          </a:p>
        </p:txBody>
      </p:sp>
      <p:sp>
        <p:nvSpPr>
          <p:cNvPr id="8" name="Slide Number Placeholder 7">
            <a:extLst>
              <a:ext uri="{FF2B5EF4-FFF2-40B4-BE49-F238E27FC236}">
                <a16:creationId xmlns:a16="http://schemas.microsoft.com/office/drawing/2014/main" id="{4598AF6C-2548-9C45-A22B-C27AD0E24FE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4B429080-6773-004C-B2E3-4D56C17EAD88}"/>
              </a:ext>
            </a:extLst>
          </p:cNvPr>
          <p:cNvPicPr>
            <a:picLocks noChangeAspect="1"/>
          </p:cNvPicPr>
          <p:nvPr/>
        </p:nvPicPr>
        <p:blipFill rotWithShape="1">
          <a:blip r:embed="rId4"/>
          <a:srcRect t="15771"/>
          <a:stretch/>
        </p:blipFill>
        <p:spPr>
          <a:xfrm>
            <a:off x="1956020" y="2515204"/>
            <a:ext cx="7516465" cy="2558231"/>
          </a:xfrm>
          <a:prstGeom prst="rect">
            <a:avLst/>
          </a:prstGeom>
        </p:spPr>
      </p:pic>
      <p:pic>
        <p:nvPicPr>
          <p:cNvPr id="13" name="Picture 12">
            <a:extLst>
              <a:ext uri="{FF2B5EF4-FFF2-40B4-BE49-F238E27FC236}">
                <a16:creationId xmlns:a16="http://schemas.microsoft.com/office/drawing/2014/main" id="{5D0D50E8-DDDA-BF47-BDF6-E79C94DC6207}"/>
              </a:ext>
            </a:extLst>
          </p:cNvPr>
          <p:cNvPicPr>
            <a:picLocks noChangeAspect="1"/>
          </p:cNvPicPr>
          <p:nvPr/>
        </p:nvPicPr>
        <p:blipFill rotWithShape="1">
          <a:blip r:embed="rId5"/>
          <a:srcRect t="30487" r="72020" b="18476"/>
          <a:stretch/>
        </p:blipFill>
        <p:spPr>
          <a:xfrm>
            <a:off x="366963" y="3109351"/>
            <a:ext cx="2284505" cy="1369938"/>
          </a:xfrm>
          <a:prstGeom prst="rect">
            <a:avLst/>
          </a:prstGeom>
        </p:spPr>
      </p:pic>
      <p:sp>
        <p:nvSpPr>
          <p:cNvPr id="7" name="Rounded Rectangle 6">
            <a:extLst>
              <a:ext uri="{FF2B5EF4-FFF2-40B4-BE49-F238E27FC236}">
                <a16:creationId xmlns:a16="http://schemas.microsoft.com/office/drawing/2014/main" id="{D83EE99D-3FC5-A547-8FDE-965ADF8CE1AC}"/>
              </a:ext>
            </a:extLst>
          </p:cNvPr>
          <p:cNvSpPr/>
          <p:nvPr/>
        </p:nvSpPr>
        <p:spPr>
          <a:xfrm>
            <a:off x="366963" y="5196220"/>
            <a:ext cx="8410072" cy="1099078"/>
          </a:xfrm>
          <a:prstGeom prst="roundRect">
            <a:avLst>
              <a:gd name="adj" fmla="val 7378"/>
            </a:avLst>
          </a:prstGeom>
          <a:solidFill>
            <a:srgbClr val="0070C0">
              <a:alpha val="15000"/>
            </a:srgb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5875" marR="0" lvl="1" indent="0" algn="ctr" defTabSz="457200" rtl="0" eaLnBrk="1" fontAlgn="auto" latinLnBrk="0" hangingPunct="1">
              <a:lnSpc>
                <a:spcPct val="11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GenASM has </a:t>
            </a:r>
            <a:r>
              <a:rPr kumimoji="0" lang="en-US"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low area and power overheads</a:t>
            </a:r>
          </a:p>
        </p:txBody>
      </p:sp>
    </p:spTree>
    <p:custDataLst>
      <p:tags r:id="rId1"/>
    </p:custDataLst>
    <p:extLst>
      <p:ext uri="{BB962C8B-B14F-4D97-AF65-F5344CB8AC3E}">
        <p14:creationId xmlns:p14="http://schemas.microsoft.com/office/powerpoint/2010/main" val="7810497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BA8B-0698-D349-9205-A74EBA6580FE}"/>
              </a:ext>
            </a:extLst>
          </p:cNvPr>
          <p:cNvSpPr>
            <a:spLocks noGrp="1"/>
          </p:cNvSpPr>
          <p:nvPr>
            <p:ph type="title"/>
          </p:nvPr>
        </p:nvSpPr>
        <p:spPr>
          <a:xfrm>
            <a:off x="366963" y="257434"/>
            <a:ext cx="8410073" cy="753467"/>
          </a:xfrm>
        </p:spPr>
        <p:txBody>
          <a:bodyPr>
            <a:normAutofit fontScale="90000"/>
          </a:bodyPr>
          <a:lstStyle/>
          <a:p>
            <a:r>
              <a:rPr lang="en-US" dirty="0"/>
              <a:t>Use Cases of GenASM</a:t>
            </a:r>
          </a:p>
        </p:txBody>
      </p:sp>
      <p:sp>
        <p:nvSpPr>
          <p:cNvPr id="4" name="Slide Number Placeholder 3">
            <a:extLst>
              <a:ext uri="{FF2B5EF4-FFF2-40B4-BE49-F238E27FC236}">
                <a16:creationId xmlns:a16="http://schemas.microsoft.com/office/drawing/2014/main" id="{2E1C568A-8161-DC45-9CE8-49E57D3396F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5" name="Text Box 5">
            <a:extLst>
              <a:ext uri="{FF2B5EF4-FFF2-40B4-BE49-F238E27FC236}">
                <a16:creationId xmlns:a16="http://schemas.microsoft.com/office/drawing/2014/main" id="{7310741F-6C37-5F4F-BD15-002DE9458E8A}"/>
              </a:ext>
            </a:extLst>
          </p:cNvPr>
          <p:cNvSpPr txBox="1"/>
          <p:nvPr/>
        </p:nvSpPr>
        <p:spPr>
          <a:xfrm>
            <a:off x="2542479" y="1301501"/>
            <a:ext cx="3847922" cy="575782"/>
          </a:xfrm>
          <a:prstGeom prst="roundRect">
            <a:avLst/>
          </a:prstGeom>
          <a:solidFill>
            <a:srgbClr val="E0085F"/>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Indexing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6" name="Text Box 7">
            <a:extLst>
              <a:ext uri="{FF2B5EF4-FFF2-40B4-BE49-F238E27FC236}">
                <a16:creationId xmlns:a16="http://schemas.microsoft.com/office/drawing/2014/main" id="{E0861587-957D-784A-8ADA-2B40711C2574}"/>
              </a:ext>
            </a:extLst>
          </p:cNvPr>
          <p:cNvSpPr txBox="1"/>
          <p:nvPr/>
        </p:nvSpPr>
        <p:spPr>
          <a:xfrm>
            <a:off x="2542468" y="2505281"/>
            <a:ext cx="3847934" cy="575782"/>
          </a:xfrm>
          <a:prstGeom prst="roundRect">
            <a:avLst/>
          </a:prstGeom>
          <a:solidFill>
            <a:srgbClr val="0070C0"/>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Seeding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7" name="Text Box 8">
            <a:extLst>
              <a:ext uri="{FF2B5EF4-FFF2-40B4-BE49-F238E27FC236}">
                <a16:creationId xmlns:a16="http://schemas.microsoft.com/office/drawing/2014/main" id="{7AF52C67-0ADF-8843-9FB5-33CD043515E1}"/>
              </a:ext>
            </a:extLst>
          </p:cNvPr>
          <p:cNvSpPr txBox="1"/>
          <p:nvPr/>
        </p:nvSpPr>
        <p:spPr>
          <a:xfrm>
            <a:off x="2542468" y="3707848"/>
            <a:ext cx="3847914" cy="575782"/>
          </a:xfrm>
          <a:prstGeom prst="roundRect">
            <a:avLst/>
          </a:prstGeom>
          <a:solidFill>
            <a:srgbClr val="00B050"/>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Pre-Alignment Filtering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8" name="Text Box 9">
            <a:extLst>
              <a:ext uri="{FF2B5EF4-FFF2-40B4-BE49-F238E27FC236}">
                <a16:creationId xmlns:a16="http://schemas.microsoft.com/office/drawing/2014/main" id="{F033AC1C-2764-1C4F-9DFC-2EB4B15DF8EC}"/>
              </a:ext>
            </a:extLst>
          </p:cNvPr>
          <p:cNvSpPr txBox="1"/>
          <p:nvPr/>
        </p:nvSpPr>
        <p:spPr>
          <a:xfrm>
            <a:off x="2515318" y="4910415"/>
            <a:ext cx="3847908" cy="575782"/>
          </a:xfrm>
          <a:prstGeom prst="roundRect">
            <a:avLst/>
          </a:prstGeom>
          <a:solidFill>
            <a:srgbClr val="7030A0"/>
          </a:solidFill>
          <a:ln w="38100">
            <a:solidFill>
              <a:schemeClr val="tx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cs typeface="Calibri" panose="020F0502020204030204" pitchFamily="34" charset="0"/>
              </a:rPr>
              <a:t>Read Alignment</a:t>
            </a:r>
          </a:p>
        </p:txBody>
      </p:sp>
      <p:cxnSp>
        <p:nvCxnSpPr>
          <p:cNvPr id="9" name="Straight Arrow Connector 8">
            <a:extLst>
              <a:ext uri="{FF2B5EF4-FFF2-40B4-BE49-F238E27FC236}">
                <a16:creationId xmlns:a16="http://schemas.microsoft.com/office/drawing/2014/main" id="{3663F867-3FDD-A043-9125-14459CE72150}"/>
              </a:ext>
            </a:extLst>
          </p:cNvPr>
          <p:cNvCxnSpPr/>
          <p:nvPr/>
        </p:nvCxnSpPr>
        <p:spPr>
          <a:xfrm>
            <a:off x="2193394" y="1589392"/>
            <a:ext cx="321924"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Text Box 19">
            <a:extLst>
              <a:ext uri="{FF2B5EF4-FFF2-40B4-BE49-F238E27FC236}">
                <a16:creationId xmlns:a16="http://schemas.microsoft.com/office/drawing/2014/main" id="{B0DDCA0B-151A-2E4C-BA43-1228339A8BCF}"/>
              </a:ext>
            </a:extLst>
          </p:cNvPr>
          <p:cNvSpPr txBox="1"/>
          <p:nvPr/>
        </p:nvSpPr>
        <p:spPr>
          <a:xfrm>
            <a:off x="817331" y="1305245"/>
            <a:ext cx="1348902" cy="572038"/>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10160" lvl="0" indent="0" algn="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Reference genome</a:t>
            </a:r>
            <a:endPar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2" name="Text Box 22">
            <a:extLst>
              <a:ext uri="{FF2B5EF4-FFF2-40B4-BE49-F238E27FC236}">
                <a16:creationId xmlns:a16="http://schemas.microsoft.com/office/drawing/2014/main" id="{F7E52F9A-20FE-4D4F-A2F8-434344E39DD2}"/>
              </a:ext>
            </a:extLst>
          </p:cNvPr>
          <p:cNvSpPr txBox="1"/>
          <p:nvPr/>
        </p:nvSpPr>
        <p:spPr>
          <a:xfrm>
            <a:off x="4571998" y="1947901"/>
            <a:ext cx="3200517" cy="44462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Hash table based index</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4" name="Text Box 28">
            <a:extLst>
              <a:ext uri="{FF2B5EF4-FFF2-40B4-BE49-F238E27FC236}">
                <a16:creationId xmlns:a16="http://schemas.microsoft.com/office/drawing/2014/main" id="{3BF7982F-CEFA-794D-B271-A7AF41EA81BF}"/>
              </a:ext>
            </a:extLst>
          </p:cNvPr>
          <p:cNvSpPr txBox="1"/>
          <p:nvPr/>
        </p:nvSpPr>
        <p:spPr>
          <a:xfrm>
            <a:off x="4571998" y="3141343"/>
            <a:ext cx="3847934" cy="44462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Candidate mapping locations</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15" name="Text Box 30">
            <a:extLst>
              <a:ext uri="{FF2B5EF4-FFF2-40B4-BE49-F238E27FC236}">
                <a16:creationId xmlns:a16="http://schemas.microsoft.com/office/drawing/2014/main" id="{D319116F-880C-E84C-AD77-2105F34D1414}"/>
              </a:ext>
            </a:extLst>
          </p:cNvPr>
          <p:cNvSpPr txBox="1"/>
          <p:nvPr/>
        </p:nvSpPr>
        <p:spPr>
          <a:xfrm>
            <a:off x="3479481" y="5865301"/>
            <a:ext cx="2185034" cy="40570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Optimal alignment</a:t>
            </a:r>
            <a:endPar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4EF138C6-7330-634E-AA83-326E65627314}"/>
              </a:ext>
            </a:extLst>
          </p:cNvPr>
          <p:cNvCxnSpPr/>
          <p:nvPr/>
        </p:nvCxnSpPr>
        <p:spPr>
          <a:xfrm>
            <a:off x="2194344" y="2825067"/>
            <a:ext cx="321924" cy="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Text Box 19">
            <a:extLst>
              <a:ext uri="{FF2B5EF4-FFF2-40B4-BE49-F238E27FC236}">
                <a16:creationId xmlns:a16="http://schemas.microsoft.com/office/drawing/2014/main" id="{C686FC58-3056-614C-B546-C2FE5256987B}"/>
              </a:ext>
            </a:extLst>
          </p:cNvPr>
          <p:cNvSpPr txBox="1"/>
          <p:nvPr/>
        </p:nvSpPr>
        <p:spPr>
          <a:xfrm>
            <a:off x="430159" y="2439544"/>
            <a:ext cx="1763229" cy="113660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10160" lvl="0" indent="0" algn="r"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Reads from sequenced genome</a:t>
            </a:r>
            <a:endParaRPr kumimoji="0" lang="en-US" sz="2000" b="0" i="1"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0F40D0E2-10E1-AD43-877D-5A937882599D}"/>
              </a:ext>
            </a:extLst>
          </p:cNvPr>
          <p:cNvCxnSpPr>
            <a:cxnSpLocks/>
          </p:cNvCxnSpPr>
          <p:nvPr/>
        </p:nvCxnSpPr>
        <p:spPr>
          <a:xfrm>
            <a:off x="4571999" y="1909941"/>
            <a:ext cx="0" cy="57600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3CF866F2-0746-134C-8C9F-EB87CD68838C}"/>
              </a:ext>
            </a:extLst>
          </p:cNvPr>
          <p:cNvCxnSpPr>
            <a:cxnSpLocks/>
          </p:cNvCxnSpPr>
          <p:nvPr/>
        </p:nvCxnSpPr>
        <p:spPr>
          <a:xfrm>
            <a:off x="4571998" y="3109395"/>
            <a:ext cx="0" cy="57600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Text Box 28">
            <a:extLst>
              <a:ext uri="{FF2B5EF4-FFF2-40B4-BE49-F238E27FC236}">
                <a16:creationId xmlns:a16="http://schemas.microsoft.com/office/drawing/2014/main" id="{AA28D70A-0F04-4D48-8F94-987365740E5C}"/>
              </a:ext>
            </a:extLst>
          </p:cNvPr>
          <p:cNvSpPr txBox="1"/>
          <p:nvPr/>
        </p:nvSpPr>
        <p:spPr>
          <a:xfrm>
            <a:off x="4571998" y="4335195"/>
            <a:ext cx="4457695" cy="44462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Calibri" panose="020F0502020204030204" pitchFamily="34" charset="0"/>
              </a:rPr>
              <a:t>Remaining candidate mapping locations</a:t>
            </a:r>
            <a:endPar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cxnSp>
        <p:nvCxnSpPr>
          <p:cNvPr id="33" name="Straight Arrow Connector 32">
            <a:extLst>
              <a:ext uri="{FF2B5EF4-FFF2-40B4-BE49-F238E27FC236}">
                <a16:creationId xmlns:a16="http://schemas.microsoft.com/office/drawing/2014/main" id="{951A6ACD-C71F-B443-A1A5-7D0E0711A90A}"/>
              </a:ext>
            </a:extLst>
          </p:cNvPr>
          <p:cNvCxnSpPr>
            <a:cxnSpLocks/>
          </p:cNvCxnSpPr>
          <p:nvPr/>
        </p:nvCxnSpPr>
        <p:spPr>
          <a:xfrm>
            <a:off x="4571999" y="4320747"/>
            <a:ext cx="0" cy="576000"/>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351DC49-66B2-8045-B4CB-9B1E958A5826}"/>
              </a:ext>
            </a:extLst>
          </p:cNvPr>
          <p:cNvCxnSpPr>
            <a:cxnSpLocks/>
          </p:cNvCxnSpPr>
          <p:nvPr/>
        </p:nvCxnSpPr>
        <p:spPr>
          <a:xfrm flipH="1">
            <a:off x="4571998" y="5503812"/>
            <a:ext cx="0" cy="407131"/>
          </a:xfrm>
          <a:prstGeom prst="straightConnector1">
            <a:avLst/>
          </a:prstGeom>
          <a:ln w="28575">
            <a:solidFill>
              <a:schemeClr val="accent1"/>
            </a:solidFill>
            <a:tailEnd type="triangle" w="lg" len="lg"/>
          </a:ln>
        </p:spPr>
        <p:style>
          <a:lnRef idx="1">
            <a:schemeClr val="accent1"/>
          </a:lnRef>
          <a:fillRef idx="0">
            <a:schemeClr val="accent1"/>
          </a:fillRef>
          <a:effectRef idx="0">
            <a:schemeClr val="accent1"/>
          </a:effectRef>
          <a:fontRef idx="minor">
            <a:schemeClr val="tx1"/>
          </a:fontRef>
        </p:style>
      </p:cxnSp>
      <p:sp>
        <p:nvSpPr>
          <p:cNvPr id="38" name="Text Box 7">
            <a:extLst>
              <a:ext uri="{FF2B5EF4-FFF2-40B4-BE49-F238E27FC236}">
                <a16:creationId xmlns:a16="http://schemas.microsoft.com/office/drawing/2014/main" id="{310139C6-C310-E445-925B-044852637F35}"/>
              </a:ext>
            </a:extLst>
          </p:cNvPr>
          <p:cNvSpPr txBox="1"/>
          <p:nvPr/>
        </p:nvSpPr>
        <p:spPr>
          <a:xfrm>
            <a:off x="2542448" y="1303200"/>
            <a:ext cx="3847934" cy="575782"/>
          </a:xfrm>
          <a:prstGeom prst="roundRect">
            <a:avLst/>
          </a:prstGeom>
          <a:solidFill>
            <a:schemeClr val="bg1">
              <a:lumMod val="75000"/>
            </a:schemeClr>
          </a:solidFill>
          <a:ln w="38100">
            <a:solidFill>
              <a:schemeClr val="bg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Indexing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
        <p:nvSpPr>
          <p:cNvPr id="39" name="Text Box 7">
            <a:extLst>
              <a:ext uri="{FF2B5EF4-FFF2-40B4-BE49-F238E27FC236}">
                <a16:creationId xmlns:a16="http://schemas.microsoft.com/office/drawing/2014/main" id="{EDE30F21-6B4E-814A-AC64-15224A0FEB91}"/>
              </a:ext>
            </a:extLst>
          </p:cNvPr>
          <p:cNvSpPr txBox="1"/>
          <p:nvPr/>
        </p:nvSpPr>
        <p:spPr>
          <a:xfrm>
            <a:off x="2542468" y="2505600"/>
            <a:ext cx="3847934" cy="575782"/>
          </a:xfrm>
          <a:prstGeom prst="roundRect">
            <a:avLst/>
          </a:prstGeom>
          <a:solidFill>
            <a:schemeClr val="bg1">
              <a:lumMod val="75000"/>
            </a:schemeClr>
          </a:solidFill>
          <a:ln w="38100">
            <a:solidFill>
              <a:schemeClr val="bg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alibri" panose="020F0502020204030204" pitchFamily="34" charset="0"/>
              </a:rPr>
              <a:t>Seeding</a:t>
            </a:r>
            <a:endParaRPr kumimoji="0" lang="en-US" sz="22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18303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Use Cases of GenASM (cont’d.)</a:t>
            </a:r>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p:txBody>
          <a:bodyPr>
            <a:noAutofit/>
          </a:bodyPr>
          <a:lstStyle/>
          <a:p>
            <a:pPr marL="444500" indent="-306388">
              <a:lnSpc>
                <a:spcPct val="120000"/>
              </a:lnSpc>
              <a:spcBef>
                <a:spcPts val="0"/>
              </a:spcBef>
              <a:spcAft>
                <a:spcPts val="0"/>
              </a:spcAft>
              <a:buClr>
                <a:srgbClr val="7030A0"/>
              </a:buClr>
              <a:buSzPct val="100000"/>
              <a:buAutoNum type="arabicParenBoth"/>
            </a:pPr>
            <a:r>
              <a:rPr lang="en-US" sz="2200" b="1" dirty="0">
                <a:solidFill>
                  <a:srgbClr val="7030A0"/>
                </a:solidFill>
                <a:latin typeface="Calibri" panose="020F0502020204030204" pitchFamily="34" charset="0"/>
              </a:rPr>
              <a:t> </a:t>
            </a:r>
            <a:r>
              <a:rPr lang="en-US" sz="2200" b="1" dirty="0">
                <a:solidFill>
                  <a:srgbClr val="7030A0"/>
                </a:solidFill>
              </a:rPr>
              <a:t>Read Alignment Step of Read Mapping</a:t>
            </a:r>
          </a:p>
          <a:p>
            <a:pPr lvl="1" indent="-217488">
              <a:lnSpc>
                <a:spcPct val="120000"/>
              </a:lnSpc>
              <a:spcBef>
                <a:spcPts val="0"/>
              </a:spcBef>
              <a:spcAft>
                <a:spcPts val="0"/>
              </a:spcAft>
              <a:buClr>
                <a:srgbClr val="1F8DD3"/>
              </a:buClr>
            </a:pPr>
            <a:r>
              <a:rPr lang="en-US" sz="2200" dirty="0">
                <a:solidFill>
                  <a:schemeClr val="tx1"/>
                </a:solidFill>
              </a:rPr>
              <a:t>Find the </a:t>
            </a:r>
            <a:r>
              <a:rPr lang="en-US" sz="2200" dirty="0">
                <a:solidFill>
                  <a:srgbClr val="7A20C9"/>
                </a:solidFill>
              </a:rPr>
              <a:t>optimal alignment</a:t>
            </a:r>
            <a:r>
              <a:rPr lang="en-US" sz="2200" dirty="0">
                <a:solidFill>
                  <a:schemeClr val="tx1"/>
                </a:solidFill>
              </a:rPr>
              <a:t> of how reads map to candidate reference regions</a:t>
            </a:r>
          </a:p>
          <a:p>
            <a:pPr marL="444500" indent="-306388">
              <a:lnSpc>
                <a:spcPct val="120000"/>
              </a:lnSpc>
              <a:spcAft>
                <a:spcPts val="0"/>
              </a:spcAft>
              <a:buClr>
                <a:srgbClr val="00B050"/>
              </a:buClr>
              <a:buSzPct val="100000"/>
              <a:buFont typeface="Wingdings" pitchFamily="2" charset="2"/>
              <a:buAutoNum type="arabicParenBoth"/>
            </a:pPr>
            <a:r>
              <a:rPr lang="en-US" sz="2200" b="1" dirty="0">
                <a:solidFill>
                  <a:srgbClr val="00B050"/>
                </a:solidFill>
                <a:latin typeface="Calibri" panose="020F0502020204030204" pitchFamily="34" charset="0"/>
              </a:rPr>
              <a:t> </a:t>
            </a:r>
            <a:r>
              <a:rPr lang="en-US" sz="2200" b="1" dirty="0">
                <a:solidFill>
                  <a:srgbClr val="00B050"/>
                </a:solidFill>
              </a:rPr>
              <a:t>Pre-Alignment Filtering for Short Reads</a:t>
            </a:r>
          </a:p>
          <a:p>
            <a:pPr lvl="1" indent="-217488">
              <a:lnSpc>
                <a:spcPct val="120000"/>
              </a:lnSpc>
              <a:spcBef>
                <a:spcPts val="0"/>
              </a:spcBef>
              <a:spcAft>
                <a:spcPts val="0"/>
              </a:spcAft>
            </a:pPr>
            <a:r>
              <a:rPr lang="en-US" sz="2200" dirty="0">
                <a:solidFill>
                  <a:schemeClr val="tx1"/>
                </a:solidFill>
              </a:rPr>
              <a:t>Quickly identify and </a:t>
            </a:r>
            <a:r>
              <a:rPr lang="en-US" sz="2200" dirty="0">
                <a:solidFill>
                  <a:srgbClr val="00B050"/>
                </a:solidFill>
              </a:rPr>
              <a:t>filter out the unlikely</a:t>
            </a:r>
            <a:r>
              <a:rPr lang="en-US" sz="2200" dirty="0">
                <a:solidFill>
                  <a:schemeClr val="tx1"/>
                </a:solidFill>
              </a:rPr>
              <a:t> candidate reference regions for each read</a:t>
            </a:r>
            <a:endParaRPr lang="en-US" sz="2200" b="1" dirty="0">
              <a:solidFill>
                <a:schemeClr val="tx1"/>
              </a:solidFill>
            </a:endParaRPr>
          </a:p>
          <a:p>
            <a:pPr marL="444500" indent="-304800">
              <a:lnSpc>
                <a:spcPct val="120000"/>
              </a:lnSpc>
              <a:spcAft>
                <a:spcPts val="0"/>
              </a:spcAft>
              <a:buClr>
                <a:srgbClr val="FE6200"/>
              </a:buClr>
              <a:buSzPct val="100000"/>
              <a:buAutoNum type="arabicParenBoth"/>
            </a:pPr>
            <a:r>
              <a:rPr lang="en-US" sz="2200" b="1" dirty="0">
                <a:solidFill>
                  <a:srgbClr val="FE6200"/>
                </a:solidFill>
                <a:latin typeface="Calibri" panose="020F0502020204030204" pitchFamily="34" charset="0"/>
              </a:rPr>
              <a:t> </a:t>
            </a:r>
            <a:r>
              <a:rPr lang="en-US" sz="2200" b="1" dirty="0">
                <a:solidFill>
                  <a:srgbClr val="FE6200"/>
                </a:solidFill>
              </a:rPr>
              <a:t>Edit Distance Calculation</a:t>
            </a:r>
          </a:p>
          <a:p>
            <a:pPr lvl="1" indent="-217488">
              <a:lnSpc>
                <a:spcPct val="120000"/>
              </a:lnSpc>
              <a:spcBef>
                <a:spcPts val="0"/>
              </a:spcBef>
              <a:spcAft>
                <a:spcPts val="0"/>
              </a:spcAft>
            </a:pPr>
            <a:r>
              <a:rPr lang="en-US" sz="2200" dirty="0">
                <a:solidFill>
                  <a:schemeClr val="tx1"/>
                </a:solidFill>
              </a:rPr>
              <a:t>Measure the </a:t>
            </a:r>
            <a:r>
              <a:rPr lang="en-US" sz="2200" dirty="0">
                <a:solidFill>
                  <a:srgbClr val="FE6200"/>
                </a:solidFill>
              </a:rPr>
              <a:t>similarity</a:t>
            </a:r>
            <a:r>
              <a:rPr lang="en-US" sz="2200" dirty="0"/>
              <a:t> or </a:t>
            </a:r>
            <a:r>
              <a:rPr lang="en-US" sz="2200" dirty="0">
                <a:solidFill>
                  <a:srgbClr val="FE6200"/>
                </a:solidFill>
              </a:rPr>
              <a:t>distance</a:t>
            </a:r>
            <a:r>
              <a:rPr lang="en-US" sz="2200" dirty="0"/>
              <a:t> </a:t>
            </a:r>
            <a:r>
              <a:rPr lang="en-US" sz="2200" dirty="0">
                <a:solidFill>
                  <a:schemeClr val="tx1"/>
                </a:solidFill>
              </a:rPr>
              <a:t>between two sequences</a:t>
            </a:r>
          </a:p>
          <a:p>
            <a:pPr marL="500063" indent="-360363">
              <a:lnSpc>
                <a:spcPct val="120000"/>
              </a:lnSpc>
              <a:spcBef>
                <a:spcPts val="2400"/>
              </a:spcBef>
              <a:spcAft>
                <a:spcPts val="0"/>
              </a:spcAft>
              <a:buClr>
                <a:srgbClr val="0070C0"/>
              </a:buClr>
            </a:pPr>
            <a:r>
              <a:rPr lang="en-US" sz="2200" dirty="0">
                <a:solidFill>
                  <a:schemeClr val="tx1"/>
                </a:solidFill>
              </a:rPr>
              <a:t>We also discuss </a:t>
            </a:r>
            <a:r>
              <a:rPr lang="en-US" sz="2200" dirty="0">
                <a:solidFill>
                  <a:srgbClr val="0070C0"/>
                </a:solidFill>
              </a:rPr>
              <a:t>other possible use cases of GenASM </a:t>
            </a:r>
            <a:r>
              <a:rPr lang="en-US" sz="2200" dirty="0">
                <a:solidFill>
                  <a:schemeClr val="tx1"/>
                </a:solidFill>
              </a:rPr>
              <a:t>in our paper:</a:t>
            </a:r>
          </a:p>
          <a:p>
            <a:pPr lvl="1" indent="-217488">
              <a:lnSpc>
                <a:spcPct val="120000"/>
              </a:lnSpc>
              <a:spcBef>
                <a:spcPts val="0"/>
              </a:spcBef>
              <a:spcAft>
                <a:spcPts val="0"/>
              </a:spcAft>
            </a:pPr>
            <a:r>
              <a:rPr lang="en-US" sz="2200" dirty="0">
                <a:solidFill>
                  <a:schemeClr val="tx1"/>
                </a:solidFill>
              </a:rPr>
              <a:t>Read-to-read overlap finding, hash-table based indexing, whole genome alignment, generic text search</a:t>
            </a:r>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383763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Key Results</a:t>
            </a:r>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17" name="Content Placeholder 2">
            <a:extLst>
              <a:ext uri="{FF2B5EF4-FFF2-40B4-BE49-F238E27FC236}">
                <a16:creationId xmlns:a16="http://schemas.microsoft.com/office/drawing/2014/main" id="{1E72C4E4-5A27-494B-8463-EC7E529EBE6B}"/>
              </a:ext>
            </a:extLst>
          </p:cNvPr>
          <p:cNvSpPr txBox="1">
            <a:spLocks/>
          </p:cNvSpPr>
          <p:nvPr/>
        </p:nvSpPr>
        <p:spPr>
          <a:xfrm>
            <a:off x="366957" y="4338918"/>
            <a:ext cx="8410073" cy="387866"/>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2925" marR="0" lvl="0" indent="-395288" algn="l" defTabSz="914400" rtl="0" eaLnBrk="1" fontAlgn="auto" latinLnBrk="0" hangingPunct="1">
              <a:lnSpc>
                <a:spcPct val="110000"/>
              </a:lnSpc>
              <a:spcBef>
                <a:spcPts val="0"/>
              </a:spcBef>
              <a:spcAft>
                <a:spcPts val="0"/>
              </a:spcAft>
              <a:buClr>
                <a:srgbClr val="00B050"/>
              </a:buClr>
              <a:buSzPct val="110000"/>
              <a:buFont typeface="Wingdings" pitchFamily="2" charset="2"/>
              <a:buAutoNum type="arabicParenBoth" startAt="2"/>
              <a:tabLst/>
              <a:defRPr/>
            </a:pPr>
            <a:endParaRPr kumimoji="0" lang="en-US" sz="2200" b="1" i="0" u="none" strike="noStrike" kern="1200" cap="none" spc="0" normalizeH="0" baseline="0" noProof="0" dirty="0">
              <a:ln>
                <a:noFill/>
              </a:ln>
              <a:solidFill>
                <a:srgbClr val="00B050"/>
              </a:solidFill>
              <a:effectLst/>
              <a:uLnTx/>
              <a:uFillTx/>
              <a:latin typeface="Corbel" panose="020B0503020204020204" pitchFamily="34" charset="0"/>
              <a:ea typeface="+mn-ea"/>
              <a:cs typeface="Calibri" panose="020F0502020204030204" pitchFamily="34" charset="0"/>
            </a:endParaRPr>
          </a:p>
        </p:txBody>
      </p:sp>
      <p:sp>
        <p:nvSpPr>
          <p:cNvPr id="18" name="Content Placeholder 2">
            <a:extLst>
              <a:ext uri="{FF2B5EF4-FFF2-40B4-BE49-F238E27FC236}">
                <a16:creationId xmlns:a16="http://schemas.microsoft.com/office/drawing/2014/main" id="{2B3E9A52-8729-2A44-8282-625EC18B462E}"/>
              </a:ext>
            </a:extLst>
          </p:cNvPr>
          <p:cNvSpPr txBox="1">
            <a:spLocks/>
          </p:cNvSpPr>
          <p:nvPr/>
        </p:nvSpPr>
        <p:spPr>
          <a:xfrm>
            <a:off x="366957" y="7329700"/>
            <a:ext cx="8410073" cy="4744868"/>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39913" marR="0" lvl="1" indent="-204788" algn="l" defTabSz="914400" rtl="0" eaLnBrk="1" fontAlgn="auto" latinLnBrk="0" hangingPunct="1">
              <a:lnSpc>
                <a:spcPct val="120000"/>
              </a:lnSpc>
              <a:spcBef>
                <a:spcPts val="0"/>
              </a:spcBef>
              <a:spcAft>
                <a:spcPts val="0"/>
              </a:spcAft>
              <a:buClr>
                <a:srgbClr val="4A66AC"/>
              </a:buClr>
              <a:buSzPct val="90000"/>
              <a:buFont typeface="Courier New" panose="02070309020205020404" pitchFamily="49" charset="0"/>
              <a:buChar char="o"/>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 name="Content Placeholder 2">
            <a:extLst>
              <a:ext uri="{FF2B5EF4-FFF2-40B4-BE49-F238E27FC236}">
                <a16:creationId xmlns:a16="http://schemas.microsoft.com/office/drawing/2014/main" id="{919840C4-EE80-8848-BA02-72B40A4324EC}"/>
              </a:ext>
            </a:extLst>
          </p:cNvPr>
          <p:cNvSpPr txBox="1">
            <a:spLocks/>
          </p:cNvSpPr>
          <p:nvPr/>
        </p:nvSpPr>
        <p:spPr>
          <a:xfrm>
            <a:off x="366957" y="6392226"/>
            <a:ext cx="8410073" cy="530516"/>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2925" marR="0" lvl="0" indent="-395288" algn="l" defTabSz="914400" rtl="0" eaLnBrk="1" fontAlgn="auto" latinLnBrk="0" hangingPunct="1">
              <a:lnSpc>
                <a:spcPct val="110000"/>
              </a:lnSpc>
              <a:spcBef>
                <a:spcPts val="0"/>
              </a:spcBef>
              <a:spcAft>
                <a:spcPts val="0"/>
              </a:spcAft>
              <a:buClr>
                <a:srgbClr val="FE6200"/>
              </a:buClr>
              <a:buSzPct val="105000"/>
              <a:buFont typeface="Wingdings" pitchFamily="2" charset="2"/>
              <a:buAutoNum type="arabicParenBoth" startAt="3"/>
              <a:tabLst/>
              <a:defRPr/>
            </a:pPr>
            <a:endParaRPr kumimoji="0" lang="en-US" sz="2200" b="1" i="0" u="none" strike="noStrike" kern="1200" cap="none" spc="0" normalizeH="0" baseline="0" noProof="0" dirty="0">
              <a:ln>
                <a:noFill/>
              </a:ln>
              <a:solidFill>
                <a:srgbClr val="FE6200"/>
              </a:solidFill>
              <a:effectLst/>
              <a:uLnTx/>
              <a:uFillTx/>
              <a:latin typeface="Corbel" panose="020B050302020402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63FDBC48-36D1-B740-A8FC-C7A31AA39D71}"/>
              </a:ext>
            </a:extLst>
          </p:cNvPr>
          <p:cNvSpPr txBox="1"/>
          <p:nvPr/>
        </p:nvSpPr>
        <p:spPr>
          <a:xfrm>
            <a:off x="366953" y="1233078"/>
            <a:ext cx="8410072" cy="2065604"/>
          </a:xfrm>
          <a:prstGeom prst="roundRect">
            <a:avLst>
              <a:gd name="adj" fmla="val 3822"/>
            </a:avLst>
          </a:prstGeom>
          <a:solidFill>
            <a:srgbClr val="7030A0">
              <a:alpha val="3000"/>
            </a:srgbClr>
          </a:solidFill>
          <a:ln w="38100">
            <a:solidFill>
              <a:srgbClr val="7030A0"/>
            </a:solidFill>
          </a:ln>
        </p:spPr>
        <p:txBody>
          <a:bodyPr wrap="square" rtlCol="0" anchor="t" anchorCtr="0">
            <a:noAutofit/>
          </a:bodyPr>
          <a:lstStyle/>
          <a:p>
            <a:pPr marL="0" marR="0" lvl="0" indent="0" algn="r" defTabSz="457200"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rgbClr val="7030A0"/>
              </a:solidFill>
              <a:effectLst/>
              <a:uLnTx/>
              <a:uFillTx/>
              <a:latin typeface="Corbel" panose="020B0503020204020204"/>
              <a:ea typeface="+mn-ea"/>
              <a:cs typeface="+mn-cs"/>
            </a:endParaRPr>
          </a:p>
        </p:txBody>
      </p:sp>
      <p:sp>
        <p:nvSpPr>
          <p:cNvPr id="43" name="TextBox 42">
            <a:extLst>
              <a:ext uri="{FF2B5EF4-FFF2-40B4-BE49-F238E27FC236}">
                <a16:creationId xmlns:a16="http://schemas.microsoft.com/office/drawing/2014/main" id="{26012F47-76F7-134A-8A14-86BF5961B16B}"/>
              </a:ext>
            </a:extLst>
          </p:cNvPr>
          <p:cNvSpPr txBox="1"/>
          <p:nvPr/>
        </p:nvSpPr>
        <p:spPr>
          <a:xfrm>
            <a:off x="366953" y="3618764"/>
            <a:ext cx="8410073" cy="956951"/>
          </a:xfrm>
          <a:prstGeom prst="roundRect">
            <a:avLst>
              <a:gd name="adj" fmla="val 4553"/>
            </a:avLst>
          </a:prstGeom>
          <a:solidFill>
            <a:srgbClr val="00B050">
              <a:alpha val="3000"/>
            </a:srgbClr>
          </a:solidFill>
          <a:ln w="38100">
            <a:solidFill>
              <a:srgbClr val="00B050"/>
            </a:solidFill>
          </a:ln>
        </p:spPr>
        <p:txBody>
          <a:bodyPr wrap="square" rtlCol="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endParaRPr>
          </a:p>
        </p:txBody>
      </p:sp>
      <p:sp>
        <p:nvSpPr>
          <p:cNvPr id="44" name="TextBox 43">
            <a:extLst>
              <a:ext uri="{FF2B5EF4-FFF2-40B4-BE49-F238E27FC236}">
                <a16:creationId xmlns:a16="http://schemas.microsoft.com/office/drawing/2014/main" id="{1A161E86-5513-4B43-A075-919C7ECE2438}"/>
              </a:ext>
            </a:extLst>
          </p:cNvPr>
          <p:cNvSpPr txBox="1"/>
          <p:nvPr/>
        </p:nvSpPr>
        <p:spPr>
          <a:xfrm>
            <a:off x="366951" y="4895798"/>
            <a:ext cx="8410073" cy="1345359"/>
          </a:xfrm>
          <a:prstGeom prst="roundRect">
            <a:avLst>
              <a:gd name="adj" fmla="val 4553"/>
            </a:avLst>
          </a:prstGeom>
          <a:solidFill>
            <a:srgbClr val="FE6200">
              <a:alpha val="3000"/>
            </a:srgbClr>
          </a:solidFill>
          <a:ln w="38100">
            <a:solidFill>
              <a:srgbClr val="FE6200"/>
            </a:solidFill>
          </a:ln>
        </p:spPr>
        <p:txBody>
          <a:bodyPr wrap="square" rtlCol="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E6200"/>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a:xfrm>
            <a:off x="366961" y="1233077"/>
            <a:ext cx="8410069" cy="5159149"/>
          </a:xfrm>
        </p:spPr>
        <p:txBody>
          <a:bodyPr numCol="1">
            <a:noAutofit/>
          </a:bodyPr>
          <a:lstStyle/>
          <a:p>
            <a:pPr marL="444500" indent="-306388">
              <a:lnSpc>
                <a:spcPct val="120000"/>
              </a:lnSpc>
              <a:spcBef>
                <a:spcPts val="0"/>
              </a:spcBef>
              <a:spcAft>
                <a:spcPts val="0"/>
              </a:spcAft>
              <a:buClr>
                <a:srgbClr val="7030A0"/>
              </a:buClr>
              <a:buSzPct val="100000"/>
              <a:buAutoNum type="arabicParenBoth"/>
            </a:pPr>
            <a:r>
              <a:rPr lang="en-US" sz="2100" b="1" dirty="0">
                <a:solidFill>
                  <a:srgbClr val="7030A0"/>
                </a:solidFill>
                <a:latin typeface="Calibri" panose="020F0502020204030204" pitchFamily="34" charset="0"/>
              </a:rPr>
              <a:t> </a:t>
            </a:r>
            <a:r>
              <a:rPr lang="en-US" sz="2100" b="1" dirty="0">
                <a:solidFill>
                  <a:srgbClr val="7030A0"/>
                </a:solidFill>
              </a:rPr>
              <a:t>Read Alignment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116×</a:t>
            </a:r>
            <a:r>
              <a:rPr lang="en-US" dirty="0">
                <a:solidFill>
                  <a:srgbClr val="FE6200"/>
                </a:solidFill>
              </a:rPr>
              <a:t> </a:t>
            </a:r>
            <a:r>
              <a:rPr lang="en-US" dirty="0">
                <a:solidFill>
                  <a:schemeClr val="tx1"/>
                </a:solidFill>
              </a:rPr>
              <a:t>speedup, </a:t>
            </a:r>
            <a:r>
              <a:rPr lang="en-US" b="1" dirty="0">
                <a:solidFill>
                  <a:srgbClr val="7030A0"/>
                </a:solidFill>
                <a:latin typeface="Calibri" panose="020F0502020204030204" pitchFamily="34" charset="0"/>
              </a:rPr>
              <a:t>37×</a:t>
            </a:r>
            <a:r>
              <a:rPr lang="en-US" dirty="0">
                <a:solidFill>
                  <a:srgbClr val="7A20C9"/>
                </a:solidFill>
              </a:rPr>
              <a:t> </a:t>
            </a:r>
            <a:r>
              <a:rPr lang="en-US" dirty="0">
                <a:solidFill>
                  <a:schemeClr val="tx1"/>
                </a:solidFill>
              </a:rPr>
              <a:t>less power than </a:t>
            </a:r>
            <a:r>
              <a:rPr lang="en-US" b="1" dirty="0">
                <a:solidFill>
                  <a:schemeClr val="tx1"/>
                </a:solidFill>
              </a:rPr>
              <a:t>Minimap</a:t>
            </a:r>
            <a:r>
              <a:rPr lang="en-US" b="1" dirty="0">
                <a:solidFill>
                  <a:schemeClr val="tx1"/>
                </a:solidFill>
                <a:latin typeface="Calibri" panose="020F0502020204030204" pitchFamily="34" charset="0"/>
              </a:rPr>
              <a:t>2</a:t>
            </a:r>
            <a:r>
              <a:rPr lang="en-US" dirty="0">
                <a:solidFill>
                  <a:schemeClr val="tx1"/>
                </a:solidFill>
              </a:rPr>
              <a:t>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111× </a:t>
            </a:r>
            <a:r>
              <a:rPr lang="en-US" dirty="0">
                <a:solidFill>
                  <a:schemeClr val="tx1"/>
                </a:solidFill>
              </a:rPr>
              <a:t>speedup, </a:t>
            </a:r>
            <a:r>
              <a:rPr lang="en-US" b="1" dirty="0">
                <a:solidFill>
                  <a:srgbClr val="7A20C9"/>
                </a:solidFill>
                <a:latin typeface="Calibri" panose="020F0502020204030204" pitchFamily="34" charset="0"/>
              </a:rPr>
              <a:t>33× </a:t>
            </a:r>
            <a:r>
              <a:rPr lang="en-US" dirty="0">
                <a:solidFill>
                  <a:schemeClr val="tx1"/>
                </a:solidFill>
              </a:rPr>
              <a:t>less power than </a:t>
            </a:r>
            <a:r>
              <a:rPr lang="en-US" b="1" dirty="0">
                <a:solidFill>
                  <a:schemeClr val="tx1"/>
                </a:solidFill>
              </a:rPr>
              <a:t>BWA-MEM</a:t>
            </a:r>
            <a:r>
              <a:rPr lang="en-US" dirty="0">
                <a:solidFill>
                  <a:schemeClr val="tx1"/>
                </a:solidFill>
              </a:rPr>
              <a:t>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3.9× </a:t>
            </a:r>
            <a:r>
              <a:rPr lang="en-US" dirty="0">
                <a:solidFill>
                  <a:schemeClr val="tx1"/>
                </a:solidFill>
                <a:latin typeface="Calibri" panose="020F0502020204030204" pitchFamily="34" charset="0"/>
              </a:rPr>
              <a:t>better throughput, </a:t>
            </a:r>
            <a:r>
              <a:rPr lang="en-US" b="1" dirty="0">
                <a:solidFill>
                  <a:srgbClr val="7A20C9"/>
                </a:solidFill>
                <a:latin typeface="Calibri" panose="020F0502020204030204" pitchFamily="34" charset="0"/>
              </a:rPr>
              <a:t>2.7× </a:t>
            </a:r>
            <a:r>
              <a:rPr lang="en-US" dirty="0">
                <a:solidFill>
                  <a:schemeClr val="tx1"/>
                </a:solidFill>
                <a:latin typeface="Calibri" panose="020F0502020204030204" pitchFamily="34" charset="0"/>
              </a:rPr>
              <a:t>less power than </a:t>
            </a:r>
            <a:r>
              <a:rPr lang="en-US" b="1" dirty="0">
                <a:solidFill>
                  <a:schemeClr val="tx1"/>
                </a:solidFill>
              </a:rPr>
              <a:t>Darwin </a:t>
            </a:r>
            <a:r>
              <a:rPr lang="en-US" sz="1600" dirty="0">
                <a:solidFill>
                  <a:schemeClr val="tx1"/>
                </a:solidFill>
              </a:rPr>
              <a:t>(state-of-the-art </a:t>
            </a:r>
            <a:r>
              <a:rPr lang="en-US" sz="1600" b="1" dirty="0">
                <a:solidFill>
                  <a:srgbClr val="C00000"/>
                </a:solidFill>
              </a:rPr>
              <a:t>HW</a:t>
            </a:r>
            <a:r>
              <a:rPr lang="en-US" sz="1600" dirty="0">
                <a:solidFill>
                  <a:schemeClr val="tx1"/>
                </a:solidFill>
              </a:rPr>
              <a:t>)</a:t>
            </a:r>
            <a:endParaRPr lang="en-US" sz="1600" dirty="0">
              <a:solidFill>
                <a:schemeClr val="tx1"/>
              </a:solidFill>
              <a:latin typeface="Calibri" panose="020F0502020204030204" pitchFamily="34" charset="0"/>
            </a:endParaRP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1.9× </a:t>
            </a:r>
            <a:r>
              <a:rPr lang="en-US" dirty="0">
                <a:solidFill>
                  <a:schemeClr val="tx1"/>
                </a:solidFill>
                <a:latin typeface="Calibri" panose="020F0502020204030204" pitchFamily="34" charset="0"/>
              </a:rPr>
              <a:t>better throughput, </a:t>
            </a:r>
            <a:r>
              <a:rPr lang="en-US" b="1" dirty="0">
                <a:solidFill>
                  <a:srgbClr val="7A20C9"/>
                </a:solidFill>
                <a:latin typeface="Calibri" panose="020F0502020204030204" pitchFamily="34" charset="0"/>
              </a:rPr>
              <a:t>82% </a:t>
            </a:r>
            <a:r>
              <a:rPr lang="en-US" dirty="0">
                <a:solidFill>
                  <a:schemeClr val="tx1"/>
                </a:solidFill>
                <a:latin typeface="Calibri" panose="020F0502020204030204" pitchFamily="34" charset="0"/>
              </a:rPr>
              <a:t>less logic power than </a:t>
            </a:r>
            <a:r>
              <a:rPr lang="en-US" b="1" dirty="0" err="1">
                <a:solidFill>
                  <a:schemeClr val="tx1"/>
                </a:solidFill>
              </a:rPr>
              <a:t>GenAx</a:t>
            </a:r>
            <a:r>
              <a:rPr lang="en-US" b="1" dirty="0">
                <a:solidFill>
                  <a:schemeClr val="tx1"/>
                </a:solidFill>
              </a:rPr>
              <a:t> </a:t>
            </a:r>
            <a:r>
              <a:rPr lang="en-US" sz="1600" dirty="0">
                <a:solidFill>
                  <a:schemeClr val="tx1"/>
                </a:solidFill>
              </a:rPr>
              <a:t>(state-of-the-art </a:t>
            </a:r>
            <a:r>
              <a:rPr lang="en-US" sz="1600" b="1" dirty="0">
                <a:solidFill>
                  <a:srgbClr val="C00000"/>
                </a:solidFill>
              </a:rPr>
              <a:t>HW</a:t>
            </a:r>
            <a:r>
              <a:rPr lang="en-US" sz="1600" dirty="0">
                <a:solidFill>
                  <a:schemeClr val="tx1"/>
                </a:solidFill>
              </a:rPr>
              <a:t>)</a:t>
            </a:r>
            <a:endParaRPr lang="en-US" sz="1600" dirty="0">
              <a:solidFill>
                <a:schemeClr val="tx1"/>
              </a:solidFill>
              <a:latin typeface="Calibri" panose="020F0502020204030204" pitchFamily="34" charset="0"/>
            </a:endParaRPr>
          </a:p>
          <a:p>
            <a:pPr marL="444500" indent="-306388">
              <a:lnSpc>
                <a:spcPct val="120000"/>
              </a:lnSpc>
              <a:spcBef>
                <a:spcPts val="4200"/>
              </a:spcBef>
              <a:spcAft>
                <a:spcPts val="0"/>
              </a:spcAft>
              <a:buClr>
                <a:srgbClr val="00B050"/>
              </a:buClr>
              <a:buSzPct val="100000"/>
              <a:buFont typeface="Wingdings" pitchFamily="2" charset="2"/>
              <a:buAutoNum type="arabicParenBoth" startAt="2"/>
            </a:pPr>
            <a:r>
              <a:rPr lang="en-US" sz="2100" b="1" dirty="0">
                <a:solidFill>
                  <a:srgbClr val="00B050"/>
                </a:solidFill>
                <a:latin typeface="Calibri" panose="020F0502020204030204" pitchFamily="34" charset="0"/>
              </a:rPr>
              <a:t> </a:t>
            </a:r>
            <a:r>
              <a:rPr lang="en-US" sz="2100" b="1" dirty="0">
                <a:solidFill>
                  <a:srgbClr val="00B050"/>
                </a:solidFill>
              </a:rPr>
              <a:t>Pre-Alignment Filtering</a:t>
            </a:r>
          </a:p>
          <a:p>
            <a:pPr marL="495300" indent="-311150">
              <a:lnSpc>
                <a:spcPct val="120000"/>
              </a:lnSpc>
              <a:spcBef>
                <a:spcPts val="0"/>
              </a:spcBef>
              <a:spcAft>
                <a:spcPts val="0"/>
              </a:spcAft>
              <a:buClr>
                <a:srgbClr val="00B050"/>
              </a:buClr>
            </a:pPr>
            <a:r>
              <a:rPr lang="en-US" b="1" dirty="0">
                <a:solidFill>
                  <a:srgbClr val="00B050"/>
                </a:solidFill>
                <a:latin typeface="Calibri" panose="020F0502020204030204" pitchFamily="34" charset="0"/>
              </a:rPr>
              <a:t>3.7×</a:t>
            </a:r>
            <a:r>
              <a:rPr lang="en-US" dirty="0">
                <a:solidFill>
                  <a:schemeClr val="tx1"/>
                </a:solidFill>
                <a:latin typeface="Calibri" panose="020F0502020204030204" pitchFamily="34" charset="0"/>
              </a:rPr>
              <a:t> speedup, </a:t>
            </a:r>
            <a:r>
              <a:rPr lang="en-US" b="1" dirty="0">
                <a:solidFill>
                  <a:srgbClr val="00B050"/>
                </a:solidFill>
                <a:latin typeface="Calibri" panose="020F0502020204030204" pitchFamily="34" charset="0"/>
              </a:rPr>
              <a:t>1.7×</a:t>
            </a:r>
            <a:r>
              <a:rPr lang="en-US" dirty="0">
                <a:solidFill>
                  <a:schemeClr val="tx1"/>
                </a:solidFill>
                <a:latin typeface="Calibri" panose="020F0502020204030204" pitchFamily="34" charset="0"/>
              </a:rPr>
              <a:t> less power than </a:t>
            </a:r>
            <a:r>
              <a:rPr lang="en-US" b="1" dirty="0">
                <a:solidFill>
                  <a:schemeClr val="tx1"/>
                </a:solidFill>
              </a:rPr>
              <a:t>Shouji </a:t>
            </a:r>
            <a:r>
              <a:rPr lang="en-US" sz="1600" dirty="0">
                <a:solidFill>
                  <a:schemeClr val="tx1"/>
                </a:solidFill>
              </a:rPr>
              <a:t>(state-of-the-art </a:t>
            </a:r>
            <a:r>
              <a:rPr lang="en-US" sz="1600" b="1" dirty="0">
                <a:solidFill>
                  <a:srgbClr val="C00000"/>
                </a:solidFill>
              </a:rPr>
              <a:t>HW</a:t>
            </a:r>
            <a:r>
              <a:rPr lang="en-US" sz="1600" dirty="0">
                <a:solidFill>
                  <a:schemeClr val="tx1"/>
                </a:solidFill>
              </a:rPr>
              <a:t>)</a:t>
            </a:r>
            <a:endParaRPr lang="en-US" sz="1600" b="1" dirty="0">
              <a:solidFill>
                <a:srgbClr val="00B050"/>
              </a:solidFill>
            </a:endParaRPr>
          </a:p>
          <a:p>
            <a:pPr marL="444500" indent="-306388">
              <a:lnSpc>
                <a:spcPct val="120000"/>
              </a:lnSpc>
              <a:spcBef>
                <a:spcPts val="4200"/>
              </a:spcBef>
              <a:spcAft>
                <a:spcPts val="0"/>
              </a:spcAft>
              <a:buClr>
                <a:srgbClr val="FE6200"/>
              </a:buClr>
              <a:buSzPct val="100000"/>
              <a:buFont typeface="Wingdings" pitchFamily="2" charset="2"/>
              <a:buAutoNum type="arabicParenBoth" startAt="3"/>
            </a:pPr>
            <a:r>
              <a:rPr lang="en-US" sz="2100" b="1" dirty="0">
                <a:solidFill>
                  <a:srgbClr val="FE6200"/>
                </a:solidFill>
                <a:latin typeface="Calibri" panose="020F0502020204030204" pitchFamily="34" charset="0"/>
              </a:rPr>
              <a:t> </a:t>
            </a:r>
            <a:r>
              <a:rPr lang="en-US" sz="2100" b="1" dirty="0">
                <a:solidFill>
                  <a:srgbClr val="FE6200"/>
                </a:solidFill>
              </a:rPr>
              <a:t>Edit Distance Calculation</a:t>
            </a:r>
          </a:p>
          <a:p>
            <a:pPr marL="495300" indent="-311150">
              <a:lnSpc>
                <a:spcPct val="120000"/>
              </a:lnSpc>
              <a:spcBef>
                <a:spcPts val="0"/>
              </a:spcBef>
              <a:spcAft>
                <a:spcPts val="0"/>
              </a:spcAft>
              <a:buClr>
                <a:srgbClr val="FE6200"/>
              </a:buClr>
            </a:pPr>
            <a:r>
              <a:rPr lang="en-US" b="1" dirty="0">
                <a:solidFill>
                  <a:srgbClr val="FE6200"/>
                </a:solidFill>
                <a:latin typeface="Calibri" panose="020F0502020204030204" pitchFamily="34" charset="0"/>
              </a:rPr>
              <a:t>22–12501× </a:t>
            </a:r>
            <a:r>
              <a:rPr lang="en-US" dirty="0">
                <a:solidFill>
                  <a:schemeClr val="tx1"/>
                </a:solidFill>
                <a:latin typeface="Calibri" panose="020F0502020204030204" pitchFamily="34" charset="0"/>
              </a:rPr>
              <a:t>speedup, </a:t>
            </a:r>
            <a:r>
              <a:rPr lang="en-US" b="1" dirty="0">
                <a:solidFill>
                  <a:srgbClr val="FE6200"/>
                </a:solidFill>
                <a:latin typeface="Calibri" panose="020F0502020204030204" pitchFamily="34" charset="0"/>
              </a:rPr>
              <a:t>548–582× </a:t>
            </a:r>
            <a:r>
              <a:rPr lang="en-US" dirty="0">
                <a:solidFill>
                  <a:schemeClr val="tx1"/>
                </a:solidFill>
                <a:latin typeface="Calibri" panose="020F0502020204030204" pitchFamily="34" charset="0"/>
              </a:rPr>
              <a:t>less power than </a:t>
            </a:r>
            <a:r>
              <a:rPr lang="en-US" b="1" dirty="0">
                <a:solidFill>
                  <a:schemeClr val="tx1"/>
                </a:solidFill>
              </a:rPr>
              <a:t>Edlib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FE6200"/>
              </a:buClr>
            </a:pPr>
            <a:r>
              <a:rPr lang="en-US" b="1" dirty="0">
                <a:solidFill>
                  <a:srgbClr val="FE6200"/>
                </a:solidFill>
                <a:latin typeface="Calibri" panose="020F0502020204030204" pitchFamily="34" charset="0"/>
              </a:rPr>
              <a:t>9.3–400× </a:t>
            </a:r>
            <a:r>
              <a:rPr lang="en-US" dirty="0">
                <a:solidFill>
                  <a:schemeClr val="tx1"/>
                </a:solidFill>
                <a:latin typeface="Calibri" panose="020F0502020204030204" pitchFamily="34" charset="0"/>
              </a:rPr>
              <a:t>speedup, </a:t>
            </a:r>
            <a:r>
              <a:rPr lang="en-US" b="1" dirty="0">
                <a:solidFill>
                  <a:srgbClr val="FE6200"/>
                </a:solidFill>
                <a:latin typeface="Calibri" panose="020F0502020204030204" pitchFamily="34" charset="0"/>
              </a:rPr>
              <a:t>67×</a:t>
            </a:r>
            <a:r>
              <a:rPr lang="en-US" b="1" dirty="0">
                <a:solidFill>
                  <a:srgbClr val="7A20C9"/>
                </a:solidFill>
                <a:latin typeface="Calibri" panose="020F0502020204030204" pitchFamily="34" charset="0"/>
              </a:rPr>
              <a:t> </a:t>
            </a:r>
            <a:r>
              <a:rPr lang="en-US" dirty="0">
                <a:solidFill>
                  <a:schemeClr val="tx1"/>
                </a:solidFill>
                <a:latin typeface="Calibri" panose="020F0502020204030204" pitchFamily="34" charset="0"/>
              </a:rPr>
              <a:t>less power than </a:t>
            </a:r>
            <a:r>
              <a:rPr lang="en-US" b="1" dirty="0">
                <a:solidFill>
                  <a:schemeClr val="tx1"/>
                </a:solidFill>
                <a:latin typeface="Calibri" panose="020F0502020204030204" pitchFamily="34" charset="0"/>
              </a:rPr>
              <a:t>ASAP</a:t>
            </a:r>
            <a:r>
              <a:rPr lang="en-US" sz="2120" dirty="0">
                <a:solidFill>
                  <a:schemeClr val="tx1"/>
                </a:solidFill>
                <a:latin typeface="Calibri" panose="020F0502020204030204" pitchFamily="34" charset="0"/>
              </a:rPr>
              <a:t> </a:t>
            </a:r>
            <a:r>
              <a:rPr lang="en-US" sz="1600" dirty="0">
                <a:solidFill>
                  <a:schemeClr val="tx1"/>
                </a:solidFill>
                <a:latin typeface="Calibri" panose="020F0502020204030204" pitchFamily="34" charset="0"/>
              </a:rPr>
              <a:t>(state-of-the-art </a:t>
            </a:r>
            <a:r>
              <a:rPr lang="en-US" sz="1600" b="1" dirty="0">
                <a:solidFill>
                  <a:srgbClr val="C00000"/>
                </a:solidFill>
                <a:latin typeface="Calibri" panose="020F0502020204030204" pitchFamily="34" charset="0"/>
              </a:rPr>
              <a:t>HW</a:t>
            </a:r>
            <a:r>
              <a:rPr lang="en-US" sz="1600" dirty="0">
                <a:solidFill>
                  <a:schemeClr val="tx1"/>
                </a:solidFill>
                <a:latin typeface="Calibri" panose="020F0502020204030204" pitchFamily="34" charset="0"/>
              </a:rPr>
              <a:t>)</a:t>
            </a:r>
          </a:p>
          <a:p>
            <a:pPr marL="542925" indent="-403225">
              <a:lnSpc>
                <a:spcPct val="120000"/>
              </a:lnSpc>
              <a:spcBef>
                <a:spcPts val="0"/>
              </a:spcBef>
              <a:spcAft>
                <a:spcPts val="0"/>
              </a:spcAft>
              <a:buClr>
                <a:srgbClr val="7030A0"/>
              </a:buClr>
              <a:buSzPct val="110000"/>
              <a:buAutoNum type="arabicParenBoth"/>
            </a:pPr>
            <a:endParaRPr lang="en-US" sz="2120" b="1" dirty="0">
              <a:solidFill>
                <a:srgbClr val="7030A0"/>
              </a:solidFill>
            </a:endParaRPr>
          </a:p>
        </p:txBody>
      </p:sp>
    </p:spTree>
    <p:custDataLst>
      <p:tags r:id="rId1"/>
    </p:custDataLst>
    <p:extLst>
      <p:ext uri="{BB962C8B-B14F-4D97-AF65-F5344CB8AC3E}">
        <p14:creationId xmlns:p14="http://schemas.microsoft.com/office/powerpoint/2010/main" val="1870074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7F95-FF6B-654D-95C6-AD41C66E3683}"/>
              </a:ext>
            </a:extLst>
          </p:cNvPr>
          <p:cNvSpPr>
            <a:spLocks noGrp="1"/>
          </p:cNvSpPr>
          <p:nvPr>
            <p:ph type="title"/>
          </p:nvPr>
        </p:nvSpPr>
        <p:spPr/>
        <p:txBody>
          <a:bodyPr/>
          <a:lstStyle/>
          <a:p>
            <a:r>
              <a:rPr lang="en-US" dirty="0"/>
              <a:t>A Few Overview Readings (II)</a:t>
            </a:r>
          </a:p>
        </p:txBody>
      </p:sp>
      <p:sp>
        <p:nvSpPr>
          <p:cNvPr id="3" name="Slide Number Placeholder 2">
            <a:extLst>
              <a:ext uri="{FF2B5EF4-FFF2-40B4-BE49-F238E27FC236}">
                <a16:creationId xmlns:a16="http://schemas.microsoft.com/office/drawing/2014/main" id="{0D137D6E-472B-9545-BC90-4764A091EB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0A72CBA-36E4-2E48-B856-DDCFDCFF91FA}"/>
              </a:ext>
            </a:extLst>
          </p:cNvPr>
          <p:cNvPicPr>
            <a:picLocks noChangeAspect="1"/>
          </p:cNvPicPr>
          <p:nvPr/>
        </p:nvPicPr>
        <p:blipFill rotWithShape="1">
          <a:blip r:embed="rId2">
            <a:extLst>
              <a:ext uri="{28A0092B-C50C-407E-A947-70E740481C1C}">
                <a14:useLocalDpi xmlns:a14="http://schemas.microsoft.com/office/drawing/2010/main" val="0"/>
              </a:ext>
            </a:extLst>
          </a:blip>
          <a:srcRect l="4325" t="25508" r="35825" b="29425"/>
          <a:stretch/>
        </p:blipFill>
        <p:spPr>
          <a:xfrm>
            <a:off x="827584" y="2683149"/>
            <a:ext cx="7488832" cy="3626171"/>
          </a:xfrm>
          <a:prstGeom prst="rect">
            <a:avLst/>
          </a:prstGeom>
        </p:spPr>
      </p:pic>
      <p:sp>
        <p:nvSpPr>
          <p:cNvPr id="6" name="Rectangle 5">
            <a:extLst>
              <a:ext uri="{FF2B5EF4-FFF2-40B4-BE49-F238E27FC236}">
                <a16:creationId xmlns:a16="http://schemas.microsoft.com/office/drawing/2014/main" id="{34726789-60B9-0041-AA5A-82AD45A48174}"/>
              </a:ext>
            </a:extLst>
          </p:cNvPr>
          <p:cNvSpPr/>
          <p:nvPr/>
        </p:nvSpPr>
        <p:spPr>
          <a:xfrm>
            <a:off x="200218" y="914400"/>
            <a:ext cx="8943782"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Gagandeep Singh, 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Damla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Senol</a:t>
            </a:r>
            <a:r>
              <a:rPr kumimoji="0" lang="en-US" sz="1800" b="0" i="0" u="none" strike="noStrike" kern="1200" cap="none" spc="0" normalizeH="0" baseline="0" noProof="0" dirty="0">
                <a:ln>
                  <a:noFill/>
                </a:ln>
                <a:solidFill>
                  <a:srgbClr val="000000"/>
                </a:solidFill>
                <a:effectLst/>
                <a:uLnTx/>
                <a:uFillTx/>
                <a:latin typeface="Tahoma"/>
                <a:ea typeface="+mn-ea"/>
                <a:cs typeface="+mn-cs"/>
              </a:rPr>
              <a:t> Cali,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Dionysios</a:t>
            </a:r>
            <a:r>
              <a:rPr kumimoji="0" lang="en-US" sz="1800" b="0" i="0" u="none" strike="noStrike" kern="1200" cap="none" spc="0" normalizeH="0" baseline="0" noProof="0" dirty="0">
                <a:ln>
                  <a:noFill/>
                </a:ln>
                <a:solidFill>
                  <a:srgbClr val="000000"/>
                </a:solidFill>
                <a:effectLst/>
                <a:uLnTx/>
                <a:uFillTx/>
                <a:latin typeface="Tahoma"/>
                <a:ea typeface="+mn-ea"/>
                <a:cs typeface="+mn-cs"/>
              </a:rPr>
              <a:t> Diamantopoulos, Juan Gomez-Luna, Henk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Corporaal</a:t>
            </a:r>
            <a:r>
              <a:rPr kumimoji="0" lang="en-US" sz="1800" b="0" i="0" u="none" strike="noStrike" kern="1200" cap="none" spc="0" normalizeH="0" baseline="0" noProof="0" dirty="0">
                <a:ln>
                  <a:noFill/>
                </a:ln>
                <a:solidFill>
                  <a:srgbClr val="000000"/>
                </a:solidFill>
                <a:effectLst/>
                <a:uLnTx/>
                <a:uFillTx/>
                <a:latin typeface="Tahoma"/>
                <a:ea typeface="+mn-ea"/>
                <a:cs typeface="+mn-cs"/>
              </a:rPr>
              <a:t>, Onur Mutlu,</a:t>
            </a:r>
            <a:endParaRPr kumimoji="0" lang="ar-SA"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t>
            </a: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FPGA-Based Near-Memory Acceleration of Modern Data-Intensive Applications</a:t>
            </a:r>
            <a:r>
              <a:rPr kumimoji="0" lang="en-US" sz="1800" b="1" i="0" u="none" strike="noStrike" kern="1200" cap="none" spc="0" normalizeH="0" baseline="0" noProof="0" dirty="0">
                <a:ln>
                  <a:noFill/>
                </a:ln>
                <a:solidFill>
                  <a:srgbClr val="0000FF"/>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IEEE Micro,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4"/>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sp>
        <p:nvSpPr>
          <p:cNvPr id="7" name="TextBox 6">
            <a:extLst>
              <a:ext uri="{FF2B5EF4-FFF2-40B4-BE49-F238E27FC236}">
                <a16:creationId xmlns:a16="http://schemas.microsoft.com/office/drawing/2014/main" id="{B89120A8-600E-D9F2-1235-979E32ED77AE}"/>
              </a:ext>
            </a:extLst>
          </p:cNvPr>
          <p:cNvSpPr txBox="1"/>
          <p:nvPr/>
        </p:nvSpPr>
        <p:spPr>
          <a:xfrm>
            <a:off x="1475656"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Tahoma"/>
                <a:ea typeface="+mn-ea"/>
                <a:cs typeface="+mn-cs"/>
                <a:hlinkClick r:id="rId3"/>
              </a:rPr>
              <a:t>https://arxiv.org/pdf/2106.06433.pdf</a:t>
            </a:r>
            <a:r>
              <a:rPr kumimoji="0" lang="en-US" sz="2400" b="1" i="0" u="none" strike="noStrike" kern="1200" cap="none" spc="0" normalizeH="0" baseline="0" noProof="0" dirty="0">
                <a:ln>
                  <a:noFill/>
                </a:ln>
                <a:solidFill>
                  <a:srgbClr val="0432FF"/>
                </a:solidFill>
                <a:effectLst/>
                <a:uLnTx/>
                <a:uFillTx/>
                <a:latin typeface="Tahoma"/>
                <a:ea typeface="+mn-ea"/>
                <a:cs typeface="+mn-cs"/>
              </a:rPr>
              <a:t> </a:t>
            </a:r>
            <a:endParaRPr kumimoji="0" lang="en-US" sz="24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79978619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More on </a:t>
            </a:r>
            <a:r>
              <a:rPr lang="en-US" dirty="0" err="1"/>
              <a:t>GenASM</a:t>
            </a:r>
            <a:r>
              <a:rPr lang="en-US" dirty="0"/>
              <a:t> Framework </a:t>
            </a:r>
            <a:r>
              <a:rPr lang="en-US" sz="25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242578805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sz="3800" dirty="0"/>
              <a:t>Scrooge: Overcoming </a:t>
            </a:r>
            <a:r>
              <a:rPr lang="en-US" sz="3800" dirty="0" err="1"/>
              <a:t>GenASM</a:t>
            </a:r>
            <a:r>
              <a:rPr lang="en-US" sz="3800" dirty="0"/>
              <a:t> Limitations</a:t>
            </a:r>
            <a:endParaRPr lang="en-US" sz="38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600" b="0" i="0" dirty="0">
                <a:solidFill>
                  <a:srgbClr val="000000"/>
                </a:solidFill>
                <a:effectLst/>
              </a:rPr>
              <a:t>Joël </a:t>
            </a:r>
            <a:r>
              <a:rPr lang="en-US" sz="1600" b="0" i="0" dirty="0" err="1">
                <a:solidFill>
                  <a:srgbClr val="000000"/>
                </a:solidFill>
                <a:effectLst/>
              </a:rPr>
              <a:t>Lindegger</a:t>
            </a:r>
            <a:r>
              <a:rPr lang="en-US" sz="1600" b="0" i="0" dirty="0">
                <a:solidFill>
                  <a:srgbClr val="000000"/>
                </a:solidFill>
                <a:effectLst/>
              </a:rPr>
              <a:t>, </a:t>
            </a:r>
            <a:r>
              <a:rPr lang="en-US" sz="1600" b="0" i="0" dirty="0" err="1">
                <a:solidFill>
                  <a:srgbClr val="000000"/>
                </a:solidFill>
                <a:effectLst/>
              </a:rPr>
              <a:t>Damla</a:t>
            </a:r>
            <a:r>
              <a:rPr lang="en-US" sz="1600" b="0" i="0" dirty="0">
                <a:solidFill>
                  <a:srgbClr val="000000"/>
                </a:solidFill>
                <a:effectLst/>
              </a:rPr>
              <a:t> </a:t>
            </a:r>
            <a:r>
              <a:rPr lang="en-US" sz="1600" b="0" i="0" dirty="0" err="1">
                <a:solidFill>
                  <a:srgbClr val="000000"/>
                </a:solidFill>
                <a:effectLst/>
              </a:rPr>
              <a:t>Senol</a:t>
            </a:r>
            <a:r>
              <a:rPr lang="en-US" sz="1600" b="0" i="0" dirty="0">
                <a:solidFill>
                  <a:srgbClr val="000000"/>
                </a:solidFill>
                <a:effectLst/>
              </a:rPr>
              <a:t> Cali, Mohammed </a:t>
            </a:r>
            <a:r>
              <a:rPr lang="en-US" sz="1600" b="0" i="0" dirty="0" err="1">
                <a:solidFill>
                  <a:srgbClr val="000000"/>
                </a:solidFill>
                <a:effectLst/>
              </a:rPr>
              <a:t>Alser</a:t>
            </a:r>
            <a:r>
              <a:rPr lang="en-US" sz="1600" b="0" i="0" dirty="0">
                <a:solidFill>
                  <a:srgbClr val="000000"/>
                </a:solidFill>
                <a:effectLst/>
              </a:rPr>
              <a:t>, Juan Gómez-Luna, Nika Mansouri </a:t>
            </a:r>
            <a:r>
              <a:rPr lang="en-US" sz="1600" b="0" i="0" dirty="0" err="1">
                <a:solidFill>
                  <a:srgbClr val="000000"/>
                </a:solidFill>
                <a:effectLst/>
              </a:rPr>
              <a:t>Ghiasi</a:t>
            </a:r>
            <a:r>
              <a:rPr lang="en-US" sz="1600" b="0" i="0" dirty="0">
                <a:solidFill>
                  <a:srgbClr val="000000"/>
                </a:solidFill>
                <a:effectLst/>
              </a:rPr>
              <a:t>, and Onur Mutlu,</a:t>
            </a:r>
            <a:br>
              <a:rPr lang="en-US" sz="1600" b="0" i="0" dirty="0">
                <a:solidFill>
                  <a:srgbClr val="000000"/>
                </a:solidFill>
                <a:effectLst/>
              </a:rPr>
            </a:br>
            <a:r>
              <a:rPr lang="en-US" sz="1600" b="1" i="0" dirty="0">
                <a:solidFill>
                  <a:srgbClr val="0432FF"/>
                </a:solidFill>
                <a:effectLst/>
                <a:hlinkClick r:id="rId2">
                  <a:extLst>
                    <a:ext uri="{A12FA001-AC4F-418D-AE19-62706E023703}">
                      <ahyp:hlinkClr xmlns:ahyp="http://schemas.microsoft.com/office/drawing/2018/hyperlinkcolor" val="tx"/>
                    </a:ext>
                  </a:extLst>
                </a:hlinkClick>
              </a:rPr>
              <a:t>"Scrooge: A Fast and Memory-Frugal Genomic Sequence Aligner for CPUs, GPUs, and ASICs"</a:t>
            </a:r>
            <a:br>
              <a:rPr lang="en-US" sz="1600" b="0" i="0" dirty="0">
                <a:solidFill>
                  <a:srgbClr val="000000"/>
                </a:solidFill>
                <a:effectLst/>
              </a:rPr>
            </a:br>
            <a:r>
              <a:rPr lang="en-US" sz="1600" b="1" i="1" dirty="0">
                <a:solidFill>
                  <a:srgbClr val="000000"/>
                </a:solidFill>
                <a:effectLst/>
                <a:hlinkClick r:id="rId3"/>
              </a:rPr>
              <a:t>Bioinformatics</a:t>
            </a:r>
            <a:r>
              <a:rPr lang="en-US" sz="1600" b="0" i="0" dirty="0">
                <a:solidFill>
                  <a:srgbClr val="000000"/>
                </a:solidFill>
                <a:effectLst/>
              </a:rPr>
              <a:t>, [published online on] 24 March 2023.</a:t>
            </a:r>
            <a:br>
              <a:rPr lang="en-US" sz="1600" b="0" i="0" dirty="0">
                <a:solidFill>
                  <a:srgbClr val="000000"/>
                </a:solidFill>
                <a:effectLst/>
              </a:rPr>
            </a:br>
            <a:r>
              <a:rPr lang="en-US" sz="1600" b="0" i="0" dirty="0">
                <a:solidFill>
                  <a:srgbClr val="000000"/>
                </a:solidFill>
                <a:effectLst/>
              </a:rPr>
              <a:t>[</a:t>
            </a:r>
            <a:r>
              <a:rPr lang="en-US" sz="1600" b="0" i="0" dirty="0">
                <a:solidFill>
                  <a:srgbClr val="000000"/>
                </a:solidFill>
                <a:effectLst/>
                <a:hlinkClick r:id="rId4"/>
              </a:rPr>
              <a:t>Online link at Bioinformatics Journal</a:t>
            </a:r>
            <a:r>
              <a:rPr lang="en-US" sz="1600" b="0" i="0" dirty="0">
                <a:solidFill>
                  <a:srgbClr val="000000"/>
                </a:solidFill>
                <a:effectLst/>
              </a:rPr>
              <a:t>]</a:t>
            </a:r>
            <a:br>
              <a:rPr lang="en-US" sz="1600" b="0" i="0" dirty="0">
                <a:solidFill>
                  <a:srgbClr val="000000"/>
                </a:solidFill>
                <a:effectLst/>
              </a:rPr>
            </a:br>
            <a:r>
              <a:rPr lang="en-US" sz="1600" b="0" i="0" dirty="0">
                <a:solidFill>
                  <a:srgbClr val="000000"/>
                </a:solidFill>
                <a:effectLst/>
              </a:rPr>
              <a:t>[</a:t>
            </a:r>
            <a:r>
              <a:rPr lang="en-US" sz="1600" b="0" i="0" dirty="0">
                <a:solidFill>
                  <a:srgbClr val="000000"/>
                </a:solidFill>
                <a:effectLst/>
                <a:hlinkClick r:id="rId5"/>
              </a:rPr>
              <a:t>arXiv preprint</a:t>
            </a:r>
            <a:r>
              <a:rPr lang="en-US" sz="1600" b="0" i="0" dirty="0">
                <a:solidFill>
                  <a:srgbClr val="000000"/>
                </a:solidFill>
                <a:effectLst/>
              </a:rPr>
              <a:t>]</a:t>
            </a:r>
            <a:br>
              <a:rPr lang="en-US" sz="1600" b="0" i="0" dirty="0">
                <a:solidFill>
                  <a:srgbClr val="000000"/>
                </a:solidFill>
                <a:effectLst/>
              </a:rPr>
            </a:br>
            <a:r>
              <a:rPr lang="en-US" sz="1600" b="0" i="0" dirty="0">
                <a:solidFill>
                  <a:srgbClr val="000000"/>
                </a:solidFill>
                <a:effectLst/>
              </a:rPr>
              <a:t>[</a:t>
            </a:r>
            <a:r>
              <a:rPr lang="en-US" sz="1600" b="0" i="0" dirty="0">
                <a:solidFill>
                  <a:srgbClr val="000000"/>
                </a:solidFill>
                <a:effectLst/>
                <a:hlinkClick r:id="rId6"/>
              </a:rPr>
              <a:t>Scrooge Source Code</a:t>
            </a:r>
            <a:r>
              <a:rPr lang="en-US" sz="1600" b="0" i="0" dirty="0">
                <a:solidFill>
                  <a:srgbClr val="000000"/>
                </a:solidFill>
                <a:effectLst/>
              </a:rPr>
              <a:t>]</a:t>
            </a:r>
          </a:p>
          <a:p>
            <a:pPr marL="0" indent="0">
              <a:buNone/>
            </a:pPr>
            <a:br>
              <a:rPr lang="en-US" sz="1600" dirty="0"/>
            </a:b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EFD7793F-70F0-ABDA-8C95-C6EAE74CBBCA}"/>
              </a:ext>
            </a:extLst>
          </p:cNvPr>
          <p:cNvSpPr txBox="1"/>
          <p:nvPr/>
        </p:nvSpPr>
        <p:spPr>
          <a:xfrm>
            <a:off x="1489265"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https://arxiv.org/pdf/2208.09985.pdf</a:t>
            </a:r>
            <a:r>
              <a:rPr kumimoji="0" lang="en-US" sz="2400" b="1" i="0" u="none" strike="noStrike" kern="1200" cap="none" spc="0" normalizeH="0" baseline="0" noProof="0" dirty="0">
                <a:ln>
                  <a:noFill/>
                </a:ln>
                <a:solidFill>
                  <a:srgbClr val="0432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72F12CEE-9833-EF7A-579D-3C540543C993}"/>
              </a:ext>
            </a:extLst>
          </p:cNvPr>
          <p:cNvPicPr>
            <a:picLocks noChangeAspect="1"/>
          </p:cNvPicPr>
          <p:nvPr/>
        </p:nvPicPr>
        <p:blipFill>
          <a:blip r:embed="rId7"/>
          <a:stretch>
            <a:fillRect/>
          </a:stretch>
        </p:blipFill>
        <p:spPr>
          <a:xfrm>
            <a:off x="322521" y="3861048"/>
            <a:ext cx="8516679" cy="1659594"/>
          </a:xfrm>
          <a:prstGeom prst="rect">
            <a:avLst/>
          </a:prstGeom>
        </p:spPr>
      </p:pic>
    </p:spTree>
    <p:extLst>
      <p:ext uri="{BB962C8B-B14F-4D97-AF65-F5344CB8AC3E}">
        <p14:creationId xmlns:p14="http://schemas.microsoft.com/office/powerpoint/2010/main" val="3376916689"/>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Sequence-to-Graph Mapping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600" dirty="0" err="1"/>
              <a:t>Damla</a:t>
            </a:r>
            <a:r>
              <a:rPr lang="en-US" sz="1600" dirty="0"/>
              <a:t> </a:t>
            </a:r>
            <a:r>
              <a:rPr lang="en-US" sz="1600" dirty="0" err="1"/>
              <a:t>Senol</a:t>
            </a:r>
            <a:r>
              <a:rPr lang="en-US" sz="1600" dirty="0"/>
              <a:t> Cali, Konstantinos </a:t>
            </a:r>
            <a:r>
              <a:rPr lang="en-US" sz="1600" dirty="0" err="1"/>
              <a:t>Kanellopoulos</a:t>
            </a:r>
            <a:r>
              <a:rPr lang="en-US" sz="1600" dirty="0"/>
              <a:t>, Joel </a:t>
            </a:r>
            <a:r>
              <a:rPr lang="en-US" sz="1600" dirty="0" err="1"/>
              <a:t>Lindegger</a:t>
            </a:r>
            <a:r>
              <a:rPr lang="en-US" sz="1600" dirty="0"/>
              <a:t>, </a:t>
            </a:r>
            <a:r>
              <a:rPr lang="en-US" sz="1600" dirty="0" err="1"/>
              <a:t>Zulal</a:t>
            </a:r>
            <a:r>
              <a:rPr lang="en-US" sz="1600" dirty="0"/>
              <a:t> </a:t>
            </a:r>
            <a:r>
              <a:rPr lang="en-US" sz="1600" dirty="0" err="1"/>
              <a:t>Bingol</a:t>
            </a:r>
            <a:r>
              <a:rPr lang="en-US" sz="1600" dirty="0"/>
              <a:t>, Gurpreet S. Kalsi, </a:t>
            </a:r>
            <a:r>
              <a:rPr lang="en-US" sz="1600" dirty="0" err="1"/>
              <a:t>Ziyi</a:t>
            </a:r>
            <a:r>
              <a:rPr lang="en-US" sz="1600" dirty="0"/>
              <a:t> </a:t>
            </a:r>
            <a:r>
              <a:rPr lang="en-US" sz="1600" dirty="0" err="1"/>
              <a:t>Zuo</a:t>
            </a:r>
            <a:r>
              <a:rPr lang="en-US" sz="1600" dirty="0"/>
              <a:t>, Can </a:t>
            </a:r>
            <a:r>
              <a:rPr lang="en-US" sz="1600" dirty="0" err="1"/>
              <a:t>Firtina</a:t>
            </a:r>
            <a:r>
              <a:rPr lang="en-US" sz="1600" dirty="0"/>
              <a:t>, </a:t>
            </a:r>
            <a:r>
              <a:rPr lang="en-US" sz="1600" dirty="0" err="1"/>
              <a:t>Meryem</a:t>
            </a:r>
            <a:r>
              <a:rPr lang="en-US" sz="1600" dirty="0"/>
              <a:t> Banu </a:t>
            </a:r>
            <a:r>
              <a:rPr lang="en-US" sz="1600" dirty="0" err="1"/>
              <a:t>Cavlak</a:t>
            </a:r>
            <a:r>
              <a:rPr lang="en-US" sz="1600" dirty="0"/>
              <a:t>, </a:t>
            </a:r>
            <a:r>
              <a:rPr lang="en-US" sz="1600" dirty="0" err="1"/>
              <a:t>Jeremie</a:t>
            </a:r>
            <a:r>
              <a:rPr lang="en-US" sz="1600" dirty="0"/>
              <a:t> Kim, Nika </a:t>
            </a:r>
            <a:r>
              <a:rPr lang="en-US" sz="1600" dirty="0" err="1"/>
              <a:t>MansouriGhiasi</a:t>
            </a:r>
            <a:r>
              <a:rPr lang="en-US" sz="1600" dirty="0"/>
              <a:t>, Gagandeep Singh, Juan Gomez-Luna, Nour </a:t>
            </a:r>
            <a:r>
              <a:rPr lang="en-US" sz="1600" dirty="0" err="1"/>
              <a:t>Almadhoun</a:t>
            </a:r>
            <a:r>
              <a:rPr lang="en-US" sz="1600" dirty="0"/>
              <a:t> </a:t>
            </a:r>
            <a:r>
              <a:rPr lang="en-US" sz="1600" dirty="0" err="1"/>
              <a:t>Alserr</a:t>
            </a:r>
            <a:r>
              <a:rPr lang="en-US" sz="1600" dirty="0"/>
              <a:t>, Mohammed </a:t>
            </a:r>
            <a:r>
              <a:rPr lang="en-US" sz="1600" dirty="0" err="1"/>
              <a:t>Alser</a:t>
            </a:r>
            <a:r>
              <a:rPr lang="en-US" sz="1600" dirty="0"/>
              <a:t>, Sreenivas </a:t>
            </a:r>
            <a:r>
              <a:rPr lang="en-US" sz="1600" dirty="0" err="1"/>
              <a:t>Subramoney</a:t>
            </a:r>
            <a:r>
              <a:rPr lang="en-US" sz="1600" dirty="0"/>
              <a:t>, Can </a:t>
            </a:r>
            <a:r>
              <a:rPr lang="en-US" sz="1600" dirty="0" err="1"/>
              <a:t>Alkan</a:t>
            </a:r>
            <a:r>
              <a:rPr lang="en-US" sz="1600" dirty="0"/>
              <a:t>, </a:t>
            </a:r>
            <a:r>
              <a:rPr lang="en-US" sz="1600" dirty="0" err="1"/>
              <a:t>Saugata</a:t>
            </a:r>
            <a:r>
              <a:rPr lang="en-US" sz="1600" dirty="0"/>
              <a:t> Ghose, and 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"SeGraM: A Universal Hardware Accelerator for Genomic Sequence-to-Graph and Sequence-to-Sequence Mapping"</a:t>
            </a:r>
            <a:br>
              <a:rPr lang="en-US" sz="1600" dirty="0"/>
            </a:br>
            <a:r>
              <a:rPr lang="en-US" sz="1600" i="1" dirty="0"/>
              <a:t>Proceedings of the </a:t>
            </a:r>
            <a:r>
              <a:rPr lang="en-US" sz="1600" i="1" dirty="0">
                <a:hlinkClick r:id="rId3"/>
              </a:rPr>
              <a:t>49th International Symposium on Computer Architecture</a:t>
            </a:r>
            <a:r>
              <a:rPr lang="en-US" sz="1600" i="1" dirty="0"/>
              <a:t> (</a:t>
            </a:r>
            <a:r>
              <a:rPr lang="en-US" sz="1600" b="1" i="1" dirty="0"/>
              <a:t>ISCA</a:t>
            </a:r>
            <a:r>
              <a:rPr lang="en-US" sz="1600" i="1" dirty="0"/>
              <a:t>)</a:t>
            </a:r>
            <a:r>
              <a:rPr lang="en-US" sz="1600" dirty="0"/>
              <a:t>, New York, June 2022.</a:t>
            </a:r>
            <a:br>
              <a:rPr lang="en-US" sz="1600" dirty="0"/>
            </a:br>
            <a:r>
              <a:rPr lang="en-US" sz="1600" dirty="0"/>
              <a:t>[</a:t>
            </a:r>
            <a:r>
              <a:rPr lang="en-US" sz="1600" dirty="0">
                <a:hlinkClick r:id="rId4"/>
              </a:rPr>
              <a:t>arXiv version</a:t>
            </a:r>
            <a:r>
              <a:rPr lang="en-US" sz="1600" dirty="0"/>
              <a:t>]</a:t>
            </a:r>
          </a:p>
          <a:p>
            <a:pPr marL="0" indent="0">
              <a:buNone/>
            </a:pPr>
            <a:br>
              <a:rPr lang="en-US" sz="1600" dirty="0"/>
            </a:b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0B477C33-B9F9-1DE8-0190-AA7C750B3BB4}"/>
              </a:ext>
            </a:extLst>
          </p:cNvPr>
          <p:cNvPicPr>
            <a:picLocks noChangeAspect="1"/>
          </p:cNvPicPr>
          <p:nvPr/>
        </p:nvPicPr>
        <p:blipFill>
          <a:blip r:embed="rId5"/>
          <a:stretch>
            <a:fillRect/>
          </a:stretch>
        </p:blipFill>
        <p:spPr>
          <a:xfrm>
            <a:off x="0" y="3562568"/>
            <a:ext cx="9144000" cy="2458720"/>
          </a:xfrm>
          <a:prstGeom prst="rect">
            <a:avLst/>
          </a:prstGeom>
        </p:spPr>
      </p:pic>
      <p:sp>
        <p:nvSpPr>
          <p:cNvPr id="5" name="TextBox 4">
            <a:extLst>
              <a:ext uri="{FF2B5EF4-FFF2-40B4-BE49-F238E27FC236}">
                <a16:creationId xmlns:a16="http://schemas.microsoft.com/office/drawing/2014/main" id="{EFD7793F-70F0-ABDA-8C95-C6EAE74CBBCA}"/>
              </a:ext>
            </a:extLst>
          </p:cNvPr>
          <p:cNvSpPr txBox="1"/>
          <p:nvPr/>
        </p:nvSpPr>
        <p:spPr>
          <a:xfrm>
            <a:off x="1489265" y="6351711"/>
            <a:ext cx="61654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https://arxiv.org/pdf/2205.05883.pdf</a:t>
            </a:r>
            <a:endParaRPr kumimoji="0" lang="en-US" sz="24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419934789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7C3920B-776E-1C94-7780-2082DF993C4E}"/>
              </a:ext>
            </a:extLst>
          </p:cNvPr>
          <p:cNvSpPr txBox="1"/>
          <p:nvPr/>
        </p:nvSpPr>
        <p:spPr>
          <a:xfrm>
            <a:off x="366961" y="1966906"/>
            <a:ext cx="4114800" cy="2858929"/>
          </a:xfrm>
          <a:prstGeom prst="roundRect">
            <a:avLst>
              <a:gd name="adj" fmla="val 2265"/>
            </a:avLst>
          </a:prstGeom>
          <a:solidFill>
            <a:srgbClr val="0070C0">
              <a:alpha val="1000"/>
            </a:srgbClr>
          </a:solidFill>
          <a:ln w="28575">
            <a:solidFill>
              <a:srgbClr val="0070C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rPr>
              <a:t>S</a:t>
            </a:r>
            <a:r>
              <a:rPr kumimoji="0" lang="en-US" sz="1780" b="1" i="1" u="none" strike="noStrike" kern="1200" cap="none" spc="0" normalizeH="0" baseline="0" noProof="0" dirty="0">
                <a:ln>
                  <a:noFill/>
                </a:ln>
                <a:solidFill>
                  <a:srgbClr val="0070C0"/>
                </a:solidFill>
                <a:effectLst/>
                <a:uLnTx/>
                <a:uFillTx/>
                <a:latin typeface="Corbel" panose="020B0503020204020204"/>
                <a:ea typeface="+mn-ea"/>
                <a:cs typeface="+mn-cs"/>
              </a:rPr>
              <a:t>equence-to-Sequence (S2S) Mapping</a:t>
            </a:r>
            <a:r>
              <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rPr>
              <a:t> </a:t>
            </a:r>
            <a:endParaRPr kumimoji="0" lang="en-US" sz="1780" b="0" i="0" u="none" strike="noStrike" kern="1200" cap="none" spc="0" normalizeH="0" baseline="0" noProof="0" dirty="0">
              <a:ln>
                <a:noFill/>
              </a:ln>
              <a:solidFill>
                <a:srgbClr val="0070C0"/>
              </a:solidFill>
              <a:effectLst/>
              <a:uLnTx/>
              <a:uFillTx/>
              <a:latin typeface="Corbel" panose="020B0503020204020204"/>
              <a:ea typeface="+mn-ea"/>
              <a:cs typeface="+mn-cs"/>
            </a:endParaRPr>
          </a:p>
        </p:txBody>
      </p:sp>
      <p:sp>
        <p:nvSpPr>
          <p:cNvPr id="18" name="TextBox 17">
            <a:extLst>
              <a:ext uri="{FF2B5EF4-FFF2-40B4-BE49-F238E27FC236}">
                <a16:creationId xmlns:a16="http://schemas.microsoft.com/office/drawing/2014/main" id="{52C6F56A-5AEA-76E5-045D-94D5B937E04D}"/>
              </a:ext>
            </a:extLst>
          </p:cNvPr>
          <p:cNvSpPr txBox="1"/>
          <p:nvPr/>
        </p:nvSpPr>
        <p:spPr>
          <a:xfrm>
            <a:off x="4619201" y="1963234"/>
            <a:ext cx="4114800" cy="2858929"/>
          </a:xfrm>
          <a:prstGeom prst="roundRect">
            <a:avLst>
              <a:gd name="adj" fmla="val 2265"/>
            </a:avLst>
          </a:prstGeom>
          <a:solidFill>
            <a:srgbClr val="0070C0">
              <a:alpha val="1000"/>
            </a:srgbClr>
          </a:solidFill>
          <a:ln w="28575">
            <a:solidFill>
              <a:srgbClr val="0070C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rPr>
              <a:t>S</a:t>
            </a:r>
            <a:r>
              <a:rPr kumimoji="0" lang="en-US" sz="1780" b="1" i="1" u="none" strike="noStrike" kern="1200" cap="none" spc="0" normalizeH="0" baseline="0" noProof="0" dirty="0">
                <a:ln>
                  <a:noFill/>
                </a:ln>
                <a:solidFill>
                  <a:srgbClr val="0070C0"/>
                </a:solidFill>
                <a:effectLst/>
                <a:uLnTx/>
                <a:uFillTx/>
                <a:latin typeface="Corbel" panose="020B0503020204020204"/>
                <a:ea typeface="+mn-ea"/>
                <a:cs typeface="+mn-cs"/>
              </a:rPr>
              <a:t>equence-to-Graph (S2G) Mapping</a:t>
            </a:r>
            <a:r>
              <a:rPr kumimoji="0" lang="en-US" sz="1780" b="1" i="0" u="none" strike="noStrike" kern="1200" cap="none" spc="0" normalizeH="0" baseline="0" noProof="0" dirty="0">
                <a:ln>
                  <a:noFill/>
                </a:ln>
                <a:solidFill>
                  <a:srgbClr val="0070C0"/>
                </a:solidFill>
                <a:effectLst/>
                <a:uLnTx/>
                <a:uFillTx/>
                <a:latin typeface="Corbel" panose="020B0503020204020204"/>
                <a:ea typeface="+mn-ea"/>
                <a:cs typeface="+mn-cs"/>
              </a:rPr>
              <a:t> </a:t>
            </a:r>
            <a:endParaRPr kumimoji="0" lang="en-US" sz="1780" b="0" i="0" u="none" strike="noStrike" kern="1200" cap="none" spc="0" normalizeH="0" baseline="0" noProof="0" dirty="0">
              <a:ln>
                <a:noFill/>
              </a:ln>
              <a:solidFill>
                <a:srgbClr val="0070C0"/>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29AA6D00-56D8-D04C-9A4A-CB34F95ADD64}"/>
              </a:ext>
            </a:extLst>
          </p:cNvPr>
          <p:cNvSpPr>
            <a:spLocks noGrp="1"/>
          </p:cNvSpPr>
          <p:nvPr>
            <p:ph type="title"/>
          </p:nvPr>
        </p:nvSpPr>
        <p:spPr>
          <a:xfrm>
            <a:off x="366963" y="257434"/>
            <a:ext cx="8410073" cy="753467"/>
          </a:xfrm>
        </p:spPr>
        <p:txBody>
          <a:bodyPr>
            <a:normAutofit fontScale="90000"/>
          </a:bodyPr>
          <a:lstStyle/>
          <a:p>
            <a:r>
              <a:rPr lang="en-US" dirty="0"/>
              <a:t>Genome Sequence Analysis</a:t>
            </a:r>
          </a:p>
        </p:txBody>
      </p:sp>
      <p:sp>
        <p:nvSpPr>
          <p:cNvPr id="5" name="Slide Number Placeholder 4">
            <a:extLst>
              <a:ext uri="{FF2B5EF4-FFF2-40B4-BE49-F238E27FC236}">
                <a16:creationId xmlns:a16="http://schemas.microsoft.com/office/drawing/2014/main" id="{BF4548FC-B7D5-F84F-83AA-BEEE7ACE5F0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878949DC-4DB8-73CB-9D1C-D683DFEA5225}"/>
              </a:ext>
            </a:extLst>
          </p:cNvPr>
          <p:cNvSpPr txBox="1"/>
          <p:nvPr/>
        </p:nvSpPr>
        <p:spPr>
          <a:xfrm>
            <a:off x="366962" y="4940624"/>
            <a:ext cx="8410073" cy="1408383"/>
          </a:xfrm>
          <a:prstGeom prst="roundRect">
            <a:avLst>
              <a:gd name="adj" fmla="val 3822"/>
            </a:avLst>
          </a:prstGeom>
          <a:solidFill>
            <a:srgbClr val="7030A0">
              <a:alpha val="3000"/>
            </a:srgbClr>
          </a:solidFill>
          <a:ln w="28575">
            <a:solidFill>
              <a:srgbClr val="7030A0"/>
            </a:solidFill>
          </a:ln>
        </p:spPr>
        <p:txBody>
          <a:bodyPr wrap="square" rtlCol="0" anchor="ctr" anchorCtr="0">
            <a:noAutofit/>
          </a:bodyPr>
          <a:lstStyle/>
          <a:p>
            <a:pPr marL="0" marR="0" lvl="0" indent="0" algn="ctr" defTabSz="457200" rtl="0" eaLnBrk="1" fontAlgn="auto" latinLnBrk="0" hangingPunct="1">
              <a:lnSpc>
                <a:spcPct val="100000"/>
              </a:lnSpc>
              <a:spcBef>
                <a:spcPts val="600"/>
              </a:spcBef>
              <a:spcAft>
                <a:spcPts val="0"/>
              </a:spcAft>
              <a:buClr>
                <a:srgbClr val="C00000"/>
              </a:buClr>
              <a:buSzTx/>
              <a:buFontTx/>
              <a:buNone/>
              <a:tabLst/>
              <a:defRPr/>
            </a:pPr>
            <a:r>
              <a:rPr kumimoji="0" lang="en-US" sz="2200" b="0" i="1" u="none" strike="noStrike" kern="1200" cap="none" spc="0" normalizeH="0" baseline="0" noProof="0" dirty="0">
                <a:ln>
                  <a:noFill/>
                </a:ln>
                <a:solidFill>
                  <a:prstClr val="black"/>
                </a:solidFill>
                <a:effectLst/>
                <a:uLnTx/>
                <a:uFillTx/>
                <a:latin typeface="Corbel" panose="020B0503020204020204"/>
                <a:ea typeface="+mn-ea"/>
                <a:cs typeface="+mn-cs"/>
              </a:rPr>
              <a:t>Sequence-to-graph mapping </a:t>
            </a: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results in </a:t>
            </a:r>
            <a:r>
              <a:rPr kumimoji="0" lang="en-US" sz="2200" b="1" i="0" u="none" strike="noStrike" kern="1200" cap="none" spc="0" normalizeH="0" baseline="0" noProof="0" dirty="0">
                <a:ln>
                  <a:noFill/>
                </a:ln>
                <a:solidFill>
                  <a:srgbClr val="00B050"/>
                </a:solidFill>
                <a:effectLst/>
                <a:uLnTx/>
                <a:uFillTx/>
                <a:latin typeface="Corbel" panose="020B0503020204020204"/>
                <a:ea typeface="+mn-ea"/>
                <a:cs typeface="+mn-cs"/>
              </a:rPr>
              <a:t>notable quality improvements.</a:t>
            </a: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 </a:t>
            </a:r>
          </a:p>
          <a:p>
            <a:pPr marL="0" marR="0" lvl="0" indent="0" algn="ctr" defTabSz="457200" rtl="0" eaLnBrk="1" fontAlgn="auto" latinLnBrk="0" hangingPunct="1">
              <a:lnSpc>
                <a:spcPct val="100000"/>
              </a:lnSpc>
              <a:spcBef>
                <a:spcPts val="600"/>
              </a:spcBef>
              <a:spcAft>
                <a:spcPts val="0"/>
              </a:spcAft>
              <a:buClr>
                <a:srgbClr val="C00000"/>
              </a:buClr>
              <a:buSzTx/>
              <a:buFontTx/>
              <a:buNone/>
              <a:tabLst/>
              <a:defRPr/>
            </a:pP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However, it is a </a:t>
            </a:r>
            <a:r>
              <a:rPr kumimoji="0" lang="en-US" sz="2200" b="1" i="0" u="none" strike="noStrike" kern="1200" cap="none" spc="0" normalizeH="0" baseline="0" noProof="0" dirty="0">
                <a:ln>
                  <a:noFill/>
                </a:ln>
                <a:solidFill>
                  <a:srgbClr val="C00000"/>
                </a:solidFill>
                <a:effectLst/>
                <a:uLnTx/>
                <a:uFillTx/>
                <a:latin typeface="Corbel" panose="020B0503020204020204"/>
                <a:ea typeface="+mn-ea"/>
                <a:cs typeface="+mn-cs"/>
              </a:rPr>
              <a:t>more difficult </a:t>
            </a: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computational problem, </a:t>
            </a:r>
          </a:p>
          <a:p>
            <a:pPr marL="0" marR="0" lvl="0" indent="0" algn="ctr" defTabSz="457200" rtl="0" eaLnBrk="1" fontAlgn="auto" latinLnBrk="0" hangingPunct="1">
              <a:lnSpc>
                <a:spcPct val="100000"/>
              </a:lnSpc>
              <a:spcBef>
                <a:spcPts val="600"/>
              </a:spcBef>
              <a:spcAft>
                <a:spcPts val="0"/>
              </a:spcAft>
              <a:buClr>
                <a:srgbClr val="C00000"/>
              </a:buClr>
              <a:buSzTx/>
              <a:buFontTx/>
              <a:buNone/>
              <a:tabLst/>
              <a:defRPr/>
            </a:pPr>
            <a:r>
              <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rPr>
              <a:t>with </a:t>
            </a:r>
            <a:r>
              <a:rPr kumimoji="0" lang="en-US" sz="2200" b="1" i="0" u="none" strike="noStrike" kern="1200" cap="none" spc="0" normalizeH="0" baseline="0" noProof="0" dirty="0">
                <a:ln>
                  <a:noFill/>
                </a:ln>
                <a:solidFill>
                  <a:srgbClr val="C00000"/>
                </a:solidFill>
                <a:effectLst/>
                <a:uLnTx/>
                <a:uFillTx/>
                <a:latin typeface="Corbel" panose="020B0503020204020204"/>
                <a:ea typeface="+mn-ea"/>
                <a:cs typeface="+mn-cs"/>
              </a:rPr>
              <a:t>no prior hardware design.</a:t>
            </a:r>
            <a:endParaRPr kumimoji="0" lang="en-US" sz="2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16" name="Content Placeholder 2">
            <a:extLst>
              <a:ext uri="{FF2B5EF4-FFF2-40B4-BE49-F238E27FC236}">
                <a16:creationId xmlns:a16="http://schemas.microsoft.com/office/drawing/2014/main" id="{EB720B3D-751A-0A2A-77A4-751DDED36B83}"/>
              </a:ext>
            </a:extLst>
          </p:cNvPr>
          <p:cNvSpPr>
            <a:spLocks noGrp="1"/>
          </p:cNvSpPr>
          <p:nvPr>
            <p:ph idx="1"/>
          </p:nvPr>
        </p:nvSpPr>
        <p:spPr>
          <a:xfrm>
            <a:off x="366963" y="1147483"/>
            <a:ext cx="8410073" cy="769894"/>
          </a:xfrm>
        </p:spPr>
        <p:txBody>
          <a:bodyPr>
            <a:noAutofit/>
          </a:bodyPr>
          <a:lstStyle/>
          <a:p>
            <a:pPr marL="342900" indent="-342900">
              <a:lnSpc>
                <a:spcPct val="110000"/>
              </a:lnSpc>
              <a:spcBef>
                <a:spcPts val="600"/>
              </a:spcBef>
              <a:spcAft>
                <a:spcPts val="0"/>
              </a:spcAft>
            </a:pPr>
            <a:r>
              <a:rPr lang="en-US" dirty="0">
                <a:solidFill>
                  <a:schemeClr val="tx1"/>
                </a:solidFill>
              </a:rPr>
              <a:t>Mapping the reads to a reference genome (i.e., </a:t>
            </a:r>
            <a:r>
              <a:rPr lang="en-US" b="1" i="1" dirty="0">
                <a:solidFill>
                  <a:schemeClr val="tx1"/>
                </a:solidFill>
              </a:rPr>
              <a:t>read mapping</a:t>
            </a:r>
            <a:r>
              <a:rPr lang="en-US" dirty="0">
                <a:solidFill>
                  <a:schemeClr val="tx1"/>
                </a:solidFill>
              </a:rPr>
              <a:t>)</a:t>
            </a:r>
            <a:r>
              <a:rPr lang="en-US" b="1" dirty="0">
                <a:solidFill>
                  <a:schemeClr val="tx1"/>
                </a:solidFill>
              </a:rPr>
              <a:t> </a:t>
            </a:r>
            <a:r>
              <a:rPr lang="en-US" dirty="0">
                <a:solidFill>
                  <a:schemeClr val="tx1"/>
                </a:solidFill>
              </a:rPr>
              <a:t>is a </a:t>
            </a:r>
            <a:br>
              <a:rPr lang="en-US" dirty="0">
                <a:solidFill>
                  <a:schemeClr val="tx1"/>
                </a:solidFill>
              </a:rPr>
            </a:br>
            <a:r>
              <a:rPr lang="en-US" dirty="0">
                <a:solidFill>
                  <a:schemeClr val="tx1"/>
                </a:solidFill>
              </a:rPr>
              <a:t>c</a:t>
            </a:r>
            <a:r>
              <a:rPr lang="en-US" sz="2000" i="1" dirty="0">
                <a:solidFill>
                  <a:schemeClr val="tx1"/>
                </a:solidFill>
              </a:rPr>
              <a:t>ritical step</a:t>
            </a:r>
            <a:r>
              <a:rPr lang="en-US" sz="2000" dirty="0">
                <a:solidFill>
                  <a:schemeClr val="tx1"/>
                </a:solidFill>
              </a:rPr>
              <a:t> in genome sequence analysis</a:t>
            </a:r>
            <a:endParaRPr lang="en-US" i="1" dirty="0">
              <a:solidFill>
                <a:schemeClr val="tx1"/>
              </a:solidFill>
            </a:endParaRPr>
          </a:p>
        </p:txBody>
      </p:sp>
      <p:sp>
        <p:nvSpPr>
          <p:cNvPr id="11" name="Google Shape;111;p15">
            <a:extLst>
              <a:ext uri="{FF2B5EF4-FFF2-40B4-BE49-F238E27FC236}">
                <a16:creationId xmlns:a16="http://schemas.microsoft.com/office/drawing/2014/main" id="{A9FAB62D-1E49-A346-9979-BAD21CBFEE85}"/>
              </a:ext>
            </a:extLst>
          </p:cNvPr>
          <p:cNvSpPr txBox="1">
            <a:spLocks/>
          </p:cNvSpPr>
          <p:nvPr/>
        </p:nvSpPr>
        <p:spPr>
          <a:xfrm>
            <a:off x="410000" y="2053959"/>
            <a:ext cx="4071762" cy="2331125"/>
          </a:xfrm>
          <a:prstGeom prst="rect">
            <a:avLst/>
          </a:prstGeom>
          <a:noFill/>
          <a:ln>
            <a:noFill/>
          </a:ln>
        </p:spPr>
        <p:txBody>
          <a:bodyPr spcFirstLastPara="1" vert="horz" wrap="square" lIns="0" tIns="45700" rIns="0" bIns="45700" rtlCol="0" anchor="t" anchorCtr="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Linear Reference: </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ACG</a:t>
            </a:r>
            <a:r>
              <a:rPr kumimoji="0" lang="en-US" sz="1800" b="1" i="0" u="none" strike="noStrike" kern="1200" cap="none" spc="0" normalizeH="0" baseline="0" noProof="0" dirty="0">
                <a:ln>
                  <a:noFill/>
                </a:ln>
                <a:solidFill>
                  <a:srgbClr val="FE6200"/>
                </a:solidFill>
                <a:effectLst/>
                <a:uLnTx/>
                <a:uFillTx/>
                <a:latin typeface="Corbel" panose="020B0503020204020204" pitchFamily="34" charset="0"/>
                <a:ea typeface="+mn-ea"/>
                <a:cs typeface="Calibri" panose="020F0502020204030204" pitchFamily="34" charset="0"/>
              </a:rPr>
              <a:t>T</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ACGT	                </a:t>
            </a: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Read: </a:t>
            </a:r>
            <a:r>
              <a:rPr kumimoji="0" lang="en-US" sz="1800" b="1" i="0" u="none" strike="noStrike" kern="1200" cap="none" spc="0" normalizeH="0" baseline="0" noProof="0" dirty="0">
                <a:ln>
                  <a:noFill/>
                </a:ln>
                <a:solidFill>
                  <a:srgbClr val="0070C0"/>
                </a:solidFill>
                <a:effectLst/>
                <a:uLnTx/>
                <a:uFillTx/>
                <a:latin typeface="Corbel" panose="020B050302020402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ACG</a:t>
            </a:r>
            <a:r>
              <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G</a:t>
            </a:r>
          </a:p>
          <a:p>
            <a:pPr marL="153988" marR="0" lvl="0" indent="0" algn="l" defTabSz="914400" rtl="0" eaLnBrk="1" fontAlgn="auto" latinLnBrk="0" hangingPunct="1">
              <a:lnSpc>
                <a:spcPct val="120000"/>
              </a:lnSpc>
              <a:spcBef>
                <a:spcPts val="0"/>
              </a:spcBef>
              <a:spcAft>
                <a:spcPts val="0"/>
              </a:spcAft>
              <a:buClr>
                <a:srgbClr val="4A66AC"/>
              </a:buClr>
              <a:buSzPts val="2200"/>
              <a:buFont typeface="Wingdings" pitchFamily="2" charset="2"/>
              <a:buNone/>
              <a:tabLst/>
              <a:defRPr/>
            </a:pPr>
            <a:endParaRPr kumimoji="0" lang="en-US" sz="1200" b="1" i="0" u="none" strike="noStrike" kern="1200" cap="none" spc="0" normalizeH="0" baseline="0" noProof="0" dirty="0">
              <a:ln>
                <a:noFill/>
              </a:ln>
              <a:solidFill>
                <a:srgbClr val="00B050"/>
              </a:solidFill>
              <a:effectLst/>
              <a:uLnTx/>
              <a:uFillTx/>
              <a:latin typeface="Corbel" panose="020B0503020204020204" pitchFamily="34" charset="0"/>
              <a:ea typeface="+mn-ea"/>
              <a:cs typeface="Calibri" panose="020F0502020204030204" pitchFamily="34" charset="0"/>
            </a:endParaRP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1800"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Alternative Sequence: </a:t>
            </a:r>
            <a:r>
              <a:rPr kumimoji="0" lang="en-US" sz="180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ACG</a:t>
            </a:r>
            <a:r>
              <a:rPr kumimoji="0" lang="en-US" sz="1800" b="1" i="0" u="none" strike="noStrike" kern="1200" cap="none" spc="0" normalizeH="0" baseline="0" noProof="0" dirty="0">
                <a:ln>
                  <a:noFill/>
                </a:ln>
                <a:solidFill>
                  <a:srgbClr val="00B050"/>
                </a:solidFill>
                <a:effectLst/>
                <a:uLnTx/>
                <a:uFillTx/>
                <a:latin typeface="Corbel" panose="020B0503020204020204" pitchFamily="34" charset="0"/>
                <a:ea typeface="+mn-ea"/>
                <a:cs typeface="Calibri" panose="020F0502020204030204" pitchFamily="34" charset="0"/>
              </a:rPr>
              <a:t>G</a:t>
            </a:r>
            <a:r>
              <a:rPr kumimoji="0" lang="en-US" sz="180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ACGT</a:t>
            </a: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1800"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Alternative Sequence: </a:t>
            </a:r>
            <a:r>
              <a:rPr kumimoji="0" lang="en-US" sz="180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ACG</a:t>
            </a:r>
            <a:r>
              <a:rPr kumimoji="0" lang="en-US" sz="1800" b="1" i="0" u="none" strike="noStrike" kern="1200" cap="none" spc="0" normalizeH="0" baseline="0" noProof="0" dirty="0">
                <a:ln>
                  <a:noFill/>
                </a:ln>
                <a:solidFill>
                  <a:srgbClr val="7030A0"/>
                </a:solidFill>
                <a:effectLst/>
                <a:uLnTx/>
                <a:uFillTx/>
                <a:latin typeface="Corbel" panose="020B0503020204020204" pitchFamily="34" charset="0"/>
                <a:ea typeface="+mn-ea"/>
                <a:cs typeface="Calibri" panose="020F0502020204030204" pitchFamily="34" charset="0"/>
              </a:rPr>
              <a:t>TT</a:t>
            </a:r>
            <a:r>
              <a:rPr kumimoji="0" lang="en-US" sz="180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ACGT</a:t>
            </a: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1800" b="1"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Alternative Sequence: </a:t>
            </a:r>
            <a:r>
              <a:rPr kumimoji="0" lang="en-US" sz="180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ACG</a:t>
            </a:r>
            <a:r>
              <a:rPr kumimoji="0" lang="en-US" sz="1800" b="0" i="0" u="none"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Calibri" panose="020F0502020204030204" pitchFamily="34" charset="0"/>
              </a:rPr>
              <a:t>‒</a:t>
            </a:r>
            <a:r>
              <a:rPr kumimoji="0" lang="en-US" sz="180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rPr>
              <a:t>ACGT</a:t>
            </a: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532AA3B7-049E-BD95-5213-D33C4C64FCC2}"/>
              </a:ext>
            </a:extLst>
          </p:cNvPr>
          <p:cNvPicPr>
            <a:picLocks noChangeAspect="1"/>
          </p:cNvPicPr>
          <p:nvPr/>
        </p:nvPicPr>
        <p:blipFill>
          <a:blip r:embed="rId4"/>
          <a:stretch>
            <a:fillRect/>
          </a:stretch>
        </p:blipFill>
        <p:spPr>
          <a:xfrm>
            <a:off x="5858193" y="2425016"/>
            <a:ext cx="2747327" cy="1602895"/>
          </a:xfrm>
          <a:prstGeom prst="rect">
            <a:avLst/>
          </a:prstGeom>
        </p:spPr>
      </p:pic>
      <p:sp>
        <p:nvSpPr>
          <p:cNvPr id="20" name="Google Shape;111;p15">
            <a:extLst>
              <a:ext uri="{FF2B5EF4-FFF2-40B4-BE49-F238E27FC236}">
                <a16:creationId xmlns:a16="http://schemas.microsoft.com/office/drawing/2014/main" id="{872682A1-0B8C-E505-D37F-F785973FF474}"/>
              </a:ext>
            </a:extLst>
          </p:cNvPr>
          <p:cNvSpPr txBox="1">
            <a:spLocks/>
          </p:cNvSpPr>
          <p:nvPr/>
        </p:nvSpPr>
        <p:spPr>
          <a:xfrm>
            <a:off x="4662234" y="2053959"/>
            <a:ext cx="4114800" cy="2331125"/>
          </a:xfrm>
          <a:prstGeom prst="rect">
            <a:avLst/>
          </a:prstGeom>
          <a:noFill/>
          <a:ln>
            <a:noFill/>
          </a:ln>
        </p:spPr>
        <p:txBody>
          <a:bodyPr spcFirstLastPara="1" vert="horz" wrap="square" lIns="0" tIns="45700" rIns="0" bIns="45700" rtlCol="0" anchor="t" anchorCtr="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Graph-based Reference:</a:t>
            </a:r>
          </a:p>
          <a:p>
            <a:pPr marL="153988" marR="0" lvl="0" indent="0" algn="l" defTabSz="914400" rtl="0" eaLnBrk="1" fontAlgn="auto" latinLnBrk="0" hangingPunct="1">
              <a:lnSpc>
                <a:spcPct val="120000"/>
              </a:lnSpc>
              <a:spcBef>
                <a:spcPts val="0"/>
              </a:spcBef>
              <a:spcAft>
                <a:spcPts val="0"/>
              </a:spcAft>
              <a:buClr>
                <a:srgbClr val="4A66AC"/>
              </a:buClr>
              <a:buSzPts val="2200"/>
              <a:buFont typeface="Wingdings" pitchFamily="2" charset="2"/>
              <a:buNone/>
              <a:tabLst/>
              <a:defRPr/>
            </a:pP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a:p>
            <a:pPr marL="153988" marR="0" lvl="0" indent="0" algn="l" defTabSz="914400" rtl="0" eaLnBrk="1" fontAlgn="auto" latinLnBrk="0" hangingPunct="1">
              <a:lnSpc>
                <a:spcPct val="120000"/>
              </a:lnSpc>
              <a:spcBef>
                <a:spcPts val="0"/>
              </a:spcBef>
              <a:spcAft>
                <a:spcPts val="0"/>
              </a:spcAft>
              <a:buClr>
                <a:srgbClr val="4A66AC"/>
              </a:buClr>
              <a:buSzPts val="2200"/>
              <a:buFont typeface="Wingdings" pitchFamily="2" charset="2"/>
              <a:buNone/>
              <a:tabLst/>
              <a:defRPr/>
            </a:pPr>
            <a:endPar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a:p>
            <a:pPr marL="153988" marR="0" lvl="0" indent="0" algn="l" defTabSz="914400" rtl="0" eaLnBrk="1" fontAlgn="auto" latinLnBrk="0" hangingPunct="1">
              <a:lnSpc>
                <a:spcPct val="120000"/>
              </a:lnSpc>
              <a:spcBef>
                <a:spcPts val="0"/>
              </a:spcBef>
              <a:spcAft>
                <a:spcPts val="0"/>
              </a:spcAft>
              <a:buClr>
                <a:srgbClr val="4A66AC"/>
              </a:buClr>
              <a:buSzPts val="2200"/>
              <a:buFont typeface="Wingdings" pitchFamily="2" charset="2"/>
              <a:buNone/>
              <a:tabLst/>
              <a:defRPr/>
            </a:pP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a:p>
            <a:pPr marL="153988" marR="0" lvl="0" indent="0" algn="l" defTabSz="914400" rtl="0" eaLnBrk="1" fontAlgn="auto" latinLnBrk="0" hangingPunct="1">
              <a:lnSpc>
                <a:spcPct val="120000"/>
              </a:lnSpc>
              <a:spcBef>
                <a:spcPts val="0"/>
              </a:spcBef>
              <a:spcAft>
                <a:spcPts val="0"/>
              </a:spcAft>
              <a:buClr>
                <a:srgbClr val="4A66AC"/>
              </a:buClr>
              <a:buSzPts val="2200"/>
              <a:buFont typeface="Wingdings" pitchFamily="2" charset="2"/>
              <a:buNone/>
              <a:tabLst/>
              <a:defRPr/>
            </a:pPr>
            <a:endPar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a:p>
            <a:pPr marL="153988" marR="0" lvl="0" indent="0" algn="l" defTabSz="914400" rtl="0" eaLnBrk="1" fontAlgn="auto" latinLnBrk="0" hangingPunct="1">
              <a:lnSpc>
                <a:spcPct val="120000"/>
              </a:lnSpc>
              <a:spcBef>
                <a:spcPts val="0"/>
              </a:spcBef>
              <a:spcAft>
                <a:spcPts val="0"/>
              </a:spcAft>
              <a:buClr>
                <a:srgbClr val="4A66AC"/>
              </a:buClr>
              <a:buSzPts val="2200"/>
              <a:buFont typeface="Wingdings" pitchFamily="2" charset="2"/>
              <a:buNone/>
              <a:tabLst/>
              <a:defRPr/>
            </a:pPr>
            <a:endParaRPr kumimoji="0" lang="en-US" sz="12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a:p>
            <a:pPr marL="153988" marR="0" lvl="0" indent="0" algn="l" defTabSz="914400" rtl="0" eaLnBrk="1" fontAlgn="auto" latinLnBrk="0" hangingPunct="1">
              <a:lnSpc>
                <a:spcPct val="120000"/>
              </a:lnSpc>
              <a:spcBef>
                <a:spcPts val="0"/>
              </a:spcBef>
              <a:spcAft>
                <a:spcPts val="0"/>
              </a:spcAft>
              <a:buClr>
                <a:srgbClr val="4A66AC"/>
              </a:buClr>
              <a:buSzPts val="2200"/>
              <a:buFont typeface="Wingdings" pitchFamily="2" charset="2"/>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Read: </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ACGG</a:t>
            </a: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endParaRPr kumimoji="0" lang="en-US" sz="1800" b="0" i="0"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Calibri" panose="020F0502020204030204" pitchFamily="34" charset="0"/>
            </a:endParaRPr>
          </a:p>
          <a:p>
            <a:pPr marL="153988" marR="0" lvl="0" indent="0" algn="l" defTabSz="914400" rtl="0" eaLnBrk="1" fontAlgn="auto" latinLnBrk="0" hangingPunct="1">
              <a:lnSpc>
                <a:spcPct val="120000"/>
              </a:lnSpc>
              <a:spcBef>
                <a:spcPts val="0"/>
              </a:spcBef>
              <a:spcAft>
                <a:spcPts val="600"/>
              </a:spcAft>
              <a:buClr>
                <a:srgbClr val="4A66AC"/>
              </a:buClr>
              <a:buSzPts val="2200"/>
              <a:buFont typeface="Wingdings" pitchFamily="2" charset="2"/>
              <a:buNone/>
              <a:tabLst/>
              <a:defRPr/>
            </a:pPr>
            <a:endPar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26390663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1" name="Google Shape;691;p96"/>
          <p:cNvSpPr txBox="1">
            <a:spLocks noGrp="1"/>
          </p:cNvSpPr>
          <p:nvPr>
            <p:ph type="body" idx="1"/>
          </p:nvPr>
        </p:nvSpPr>
        <p:spPr>
          <a:xfrm>
            <a:off x="366963" y="3916017"/>
            <a:ext cx="8410212" cy="2548303"/>
          </a:xfrm>
          <a:prstGeom prst="rect">
            <a:avLst/>
          </a:prstGeom>
          <a:noFill/>
          <a:ln>
            <a:noFill/>
          </a:ln>
        </p:spPr>
        <p:txBody>
          <a:bodyPr spcFirstLastPara="1" vert="horz" wrap="square" lIns="0" tIns="45700" rIns="0" bIns="45700" rtlCol="0" anchor="t" anchorCtr="0">
            <a:noAutofit/>
          </a:bodyPr>
          <a:lstStyle/>
          <a:p>
            <a:pPr marL="146050" indent="0">
              <a:lnSpc>
                <a:spcPct val="120000"/>
              </a:lnSpc>
              <a:spcBef>
                <a:spcPts val="0"/>
              </a:spcBef>
              <a:spcAft>
                <a:spcPts val="600"/>
              </a:spcAft>
              <a:buNone/>
            </a:pPr>
            <a:r>
              <a:rPr lang="en-US" sz="2200" b="1" dirty="0">
                <a:solidFill>
                  <a:srgbClr val="FE6200"/>
                </a:solidFill>
              </a:rPr>
              <a:t>SeGraM: </a:t>
            </a:r>
            <a:r>
              <a:rPr lang="en-US" sz="2200" i="1" dirty="0">
                <a:solidFill>
                  <a:schemeClr val="tx1"/>
                </a:solidFill>
              </a:rPr>
              <a:t>First universal algorithm/hardware co-designed genomic mapping accelerator </a:t>
            </a:r>
            <a:r>
              <a:rPr lang="en-US" sz="2200" dirty="0">
                <a:solidFill>
                  <a:schemeClr val="tx1"/>
                </a:solidFill>
              </a:rPr>
              <a:t>that can effectively and efficiently support: </a:t>
            </a:r>
          </a:p>
          <a:p>
            <a:pPr marL="488950" indent="-342900">
              <a:lnSpc>
                <a:spcPct val="120000"/>
              </a:lnSpc>
              <a:spcBef>
                <a:spcPts val="0"/>
              </a:spcBef>
              <a:spcAft>
                <a:spcPts val="600"/>
              </a:spcAft>
            </a:pPr>
            <a:r>
              <a:rPr lang="en-US" sz="2200" u="sng" dirty="0">
                <a:solidFill>
                  <a:schemeClr val="tx1"/>
                </a:solidFill>
              </a:rPr>
              <a:t>Se</a:t>
            </a:r>
            <a:r>
              <a:rPr lang="en-US" sz="2200" dirty="0">
                <a:solidFill>
                  <a:schemeClr val="tx1"/>
                </a:solidFill>
              </a:rPr>
              <a:t>quence-to-</a:t>
            </a:r>
            <a:r>
              <a:rPr lang="en-US" sz="2200" u="sng" dirty="0">
                <a:solidFill>
                  <a:schemeClr val="tx1"/>
                </a:solidFill>
              </a:rPr>
              <a:t>gra</a:t>
            </a:r>
            <a:r>
              <a:rPr lang="en-US" sz="2200" dirty="0">
                <a:solidFill>
                  <a:schemeClr val="tx1"/>
                </a:solidFill>
              </a:rPr>
              <a:t>ph </a:t>
            </a:r>
            <a:r>
              <a:rPr lang="en-US" sz="2200" u="sng" dirty="0">
                <a:solidFill>
                  <a:schemeClr val="tx1"/>
                </a:solidFill>
              </a:rPr>
              <a:t>m</a:t>
            </a:r>
            <a:r>
              <a:rPr lang="en-US" sz="2200" dirty="0">
                <a:solidFill>
                  <a:schemeClr val="tx1"/>
                </a:solidFill>
              </a:rPr>
              <a:t>apping </a:t>
            </a:r>
          </a:p>
          <a:p>
            <a:pPr marL="488950" indent="-342900">
              <a:lnSpc>
                <a:spcPct val="120000"/>
              </a:lnSpc>
              <a:spcBef>
                <a:spcPts val="0"/>
              </a:spcBef>
              <a:spcAft>
                <a:spcPts val="600"/>
              </a:spcAft>
            </a:pPr>
            <a:r>
              <a:rPr lang="en-US" sz="2200" dirty="0">
                <a:solidFill>
                  <a:schemeClr val="tx1"/>
                </a:solidFill>
              </a:rPr>
              <a:t>Sequence-to-sequence mapping</a:t>
            </a:r>
          </a:p>
          <a:p>
            <a:pPr marL="488950" indent="-342900">
              <a:lnSpc>
                <a:spcPct val="120000"/>
              </a:lnSpc>
              <a:spcBef>
                <a:spcPts val="0"/>
              </a:spcBef>
              <a:spcAft>
                <a:spcPts val="600"/>
              </a:spcAft>
            </a:pPr>
            <a:r>
              <a:rPr lang="en-US" sz="2200" dirty="0">
                <a:solidFill>
                  <a:schemeClr val="tx1"/>
                </a:solidFill>
              </a:rPr>
              <a:t>Both short and long reads</a:t>
            </a:r>
          </a:p>
        </p:txBody>
      </p:sp>
      <p:sp>
        <p:nvSpPr>
          <p:cNvPr id="3" name="Title 2">
            <a:extLst>
              <a:ext uri="{FF2B5EF4-FFF2-40B4-BE49-F238E27FC236}">
                <a16:creationId xmlns:a16="http://schemas.microsoft.com/office/drawing/2014/main" id="{4D331E35-A2C7-0A4A-87D0-202B765F72E8}"/>
              </a:ext>
            </a:extLst>
          </p:cNvPr>
          <p:cNvSpPr>
            <a:spLocks noGrp="1"/>
          </p:cNvSpPr>
          <p:nvPr>
            <p:ph type="title"/>
          </p:nvPr>
        </p:nvSpPr>
        <p:spPr/>
        <p:txBody>
          <a:bodyPr>
            <a:normAutofit fontScale="90000"/>
          </a:bodyPr>
          <a:lstStyle/>
          <a:p>
            <a:r>
              <a:rPr lang="en-US" dirty="0" err="1"/>
              <a:t>SeGraM</a:t>
            </a:r>
            <a:r>
              <a:rPr lang="en-US" dirty="0"/>
              <a:t>: </a:t>
            </a:r>
            <a:r>
              <a:rPr lang="en-US" sz="4100" dirty="0"/>
              <a:t>First Graph Mapping Accelerator</a:t>
            </a:r>
          </a:p>
        </p:txBody>
      </p:sp>
      <p:sp>
        <p:nvSpPr>
          <p:cNvPr id="2" name="Slide Number Placeholder 1">
            <a:extLst>
              <a:ext uri="{FF2B5EF4-FFF2-40B4-BE49-F238E27FC236}">
                <a16:creationId xmlns:a16="http://schemas.microsoft.com/office/drawing/2014/main" id="{48D433D8-78E7-1340-A5B1-1168A45E6EB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3272AE7-A76D-A34A-AE9D-F54F31C8A513}"/>
              </a:ext>
            </a:extLst>
          </p:cNvPr>
          <p:cNvSpPr txBox="1"/>
          <p:nvPr/>
        </p:nvSpPr>
        <p:spPr>
          <a:xfrm>
            <a:off x="366962" y="1165147"/>
            <a:ext cx="8410073" cy="2643651"/>
          </a:xfrm>
          <a:prstGeom prst="roundRect">
            <a:avLst>
              <a:gd name="adj" fmla="val 4777"/>
            </a:avLst>
          </a:prstGeom>
          <a:solidFill>
            <a:schemeClr val="accent2">
              <a:lumMod val="40000"/>
              <a:lumOff val="60000"/>
              <a:alpha val="55000"/>
            </a:schemeClr>
          </a:solidFill>
          <a:ln>
            <a:noFill/>
          </a:ln>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Our Goal:</a:t>
            </a:r>
          </a:p>
          <a:p>
            <a:pPr marL="0" marR="0" lvl="0" indent="0" algn="ctr" defTabSz="457200" rtl="0" eaLnBrk="1" fontAlgn="auto" latinLnBrk="0" hangingPunct="1">
              <a:lnSpc>
                <a:spcPct val="120000"/>
              </a:lnSpc>
              <a:spcBef>
                <a:spcPts val="0"/>
              </a:spcBef>
              <a:spcAft>
                <a:spcPts val="0"/>
              </a:spcAft>
              <a:buClr>
                <a:prstClr val="black"/>
              </a:buClr>
              <a:buSzTx/>
              <a:buFontTx/>
              <a:buNone/>
              <a:tabLst/>
              <a:defRPr/>
            </a:pPr>
            <a:r>
              <a:rPr kumimoji="0" lang="en-US" sz="2400" b="1" i="0" u="none" strike="noStrike" kern="1200" cap="none" spc="0" normalizeH="0" baseline="0" noProof="0" dirty="0">
                <a:ln>
                  <a:noFill/>
                </a:ln>
                <a:solidFill>
                  <a:srgbClr val="00B050"/>
                </a:solidFill>
                <a:effectLst/>
                <a:uLnTx/>
                <a:uFillTx/>
                <a:latin typeface="Corbel" panose="020B0503020204020204"/>
                <a:ea typeface="+mn-ea"/>
                <a:cs typeface="+mn-cs"/>
              </a:rPr>
              <a:t>Specialized, high-performance, scalable, and low-cost </a:t>
            </a: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algorithm/hardware co-design that alleviates bottlenecks in</a:t>
            </a:r>
            <a:r>
              <a:rPr kumimoji="0" lang="en-US" sz="2400" b="1" i="0" u="none" strike="noStrike" kern="1200" cap="none" spc="0" normalizeH="0" baseline="0" noProof="0" dirty="0">
                <a:ln>
                  <a:noFill/>
                </a:ln>
                <a:solidFill>
                  <a:srgbClr val="FE6200"/>
                </a:solidFill>
                <a:effectLst/>
                <a:uLnTx/>
                <a:uFillTx/>
                <a:latin typeface="Corbel" panose="020B0503020204020204"/>
                <a:ea typeface="+mn-ea"/>
                <a:cs typeface="+mn-cs"/>
              </a:rPr>
              <a:t> </a:t>
            </a:r>
            <a:r>
              <a:rPr kumimoji="0" lang="en-US" sz="2400" b="1" i="0" u="none" strike="noStrike" kern="1200" cap="none" spc="0" normalizeH="0" baseline="0" noProof="0" dirty="0">
                <a:ln>
                  <a:noFill/>
                </a:ln>
                <a:solidFill>
                  <a:srgbClr val="7030A0"/>
                </a:solidFill>
                <a:effectLst/>
                <a:uLnTx/>
                <a:uFillTx/>
                <a:latin typeface="Corbel" panose="020B0503020204020204"/>
                <a:ea typeface="+mn-ea"/>
                <a:cs typeface="+mn-cs"/>
              </a:rPr>
              <a:t>multiple steps </a:t>
            </a:r>
            <a:r>
              <a:rPr kumimoji="0" lang="en-US" sz="2400" b="0" i="0" u="none" strike="noStrike" kern="1200" cap="none" spc="0" normalizeH="0" baseline="0" noProof="0" dirty="0">
                <a:ln>
                  <a:noFill/>
                </a:ln>
                <a:solidFill>
                  <a:prstClr val="black"/>
                </a:solidFill>
                <a:effectLst/>
                <a:uLnTx/>
                <a:uFillTx/>
                <a:latin typeface="Corbel" panose="020B0503020204020204"/>
                <a:ea typeface="+mn-ea"/>
                <a:cs typeface="+mn-cs"/>
              </a:rPr>
              <a:t>of sequence-to-graph mapping</a:t>
            </a:r>
          </a:p>
        </p:txBody>
      </p:sp>
    </p:spTree>
    <p:extLst>
      <p:ext uri="{BB962C8B-B14F-4D97-AF65-F5344CB8AC3E}">
        <p14:creationId xmlns:p14="http://schemas.microsoft.com/office/powerpoint/2010/main" val="17869166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7B8AF-645C-015D-4E20-779FC1EAD902}"/>
              </a:ext>
            </a:extLst>
          </p:cNvPr>
          <p:cNvSpPr>
            <a:spLocks noGrp="1"/>
          </p:cNvSpPr>
          <p:nvPr>
            <p:ph type="title"/>
          </p:nvPr>
        </p:nvSpPr>
        <p:spPr/>
        <p:txBody>
          <a:bodyPr>
            <a:normAutofit/>
          </a:bodyPr>
          <a:lstStyle/>
          <a:p>
            <a:r>
              <a:rPr lang="en-US" sz="4250" dirty="0"/>
              <a:t>Sequence-to-Graph Mapping Pipeline</a:t>
            </a:r>
          </a:p>
        </p:txBody>
      </p:sp>
      <p:sp>
        <p:nvSpPr>
          <p:cNvPr id="4" name="Slide Number Placeholder 3">
            <a:extLst>
              <a:ext uri="{FF2B5EF4-FFF2-40B4-BE49-F238E27FC236}">
                <a16:creationId xmlns:a16="http://schemas.microsoft.com/office/drawing/2014/main" id="{BFE8E27B-66BA-324B-28F7-89D293BCA7E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32" name="Google Shape;196;p1">
            <a:extLst>
              <a:ext uri="{FF2B5EF4-FFF2-40B4-BE49-F238E27FC236}">
                <a16:creationId xmlns:a16="http://schemas.microsoft.com/office/drawing/2014/main" id="{39EA7A71-24EA-FED5-B916-1C3516512360}"/>
              </a:ext>
            </a:extLst>
          </p:cNvPr>
          <p:cNvSpPr txBox="1"/>
          <p:nvPr/>
        </p:nvSpPr>
        <p:spPr>
          <a:xfrm>
            <a:off x="0" y="1097374"/>
            <a:ext cx="9133840" cy="5474164"/>
          </a:xfrm>
          <a:prstGeom prst="rect">
            <a:avLst/>
          </a:prstGeom>
          <a:noFill/>
          <a:ln>
            <a:noFill/>
          </a:ln>
        </p:spPr>
        <p:txBody>
          <a:bodyPr spcFirstLastPara="1" wrap="square" lIns="91425" tIns="45700" rIns="91425" bIns="45700" anchor="t" anchorCtr="0">
            <a:noAutofit/>
          </a:bodyPr>
          <a:lstStyle/>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a:ln>
                  <a:noFill/>
                </a:ln>
                <a:solidFill>
                  <a:srgbClr val="0070C0"/>
                </a:solidFill>
                <a:effectLst/>
                <a:uLnTx/>
                <a:uFillTx/>
                <a:latin typeface="Corbel" panose="020B0503020204020204"/>
                <a:ea typeface="Corbel"/>
                <a:cs typeface="Corbel"/>
                <a:sym typeface="Corbel"/>
              </a:rPr>
              <a:t>Pre-Processing </a:t>
            </a: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a:ln>
                  <a:noFill/>
                </a:ln>
                <a:solidFill>
                  <a:srgbClr val="0070C0"/>
                </a:solidFill>
                <a:effectLst/>
                <a:uLnTx/>
                <a:uFillTx/>
                <a:latin typeface="Corbel" panose="020B0503020204020204"/>
                <a:ea typeface="Corbel"/>
                <a:cs typeface="Corbel"/>
                <a:sym typeface="Corbel"/>
              </a:rPr>
              <a:t>Steps </a:t>
            </a:r>
            <a:r>
              <a:rPr kumimoji="0" lang="en-US" sz="1600" b="1" i="1" u="none" strike="noStrike" kern="0" cap="none" spc="0" normalizeH="0" baseline="0" noProof="0" dirty="0">
                <a:ln>
                  <a:noFill/>
                </a:ln>
                <a:solidFill>
                  <a:srgbClr val="0070C0"/>
                </a:solidFill>
                <a:effectLst/>
                <a:uLnTx/>
                <a:uFillTx/>
                <a:latin typeface="Corbel" panose="020B0503020204020204"/>
                <a:ea typeface="Corbel"/>
                <a:cs typeface="Corbel"/>
                <a:sym typeface="Corbel"/>
              </a:rPr>
              <a:t>(Offline)</a:t>
            </a: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1" u="none" strike="noStrike" kern="0" cap="none" spc="0" normalizeH="0" baseline="0" noProof="0" dirty="0">
              <a:ln>
                <a:noFill/>
              </a:ln>
              <a:solidFill>
                <a:srgbClr val="0070C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rPr>
              <a:t>Seed-and-Extend </a:t>
            </a: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1" u="none" strike="noStrike" kern="0" cap="none" spc="0" normalizeH="0" baseline="0" noProof="0" dirty="0">
                <a:ln>
                  <a:noFill/>
                </a:ln>
                <a:solidFill>
                  <a:srgbClr val="0070C0"/>
                </a:solidFill>
                <a:effectLst/>
                <a:uLnTx/>
                <a:uFillTx/>
                <a:latin typeface="Corbel" panose="020B0503020204020204"/>
                <a:ea typeface="+mn-ea"/>
                <a:cs typeface="Arial"/>
                <a:sym typeface="Corbel"/>
              </a:rPr>
              <a:t>Steps </a:t>
            </a:r>
            <a:r>
              <a:rPr kumimoji="0" lang="en-US" sz="1600" b="1" i="1" u="none" strike="noStrike" kern="0" cap="none" spc="0" normalizeH="0" baseline="0" noProof="0" dirty="0">
                <a:ln>
                  <a:noFill/>
                </a:ln>
                <a:solidFill>
                  <a:srgbClr val="0070C0"/>
                </a:solidFill>
                <a:effectLst/>
                <a:uLnTx/>
                <a:uFillTx/>
                <a:latin typeface="Corbel" panose="020B0503020204020204"/>
                <a:ea typeface="+mn-ea"/>
                <a:cs typeface="Arial"/>
                <a:sym typeface="Corbel"/>
              </a:rPr>
              <a:t>(Online)</a:t>
            </a:r>
            <a:endParaRPr kumimoji="0" sz="1600" b="1" i="0" u="none" strike="noStrike" kern="0" cap="none" spc="0" normalizeH="0" baseline="0" noProof="0" dirty="0">
              <a:ln>
                <a:noFill/>
              </a:ln>
              <a:solidFill>
                <a:srgbClr val="0070C0"/>
              </a:solidFill>
              <a:effectLst/>
              <a:uLnTx/>
              <a:uFillTx/>
              <a:latin typeface="Corbel" panose="020B0503020204020204"/>
              <a:ea typeface="+mn-ea"/>
              <a:cs typeface="Arial"/>
              <a:sym typeface="Arial"/>
            </a:endParaRPr>
          </a:p>
        </p:txBody>
      </p:sp>
      <p:sp>
        <p:nvSpPr>
          <p:cNvPr id="33" name="Google Shape;185;p1">
            <a:extLst>
              <a:ext uri="{FF2B5EF4-FFF2-40B4-BE49-F238E27FC236}">
                <a16:creationId xmlns:a16="http://schemas.microsoft.com/office/drawing/2014/main" id="{48524EBD-7619-8EF0-1983-FD5D3EA60FBB}"/>
              </a:ext>
            </a:extLst>
          </p:cNvPr>
          <p:cNvSpPr/>
          <p:nvPr/>
        </p:nvSpPr>
        <p:spPr>
          <a:xfrm>
            <a:off x="2019103" y="2215219"/>
            <a:ext cx="4864869" cy="548640"/>
          </a:xfrm>
          <a:prstGeom prst="roundRect">
            <a:avLst>
              <a:gd name="adj" fmla="val 16667"/>
            </a:avLst>
          </a:prstGeom>
          <a:solidFill>
            <a:srgbClr val="FEDAE2">
              <a:alpha val="74902"/>
            </a:srgbClr>
          </a:solidFill>
          <a:ln w="25400" cap="flat" cmpd="sng">
            <a:solidFill>
              <a:srgbClr val="002060"/>
            </a:solidFill>
            <a:prstDash val="solid"/>
            <a:round/>
            <a:headEnd type="none" w="sm" len="sm"/>
            <a:tailEnd type="none" w="sm" len="sm"/>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ea typeface="Corbel"/>
                <a:cs typeface="Corbel"/>
                <a:sym typeface="Corbel"/>
              </a:rPr>
              <a:t>Indexing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orbel" panose="020B0503020204020204"/>
                <a:ea typeface="+mn-ea"/>
                <a:cs typeface="Arial"/>
                <a:sym typeface="Corbel"/>
              </a:rPr>
              <a:t>(index the nodes of the graph)</a:t>
            </a:r>
            <a:endParaRPr kumimoji="0" sz="12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sp>
        <p:nvSpPr>
          <p:cNvPr id="34" name="Google Shape;186;p1">
            <a:extLst>
              <a:ext uri="{FF2B5EF4-FFF2-40B4-BE49-F238E27FC236}">
                <a16:creationId xmlns:a16="http://schemas.microsoft.com/office/drawing/2014/main" id="{77939F03-3FB2-D210-E08A-D39AC93E0BC3}"/>
              </a:ext>
            </a:extLst>
          </p:cNvPr>
          <p:cNvSpPr/>
          <p:nvPr/>
        </p:nvSpPr>
        <p:spPr>
          <a:xfrm>
            <a:off x="2019103" y="3499913"/>
            <a:ext cx="4864869" cy="548640"/>
          </a:xfrm>
          <a:prstGeom prst="roundRect">
            <a:avLst>
              <a:gd name="adj" fmla="val 16667"/>
            </a:avLst>
          </a:prstGeom>
          <a:solidFill>
            <a:srgbClr val="C8BDF3">
              <a:alpha val="76000"/>
            </a:srgbClr>
          </a:solidFill>
          <a:ln w="25400" cap="flat" cmpd="sng">
            <a:solidFill>
              <a:srgbClr val="002060"/>
            </a:solidFill>
            <a:prstDash val="solid"/>
            <a:round/>
            <a:headEnd type="none" w="sm" len="sm"/>
            <a:tailEnd type="none" w="sm" len="sm"/>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ea typeface="Corbel"/>
                <a:cs typeface="Corbel"/>
                <a:sym typeface="Corbel"/>
              </a:rPr>
              <a:t>Seeding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orbel" panose="020B0503020204020204"/>
                <a:ea typeface="+mn-ea"/>
                <a:cs typeface="Arial"/>
                <a:sym typeface="Corbel"/>
              </a:rPr>
              <a:t>(query the index &amp; find the seed matches)</a:t>
            </a:r>
            <a:endParaRPr kumimoji="0" sz="12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sp>
        <p:nvSpPr>
          <p:cNvPr id="35" name="Google Shape;187;p1">
            <a:extLst>
              <a:ext uri="{FF2B5EF4-FFF2-40B4-BE49-F238E27FC236}">
                <a16:creationId xmlns:a16="http://schemas.microsoft.com/office/drawing/2014/main" id="{E759791A-FDE5-1B7C-4EE0-1D3DF6EBB9F3}"/>
              </a:ext>
            </a:extLst>
          </p:cNvPr>
          <p:cNvSpPr/>
          <p:nvPr/>
        </p:nvSpPr>
        <p:spPr>
          <a:xfrm>
            <a:off x="2019103" y="4440148"/>
            <a:ext cx="4864869" cy="548640"/>
          </a:xfrm>
          <a:prstGeom prst="roundRect">
            <a:avLst>
              <a:gd name="adj" fmla="val 16667"/>
            </a:avLst>
          </a:prstGeom>
          <a:solidFill>
            <a:srgbClr val="5B9BD5">
              <a:lumMod val="60000"/>
              <a:lumOff val="40000"/>
              <a:alpha val="76000"/>
            </a:srgbClr>
          </a:solidFill>
          <a:ln w="25400" cap="flat" cmpd="sng">
            <a:solidFill>
              <a:srgbClr val="002060"/>
            </a:solidFill>
            <a:prstDash val="solid"/>
            <a:round/>
            <a:headEnd type="none" w="sm" len="sm"/>
            <a:tailEnd type="none" w="sm" len="sm"/>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ea typeface="Corbel"/>
                <a:cs typeface="Corbel"/>
                <a:sym typeface="Corbel"/>
              </a:rPr>
              <a:t>Filtering/Chaining/Clustering</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orbel" panose="020B0503020204020204"/>
                <a:ea typeface="+mn-ea"/>
                <a:cs typeface="Arial"/>
                <a:sym typeface="Corbel"/>
              </a:rPr>
              <a:t>(filter out dissimilar query read and subgraph pairs)</a:t>
            </a:r>
            <a:endParaRPr kumimoji="0" sz="12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sp>
        <p:nvSpPr>
          <p:cNvPr id="36" name="Google Shape;188;p1">
            <a:extLst>
              <a:ext uri="{FF2B5EF4-FFF2-40B4-BE49-F238E27FC236}">
                <a16:creationId xmlns:a16="http://schemas.microsoft.com/office/drawing/2014/main" id="{D2B2D143-3504-34AE-EB82-D6E4561B7781}"/>
              </a:ext>
            </a:extLst>
          </p:cNvPr>
          <p:cNvSpPr/>
          <p:nvPr/>
        </p:nvSpPr>
        <p:spPr>
          <a:xfrm>
            <a:off x="2019103" y="5367707"/>
            <a:ext cx="4864869" cy="548640"/>
          </a:xfrm>
          <a:prstGeom prst="roundRect">
            <a:avLst>
              <a:gd name="adj" fmla="val 16667"/>
            </a:avLst>
          </a:prstGeom>
          <a:solidFill>
            <a:srgbClr val="70AD47">
              <a:lumMod val="60000"/>
              <a:lumOff val="40000"/>
              <a:alpha val="76000"/>
            </a:srgbClr>
          </a:solidFill>
          <a:ln w="25400" cap="flat" cmpd="sng">
            <a:solidFill>
              <a:srgbClr val="002060"/>
            </a:solidFill>
            <a:prstDash val="solid"/>
            <a:round/>
            <a:headEnd type="none" w="sm" len="sm"/>
            <a:tailEnd type="none" w="sm" len="sm"/>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
                <a:srgbClr val="F2F2F2"/>
              </a:buClr>
              <a:buSzPts val="2200"/>
              <a:buFont typeface="Corbe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ea typeface="Corbel"/>
                <a:cs typeface="Corbel"/>
                <a:sym typeface="Corbel"/>
              </a:rPr>
              <a:t>S2G Alignment</a:t>
            </a:r>
          </a:p>
          <a:p>
            <a:pPr marL="0" marR="0" lvl="0" indent="0" algn="ctr" defTabSz="914400" rtl="0" eaLnBrk="1" fontAlgn="auto" latinLnBrk="0" hangingPunct="1">
              <a:lnSpc>
                <a:spcPct val="100000"/>
              </a:lnSpc>
              <a:spcBef>
                <a:spcPts val="0"/>
              </a:spcBef>
              <a:spcAft>
                <a:spcPts val="0"/>
              </a:spcAft>
              <a:buClr>
                <a:srgbClr val="F2F2F2"/>
              </a:buClr>
              <a:buSzPts val="2200"/>
              <a:buFont typeface="Corbel"/>
              <a:buNone/>
              <a:tabLst/>
              <a:defRPr/>
            </a:pPr>
            <a:r>
              <a:rPr kumimoji="0" lang="en-US" sz="1200" b="0" i="0" u="none" strike="noStrike" kern="0" cap="none" spc="0" normalizeH="0" baseline="0" noProof="0" dirty="0">
                <a:ln>
                  <a:noFill/>
                </a:ln>
                <a:solidFill>
                  <a:srgbClr val="000000"/>
                </a:solidFill>
                <a:effectLst/>
                <a:uLnTx/>
                <a:uFillTx/>
                <a:latin typeface="Corbel" panose="020B0503020204020204"/>
                <a:ea typeface="Corbel"/>
                <a:cs typeface="Corbel"/>
                <a:sym typeface="Corbel"/>
              </a:rPr>
              <a:t>(perform distance/score calculation &amp; traceback)</a:t>
            </a:r>
          </a:p>
        </p:txBody>
      </p:sp>
      <p:sp>
        <p:nvSpPr>
          <p:cNvPr id="37" name="Google Shape;190;p1">
            <a:extLst>
              <a:ext uri="{FF2B5EF4-FFF2-40B4-BE49-F238E27FC236}">
                <a16:creationId xmlns:a16="http://schemas.microsoft.com/office/drawing/2014/main" id="{4F1B8C1E-920B-971F-AE6D-850F7C3E29E8}"/>
              </a:ext>
            </a:extLst>
          </p:cNvPr>
          <p:cNvSpPr txBox="1"/>
          <p:nvPr/>
        </p:nvSpPr>
        <p:spPr>
          <a:xfrm>
            <a:off x="10160" y="1107550"/>
            <a:ext cx="1732609" cy="1228720"/>
          </a:xfrm>
          <a:prstGeom prst="rect">
            <a:avLst/>
          </a:prstGeom>
          <a:noFill/>
          <a:ln>
            <a:noFill/>
          </a:ln>
        </p:spPr>
        <p:txBody>
          <a:bodyPr spcFirstLastPara="1" wrap="square" lIns="91425" tIns="45700" rIns="91425" bIns="45700" anchor="t" anchorCtr="0">
            <a:noAutofit/>
          </a:bodyPr>
          <a:lstStyle/>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Linear reference genome</a:t>
            </a: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00" b="0" i="1" u="none" strike="noStrike" kern="0" cap="none" spc="0" normalizeH="0" baseline="0" noProof="0" dirty="0">
              <a:ln>
                <a:noFill/>
              </a:ln>
              <a:solidFill>
                <a:srgbClr val="000000"/>
              </a:solidFill>
              <a:effectLst/>
              <a:uLnTx/>
              <a:uFillTx/>
              <a:latin typeface="Corbel" panose="020B0503020204020204"/>
              <a:ea typeface="+mn-ea"/>
              <a:cs typeface="Arial"/>
              <a:sym typeface="Corbel"/>
            </a:endParaRP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mn-ea"/>
                <a:cs typeface="Arial"/>
                <a:sym typeface="Corbel"/>
              </a:rPr>
              <a:t>Known genetic variations</a:t>
            </a:r>
            <a:endParaRPr kumimoji="0" sz="17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cxnSp>
        <p:nvCxnSpPr>
          <p:cNvPr id="38" name="Google Shape;195;p1">
            <a:extLst>
              <a:ext uri="{FF2B5EF4-FFF2-40B4-BE49-F238E27FC236}">
                <a16:creationId xmlns:a16="http://schemas.microsoft.com/office/drawing/2014/main" id="{008F37E1-D060-43A4-A765-28509A31947F}"/>
              </a:ext>
            </a:extLst>
          </p:cNvPr>
          <p:cNvCxnSpPr/>
          <p:nvPr/>
        </p:nvCxnSpPr>
        <p:spPr>
          <a:xfrm>
            <a:off x="1691969" y="3790852"/>
            <a:ext cx="321924" cy="0"/>
          </a:xfrm>
          <a:prstGeom prst="straightConnector1">
            <a:avLst/>
          </a:prstGeom>
          <a:noFill/>
          <a:ln w="28575" cap="flat" cmpd="sng">
            <a:solidFill>
              <a:srgbClr val="002060"/>
            </a:solidFill>
            <a:prstDash val="solid"/>
            <a:miter lim="800000"/>
            <a:headEnd type="none" w="sm" len="sm"/>
            <a:tailEnd type="triangle" w="lg" len="lg"/>
          </a:ln>
        </p:spPr>
      </p:cxnSp>
      <p:sp>
        <p:nvSpPr>
          <p:cNvPr id="39" name="Google Shape;196;p1">
            <a:extLst>
              <a:ext uri="{FF2B5EF4-FFF2-40B4-BE49-F238E27FC236}">
                <a16:creationId xmlns:a16="http://schemas.microsoft.com/office/drawing/2014/main" id="{979509B3-0A33-DC37-58CE-0B4101D76A26}"/>
              </a:ext>
            </a:extLst>
          </p:cNvPr>
          <p:cNvSpPr txBox="1"/>
          <p:nvPr/>
        </p:nvSpPr>
        <p:spPr>
          <a:xfrm>
            <a:off x="-20320" y="3354201"/>
            <a:ext cx="1762877" cy="845855"/>
          </a:xfrm>
          <a:prstGeom prst="rect">
            <a:avLst/>
          </a:prstGeom>
          <a:noFill/>
          <a:ln>
            <a:noFill/>
          </a:ln>
        </p:spPr>
        <p:txBody>
          <a:bodyPr spcFirstLastPara="1" wrap="square" lIns="91425" tIns="45700" rIns="91425" bIns="45700" anchor="t" anchorCtr="0">
            <a:noAutofit/>
          </a:bodyPr>
          <a:lstStyle/>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Reads from sequenced </a:t>
            </a:r>
          </a:p>
          <a:p>
            <a:pPr marL="0" marR="1016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genome</a:t>
            </a:r>
            <a:endParaRPr kumimoji="0" lang="en-US" sz="17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sp>
        <p:nvSpPr>
          <p:cNvPr id="40" name="Google Shape;201;p1">
            <a:extLst>
              <a:ext uri="{FF2B5EF4-FFF2-40B4-BE49-F238E27FC236}">
                <a16:creationId xmlns:a16="http://schemas.microsoft.com/office/drawing/2014/main" id="{F321AADE-9566-7B9C-223B-E52B51CCA068}"/>
              </a:ext>
            </a:extLst>
          </p:cNvPr>
          <p:cNvSpPr/>
          <p:nvPr/>
        </p:nvSpPr>
        <p:spPr>
          <a:xfrm>
            <a:off x="2075054" y="1995686"/>
            <a:ext cx="457200" cy="432000"/>
          </a:xfrm>
          <a:prstGeom prst="ellipse">
            <a:avLst/>
          </a:prstGeom>
          <a:solidFill>
            <a:srgbClr val="000000"/>
          </a:solidFill>
          <a:ln>
            <a:noFill/>
          </a:ln>
        </p:spPr>
        <p:txBody>
          <a:bodyPr spcFirstLastPara="1" wrap="square" lIns="0" tIns="0" rIns="0" bIns="3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0.2</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1" name="Google Shape;202;p1">
            <a:extLst>
              <a:ext uri="{FF2B5EF4-FFF2-40B4-BE49-F238E27FC236}">
                <a16:creationId xmlns:a16="http://schemas.microsoft.com/office/drawing/2014/main" id="{F1A09CB7-912C-1984-C747-C17CC5F3C1B1}"/>
              </a:ext>
            </a:extLst>
          </p:cNvPr>
          <p:cNvSpPr/>
          <p:nvPr/>
        </p:nvSpPr>
        <p:spPr>
          <a:xfrm>
            <a:off x="2075052" y="3284342"/>
            <a:ext cx="457200" cy="432000"/>
          </a:xfrm>
          <a:prstGeom prst="ellipse">
            <a:avLst/>
          </a:prstGeom>
          <a:solidFill>
            <a:srgbClr val="000000"/>
          </a:solidFill>
          <a:ln>
            <a:noFill/>
          </a:ln>
        </p:spPr>
        <p:txBody>
          <a:bodyPr spcFirstLastPara="1" wrap="square" lIns="0" tIns="0" rIns="0" bIns="3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1</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2" name="Google Shape;203;p1">
            <a:extLst>
              <a:ext uri="{FF2B5EF4-FFF2-40B4-BE49-F238E27FC236}">
                <a16:creationId xmlns:a16="http://schemas.microsoft.com/office/drawing/2014/main" id="{3D5800A0-1A6A-61E3-2360-B9A82386ACB0}"/>
              </a:ext>
            </a:extLst>
          </p:cNvPr>
          <p:cNvSpPr/>
          <p:nvPr/>
        </p:nvSpPr>
        <p:spPr>
          <a:xfrm>
            <a:off x="2075054" y="4224148"/>
            <a:ext cx="457200" cy="432000"/>
          </a:xfrm>
          <a:prstGeom prst="ellipse">
            <a:avLst/>
          </a:prstGeom>
          <a:solidFill>
            <a:srgbClr val="000000"/>
          </a:solidFill>
          <a:ln>
            <a:noFill/>
          </a:ln>
        </p:spPr>
        <p:txBody>
          <a:bodyPr spcFirstLastPara="1" wrap="square" lIns="0" tIns="0" rIns="0" bIns="3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3" name="Google Shape;204;p1">
            <a:extLst>
              <a:ext uri="{FF2B5EF4-FFF2-40B4-BE49-F238E27FC236}">
                <a16:creationId xmlns:a16="http://schemas.microsoft.com/office/drawing/2014/main" id="{716BAAF5-ABAF-DB9A-71C1-D6C30F003F29}"/>
              </a:ext>
            </a:extLst>
          </p:cNvPr>
          <p:cNvSpPr/>
          <p:nvPr/>
        </p:nvSpPr>
        <p:spPr>
          <a:xfrm>
            <a:off x="2075052" y="5151707"/>
            <a:ext cx="457200" cy="432000"/>
          </a:xfrm>
          <a:prstGeom prst="ellipse">
            <a:avLst/>
          </a:prstGeom>
          <a:solidFill>
            <a:srgbClr val="000000"/>
          </a:solidFill>
          <a:ln>
            <a:noFill/>
          </a:ln>
        </p:spPr>
        <p:txBody>
          <a:bodyPr spcFirstLastPara="1" wrap="square" lIns="0" tIns="0" rIns="0" bIns="3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44" name="Google Shape;185;p1">
            <a:extLst>
              <a:ext uri="{FF2B5EF4-FFF2-40B4-BE49-F238E27FC236}">
                <a16:creationId xmlns:a16="http://schemas.microsoft.com/office/drawing/2014/main" id="{D888FDB5-ED34-E689-A8C0-F0858D5807AB}"/>
              </a:ext>
            </a:extLst>
          </p:cNvPr>
          <p:cNvSpPr/>
          <p:nvPr/>
        </p:nvSpPr>
        <p:spPr>
          <a:xfrm>
            <a:off x="2013892" y="1288644"/>
            <a:ext cx="4864869" cy="548640"/>
          </a:xfrm>
          <a:prstGeom prst="roundRect">
            <a:avLst>
              <a:gd name="adj" fmla="val 16667"/>
            </a:avLst>
          </a:prstGeom>
          <a:solidFill>
            <a:srgbClr val="FFC000">
              <a:lumMod val="40000"/>
              <a:lumOff val="60000"/>
              <a:alpha val="76000"/>
            </a:srgbClr>
          </a:solidFill>
          <a:ln w="25400" cap="flat" cmpd="sng">
            <a:solidFill>
              <a:srgbClr val="002060"/>
            </a:solidFill>
            <a:prstDash val="solid"/>
            <a:round/>
            <a:headEnd type="none" w="sm" len="sm"/>
            <a:tailEnd type="none" w="sm" len="sm"/>
          </a:ln>
        </p:spPr>
        <p:txBody>
          <a:bodyPr spcFirstLastPara="1" wrap="square" lIns="91425" tIns="0" rIns="91425"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Corbel" panose="020B0503020204020204"/>
                <a:ea typeface="Corbel"/>
                <a:cs typeface="Corbel"/>
                <a:sym typeface="Corbel"/>
              </a:rPr>
              <a:t>Genome Graph Construction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orbel" panose="020B0503020204020204"/>
                <a:ea typeface="+mn-ea"/>
                <a:cs typeface="Arial"/>
                <a:sym typeface="Corbel"/>
              </a:rPr>
              <a:t>(construct the graph using a linear reference genome and variations)</a:t>
            </a:r>
            <a:endParaRPr kumimoji="0" sz="12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cxnSp>
        <p:nvCxnSpPr>
          <p:cNvPr id="45" name="Google Shape;197;p1">
            <a:extLst>
              <a:ext uri="{FF2B5EF4-FFF2-40B4-BE49-F238E27FC236}">
                <a16:creationId xmlns:a16="http://schemas.microsoft.com/office/drawing/2014/main" id="{73A0E636-049E-07D7-BF80-F8C0ED1BF901}"/>
              </a:ext>
            </a:extLst>
          </p:cNvPr>
          <p:cNvCxnSpPr/>
          <p:nvPr/>
        </p:nvCxnSpPr>
        <p:spPr>
          <a:xfrm>
            <a:off x="4299893" y="1829648"/>
            <a:ext cx="0" cy="382038"/>
          </a:xfrm>
          <a:prstGeom prst="straightConnector1">
            <a:avLst/>
          </a:prstGeom>
          <a:noFill/>
          <a:ln w="28575" cap="flat" cmpd="sng">
            <a:solidFill>
              <a:srgbClr val="000000"/>
            </a:solidFill>
            <a:prstDash val="solid"/>
            <a:miter lim="800000"/>
            <a:headEnd type="none" w="sm" len="sm"/>
            <a:tailEnd type="triangle" w="lg" len="lg"/>
          </a:ln>
        </p:spPr>
      </p:cxnSp>
      <p:sp>
        <p:nvSpPr>
          <p:cNvPr id="46" name="Google Shape;201;p1">
            <a:extLst>
              <a:ext uri="{FF2B5EF4-FFF2-40B4-BE49-F238E27FC236}">
                <a16:creationId xmlns:a16="http://schemas.microsoft.com/office/drawing/2014/main" id="{3373EA4E-1D73-AF6D-1619-80ACDF08071A}"/>
              </a:ext>
            </a:extLst>
          </p:cNvPr>
          <p:cNvSpPr/>
          <p:nvPr/>
        </p:nvSpPr>
        <p:spPr>
          <a:xfrm>
            <a:off x="2069841" y="1069111"/>
            <a:ext cx="457200" cy="432000"/>
          </a:xfrm>
          <a:prstGeom prst="ellipse">
            <a:avLst/>
          </a:prstGeom>
          <a:solidFill>
            <a:srgbClr val="000000"/>
          </a:solidFill>
          <a:ln>
            <a:noFill/>
          </a:ln>
        </p:spPr>
        <p:txBody>
          <a:bodyPr spcFirstLastPara="1" wrap="square" lIns="0" tIns="0" rIns="0" bIns="36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0.1</a:t>
            </a:r>
            <a:endParaRPr kumimoji="0" sz="1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cxnSp>
        <p:nvCxnSpPr>
          <p:cNvPr id="47" name="Google Shape;189;p1">
            <a:extLst>
              <a:ext uri="{FF2B5EF4-FFF2-40B4-BE49-F238E27FC236}">
                <a16:creationId xmlns:a16="http://schemas.microsoft.com/office/drawing/2014/main" id="{995463F1-3925-7A9E-ECC7-0874C17B56A2}"/>
              </a:ext>
            </a:extLst>
          </p:cNvPr>
          <p:cNvCxnSpPr>
            <a:cxnSpLocks/>
          </p:cNvCxnSpPr>
          <p:nvPr/>
        </p:nvCxnSpPr>
        <p:spPr>
          <a:xfrm flipV="1">
            <a:off x="1691969" y="1683999"/>
            <a:ext cx="329544" cy="192412"/>
          </a:xfrm>
          <a:prstGeom prst="straightConnector1">
            <a:avLst/>
          </a:prstGeom>
          <a:noFill/>
          <a:ln w="28575" cap="flat" cmpd="sng">
            <a:solidFill>
              <a:srgbClr val="000000"/>
            </a:solidFill>
            <a:prstDash val="solid"/>
            <a:miter lim="800000"/>
            <a:headEnd type="none" w="sm" len="sm"/>
            <a:tailEnd type="triangle" w="lg" len="lg"/>
          </a:ln>
        </p:spPr>
      </p:cxnSp>
      <p:cxnSp>
        <p:nvCxnSpPr>
          <p:cNvPr id="48" name="Google Shape;189;p1">
            <a:extLst>
              <a:ext uri="{FF2B5EF4-FFF2-40B4-BE49-F238E27FC236}">
                <a16:creationId xmlns:a16="http://schemas.microsoft.com/office/drawing/2014/main" id="{4F1BD472-DB75-35D4-75F2-74D5A344CFC5}"/>
              </a:ext>
            </a:extLst>
          </p:cNvPr>
          <p:cNvCxnSpPr>
            <a:cxnSpLocks/>
          </p:cNvCxnSpPr>
          <p:nvPr/>
        </p:nvCxnSpPr>
        <p:spPr>
          <a:xfrm>
            <a:off x="1691969" y="1432189"/>
            <a:ext cx="329431" cy="68421"/>
          </a:xfrm>
          <a:prstGeom prst="straightConnector1">
            <a:avLst/>
          </a:prstGeom>
          <a:noFill/>
          <a:ln w="28575" cap="flat" cmpd="sng">
            <a:solidFill>
              <a:srgbClr val="000000"/>
            </a:solidFill>
            <a:prstDash val="solid"/>
            <a:miter lim="800000"/>
            <a:headEnd type="none" w="sm" len="sm"/>
            <a:tailEnd type="triangle" w="lg" len="lg"/>
          </a:ln>
        </p:spPr>
      </p:cxnSp>
      <p:sp>
        <p:nvSpPr>
          <p:cNvPr id="49" name="Google Shape;190;p1">
            <a:extLst>
              <a:ext uri="{FF2B5EF4-FFF2-40B4-BE49-F238E27FC236}">
                <a16:creationId xmlns:a16="http://schemas.microsoft.com/office/drawing/2014/main" id="{63369917-D1E2-2C28-3DFB-EBD979712A2E}"/>
              </a:ext>
            </a:extLst>
          </p:cNvPr>
          <p:cNvSpPr txBox="1"/>
          <p:nvPr/>
        </p:nvSpPr>
        <p:spPr>
          <a:xfrm>
            <a:off x="4360853" y="1830478"/>
            <a:ext cx="1917913" cy="394842"/>
          </a:xfrm>
          <a:prstGeom prst="rect">
            <a:avLst/>
          </a:prstGeom>
          <a:noFill/>
          <a:ln>
            <a:noFill/>
          </a:ln>
        </p:spPr>
        <p:txBody>
          <a:bodyPr spcFirstLastPara="1" wrap="square" lIns="91425" tIns="45700" rIns="91425" bIns="45700" anchor="t" anchorCtr="0">
            <a:noAutofit/>
          </a:bodyPr>
          <a:lstStyle/>
          <a:p>
            <a:pPr marL="0" marR="1016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Genome graph</a:t>
            </a:r>
            <a:endParaRPr kumimoji="0" sz="17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cxnSp>
        <p:nvCxnSpPr>
          <p:cNvPr id="50" name="Google Shape;197;p1">
            <a:extLst>
              <a:ext uri="{FF2B5EF4-FFF2-40B4-BE49-F238E27FC236}">
                <a16:creationId xmlns:a16="http://schemas.microsoft.com/office/drawing/2014/main" id="{E94A7630-EB53-B1F6-EB1C-96CF9E650232}"/>
              </a:ext>
            </a:extLst>
          </p:cNvPr>
          <p:cNvCxnSpPr>
            <a:cxnSpLocks/>
          </p:cNvCxnSpPr>
          <p:nvPr/>
        </p:nvCxnSpPr>
        <p:spPr>
          <a:xfrm flipH="1">
            <a:off x="4295973" y="2770405"/>
            <a:ext cx="3920" cy="729508"/>
          </a:xfrm>
          <a:prstGeom prst="straightConnector1">
            <a:avLst/>
          </a:prstGeom>
          <a:noFill/>
          <a:ln w="28575" cap="flat" cmpd="sng">
            <a:solidFill>
              <a:srgbClr val="000000"/>
            </a:solidFill>
            <a:prstDash val="solid"/>
            <a:miter lim="800000"/>
            <a:headEnd type="none" w="sm" len="sm"/>
            <a:tailEnd type="triangle" w="lg" len="lg"/>
          </a:ln>
        </p:spPr>
      </p:cxnSp>
      <p:sp>
        <p:nvSpPr>
          <p:cNvPr id="51" name="Google Shape;190;p1">
            <a:extLst>
              <a:ext uri="{FF2B5EF4-FFF2-40B4-BE49-F238E27FC236}">
                <a16:creationId xmlns:a16="http://schemas.microsoft.com/office/drawing/2014/main" id="{91EB97D1-B610-698D-4FC9-69EC989F5B21}"/>
              </a:ext>
            </a:extLst>
          </p:cNvPr>
          <p:cNvSpPr txBox="1"/>
          <p:nvPr/>
        </p:nvSpPr>
        <p:spPr>
          <a:xfrm>
            <a:off x="4360853" y="2801715"/>
            <a:ext cx="4010987" cy="419230"/>
          </a:xfrm>
          <a:prstGeom prst="rect">
            <a:avLst/>
          </a:prstGeom>
          <a:noFill/>
          <a:ln>
            <a:noFill/>
          </a:ln>
        </p:spPr>
        <p:txBody>
          <a:bodyPr spcFirstLastPara="1" wrap="square" lIns="91425" tIns="45700" rIns="91425" bIns="45700" anchor="t" anchorCtr="0">
            <a:noAutofit/>
          </a:bodyPr>
          <a:lstStyle/>
          <a:p>
            <a:pPr marL="0" marR="1016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Hash-table-based index (of graph nodes)</a:t>
            </a:r>
            <a:endParaRPr kumimoji="0" sz="17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cxnSp>
        <p:nvCxnSpPr>
          <p:cNvPr id="52" name="Google Shape;197;p1">
            <a:extLst>
              <a:ext uri="{FF2B5EF4-FFF2-40B4-BE49-F238E27FC236}">
                <a16:creationId xmlns:a16="http://schemas.microsoft.com/office/drawing/2014/main" id="{3BC4424D-0445-84C8-7861-83D7D0F09E96}"/>
              </a:ext>
            </a:extLst>
          </p:cNvPr>
          <p:cNvCxnSpPr/>
          <p:nvPr/>
        </p:nvCxnSpPr>
        <p:spPr>
          <a:xfrm>
            <a:off x="4299893" y="4063517"/>
            <a:ext cx="0" cy="382038"/>
          </a:xfrm>
          <a:prstGeom prst="straightConnector1">
            <a:avLst/>
          </a:prstGeom>
          <a:noFill/>
          <a:ln w="28575" cap="flat" cmpd="sng">
            <a:solidFill>
              <a:srgbClr val="000000"/>
            </a:solidFill>
            <a:prstDash val="solid"/>
            <a:miter lim="800000"/>
            <a:headEnd type="none" w="sm" len="sm"/>
            <a:tailEnd type="triangle" w="lg" len="lg"/>
          </a:ln>
        </p:spPr>
      </p:cxnSp>
      <p:sp>
        <p:nvSpPr>
          <p:cNvPr id="53" name="Google Shape;190;p1">
            <a:extLst>
              <a:ext uri="{FF2B5EF4-FFF2-40B4-BE49-F238E27FC236}">
                <a16:creationId xmlns:a16="http://schemas.microsoft.com/office/drawing/2014/main" id="{82B7C302-6B96-3186-54FA-064EED9659A5}"/>
              </a:ext>
            </a:extLst>
          </p:cNvPr>
          <p:cNvSpPr txBox="1"/>
          <p:nvPr/>
        </p:nvSpPr>
        <p:spPr>
          <a:xfrm>
            <a:off x="4360853" y="4064347"/>
            <a:ext cx="4010987" cy="394842"/>
          </a:xfrm>
          <a:prstGeom prst="rect">
            <a:avLst/>
          </a:prstGeom>
          <a:noFill/>
          <a:ln>
            <a:noFill/>
          </a:ln>
        </p:spPr>
        <p:txBody>
          <a:bodyPr spcFirstLastPara="1" wrap="square" lIns="91425" tIns="45700" rIns="91425" bIns="45700" anchor="t" anchorCtr="0">
            <a:noAutofit/>
          </a:bodyPr>
          <a:lstStyle/>
          <a:p>
            <a:pPr marL="0" marR="1016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Candidate mapping locations (subgraphs)</a:t>
            </a:r>
            <a:endParaRPr kumimoji="0" sz="17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cxnSp>
        <p:nvCxnSpPr>
          <p:cNvPr id="54" name="Google Shape;197;p1">
            <a:extLst>
              <a:ext uri="{FF2B5EF4-FFF2-40B4-BE49-F238E27FC236}">
                <a16:creationId xmlns:a16="http://schemas.microsoft.com/office/drawing/2014/main" id="{CB08DCA0-DD76-5F0C-1A76-F073C9FC635B}"/>
              </a:ext>
            </a:extLst>
          </p:cNvPr>
          <p:cNvCxnSpPr/>
          <p:nvPr/>
        </p:nvCxnSpPr>
        <p:spPr>
          <a:xfrm>
            <a:off x="4299892" y="4989341"/>
            <a:ext cx="0" cy="382038"/>
          </a:xfrm>
          <a:prstGeom prst="straightConnector1">
            <a:avLst/>
          </a:prstGeom>
          <a:noFill/>
          <a:ln w="28575" cap="flat" cmpd="sng">
            <a:solidFill>
              <a:srgbClr val="000000"/>
            </a:solidFill>
            <a:prstDash val="solid"/>
            <a:miter lim="800000"/>
            <a:headEnd type="none" w="sm" len="sm"/>
            <a:tailEnd type="triangle" w="lg" len="lg"/>
          </a:ln>
        </p:spPr>
      </p:cxnSp>
      <p:sp>
        <p:nvSpPr>
          <p:cNvPr id="55" name="Google Shape;190;p1">
            <a:extLst>
              <a:ext uri="{FF2B5EF4-FFF2-40B4-BE49-F238E27FC236}">
                <a16:creationId xmlns:a16="http://schemas.microsoft.com/office/drawing/2014/main" id="{D0A94E71-8666-CA18-A540-D09B385B5EA8}"/>
              </a:ext>
            </a:extLst>
          </p:cNvPr>
          <p:cNvSpPr txBox="1"/>
          <p:nvPr/>
        </p:nvSpPr>
        <p:spPr>
          <a:xfrm>
            <a:off x="4360853" y="4990171"/>
            <a:ext cx="4772988" cy="394842"/>
          </a:xfrm>
          <a:prstGeom prst="rect">
            <a:avLst/>
          </a:prstGeom>
          <a:noFill/>
          <a:ln>
            <a:noFill/>
          </a:ln>
        </p:spPr>
        <p:txBody>
          <a:bodyPr spcFirstLastPara="1" wrap="square" lIns="91425" tIns="45700" rIns="91425" bIns="45700" anchor="t" anchorCtr="0">
            <a:noAutofit/>
          </a:bodyPr>
          <a:lstStyle/>
          <a:p>
            <a:pPr marL="0" marR="1016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Remaining candidate mapping locations (subgraphs)</a:t>
            </a:r>
            <a:endParaRPr kumimoji="0" sz="17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cxnSp>
        <p:nvCxnSpPr>
          <p:cNvPr id="56" name="Google Shape;197;p1">
            <a:extLst>
              <a:ext uri="{FF2B5EF4-FFF2-40B4-BE49-F238E27FC236}">
                <a16:creationId xmlns:a16="http://schemas.microsoft.com/office/drawing/2014/main" id="{33D9620E-12E4-FC4D-CE6E-7C365BBA9184}"/>
              </a:ext>
            </a:extLst>
          </p:cNvPr>
          <p:cNvCxnSpPr>
            <a:cxnSpLocks/>
          </p:cNvCxnSpPr>
          <p:nvPr/>
        </p:nvCxnSpPr>
        <p:spPr>
          <a:xfrm>
            <a:off x="4295973" y="5915165"/>
            <a:ext cx="0" cy="309549"/>
          </a:xfrm>
          <a:prstGeom prst="straightConnector1">
            <a:avLst/>
          </a:prstGeom>
          <a:noFill/>
          <a:ln w="28575" cap="flat" cmpd="sng">
            <a:solidFill>
              <a:srgbClr val="000000"/>
            </a:solidFill>
            <a:prstDash val="solid"/>
            <a:miter lim="800000"/>
            <a:headEnd type="none" w="sm" len="sm"/>
            <a:tailEnd type="triangle" w="lg" len="lg"/>
          </a:ln>
        </p:spPr>
      </p:cxnSp>
      <p:sp>
        <p:nvSpPr>
          <p:cNvPr id="57" name="Google Shape;190;p1">
            <a:extLst>
              <a:ext uri="{FF2B5EF4-FFF2-40B4-BE49-F238E27FC236}">
                <a16:creationId xmlns:a16="http://schemas.microsoft.com/office/drawing/2014/main" id="{0197C3EC-766B-9F81-865C-53760D53765F}"/>
              </a:ext>
            </a:extLst>
          </p:cNvPr>
          <p:cNvSpPr txBox="1"/>
          <p:nvPr/>
        </p:nvSpPr>
        <p:spPr>
          <a:xfrm>
            <a:off x="2021399" y="6180191"/>
            <a:ext cx="4857361" cy="346824"/>
          </a:xfrm>
          <a:prstGeom prst="rect">
            <a:avLst/>
          </a:prstGeom>
          <a:noFill/>
          <a:ln>
            <a:noFill/>
          </a:ln>
        </p:spPr>
        <p:txBody>
          <a:bodyPr spcFirstLastPara="1" wrap="square" lIns="91425" tIns="45700" rIns="91425" bIns="45700" anchor="t" anchorCtr="0">
            <a:noAutofit/>
          </a:bodyPr>
          <a:lstStyle/>
          <a:p>
            <a:pPr marL="0" marR="1016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1" u="none" strike="noStrike" kern="0" cap="none" spc="0" normalizeH="0" baseline="0" noProof="0" dirty="0">
                <a:ln>
                  <a:noFill/>
                </a:ln>
                <a:solidFill>
                  <a:srgbClr val="000000"/>
                </a:solidFill>
                <a:effectLst/>
                <a:uLnTx/>
                <a:uFillTx/>
                <a:latin typeface="Corbel" panose="020B0503020204020204"/>
                <a:ea typeface="Corbel"/>
                <a:cs typeface="Corbel"/>
                <a:sym typeface="Corbel"/>
              </a:rPr>
              <a:t>Optimal alignment between read &amp; subgraph</a:t>
            </a:r>
            <a:endParaRPr kumimoji="0" sz="1700" b="0" i="0" u="none" strike="noStrike" kern="0" cap="none" spc="0" normalizeH="0" baseline="0" noProof="0" dirty="0">
              <a:ln>
                <a:noFill/>
              </a:ln>
              <a:solidFill>
                <a:srgbClr val="000000"/>
              </a:solidFill>
              <a:effectLst/>
              <a:uLnTx/>
              <a:uFillTx/>
              <a:latin typeface="Corbel" panose="020B0503020204020204"/>
              <a:ea typeface="+mn-ea"/>
              <a:cs typeface="Arial"/>
              <a:sym typeface="Arial"/>
            </a:endParaRPr>
          </a:p>
        </p:txBody>
      </p:sp>
      <p:cxnSp>
        <p:nvCxnSpPr>
          <p:cNvPr id="58" name="Straight Connector 57">
            <a:extLst>
              <a:ext uri="{FF2B5EF4-FFF2-40B4-BE49-F238E27FC236}">
                <a16:creationId xmlns:a16="http://schemas.microsoft.com/office/drawing/2014/main" id="{E3833182-5120-2506-0215-C1F94760332B}"/>
              </a:ext>
            </a:extLst>
          </p:cNvPr>
          <p:cNvCxnSpPr>
            <a:cxnSpLocks/>
          </p:cNvCxnSpPr>
          <p:nvPr/>
        </p:nvCxnSpPr>
        <p:spPr>
          <a:xfrm>
            <a:off x="10160" y="3201782"/>
            <a:ext cx="9144000" cy="0"/>
          </a:xfrm>
          <a:prstGeom prst="line">
            <a:avLst/>
          </a:prstGeom>
          <a:noFill/>
          <a:ln w="28575" cap="flat" cmpd="sng" algn="ctr">
            <a:solidFill>
              <a:srgbClr val="000000"/>
            </a:solidFill>
            <a:prstDash val="sysDash"/>
          </a:ln>
          <a:effectLst/>
        </p:spPr>
      </p:cxnSp>
    </p:spTree>
    <p:extLst>
      <p:ext uri="{BB962C8B-B14F-4D97-AF65-F5344CB8AC3E}">
        <p14:creationId xmlns:p14="http://schemas.microsoft.com/office/powerpoint/2010/main" val="17821996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1" name="TextBox 60">
            <a:extLst>
              <a:ext uri="{FF2B5EF4-FFF2-40B4-BE49-F238E27FC236}">
                <a16:creationId xmlns:a16="http://schemas.microsoft.com/office/drawing/2014/main" id="{781DD1D8-E8CF-31B8-54B8-8D6530D0CEA9}"/>
              </a:ext>
            </a:extLst>
          </p:cNvPr>
          <p:cNvSpPr txBox="1"/>
          <p:nvPr/>
        </p:nvSpPr>
        <p:spPr>
          <a:xfrm>
            <a:off x="520074" y="4550488"/>
            <a:ext cx="584533" cy="656070"/>
          </a:xfrm>
          <a:prstGeom prst="roundRect">
            <a:avLst>
              <a:gd name="adj" fmla="val 5645"/>
            </a:avLst>
          </a:prstGeom>
          <a:solidFill>
            <a:schemeClr val="bg1">
              <a:lumMod val="95000"/>
            </a:schemeClr>
          </a:solidFill>
          <a:ln w="28575">
            <a:solidFill>
              <a:schemeClr val="bg1">
                <a:lumMod val="50000"/>
              </a:schemeClr>
            </a:solid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lumMod val="50000"/>
                  </a:prstClr>
                </a:solidFill>
                <a:effectLst/>
                <a:uLnTx/>
                <a:uFillTx/>
                <a:latin typeface="Corbel" panose="020B0503020204020204"/>
                <a:ea typeface="+mn-ea"/>
                <a:cs typeface="+mn-cs"/>
              </a:rPr>
              <a:t>Host CPU</a:t>
            </a:r>
          </a:p>
        </p:txBody>
      </p:sp>
      <p:sp>
        <p:nvSpPr>
          <p:cNvPr id="58" name="TextBox 57">
            <a:extLst>
              <a:ext uri="{FF2B5EF4-FFF2-40B4-BE49-F238E27FC236}">
                <a16:creationId xmlns:a16="http://schemas.microsoft.com/office/drawing/2014/main" id="{71A8D7ED-1B6B-035E-569C-178A4E19C09C}"/>
              </a:ext>
            </a:extLst>
          </p:cNvPr>
          <p:cNvSpPr txBox="1"/>
          <p:nvPr/>
        </p:nvSpPr>
        <p:spPr>
          <a:xfrm>
            <a:off x="1659977" y="1290203"/>
            <a:ext cx="6459835" cy="663200"/>
          </a:xfrm>
          <a:prstGeom prst="roundRect">
            <a:avLst>
              <a:gd name="adj" fmla="val 6412"/>
            </a:avLst>
          </a:prstGeom>
          <a:solidFill>
            <a:schemeClr val="bg1">
              <a:lumMod val="95000"/>
            </a:schemeClr>
          </a:solidFill>
          <a:ln w="28575">
            <a:solidFill>
              <a:schemeClr val="bg1">
                <a:lumMod val="50000"/>
              </a:schemeClr>
            </a:solidFill>
          </a:ln>
        </p:spPr>
        <p:txBody>
          <a:bodyPr wrap="square" lIns="73153" tIns="82297" rIns="73153" rtlCol="0" anchor="t"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lumMod val="50000"/>
                  </a:prstClr>
                </a:solidFill>
                <a:effectLst/>
                <a:uLnTx/>
                <a:uFillTx/>
                <a:latin typeface="Corbel" panose="020B0503020204020204"/>
                <a:ea typeface="+mn-ea"/>
                <a:cs typeface="+mn-cs"/>
              </a:rPr>
              <a:t>Main Memory </a:t>
            </a:r>
            <a:r>
              <a:rPr kumimoji="0" lang="en-US" sz="1270" b="0" i="1" u="none" strike="noStrike" kern="0" cap="none" spc="0" normalizeH="0" baseline="0" noProof="0" dirty="0">
                <a:ln>
                  <a:noFill/>
                </a:ln>
                <a:solidFill>
                  <a:prstClr val="white">
                    <a:lumMod val="50000"/>
                  </a:prstClr>
                </a:solidFill>
                <a:effectLst/>
                <a:uLnTx/>
                <a:uFillTx/>
                <a:latin typeface="Corbel" panose="020B0503020204020204"/>
                <a:ea typeface="+mn-ea"/>
                <a:cs typeface="+mn-cs"/>
              </a:rPr>
              <a:t>(graph-based reference &amp; index)</a:t>
            </a:r>
          </a:p>
        </p:txBody>
      </p:sp>
      <p:sp>
        <p:nvSpPr>
          <p:cNvPr id="60" name="TextBox 59">
            <a:extLst>
              <a:ext uri="{FF2B5EF4-FFF2-40B4-BE49-F238E27FC236}">
                <a16:creationId xmlns:a16="http://schemas.microsoft.com/office/drawing/2014/main" id="{E0CA0757-5F0A-A6B1-B65D-0539C22A14A6}"/>
              </a:ext>
            </a:extLst>
          </p:cNvPr>
          <p:cNvSpPr txBox="1"/>
          <p:nvPr/>
        </p:nvSpPr>
        <p:spPr>
          <a:xfrm>
            <a:off x="1659977" y="1285123"/>
            <a:ext cx="6459835" cy="663200"/>
          </a:xfrm>
          <a:prstGeom prst="roundRect">
            <a:avLst>
              <a:gd name="adj" fmla="val 6412"/>
            </a:avLst>
          </a:prstGeom>
          <a:solidFill>
            <a:srgbClr val="9DC3E6"/>
          </a:solidFill>
          <a:ln w="28575">
            <a:solidFill>
              <a:sysClr val="windowText" lastClr="000000"/>
            </a:solidFill>
          </a:ln>
        </p:spPr>
        <p:txBody>
          <a:bodyPr wrap="square" lIns="73153" tIns="82297" rIns="73153" rtlCol="0" anchor="t"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black"/>
                </a:solidFill>
                <a:effectLst/>
                <a:uLnTx/>
                <a:uFillTx/>
                <a:latin typeface="Corbel" panose="020B0503020204020204"/>
                <a:ea typeface="+mn-ea"/>
                <a:cs typeface="+mn-cs"/>
              </a:rPr>
              <a:t>Main Memory </a:t>
            </a:r>
            <a:r>
              <a:rPr kumimoji="0" lang="en-US" sz="1270" b="0" i="1" u="none" strike="noStrike" kern="0" cap="none" spc="0" normalizeH="0" baseline="0" noProof="0" dirty="0">
                <a:ln>
                  <a:noFill/>
                </a:ln>
                <a:solidFill>
                  <a:prstClr val="black"/>
                </a:solidFill>
                <a:effectLst/>
                <a:uLnTx/>
                <a:uFillTx/>
                <a:latin typeface="Corbel" panose="020B0503020204020204"/>
                <a:ea typeface="+mn-ea"/>
                <a:cs typeface="+mn-cs"/>
              </a:rPr>
              <a:t>(graph-based reference &amp; index)</a:t>
            </a:r>
          </a:p>
        </p:txBody>
      </p:sp>
      <p:sp>
        <p:nvSpPr>
          <p:cNvPr id="3" name="Title 2">
            <a:extLst>
              <a:ext uri="{FF2B5EF4-FFF2-40B4-BE49-F238E27FC236}">
                <a16:creationId xmlns:a16="http://schemas.microsoft.com/office/drawing/2014/main" id="{AD59D520-5920-AB4E-A3ED-7922AA4BC1C3}"/>
              </a:ext>
            </a:extLst>
          </p:cNvPr>
          <p:cNvSpPr>
            <a:spLocks noGrp="1"/>
          </p:cNvSpPr>
          <p:nvPr>
            <p:ph type="title"/>
          </p:nvPr>
        </p:nvSpPr>
        <p:spPr/>
        <p:txBody>
          <a:bodyPr>
            <a:normAutofit fontScale="90000"/>
          </a:bodyPr>
          <a:lstStyle/>
          <a:p>
            <a:r>
              <a:rPr lang="en-US" dirty="0"/>
              <a:t>SeGraM Hardware Design</a:t>
            </a:r>
          </a:p>
        </p:txBody>
      </p:sp>
      <p:sp>
        <p:nvSpPr>
          <p:cNvPr id="4" name="Slide Number Placeholder 3">
            <a:extLst>
              <a:ext uri="{FF2B5EF4-FFF2-40B4-BE49-F238E27FC236}">
                <a16:creationId xmlns:a16="http://schemas.microsoft.com/office/drawing/2014/main" id="{70869F66-9577-FF48-A7F7-63DD640C9C85}"/>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377" name="TextBox 376">
            <a:extLst>
              <a:ext uri="{FF2B5EF4-FFF2-40B4-BE49-F238E27FC236}">
                <a16:creationId xmlns:a16="http://schemas.microsoft.com/office/drawing/2014/main" id="{A7812D32-8A23-7C46-8D56-59399B17CCB4}"/>
              </a:ext>
            </a:extLst>
          </p:cNvPr>
          <p:cNvSpPr txBox="1"/>
          <p:nvPr/>
        </p:nvSpPr>
        <p:spPr>
          <a:xfrm>
            <a:off x="1659977" y="2087724"/>
            <a:ext cx="6459835" cy="3587291"/>
          </a:xfrm>
          <a:prstGeom prst="roundRect">
            <a:avLst>
              <a:gd name="adj" fmla="val 1745"/>
            </a:avLst>
          </a:prstGeom>
          <a:solidFill>
            <a:srgbClr val="E7E6E6"/>
          </a:solidFill>
          <a:ln w="28575">
            <a:solidFill>
              <a:sysClr val="windowText" lastClr="000000"/>
            </a:solidFill>
            <a:prstDash val="sysDot"/>
          </a:ln>
        </p:spPr>
        <p:txBody>
          <a:bodyPr wrap="square" lIns="73153" tIns="27432" rIns="73153" bIns="27432" rtlCol="0" anchor="b" anchorCtr="0">
            <a:noAutofit/>
          </a:bodyPr>
          <a:lstStyle/>
          <a:p>
            <a:pPr marL="0" marR="0" lvl="0" indent="0" algn="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black"/>
                </a:solidFill>
                <a:effectLst/>
                <a:uLnTx/>
                <a:uFillTx/>
                <a:latin typeface="Corbel" panose="020B0503020204020204"/>
                <a:ea typeface="+mn-ea"/>
                <a:cs typeface="+mn-cs"/>
              </a:rPr>
              <a:t>SeGraM Accelerator</a:t>
            </a:r>
          </a:p>
        </p:txBody>
      </p:sp>
      <p:sp>
        <p:nvSpPr>
          <p:cNvPr id="378" name="TextBox 377">
            <a:extLst>
              <a:ext uri="{FF2B5EF4-FFF2-40B4-BE49-F238E27FC236}">
                <a16:creationId xmlns:a16="http://schemas.microsoft.com/office/drawing/2014/main" id="{A56B539D-AB62-BA42-ADAC-D1DEA7BE9306}"/>
              </a:ext>
            </a:extLst>
          </p:cNvPr>
          <p:cNvSpPr txBox="1"/>
          <p:nvPr/>
        </p:nvSpPr>
        <p:spPr>
          <a:xfrm>
            <a:off x="1731247" y="2127142"/>
            <a:ext cx="3384365" cy="3074336"/>
          </a:xfrm>
          <a:prstGeom prst="roundRect">
            <a:avLst>
              <a:gd name="adj" fmla="val 1745"/>
            </a:avLst>
          </a:prstGeom>
          <a:solidFill>
            <a:srgbClr val="D2C6FF"/>
          </a:solidFill>
          <a:ln w="28575">
            <a:solidFill>
              <a:sysClr val="windowText" lastClr="000000"/>
            </a:solidFill>
            <a:prstDash val="sysDot"/>
          </a:ln>
        </p:spPr>
        <p:txBody>
          <a:bodyPr wrap="square" lIns="73153" rIns="73153" bIns="18288" rtlCol="0" anchor="b" anchorCtr="0">
            <a:noAutofit/>
          </a:bodyPr>
          <a:lstStyle/>
          <a:p>
            <a:pPr marL="0" marR="0" lvl="0" indent="0" algn="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srgbClr val="632A8F"/>
                </a:solidFill>
                <a:effectLst/>
                <a:uLnTx/>
                <a:uFillTx/>
                <a:latin typeface="Corbel" panose="020B0503020204020204"/>
                <a:ea typeface="+mn-ea"/>
                <a:cs typeface="+mn-cs"/>
              </a:rPr>
              <a:t>MinSeed (MS)</a:t>
            </a:r>
          </a:p>
        </p:txBody>
      </p:sp>
      <p:sp>
        <p:nvSpPr>
          <p:cNvPr id="379" name="TextBox 378">
            <a:extLst>
              <a:ext uri="{FF2B5EF4-FFF2-40B4-BE49-F238E27FC236}">
                <a16:creationId xmlns:a16="http://schemas.microsoft.com/office/drawing/2014/main" id="{6FCA71AC-FD7C-9E46-838C-9BAEE1615105}"/>
              </a:ext>
            </a:extLst>
          </p:cNvPr>
          <p:cNvSpPr txBox="1"/>
          <p:nvPr/>
        </p:nvSpPr>
        <p:spPr>
          <a:xfrm>
            <a:off x="520074" y="4545408"/>
            <a:ext cx="584533" cy="656070"/>
          </a:xfrm>
          <a:prstGeom prst="roundRect">
            <a:avLst>
              <a:gd name="adj" fmla="val 5645"/>
            </a:avLst>
          </a:prstGeom>
          <a:solidFill>
            <a:srgbClr val="ED7D31">
              <a:lumMod val="60000"/>
              <a:lumOff val="40000"/>
              <a:alpha val="19549"/>
            </a:srgbClr>
          </a:solidFill>
          <a:ln w="28575">
            <a:solidFill>
              <a:sysClr val="windowText" lastClr="000000"/>
            </a:solid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srgbClr val="44546A">
                    <a:lumMod val="50000"/>
                  </a:srgbClr>
                </a:solidFill>
                <a:effectLst/>
                <a:uLnTx/>
                <a:uFillTx/>
                <a:latin typeface="Corbel" panose="020B0503020204020204"/>
                <a:ea typeface="+mn-ea"/>
                <a:cs typeface="+mn-cs"/>
              </a:rPr>
              <a:t>Host CPU</a:t>
            </a:r>
          </a:p>
        </p:txBody>
      </p:sp>
      <p:cxnSp>
        <p:nvCxnSpPr>
          <p:cNvPr id="381" name="Straight Arrow Connector 380">
            <a:extLst>
              <a:ext uri="{FF2B5EF4-FFF2-40B4-BE49-F238E27FC236}">
                <a16:creationId xmlns:a16="http://schemas.microsoft.com/office/drawing/2014/main" id="{AEE72B47-40AA-6341-B354-4F459CEA2406}"/>
              </a:ext>
            </a:extLst>
          </p:cNvPr>
          <p:cNvCxnSpPr>
            <a:cxnSpLocks/>
          </p:cNvCxnSpPr>
          <p:nvPr/>
        </p:nvCxnSpPr>
        <p:spPr>
          <a:xfrm>
            <a:off x="1104607" y="4909322"/>
            <a:ext cx="754380" cy="0"/>
          </a:xfrm>
          <a:prstGeom prst="straightConnector1">
            <a:avLst/>
          </a:prstGeom>
          <a:noFill/>
          <a:ln w="28575" cap="flat" cmpd="sng" algn="ctr">
            <a:solidFill>
              <a:srgbClr val="C00000"/>
            </a:solidFill>
            <a:prstDash val="solid"/>
            <a:miter lim="800000"/>
            <a:tailEnd type="triangle"/>
          </a:ln>
          <a:effectLst/>
        </p:spPr>
      </p:cxnSp>
      <p:sp>
        <p:nvSpPr>
          <p:cNvPr id="382" name="TextBox 381">
            <a:extLst>
              <a:ext uri="{FF2B5EF4-FFF2-40B4-BE49-F238E27FC236}">
                <a16:creationId xmlns:a16="http://schemas.microsoft.com/office/drawing/2014/main" id="{273A725A-33FC-2F40-A68C-A6E8AE390951}"/>
              </a:ext>
            </a:extLst>
          </p:cNvPr>
          <p:cNvSpPr txBox="1">
            <a:spLocks/>
          </p:cNvSpPr>
          <p:nvPr/>
        </p:nvSpPr>
        <p:spPr>
          <a:xfrm>
            <a:off x="1858987" y="3571666"/>
            <a:ext cx="914223" cy="652286"/>
          </a:xfrm>
          <a:prstGeom prst="roundRect">
            <a:avLst>
              <a:gd name="adj" fmla="val 1481"/>
            </a:avLst>
          </a:prstGeom>
          <a:solidFill>
            <a:srgbClr val="7030A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Find Minimizers</a:t>
            </a:r>
          </a:p>
        </p:txBody>
      </p:sp>
      <p:sp>
        <p:nvSpPr>
          <p:cNvPr id="383" name="TextBox 382">
            <a:extLst>
              <a:ext uri="{FF2B5EF4-FFF2-40B4-BE49-F238E27FC236}">
                <a16:creationId xmlns:a16="http://schemas.microsoft.com/office/drawing/2014/main" id="{360009DE-264A-AC4B-B2E3-2C387BA783B9}"/>
              </a:ext>
            </a:extLst>
          </p:cNvPr>
          <p:cNvSpPr txBox="1"/>
          <p:nvPr/>
        </p:nvSpPr>
        <p:spPr>
          <a:xfrm>
            <a:off x="964542" y="4898311"/>
            <a:ext cx="848025" cy="353438"/>
          </a:xfrm>
          <a:prstGeom prst="roundRect">
            <a:avLst>
              <a:gd name="adj" fmla="val 5645"/>
            </a:avLst>
          </a:prstGeom>
          <a:noFill/>
          <a:ln w="28575">
            <a:no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query</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read</a:t>
            </a:r>
          </a:p>
        </p:txBody>
      </p:sp>
      <p:sp>
        <p:nvSpPr>
          <p:cNvPr id="384" name="TextBox 383">
            <a:extLst>
              <a:ext uri="{FF2B5EF4-FFF2-40B4-BE49-F238E27FC236}">
                <a16:creationId xmlns:a16="http://schemas.microsoft.com/office/drawing/2014/main" id="{A7407CDC-4B7F-D342-BE1B-31DCB55CCDE5}"/>
              </a:ext>
            </a:extLst>
          </p:cNvPr>
          <p:cNvSpPr txBox="1">
            <a:spLocks noChangeAspect="1"/>
          </p:cNvSpPr>
          <p:nvPr/>
        </p:nvSpPr>
        <p:spPr>
          <a:xfrm>
            <a:off x="1295179" y="4677747"/>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rPr>
              <a:t>1</a:t>
            </a:r>
          </a:p>
        </p:txBody>
      </p:sp>
      <p:sp>
        <p:nvSpPr>
          <p:cNvPr id="385" name="TextBox 384">
            <a:extLst>
              <a:ext uri="{FF2B5EF4-FFF2-40B4-BE49-F238E27FC236}">
                <a16:creationId xmlns:a16="http://schemas.microsoft.com/office/drawing/2014/main" id="{9EE50CA0-BF9D-8A4E-8E67-2239112A085A}"/>
              </a:ext>
            </a:extLst>
          </p:cNvPr>
          <p:cNvSpPr txBox="1"/>
          <p:nvPr/>
        </p:nvSpPr>
        <p:spPr>
          <a:xfrm>
            <a:off x="5284439" y="2127142"/>
            <a:ext cx="2750673" cy="3074336"/>
          </a:xfrm>
          <a:prstGeom prst="roundRect">
            <a:avLst>
              <a:gd name="adj" fmla="val 1745"/>
            </a:avLst>
          </a:prstGeom>
          <a:solidFill>
            <a:srgbClr val="C5E0B4"/>
          </a:solidFill>
          <a:ln w="28575">
            <a:solidFill>
              <a:sysClr val="windowText" lastClr="000000"/>
            </a:solidFill>
            <a:prstDash val="sysDot"/>
          </a:ln>
        </p:spPr>
        <p:txBody>
          <a:bodyPr wrap="square" lIns="73153" rIns="73153" bIns="18288" rtlCol="0" anchor="b" anchorCtr="0">
            <a:noAutofit/>
          </a:bodyPr>
          <a:lstStyle>
            <a:defPPr>
              <a:defRPr lang="en-US"/>
            </a:defPPr>
            <a:lvl1pPr algn="r">
              <a:defRPr sz="6000" b="1">
                <a:solidFill>
                  <a:srgbClr val="632A8F"/>
                </a:solidFill>
                <a:latin typeface="Corbel" panose="020B0503020204020204" pitchFamily="34" charset="0"/>
              </a:defRPr>
            </a:lvl1pPr>
          </a:lstStyle>
          <a:p>
            <a:pPr marL="0" marR="0" lvl="0" indent="0" algn="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srgbClr val="70AD47">
                    <a:lumMod val="50000"/>
                  </a:srgbClr>
                </a:solidFill>
                <a:effectLst/>
                <a:uLnTx/>
                <a:uFillTx/>
                <a:latin typeface="Corbel" panose="020B0503020204020204" pitchFamily="34" charset="0"/>
                <a:ea typeface="+mn-ea"/>
                <a:cs typeface="+mn-cs"/>
              </a:rPr>
              <a:t>BitAlign (BA)</a:t>
            </a:r>
          </a:p>
        </p:txBody>
      </p:sp>
      <p:sp>
        <p:nvSpPr>
          <p:cNvPr id="386" name="TextBox 385">
            <a:extLst>
              <a:ext uri="{FF2B5EF4-FFF2-40B4-BE49-F238E27FC236}">
                <a16:creationId xmlns:a16="http://schemas.microsoft.com/office/drawing/2014/main" id="{58E1AFC4-D292-D549-B86A-0D246372066E}"/>
              </a:ext>
            </a:extLst>
          </p:cNvPr>
          <p:cNvSpPr txBox="1"/>
          <p:nvPr/>
        </p:nvSpPr>
        <p:spPr>
          <a:xfrm>
            <a:off x="1858987" y="4674074"/>
            <a:ext cx="914223" cy="44718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Read</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Scratchpad</a:t>
            </a:r>
          </a:p>
        </p:txBody>
      </p:sp>
      <p:sp>
        <p:nvSpPr>
          <p:cNvPr id="387" name="TextBox 386">
            <a:extLst>
              <a:ext uri="{FF2B5EF4-FFF2-40B4-BE49-F238E27FC236}">
                <a16:creationId xmlns:a16="http://schemas.microsoft.com/office/drawing/2014/main" id="{E2F19CF7-AB66-7C42-8A55-1E596E896034}"/>
              </a:ext>
            </a:extLst>
          </p:cNvPr>
          <p:cNvSpPr txBox="1"/>
          <p:nvPr/>
        </p:nvSpPr>
        <p:spPr>
          <a:xfrm>
            <a:off x="1858987" y="2252452"/>
            <a:ext cx="914223" cy="101602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Minimizer Scratchpad</a:t>
            </a:r>
          </a:p>
        </p:txBody>
      </p:sp>
      <p:sp>
        <p:nvSpPr>
          <p:cNvPr id="388" name="TextBox 387">
            <a:extLst>
              <a:ext uri="{FF2B5EF4-FFF2-40B4-BE49-F238E27FC236}">
                <a16:creationId xmlns:a16="http://schemas.microsoft.com/office/drawing/2014/main" id="{D45B38BF-3C5E-F64A-A9A1-6B1A006CF4D3}"/>
              </a:ext>
            </a:extLst>
          </p:cNvPr>
          <p:cNvSpPr txBox="1">
            <a:spLocks/>
          </p:cNvSpPr>
          <p:nvPr/>
        </p:nvSpPr>
        <p:spPr>
          <a:xfrm>
            <a:off x="2900950" y="3571666"/>
            <a:ext cx="1008749" cy="652287"/>
          </a:xfrm>
          <a:prstGeom prst="roundRect">
            <a:avLst>
              <a:gd name="adj" fmla="val 1481"/>
            </a:avLst>
          </a:prstGeom>
          <a:solidFill>
            <a:srgbClr val="7030A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Filter</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Minimizers by Frequency</a:t>
            </a:r>
          </a:p>
        </p:txBody>
      </p:sp>
      <p:sp>
        <p:nvSpPr>
          <p:cNvPr id="389" name="TextBox 388">
            <a:extLst>
              <a:ext uri="{FF2B5EF4-FFF2-40B4-BE49-F238E27FC236}">
                <a16:creationId xmlns:a16="http://schemas.microsoft.com/office/drawing/2014/main" id="{5E0DC71F-43C4-BB4E-A06D-5D7A15E525F5}"/>
              </a:ext>
            </a:extLst>
          </p:cNvPr>
          <p:cNvSpPr txBox="1"/>
          <p:nvPr/>
        </p:nvSpPr>
        <p:spPr>
          <a:xfrm>
            <a:off x="4075105" y="2252452"/>
            <a:ext cx="914407" cy="101602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Seed Scratchpad</a:t>
            </a:r>
          </a:p>
        </p:txBody>
      </p:sp>
      <p:sp>
        <p:nvSpPr>
          <p:cNvPr id="390" name="TextBox 389">
            <a:extLst>
              <a:ext uri="{FF2B5EF4-FFF2-40B4-BE49-F238E27FC236}">
                <a16:creationId xmlns:a16="http://schemas.microsoft.com/office/drawing/2014/main" id="{B710D81B-3E71-B840-98FC-19E5EE119FA2}"/>
              </a:ext>
            </a:extLst>
          </p:cNvPr>
          <p:cNvSpPr txBox="1">
            <a:spLocks/>
          </p:cNvSpPr>
          <p:nvPr/>
        </p:nvSpPr>
        <p:spPr>
          <a:xfrm>
            <a:off x="4021911" y="3571666"/>
            <a:ext cx="1011100" cy="652286"/>
          </a:xfrm>
          <a:prstGeom prst="roundRect">
            <a:avLst>
              <a:gd name="adj" fmla="val 1481"/>
            </a:avLst>
          </a:prstGeom>
          <a:solidFill>
            <a:srgbClr val="7030A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Find Candidate</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Seed Regions</a:t>
            </a:r>
          </a:p>
        </p:txBody>
      </p:sp>
      <p:sp>
        <p:nvSpPr>
          <p:cNvPr id="391" name="TextBox 390">
            <a:extLst>
              <a:ext uri="{FF2B5EF4-FFF2-40B4-BE49-F238E27FC236}">
                <a16:creationId xmlns:a16="http://schemas.microsoft.com/office/drawing/2014/main" id="{C3FC1D87-12F5-BD4E-9B84-838BECDF89F4}"/>
              </a:ext>
            </a:extLst>
          </p:cNvPr>
          <p:cNvSpPr txBox="1"/>
          <p:nvPr/>
        </p:nvSpPr>
        <p:spPr>
          <a:xfrm>
            <a:off x="5432867" y="2252452"/>
            <a:ext cx="2470967" cy="447183"/>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Input Scratchpad</a:t>
            </a:r>
          </a:p>
        </p:txBody>
      </p:sp>
      <p:sp>
        <p:nvSpPr>
          <p:cNvPr id="392" name="TextBox 391">
            <a:extLst>
              <a:ext uri="{FF2B5EF4-FFF2-40B4-BE49-F238E27FC236}">
                <a16:creationId xmlns:a16="http://schemas.microsoft.com/office/drawing/2014/main" id="{57B51410-62D7-5042-9BBE-A9757948B5F0}"/>
              </a:ext>
            </a:extLst>
          </p:cNvPr>
          <p:cNvSpPr txBox="1">
            <a:spLocks/>
          </p:cNvSpPr>
          <p:nvPr/>
        </p:nvSpPr>
        <p:spPr>
          <a:xfrm>
            <a:off x="5431512" y="2960113"/>
            <a:ext cx="916500" cy="583629"/>
          </a:xfrm>
          <a:prstGeom prst="roundRect">
            <a:avLst>
              <a:gd name="adj" fmla="val 1481"/>
            </a:avLst>
          </a:prstGeom>
          <a:solidFill>
            <a:srgbClr val="70AD47">
              <a:lumMod val="5000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Generate Bitvectors</a:t>
            </a:r>
          </a:p>
        </p:txBody>
      </p:sp>
      <p:sp>
        <p:nvSpPr>
          <p:cNvPr id="393" name="TextBox 392">
            <a:extLst>
              <a:ext uri="{FF2B5EF4-FFF2-40B4-BE49-F238E27FC236}">
                <a16:creationId xmlns:a16="http://schemas.microsoft.com/office/drawing/2014/main" id="{2C746795-3C18-4243-BE4D-C531D2DA2604}"/>
              </a:ext>
            </a:extLst>
          </p:cNvPr>
          <p:cNvSpPr txBox="1">
            <a:spLocks/>
          </p:cNvSpPr>
          <p:nvPr/>
        </p:nvSpPr>
        <p:spPr>
          <a:xfrm>
            <a:off x="5431512" y="4673098"/>
            <a:ext cx="916500" cy="430105"/>
          </a:xfrm>
          <a:prstGeom prst="roundRect">
            <a:avLst>
              <a:gd name="adj" fmla="val 1481"/>
            </a:avLst>
          </a:prstGeom>
          <a:solidFill>
            <a:srgbClr val="70AD47">
              <a:lumMod val="50000"/>
              <a:alpha val="49000"/>
            </a:srgbClr>
          </a:solidFill>
          <a:ln w="28575">
            <a:solidFill>
              <a:sysClr val="windowText" lastClr="000000"/>
            </a:solidFill>
          </a:ln>
        </p:spPr>
        <p:txBody>
          <a:bodyPr wrap="square" rtlCol="0" anchor="ctr" anchorCtr="0">
            <a:noAutofit/>
          </a:bodyPr>
          <a:lstStyle>
            <a:defPPr>
              <a:defRPr lang="en-US"/>
            </a:defPPr>
            <a:lvl1pPr algn="ctr">
              <a:defRPr sz="4000" b="1">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Perform</a:t>
            </a:r>
          </a:p>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Traceback</a:t>
            </a:r>
          </a:p>
        </p:txBody>
      </p:sp>
      <p:sp>
        <p:nvSpPr>
          <p:cNvPr id="394" name="TextBox 393">
            <a:extLst>
              <a:ext uri="{FF2B5EF4-FFF2-40B4-BE49-F238E27FC236}">
                <a16:creationId xmlns:a16="http://schemas.microsoft.com/office/drawing/2014/main" id="{8EE8E914-864E-0445-8CE9-CD435555CF78}"/>
              </a:ext>
            </a:extLst>
          </p:cNvPr>
          <p:cNvSpPr txBox="1"/>
          <p:nvPr/>
        </p:nvSpPr>
        <p:spPr>
          <a:xfrm>
            <a:off x="5431512" y="3809723"/>
            <a:ext cx="2470967" cy="654246"/>
          </a:xfrm>
          <a:prstGeom prst="roundRect">
            <a:avLst>
              <a:gd name="adj" fmla="val 5084"/>
            </a:avLst>
          </a:prstGeom>
          <a:solidFill>
            <a:srgbClr val="E7E6E6">
              <a:lumMod val="90000"/>
            </a:srgbClr>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Bitvector Scratchpad</a:t>
            </a:r>
          </a:p>
        </p:txBody>
      </p:sp>
      <p:sp>
        <p:nvSpPr>
          <p:cNvPr id="395" name="TextBox 394">
            <a:extLst>
              <a:ext uri="{FF2B5EF4-FFF2-40B4-BE49-F238E27FC236}">
                <a16:creationId xmlns:a16="http://schemas.microsoft.com/office/drawing/2014/main" id="{15637F85-242E-5842-BD15-83240218D47E}"/>
              </a:ext>
            </a:extLst>
          </p:cNvPr>
          <p:cNvSpPr txBox="1"/>
          <p:nvPr/>
        </p:nvSpPr>
        <p:spPr>
          <a:xfrm>
            <a:off x="6903382" y="2960112"/>
            <a:ext cx="999097" cy="583629"/>
          </a:xfrm>
          <a:prstGeom prst="roundRect">
            <a:avLst>
              <a:gd name="adj" fmla="val 5084"/>
            </a:avLst>
          </a:prstGeom>
          <a:solidFill>
            <a:srgbClr val="EAF4E4"/>
          </a:solidFill>
          <a:ln w="28575">
            <a:solidFill>
              <a:sysClr val="windowText" lastClr="000000"/>
            </a:solidFill>
          </a:ln>
        </p:spPr>
        <p:txBody>
          <a:bodyPr wrap="square" rtlCol="0" anchor="ctr" anchorCtr="0">
            <a:noAutofit/>
          </a:bodyPr>
          <a:lstStyle>
            <a:defPPr>
              <a:defRPr lang="en-US"/>
            </a:defPPr>
            <a:lvl1pPr algn="ctr">
              <a:defRPr sz="4000" b="1">
                <a:solidFill>
                  <a:schemeClr val="tx2">
                    <a:lumMod val="50000"/>
                  </a:schemeClr>
                </a:solidFill>
                <a:latin typeface="Corbel" panose="020B0503020204020204" pitchFamily="34"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orbel" panose="020B0503020204020204" pitchFamily="34" charset="0"/>
                <a:ea typeface="+mn-ea"/>
                <a:cs typeface="+mn-cs"/>
              </a:rPr>
              <a:t>Hop Queues</a:t>
            </a:r>
          </a:p>
        </p:txBody>
      </p:sp>
      <p:cxnSp>
        <p:nvCxnSpPr>
          <p:cNvPr id="396" name="Straight Arrow Connector 395">
            <a:extLst>
              <a:ext uri="{FF2B5EF4-FFF2-40B4-BE49-F238E27FC236}">
                <a16:creationId xmlns:a16="http://schemas.microsoft.com/office/drawing/2014/main" id="{64A98ED4-5803-9740-B7F1-9D2E48DCA5A3}"/>
              </a:ext>
            </a:extLst>
          </p:cNvPr>
          <p:cNvCxnSpPr>
            <a:cxnSpLocks/>
            <a:stCxn id="386" idx="0"/>
            <a:endCxn id="382" idx="2"/>
          </p:cNvCxnSpPr>
          <p:nvPr/>
        </p:nvCxnSpPr>
        <p:spPr>
          <a:xfrm flipH="1" flipV="1">
            <a:off x="2316099" y="4223952"/>
            <a:ext cx="0" cy="450122"/>
          </a:xfrm>
          <a:prstGeom prst="straightConnector1">
            <a:avLst/>
          </a:prstGeom>
          <a:noFill/>
          <a:ln w="28575" cap="flat" cmpd="sng" algn="ctr">
            <a:solidFill>
              <a:srgbClr val="C00000"/>
            </a:solidFill>
            <a:prstDash val="solid"/>
            <a:miter lim="800000"/>
            <a:tailEnd type="triangle"/>
          </a:ln>
          <a:effectLst/>
        </p:spPr>
      </p:cxnSp>
      <p:cxnSp>
        <p:nvCxnSpPr>
          <p:cNvPr id="397" name="Straight Arrow Connector 396">
            <a:extLst>
              <a:ext uri="{FF2B5EF4-FFF2-40B4-BE49-F238E27FC236}">
                <a16:creationId xmlns:a16="http://schemas.microsoft.com/office/drawing/2014/main" id="{2DFB39EE-67C7-BD45-8B10-6A1289B7784B}"/>
              </a:ext>
            </a:extLst>
          </p:cNvPr>
          <p:cNvCxnSpPr>
            <a:cxnSpLocks/>
            <a:stCxn id="382" idx="0"/>
            <a:endCxn id="387" idx="2"/>
          </p:cNvCxnSpPr>
          <p:nvPr/>
        </p:nvCxnSpPr>
        <p:spPr>
          <a:xfrm flipV="1">
            <a:off x="2316099" y="3268475"/>
            <a:ext cx="0" cy="303191"/>
          </a:xfrm>
          <a:prstGeom prst="straightConnector1">
            <a:avLst/>
          </a:prstGeom>
          <a:noFill/>
          <a:ln w="28575" cap="flat" cmpd="sng" algn="ctr">
            <a:solidFill>
              <a:srgbClr val="C00000"/>
            </a:solidFill>
            <a:prstDash val="solid"/>
            <a:miter lim="800000"/>
            <a:tailEnd type="triangle"/>
          </a:ln>
          <a:effectLst/>
        </p:spPr>
      </p:cxnSp>
      <p:cxnSp>
        <p:nvCxnSpPr>
          <p:cNvPr id="398" name="Elbow Connector 397">
            <a:extLst>
              <a:ext uri="{FF2B5EF4-FFF2-40B4-BE49-F238E27FC236}">
                <a16:creationId xmlns:a16="http://schemas.microsoft.com/office/drawing/2014/main" id="{6EEF3935-F400-E141-9D64-5541A11A7B13}"/>
              </a:ext>
            </a:extLst>
          </p:cNvPr>
          <p:cNvCxnSpPr>
            <a:cxnSpLocks/>
          </p:cNvCxnSpPr>
          <p:nvPr/>
        </p:nvCxnSpPr>
        <p:spPr>
          <a:xfrm rot="16200000" flipH="1">
            <a:off x="2007572" y="2166208"/>
            <a:ext cx="1693644" cy="1089948"/>
          </a:xfrm>
          <a:prstGeom prst="bentConnector3">
            <a:avLst>
              <a:gd name="adj1" fmla="val -129"/>
            </a:avLst>
          </a:prstGeom>
          <a:noFill/>
          <a:ln w="28575" cap="flat" cmpd="sng" algn="ctr">
            <a:solidFill>
              <a:srgbClr val="C00000"/>
            </a:solidFill>
            <a:prstDash val="solid"/>
            <a:miter lim="800000"/>
            <a:tailEnd type="triangle"/>
          </a:ln>
          <a:effectLst/>
        </p:spPr>
      </p:cxnSp>
      <p:cxnSp>
        <p:nvCxnSpPr>
          <p:cNvPr id="399" name="Straight Connector 398">
            <a:extLst>
              <a:ext uri="{FF2B5EF4-FFF2-40B4-BE49-F238E27FC236}">
                <a16:creationId xmlns:a16="http://schemas.microsoft.com/office/drawing/2014/main" id="{B0B699CD-F00D-3C47-8D7F-479FB01F20EE}"/>
              </a:ext>
            </a:extLst>
          </p:cNvPr>
          <p:cNvCxnSpPr>
            <a:cxnSpLocks/>
          </p:cNvCxnSpPr>
          <p:nvPr/>
        </p:nvCxnSpPr>
        <p:spPr>
          <a:xfrm flipH="1">
            <a:off x="2307654" y="1864360"/>
            <a:ext cx="1766" cy="379792"/>
          </a:xfrm>
          <a:prstGeom prst="line">
            <a:avLst/>
          </a:prstGeom>
          <a:noFill/>
          <a:ln w="28575" cap="flat" cmpd="sng" algn="ctr">
            <a:solidFill>
              <a:srgbClr val="C00000"/>
            </a:solidFill>
            <a:prstDash val="solid"/>
            <a:miter lim="800000"/>
            <a:tailEnd type="none"/>
          </a:ln>
          <a:effectLst/>
        </p:spPr>
      </p:cxnSp>
      <p:cxnSp>
        <p:nvCxnSpPr>
          <p:cNvPr id="400" name="Straight Connector 399">
            <a:extLst>
              <a:ext uri="{FF2B5EF4-FFF2-40B4-BE49-F238E27FC236}">
                <a16:creationId xmlns:a16="http://schemas.microsoft.com/office/drawing/2014/main" id="{790B5127-2564-AE42-B3CB-339D18420C36}"/>
              </a:ext>
            </a:extLst>
          </p:cNvPr>
          <p:cNvCxnSpPr>
            <a:cxnSpLocks/>
          </p:cNvCxnSpPr>
          <p:nvPr/>
        </p:nvCxnSpPr>
        <p:spPr>
          <a:xfrm>
            <a:off x="3491842" y="1859815"/>
            <a:ext cx="0" cy="1694396"/>
          </a:xfrm>
          <a:prstGeom prst="line">
            <a:avLst/>
          </a:prstGeom>
          <a:noFill/>
          <a:ln w="28575" cap="flat" cmpd="sng" algn="ctr">
            <a:solidFill>
              <a:srgbClr val="C00000"/>
            </a:solidFill>
            <a:prstDash val="solid"/>
            <a:miter lim="800000"/>
            <a:tailEnd type="none"/>
          </a:ln>
          <a:effectLst/>
        </p:spPr>
      </p:cxnSp>
      <p:cxnSp>
        <p:nvCxnSpPr>
          <p:cNvPr id="401" name="Elbow Connector 400">
            <a:extLst>
              <a:ext uri="{FF2B5EF4-FFF2-40B4-BE49-F238E27FC236}">
                <a16:creationId xmlns:a16="http://schemas.microsoft.com/office/drawing/2014/main" id="{A5D178B4-9BA1-4D42-A962-9A2D41C54783}"/>
              </a:ext>
            </a:extLst>
          </p:cNvPr>
          <p:cNvCxnSpPr>
            <a:cxnSpLocks/>
            <a:endCxn id="389" idx="0"/>
          </p:cNvCxnSpPr>
          <p:nvPr/>
        </p:nvCxnSpPr>
        <p:spPr>
          <a:xfrm>
            <a:off x="3486727" y="1864982"/>
            <a:ext cx="1045582" cy="387470"/>
          </a:xfrm>
          <a:prstGeom prst="bentConnector2">
            <a:avLst/>
          </a:prstGeom>
          <a:noFill/>
          <a:ln w="28575" cap="flat" cmpd="sng" algn="ctr">
            <a:solidFill>
              <a:srgbClr val="C00000"/>
            </a:solidFill>
            <a:prstDash val="solid"/>
            <a:miter lim="800000"/>
            <a:tailEnd type="triangle"/>
          </a:ln>
          <a:effectLst/>
        </p:spPr>
      </p:cxnSp>
      <p:cxnSp>
        <p:nvCxnSpPr>
          <p:cNvPr id="402" name="Straight Arrow Connector 401">
            <a:extLst>
              <a:ext uri="{FF2B5EF4-FFF2-40B4-BE49-F238E27FC236}">
                <a16:creationId xmlns:a16="http://schemas.microsoft.com/office/drawing/2014/main" id="{730372B7-A482-704D-8224-05DBDAD64B67}"/>
              </a:ext>
            </a:extLst>
          </p:cNvPr>
          <p:cNvCxnSpPr>
            <a:cxnSpLocks/>
          </p:cNvCxnSpPr>
          <p:nvPr/>
        </p:nvCxnSpPr>
        <p:spPr>
          <a:xfrm>
            <a:off x="4537619" y="3286107"/>
            <a:ext cx="0" cy="285559"/>
          </a:xfrm>
          <a:prstGeom prst="straightConnector1">
            <a:avLst/>
          </a:prstGeom>
          <a:noFill/>
          <a:ln w="28575" cap="flat" cmpd="sng" algn="ctr">
            <a:solidFill>
              <a:srgbClr val="C00000"/>
            </a:solidFill>
            <a:prstDash val="solid"/>
            <a:miter lim="800000"/>
            <a:tailEnd type="triangle"/>
          </a:ln>
          <a:effectLst/>
        </p:spPr>
      </p:cxnSp>
      <p:cxnSp>
        <p:nvCxnSpPr>
          <p:cNvPr id="403" name="Elbow Connector 402">
            <a:extLst>
              <a:ext uri="{FF2B5EF4-FFF2-40B4-BE49-F238E27FC236}">
                <a16:creationId xmlns:a16="http://schemas.microsoft.com/office/drawing/2014/main" id="{AE0E1D92-0625-F94E-A345-CC9FE39B9663}"/>
              </a:ext>
            </a:extLst>
          </p:cNvPr>
          <p:cNvCxnSpPr>
            <a:cxnSpLocks/>
          </p:cNvCxnSpPr>
          <p:nvPr/>
        </p:nvCxnSpPr>
        <p:spPr>
          <a:xfrm>
            <a:off x="5188878" y="1864360"/>
            <a:ext cx="1481564" cy="378217"/>
          </a:xfrm>
          <a:prstGeom prst="bentConnector3">
            <a:avLst>
              <a:gd name="adj1" fmla="val 99969"/>
            </a:avLst>
          </a:prstGeom>
          <a:noFill/>
          <a:ln w="28575" cap="flat" cmpd="sng" algn="ctr">
            <a:solidFill>
              <a:srgbClr val="C00000"/>
            </a:solidFill>
            <a:prstDash val="solid"/>
            <a:miter lim="800000"/>
            <a:tailEnd type="triangle"/>
          </a:ln>
          <a:effectLst/>
        </p:spPr>
      </p:cxnSp>
      <p:cxnSp>
        <p:nvCxnSpPr>
          <p:cNvPr id="404" name="Straight Connector 403">
            <a:extLst>
              <a:ext uri="{FF2B5EF4-FFF2-40B4-BE49-F238E27FC236}">
                <a16:creationId xmlns:a16="http://schemas.microsoft.com/office/drawing/2014/main" id="{FD750063-E279-E842-A1B0-55CAEB7104CB}"/>
              </a:ext>
            </a:extLst>
          </p:cNvPr>
          <p:cNvCxnSpPr>
            <a:cxnSpLocks/>
          </p:cNvCxnSpPr>
          <p:nvPr/>
        </p:nvCxnSpPr>
        <p:spPr>
          <a:xfrm>
            <a:off x="5195050" y="1859815"/>
            <a:ext cx="0" cy="2667094"/>
          </a:xfrm>
          <a:prstGeom prst="line">
            <a:avLst/>
          </a:prstGeom>
          <a:noFill/>
          <a:ln w="28575" cap="flat" cmpd="sng" algn="ctr">
            <a:solidFill>
              <a:srgbClr val="C00000"/>
            </a:solidFill>
            <a:prstDash val="solid"/>
            <a:miter lim="800000"/>
            <a:tailEnd type="none"/>
          </a:ln>
          <a:effectLst/>
        </p:spPr>
      </p:cxnSp>
      <p:cxnSp>
        <p:nvCxnSpPr>
          <p:cNvPr id="405" name="Elbow Connector 404">
            <a:extLst>
              <a:ext uri="{FF2B5EF4-FFF2-40B4-BE49-F238E27FC236}">
                <a16:creationId xmlns:a16="http://schemas.microsoft.com/office/drawing/2014/main" id="{141AF061-975E-BC4B-BE84-2B9C0390A2CB}"/>
              </a:ext>
            </a:extLst>
          </p:cNvPr>
          <p:cNvCxnSpPr>
            <a:cxnSpLocks/>
            <a:stCxn id="390" idx="2"/>
          </p:cNvCxnSpPr>
          <p:nvPr/>
        </p:nvCxnSpPr>
        <p:spPr>
          <a:xfrm rot="16200000" flipH="1">
            <a:off x="4714752" y="4036661"/>
            <a:ext cx="302956" cy="677538"/>
          </a:xfrm>
          <a:prstGeom prst="bentConnector2">
            <a:avLst/>
          </a:prstGeom>
          <a:noFill/>
          <a:ln w="28575" cap="flat" cmpd="sng" algn="ctr">
            <a:solidFill>
              <a:srgbClr val="C00000"/>
            </a:solidFill>
            <a:prstDash val="solid"/>
            <a:miter lim="800000"/>
          </a:ln>
          <a:effectLst/>
        </p:spPr>
      </p:cxnSp>
      <p:cxnSp>
        <p:nvCxnSpPr>
          <p:cNvPr id="406" name="Straight Arrow Connector 405">
            <a:extLst>
              <a:ext uri="{FF2B5EF4-FFF2-40B4-BE49-F238E27FC236}">
                <a16:creationId xmlns:a16="http://schemas.microsoft.com/office/drawing/2014/main" id="{2F822F42-B6A0-B94A-B53E-752CBA929DDA}"/>
              </a:ext>
            </a:extLst>
          </p:cNvPr>
          <p:cNvCxnSpPr>
            <a:cxnSpLocks/>
          </p:cNvCxnSpPr>
          <p:nvPr/>
        </p:nvCxnSpPr>
        <p:spPr>
          <a:xfrm>
            <a:off x="5882909" y="2711182"/>
            <a:ext cx="0" cy="238928"/>
          </a:xfrm>
          <a:prstGeom prst="straightConnector1">
            <a:avLst/>
          </a:prstGeom>
          <a:noFill/>
          <a:ln w="28575" cap="flat" cmpd="sng" algn="ctr">
            <a:solidFill>
              <a:srgbClr val="C00000"/>
            </a:solidFill>
            <a:prstDash val="solid"/>
            <a:miter lim="800000"/>
            <a:tailEnd type="triangle"/>
          </a:ln>
          <a:effectLst/>
        </p:spPr>
      </p:cxnSp>
      <p:cxnSp>
        <p:nvCxnSpPr>
          <p:cNvPr id="407" name="Straight Arrow Connector 406">
            <a:extLst>
              <a:ext uri="{FF2B5EF4-FFF2-40B4-BE49-F238E27FC236}">
                <a16:creationId xmlns:a16="http://schemas.microsoft.com/office/drawing/2014/main" id="{5D4B1C22-940A-7341-9907-BEE8BEE73123}"/>
              </a:ext>
            </a:extLst>
          </p:cNvPr>
          <p:cNvCxnSpPr>
            <a:cxnSpLocks/>
          </p:cNvCxnSpPr>
          <p:nvPr/>
        </p:nvCxnSpPr>
        <p:spPr>
          <a:xfrm>
            <a:off x="5882909" y="3559909"/>
            <a:ext cx="0" cy="235908"/>
          </a:xfrm>
          <a:prstGeom prst="straightConnector1">
            <a:avLst/>
          </a:prstGeom>
          <a:noFill/>
          <a:ln w="28575" cap="flat" cmpd="sng" algn="ctr">
            <a:solidFill>
              <a:srgbClr val="C00000"/>
            </a:solidFill>
            <a:prstDash val="solid"/>
            <a:miter lim="800000"/>
            <a:tailEnd type="triangle"/>
          </a:ln>
          <a:effectLst/>
        </p:spPr>
      </p:cxnSp>
      <p:cxnSp>
        <p:nvCxnSpPr>
          <p:cNvPr id="408" name="Straight Arrow Connector 407">
            <a:extLst>
              <a:ext uri="{FF2B5EF4-FFF2-40B4-BE49-F238E27FC236}">
                <a16:creationId xmlns:a16="http://schemas.microsoft.com/office/drawing/2014/main" id="{A2C65AC7-2AFE-6243-AB7B-8A6DD1DF4404}"/>
              </a:ext>
            </a:extLst>
          </p:cNvPr>
          <p:cNvCxnSpPr>
            <a:cxnSpLocks/>
          </p:cNvCxnSpPr>
          <p:nvPr/>
        </p:nvCxnSpPr>
        <p:spPr>
          <a:xfrm>
            <a:off x="5882909" y="4463969"/>
            <a:ext cx="0" cy="209129"/>
          </a:xfrm>
          <a:prstGeom prst="straightConnector1">
            <a:avLst/>
          </a:prstGeom>
          <a:noFill/>
          <a:ln w="28575" cap="flat" cmpd="sng" algn="ctr">
            <a:solidFill>
              <a:srgbClr val="C00000"/>
            </a:solidFill>
            <a:prstDash val="solid"/>
            <a:miter lim="800000"/>
            <a:tailEnd type="triangle"/>
          </a:ln>
          <a:effectLst/>
        </p:spPr>
      </p:cxnSp>
      <p:cxnSp>
        <p:nvCxnSpPr>
          <p:cNvPr id="409" name="Straight Arrow Connector 408">
            <a:extLst>
              <a:ext uri="{FF2B5EF4-FFF2-40B4-BE49-F238E27FC236}">
                <a16:creationId xmlns:a16="http://schemas.microsoft.com/office/drawing/2014/main" id="{D84B9939-E17D-B344-AFC3-83CCE79E2D80}"/>
              </a:ext>
            </a:extLst>
          </p:cNvPr>
          <p:cNvCxnSpPr>
            <a:cxnSpLocks/>
            <a:stCxn id="395" idx="1"/>
            <a:endCxn id="392" idx="3"/>
          </p:cNvCxnSpPr>
          <p:nvPr/>
        </p:nvCxnSpPr>
        <p:spPr>
          <a:xfrm flipH="1">
            <a:off x="6348012" y="3251927"/>
            <a:ext cx="555370" cy="0"/>
          </a:xfrm>
          <a:prstGeom prst="straightConnector1">
            <a:avLst/>
          </a:prstGeom>
          <a:noFill/>
          <a:ln w="28575" cap="flat" cmpd="sng" algn="ctr">
            <a:solidFill>
              <a:srgbClr val="C00000"/>
            </a:solidFill>
            <a:prstDash val="solid"/>
            <a:miter lim="800000"/>
            <a:headEnd type="triangle"/>
            <a:tailEnd type="triangle"/>
          </a:ln>
          <a:effectLst/>
        </p:spPr>
      </p:cxnSp>
      <p:sp>
        <p:nvSpPr>
          <p:cNvPr id="410" name="TextBox 409">
            <a:extLst>
              <a:ext uri="{FF2B5EF4-FFF2-40B4-BE49-F238E27FC236}">
                <a16:creationId xmlns:a16="http://schemas.microsoft.com/office/drawing/2014/main" id="{5C79856B-A18E-4B4D-B5D4-6C87EA4E3F1D}"/>
              </a:ext>
            </a:extLst>
          </p:cNvPr>
          <p:cNvSpPr txBox="1"/>
          <p:nvPr/>
        </p:nvSpPr>
        <p:spPr>
          <a:xfrm>
            <a:off x="2234010" y="4292012"/>
            <a:ext cx="1059098" cy="353438"/>
          </a:xfrm>
          <a:prstGeom prst="roundRect">
            <a:avLst>
              <a:gd name="adj" fmla="val 5645"/>
            </a:avLst>
          </a:prstGeom>
          <a:noFill/>
          <a:ln w="28575">
            <a:no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query k-mers</a:t>
            </a:r>
          </a:p>
        </p:txBody>
      </p:sp>
      <p:sp>
        <p:nvSpPr>
          <p:cNvPr id="411" name="TextBox 410">
            <a:extLst>
              <a:ext uri="{FF2B5EF4-FFF2-40B4-BE49-F238E27FC236}">
                <a16:creationId xmlns:a16="http://schemas.microsoft.com/office/drawing/2014/main" id="{76388AB4-B645-F241-9654-8E92AC584668}"/>
              </a:ext>
            </a:extLst>
          </p:cNvPr>
          <p:cNvSpPr txBox="1"/>
          <p:nvPr/>
        </p:nvSpPr>
        <p:spPr>
          <a:xfrm>
            <a:off x="2265848" y="3233659"/>
            <a:ext cx="888555" cy="353438"/>
          </a:xfrm>
          <a:prstGeom prst="roundRect">
            <a:avLst>
              <a:gd name="adj" fmla="val 5645"/>
            </a:avLst>
          </a:prstGeom>
          <a:noFill/>
          <a:ln w="28575">
            <a:no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minimizers</a:t>
            </a:r>
          </a:p>
        </p:txBody>
      </p:sp>
      <p:sp>
        <p:nvSpPr>
          <p:cNvPr id="412" name="TextBox 411">
            <a:extLst>
              <a:ext uri="{FF2B5EF4-FFF2-40B4-BE49-F238E27FC236}">
                <a16:creationId xmlns:a16="http://schemas.microsoft.com/office/drawing/2014/main" id="{7AC7D2DA-18A2-AF4B-9143-247B4733C7DD}"/>
              </a:ext>
            </a:extLst>
          </p:cNvPr>
          <p:cNvSpPr txBox="1"/>
          <p:nvPr/>
        </p:nvSpPr>
        <p:spPr>
          <a:xfrm>
            <a:off x="2430264" y="1568704"/>
            <a:ext cx="918609" cy="353438"/>
          </a:xfrm>
          <a:prstGeom prst="roundRect">
            <a:avLst>
              <a:gd name="adj" fmla="val 5645"/>
            </a:avLst>
          </a:prstGeom>
          <a:noFill/>
          <a:ln w="28575">
            <a:no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frequencies</a:t>
            </a:r>
          </a:p>
        </p:txBody>
      </p:sp>
      <p:sp>
        <p:nvSpPr>
          <p:cNvPr id="413" name="TextBox 412">
            <a:extLst>
              <a:ext uri="{FF2B5EF4-FFF2-40B4-BE49-F238E27FC236}">
                <a16:creationId xmlns:a16="http://schemas.microsoft.com/office/drawing/2014/main" id="{BF7146DB-33AA-6F4B-8F8B-C8B1202B4B9A}"/>
              </a:ext>
            </a:extLst>
          </p:cNvPr>
          <p:cNvSpPr txBox="1"/>
          <p:nvPr/>
        </p:nvSpPr>
        <p:spPr>
          <a:xfrm>
            <a:off x="3415700" y="1572768"/>
            <a:ext cx="1096530" cy="353438"/>
          </a:xfrm>
          <a:prstGeom prst="roundRect">
            <a:avLst>
              <a:gd name="adj" fmla="val 5645"/>
            </a:avLst>
          </a:prstGeom>
          <a:noFill/>
          <a:ln w="28575">
            <a:no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seed locations</a:t>
            </a:r>
          </a:p>
        </p:txBody>
      </p:sp>
      <p:sp>
        <p:nvSpPr>
          <p:cNvPr id="414" name="TextBox 413">
            <a:extLst>
              <a:ext uri="{FF2B5EF4-FFF2-40B4-BE49-F238E27FC236}">
                <a16:creationId xmlns:a16="http://schemas.microsoft.com/office/drawing/2014/main" id="{ABB48E92-064E-FD4A-BB62-1D97440EB5C6}"/>
              </a:ext>
            </a:extLst>
          </p:cNvPr>
          <p:cNvSpPr txBox="1"/>
          <p:nvPr/>
        </p:nvSpPr>
        <p:spPr>
          <a:xfrm>
            <a:off x="5338020" y="1572768"/>
            <a:ext cx="975602" cy="353438"/>
          </a:xfrm>
          <a:prstGeom prst="roundRect">
            <a:avLst>
              <a:gd name="adj" fmla="val 5645"/>
            </a:avLst>
          </a:prstGeom>
          <a:noFill/>
          <a:ln w="28575">
            <a:no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graph nodes</a:t>
            </a:r>
          </a:p>
        </p:txBody>
      </p:sp>
      <p:sp>
        <p:nvSpPr>
          <p:cNvPr id="415" name="TextBox 414">
            <a:extLst>
              <a:ext uri="{FF2B5EF4-FFF2-40B4-BE49-F238E27FC236}">
                <a16:creationId xmlns:a16="http://schemas.microsoft.com/office/drawing/2014/main" id="{BF1F81E9-E629-8344-98B5-0AB1172BFB43}"/>
              </a:ext>
            </a:extLst>
          </p:cNvPr>
          <p:cNvSpPr txBox="1">
            <a:spLocks noChangeAspect="1"/>
          </p:cNvSpPr>
          <p:nvPr/>
        </p:nvSpPr>
        <p:spPr>
          <a:xfrm>
            <a:off x="1785314" y="3503606"/>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2</a:t>
            </a:r>
          </a:p>
        </p:txBody>
      </p:sp>
      <p:sp>
        <p:nvSpPr>
          <p:cNvPr id="416" name="TextBox 415">
            <a:extLst>
              <a:ext uri="{FF2B5EF4-FFF2-40B4-BE49-F238E27FC236}">
                <a16:creationId xmlns:a16="http://schemas.microsoft.com/office/drawing/2014/main" id="{99A60325-75A7-AC40-82C2-FAEDA1DCFD6B}"/>
              </a:ext>
            </a:extLst>
          </p:cNvPr>
          <p:cNvSpPr txBox="1">
            <a:spLocks noChangeAspect="1"/>
          </p:cNvSpPr>
          <p:nvPr/>
        </p:nvSpPr>
        <p:spPr>
          <a:xfrm>
            <a:off x="2216331" y="1730459"/>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3</a:t>
            </a:r>
          </a:p>
        </p:txBody>
      </p:sp>
      <p:sp>
        <p:nvSpPr>
          <p:cNvPr id="417" name="TextBox 416">
            <a:extLst>
              <a:ext uri="{FF2B5EF4-FFF2-40B4-BE49-F238E27FC236}">
                <a16:creationId xmlns:a16="http://schemas.microsoft.com/office/drawing/2014/main" id="{70BBF2D2-297F-AD42-964D-7E163ADD79F0}"/>
              </a:ext>
            </a:extLst>
          </p:cNvPr>
          <p:cNvSpPr txBox="1">
            <a:spLocks noChangeAspect="1"/>
          </p:cNvSpPr>
          <p:nvPr/>
        </p:nvSpPr>
        <p:spPr>
          <a:xfrm>
            <a:off x="2851784" y="3503606"/>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4</a:t>
            </a:r>
          </a:p>
        </p:txBody>
      </p:sp>
      <p:sp>
        <p:nvSpPr>
          <p:cNvPr id="418" name="TextBox 417">
            <a:extLst>
              <a:ext uri="{FF2B5EF4-FFF2-40B4-BE49-F238E27FC236}">
                <a16:creationId xmlns:a16="http://schemas.microsoft.com/office/drawing/2014/main" id="{CB9002A9-632E-964E-91F9-0D009E849D2E}"/>
              </a:ext>
            </a:extLst>
          </p:cNvPr>
          <p:cNvSpPr txBox="1">
            <a:spLocks noChangeAspect="1"/>
          </p:cNvSpPr>
          <p:nvPr/>
        </p:nvSpPr>
        <p:spPr>
          <a:xfrm>
            <a:off x="4445461" y="1742193"/>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5</a:t>
            </a:r>
          </a:p>
        </p:txBody>
      </p:sp>
      <p:sp>
        <p:nvSpPr>
          <p:cNvPr id="419" name="TextBox 418">
            <a:extLst>
              <a:ext uri="{FF2B5EF4-FFF2-40B4-BE49-F238E27FC236}">
                <a16:creationId xmlns:a16="http://schemas.microsoft.com/office/drawing/2014/main" id="{0A75CE2D-30D2-D24E-B90E-21A33E9EC958}"/>
              </a:ext>
            </a:extLst>
          </p:cNvPr>
          <p:cNvSpPr txBox="1">
            <a:spLocks noChangeAspect="1"/>
          </p:cNvSpPr>
          <p:nvPr/>
        </p:nvSpPr>
        <p:spPr>
          <a:xfrm>
            <a:off x="3992300" y="3511384"/>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6</a:t>
            </a:r>
          </a:p>
        </p:txBody>
      </p:sp>
      <p:sp>
        <p:nvSpPr>
          <p:cNvPr id="420" name="TextBox 419">
            <a:extLst>
              <a:ext uri="{FF2B5EF4-FFF2-40B4-BE49-F238E27FC236}">
                <a16:creationId xmlns:a16="http://schemas.microsoft.com/office/drawing/2014/main" id="{7176DC24-7C0F-D149-9FD6-3726954ED901}"/>
              </a:ext>
            </a:extLst>
          </p:cNvPr>
          <p:cNvSpPr txBox="1">
            <a:spLocks noChangeAspect="1"/>
          </p:cNvSpPr>
          <p:nvPr/>
        </p:nvSpPr>
        <p:spPr>
          <a:xfrm>
            <a:off x="6573502" y="1730459"/>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7</a:t>
            </a:r>
          </a:p>
        </p:txBody>
      </p:sp>
      <p:sp>
        <p:nvSpPr>
          <p:cNvPr id="421" name="TextBox 420">
            <a:extLst>
              <a:ext uri="{FF2B5EF4-FFF2-40B4-BE49-F238E27FC236}">
                <a16:creationId xmlns:a16="http://schemas.microsoft.com/office/drawing/2014/main" id="{7B986909-933B-3E41-BADE-2B634A4C9B8A}"/>
              </a:ext>
            </a:extLst>
          </p:cNvPr>
          <p:cNvSpPr txBox="1">
            <a:spLocks noChangeAspect="1"/>
          </p:cNvSpPr>
          <p:nvPr/>
        </p:nvSpPr>
        <p:spPr>
          <a:xfrm>
            <a:off x="5338019" y="2841195"/>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8</a:t>
            </a:r>
          </a:p>
        </p:txBody>
      </p:sp>
      <p:sp>
        <p:nvSpPr>
          <p:cNvPr id="422" name="TextBox 421">
            <a:extLst>
              <a:ext uri="{FF2B5EF4-FFF2-40B4-BE49-F238E27FC236}">
                <a16:creationId xmlns:a16="http://schemas.microsoft.com/office/drawing/2014/main" id="{FE5BF468-148A-074A-83B9-00469D08F91E}"/>
              </a:ext>
            </a:extLst>
          </p:cNvPr>
          <p:cNvSpPr txBox="1">
            <a:spLocks noChangeAspect="1"/>
          </p:cNvSpPr>
          <p:nvPr/>
        </p:nvSpPr>
        <p:spPr>
          <a:xfrm>
            <a:off x="6532204" y="3016778"/>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9</a:t>
            </a:r>
          </a:p>
        </p:txBody>
      </p:sp>
      <p:sp>
        <p:nvSpPr>
          <p:cNvPr id="423" name="TextBox 422">
            <a:extLst>
              <a:ext uri="{FF2B5EF4-FFF2-40B4-BE49-F238E27FC236}">
                <a16:creationId xmlns:a16="http://schemas.microsoft.com/office/drawing/2014/main" id="{A33E2774-692D-7A4F-9CCA-9EE7FE0F71BD}"/>
              </a:ext>
            </a:extLst>
          </p:cNvPr>
          <p:cNvSpPr txBox="1">
            <a:spLocks noChangeAspect="1"/>
          </p:cNvSpPr>
          <p:nvPr/>
        </p:nvSpPr>
        <p:spPr>
          <a:xfrm>
            <a:off x="5942995" y="3584925"/>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10</a:t>
            </a:r>
          </a:p>
        </p:txBody>
      </p:sp>
      <p:sp>
        <p:nvSpPr>
          <p:cNvPr id="424" name="TextBox 423">
            <a:extLst>
              <a:ext uri="{FF2B5EF4-FFF2-40B4-BE49-F238E27FC236}">
                <a16:creationId xmlns:a16="http://schemas.microsoft.com/office/drawing/2014/main" id="{EAE6DCD4-E44E-E74B-925A-AE708098BEEA}"/>
              </a:ext>
            </a:extLst>
          </p:cNvPr>
          <p:cNvSpPr txBox="1">
            <a:spLocks noChangeAspect="1"/>
          </p:cNvSpPr>
          <p:nvPr/>
        </p:nvSpPr>
        <p:spPr>
          <a:xfrm>
            <a:off x="5358316" y="4584254"/>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11</a:t>
            </a:r>
          </a:p>
        </p:txBody>
      </p:sp>
      <p:cxnSp>
        <p:nvCxnSpPr>
          <p:cNvPr id="59" name="Elbow Connector 400">
            <a:extLst>
              <a:ext uri="{FF2B5EF4-FFF2-40B4-BE49-F238E27FC236}">
                <a16:creationId xmlns:a16="http://schemas.microsoft.com/office/drawing/2014/main" id="{7AEEDB8B-1739-F362-4349-C3ABBC141458}"/>
              </a:ext>
            </a:extLst>
          </p:cNvPr>
          <p:cNvCxnSpPr>
            <a:cxnSpLocks/>
            <a:stCxn id="393" idx="2"/>
            <a:endCxn id="379" idx="2"/>
          </p:cNvCxnSpPr>
          <p:nvPr/>
        </p:nvCxnSpPr>
        <p:spPr>
          <a:xfrm rot="5400000">
            <a:off x="3301915" y="2613630"/>
            <a:ext cx="98275" cy="5077421"/>
          </a:xfrm>
          <a:prstGeom prst="bentConnector3">
            <a:avLst>
              <a:gd name="adj1" fmla="val 270583"/>
            </a:avLst>
          </a:prstGeom>
          <a:noFill/>
          <a:ln w="28575" cap="flat" cmpd="sng" algn="ctr">
            <a:solidFill>
              <a:srgbClr val="C00000"/>
            </a:solidFill>
            <a:prstDash val="solid"/>
            <a:miter lim="800000"/>
            <a:tailEnd type="triangle"/>
          </a:ln>
          <a:effectLst/>
        </p:spPr>
      </p:cxnSp>
      <p:sp>
        <p:nvSpPr>
          <p:cNvPr id="63" name="TextBox 62">
            <a:extLst>
              <a:ext uri="{FF2B5EF4-FFF2-40B4-BE49-F238E27FC236}">
                <a16:creationId xmlns:a16="http://schemas.microsoft.com/office/drawing/2014/main" id="{79CFAC06-4817-0D5D-BFA8-579DD7F78810}"/>
              </a:ext>
            </a:extLst>
          </p:cNvPr>
          <p:cNvSpPr txBox="1">
            <a:spLocks noChangeAspect="1"/>
          </p:cNvSpPr>
          <p:nvPr/>
        </p:nvSpPr>
        <p:spPr>
          <a:xfrm>
            <a:off x="3299741" y="5410608"/>
            <a:ext cx="186986" cy="186986"/>
          </a:xfrm>
          <a:prstGeom prst="ellipse">
            <a:avLst/>
          </a:prstGeom>
          <a:solidFill>
            <a:srgbClr val="C00000"/>
          </a:solidFill>
          <a:ln w="28575">
            <a:solidFill>
              <a:srgbClr val="C00000"/>
            </a:solidFill>
          </a:ln>
        </p:spPr>
        <p:txBody>
          <a:bodyPr wrap="none" lIns="9144" tIns="0" rIns="0" bIns="9144" rtlCol="0" anchor="ctr" anchorCtr="0">
            <a:noAutofit/>
          </a:bodyPr>
          <a:lstStyle>
            <a:defPPr>
              <a:defRPr lang="en-US"/>
            </a:defPPr>
            <a:lvl1pPr marR="0" lvl="0" indent="0" algn="ctr" defTabSz="116129" fontAlgn="auto">
              <a:lnSpc>
                <a:spcPct val="100000"/>
              </a:lnSpc>
              <a:spcBef>
                <a:spcPts val="0"/>
              </a:spcBef>
              <a:spcAft>
                <a:spcPts val="0"/>
              </a:spcAft>
              <a:buClrTx/>
              <a:buSzTx/>
              <a:buFontTx/>
              <a:buNone/>
              <a:tabLst/>
              <a:defRPr kumimoji="0" sz="1270" b="1" i="0" u="none" strike="noStrike" kern="0" cap="none" spc="0" normalizeH="0" baseline="0">
                <a:ln>
                  <a:noFill/>
                </a:ln>
                <a:solidFill>
                  <a:schemeClr val="bg1"/>
                </a:solidFill>
                <a:effectLst/>
                <a:uLnTx/>
                <a:uFillTx/>
                <a:latin typeface="Linux Libertine O Semibold" panose="02000503000000000000" pitchFamily="2" charset="0"/>
                <a:ea typeface="Linux Libertine O Semibold" panose="02000503000000000000" pitchFamily="2" charset="0"/>
                <a:cs typeface="Linux Libertine O Semibold" panose="02000503000000000000" pitchFamily="2" charset="0"/>
              </a:defRPr>
            </a:lvl1p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70" b="1" i="0" u="none" strike="noStrike" kern="0" cap="none" spc="0" normalizeH="0" baseline="0" noProof="0" dirty="0">
                <a:ln>
                  <a:noFill/>
                </a:ln>
                <a:solidFill>
                  <a:prstClr val="white"/>
                </a:solidFill>
                <a:effectLst/>
                <a:uLnTx/>
                <a:uFillTx/>
                <a:latin typeface="Linux Libertine O Semibold" panose="02000503000000000000" pitchFamily="2" charset="0"/>
              </a:rPr>
              <a:t>12</a:t>
            </a:r>
          </a:p>
        </p:txBody>
      </p:sp>
      <p:sp>
        <p:nvSpPr>
          <p:cNvPr id="64" name="TextBox 63">
            <a:extLst>
              <a:ext uri="{FF2B5EF4-FFF2-40B4-BE49-F238E27FC236}">
                <a16:creationId xmlns:a16="http://schemas.microsoft.com/office/drawing/2014/main" id="{F2087863-50E3-A74D-63D0-655B806C112A}"/>
              </a:ext>
            </a:extLst>
          </p:cNvPr>
          <p:cNvSpPr txBox="1"/>
          <p:nvPr/>
        </p:nvSpPr>
        <p:spPr>
          <a:xfrm>
            <a:off x="3391167" y="5320307"/>
            <a:ext cx="2266108" cy="353438"/>
          </a:xfrm>
          <a:prstGeom prst="roundRect">
            <a:avLst>
              <a:gd name="adj" fmla="val 5645"/>
            </a:avLst>
          </a:prstGeom>
          <a:noFill/>
          <a:ln w="28575">
            <a:noFill/>
          </a:ln>
        </p:spPr>
        <p:txBody>
          <a:bodyPr wrap="square" rtlCol="0" anchor="ctr" anchorCtr="0">
            <a:noAutofit/>
          </a:bodyPr>
          <a:lstStyle/>
          <a:p>
            <a:pPr marL="0" marR="0" lvl="0" indent="0" algn="ctr" defTabSz="116129"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o</a:t>
            </a:r>
            <a:r>
              <a:rPr kumimoji="0" lang="en-US" sz="1200" b="0" i="1" u="none" strike="noStrike" kern="0" cap="none" spc="0" normalizeH="0" baseline="0" noProof="0" dirty="0" err="1">
                <a:ln>
                  <a:noFill/>
                </a:ln>
                <a:solidFill>
                  <a:srgbClr val="C00000"/>
                </a:solidFill>
                <a:effectLst/>
                <a:uLnTx/>
                <a:uFillTx/>
                <a:latin typeface="Corbel" panose="020B0503020204020204"/>
                <a:ea typeface="+mn-ea"/>
                <a:cs typeface="+mn-cs"/>
              </a:rPr>
              <a:t>ptimal</a:t>
            </a:r>
            <a:r>
              <a:rPr kumimoji="0" lang="en-US" sz="1200" b="0" i="1" u="none" strike="noStrike" kern="0" cap="none" spc="0" normalizeH="0" baseline="0" noProof="0" dirty="0">
                <a:ln>
                  <a:noFill/>
                </a:ln>
                <a:solidFill>
                  <a:srgbClr val="C00000"/>
                </a:solidFill>
                <a:effectLst/>
                <a:uLnTx/>
                <a:uFillTx/>
                <a:latin typeface="Corbel" panose="020B0503020204020204"/>
                <a:ea typeface="+mn-ea"/>
                <a:cs typeface="+mn-cs"/>
              </a:rPr>
              <a:t> alignment information</a:t>
            </a:r>
          </a:p>
        </p:txBody>
      </p:sp>
      <p:sp>
        <p:nvSpPr>
          <p:cNvPr id="56" name="Rectangle 55">
            <a:extLst>
              <a:ext uri="{FF2B5EF4-FFF2-40B4-BE49-F238E27FC236}">
                <a16:creationId xmlns:a16="http://schemas.microsoft.com/office/drawing/2014/main" id="{75D239F0-6183-A0B1-1B46-F3FD987489DC}"/>
              </a:ext>
            </a:extLst>
          </p:cNvPr>
          <p:cNvSpPr/>
          <p:nvPr/>
        </p:nvSpPr>
        <p:spPr>
          <a:xfrm>
            <a:off x="1731247" y="5725319"/>
            <a:ext cx="3384365" cy="7848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7030A0"/>
                </a:solidFill>
                <a:effectLst/>
                <a:uLnTx/>
                <a:uFillTx/>
                <a:latin typeface="Corbel" panose="020B0503020204020204"/>
                <a:ea typeface="+mn-ea"/>
                <a:cs typeface="+mn-cs"/>
              </a:rPr>
              <a:t>MinSeed: </a:t>
            </a:r>
            <a:r>
              <a:rPr kumimoji="0" lang="en-US" sz="1500" b="0" i="1" u="none" strike="noStrike" kern="1200" cap="none" spc="0" normalizeH="0" baseline="0" noProof="0" dirty="0">
                <a:ln>
                  <a:noFill/>
                </a:ln>
                <a:solidFill>
                  <a:prstClr val="black"/>
                </a:solidFill>
                <a:effectLst/>
                <a:uLnTx/>
                <a:uFillTx/>
                <a:latin typeface="LinLibertineT"/>
                <a:ea typeface="+mn-ea"/>
                <a:cs typeface="+mn-cs"/>
              </a:rPr>
              <a:t>first</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 hardware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LinLibertineT"/>
                <a:ea typeface="+mn-ea"/>
                <a:cs typeface="+mn-cs"/>
              </a:rPr>
              <a:t>accelerator for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7030A0"/>
                </a:solidFill>
                <a:effectLst/>
                <a:uLnTx/>
                <a:uFillTx/>
                <a:latin typeface="LinLibertineT"/>
                <a:ea typeface="+mn-ea"/>
                <a:cs typeface="+mn-cs"/>
              </a:rPr>
              <a:t>Min</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imizer-based </a:t>
            </a:r>
            <a:r>
              <a:rPr kumimoji="0" lang="en-US" sz="1500" b="1" i="0" u="none" strike="noStrike" kern="1200" cap="none" spc="0" normalizeH="0" baseline="0" noProof="0" dirty="0">
                <a:ln>
                  <a:noFill/>
                </a:ln>
                <a:solidFill>
                  <a:srgbClr val="7030A0"/>
                </a:solidFill>
                <a:effectLst/>
                <a:uLnTx/>
                <a:uFillTx/>
                <a:latin typeface="LinLibertineT"/>
                <a:ea typeface="+mn-ea"/>
                <a:cs typeface="+mn-cs"/>
              </a:rPr>
              <a:t>Seed</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ing</a:t>
            </a:r>
            <a:endParaRPr kumimoji="0" lang="en-US" sz="1500" b="0" i="0" u="none" strike="noStrike" kern="1200" cap="none" spc="0" normalizeH="0" baseline="0" noProof="0" dirty="0">
              <a:ln>
                <a:noFill/>
              </a:ln>
              <a:solidFill>
                <a:srgbClr val="00B050"/>
              </a:solidFill>
              <a:effectLst/>
              <a:uLnTx/>
              <a:uFillTx/>
              <a:latin typeface="Corbel" panose="020B0503020204020204"/>
              <a:ea typeface="+mn-ea"/>
              <a:cs typeface="+mn-cs"/>
            </a:endParaRPr>
          </a:p>
        </p:txBody>
      </p:sp>
      <p:sp>
        <p:nvSpPr>
          <p:cNvPr id="57" name="Rectangle 56">
            <a:extLst>
              <a:ext uri="{FF2B5EF4-FFF2-40B4-BE49-F238E27FC236}">
                <a16:creationId xmlns:a16="http://schemas.microsoft.com/office/drawing/2014/main" id="{53972263-6416-A8E3-3AE5-AB8FD88D797F}"/>
              </a:ext>
            </a:extLst>
          </p:cNvPr>
          <p:cNvSpPr/>
          <p:nvPr/>
        </p:nvSpPr>
        <p:spPr>
          <a:xfrm>
            <a:off x="5284439" y="5725319"/>
            <a:ext cx="2750673" cy="78483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B050"/>
                </a:solidFill>
                <a:effectLst/>
                <a:uLnTx/>
                <a:uFillTx/>
                <a:latin typeface="Corbel" panose="020B0503020204020204"/>
                <a:ea typeface="+mn-ea"/>
                <a:cs typeface="+mn-cs"/>
              </a:rPr>
              <a:t>BitAlign:</a:t>
            </a:r>
            <a:r>
              <a:rPr kumimoji="0" lang="en-US" sz="1500" b="1" i="0" u="none" strike="noStrike" kern="1200" cap="none" spc="0" normalizeH="0" baseline="0" noProof="0" dirty="0">
                <a:ln>
                  <a:noFill/>
                </a:ln>
                <a:solidFill>
                  <a:srgbClr val="7030A0"/>
                </a:solidFill>
                <a:effectLst/>
                <a:uLnTx/>
                <a:uFillTx/>
                <a:latin typeface="Corbel" panose="020B0503020204020204"/>
                <a:ea typeface="+mn-ea"/>
                <a:cs typeface="+mn-cs"/>
              </a:rPr>
              <a:t> </a:t>
            </a:r>
            <a:r>
              <a:rPr kumimoji="0" lang="en-US" sz="1500" b="0" i="1" u="none" strike="noStrike" kern="1200" cap="none" spc="0" normalizeH="0" baseline="0" noProof="0" dirty="0">
                <a:ln>
                  <a:noFill/>
                </a:ln>
                <a:solidFill>
                  <a:prstClr val="black"/>
                </a:solidFill>
                <a:effectLst/>
                <a:uLnTx/>
                <a:uFillTx/>
                <a:latin typeface="LinLibertineT"/>
                <a:ea typeface="+mn-ea"/>
                <a:cs typeface="+mn-cs"/>
              </a:rPr>
              <a:t>first</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 hardware accelerator for (</a:t>
            </a:r>
            <a:r>
              <a:rPr kumimoji="0" lang="en-US" sz="1500" b="1" i="0" u="none" strike="noStrike" kern="1200" cap="none" spc="0" normalizeH="0" baseline="0" noProof="0" dirty="0">
                <a:ln>
                  <a:noFill/>
                </a:ln>
                <a:solidFill>
                  <a:srgbClr val="00B050"/>
                </a:solidFill>
                <a:effectLst/>
                <a:uLnTx/>
                <a:uFillTx/>
                <a:latin typeface="LinLibertineT"/>
                <a:ea typeface="+mn-ea"/>
                <a:cs typeface="+mn-cs"/>
              </a:rPr>
              <a:t>Bit</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vector-based) sequence-to-graph </a:t>
            </a:r>
            <a:r>
              <a:rPr kumimoji="0" lang="en-US" sz="1500" b="1" i="0" u="none" strike="noStrike" kern="1200" cap="none" spc="0" normalizeH="0" baseline="0" noProof="0" dirty="0">
                <a:ln>
                  <a:noFill/>
                </a:ln>
                <a:solidFill>
                  <a:srgbClr val="00B050"/>
                </a:solidFill>
                <a:effectLst/>
                <a:uLnTx/>
                <a:uFillTx/>
                <a:latin typeface="LinLibertineT"/>
                <a:ea typeface="+mn-ea"/>
                <a:cs typeface="+mn-cs"/>
              </a:rPr>
              <a:t>Align</a:t>
            </a:r>
            <a:r>
              <a:rPr kumimoji="0" lang="en-US" sz="1500" b="0" i="0" u="none" strike="noStrike" kern="1200" cap="none" spc="0" normalizeH="0" baseline="0" noProof="0" dirty="0">
                <a:ln>
                  <a:noFill/>
                </a:ln>
                <a:solidFill>
                  <a:prstClr val="black"/>
                </a:solidFill>
                <a:effectLst/>
                <a:uLnTx/>
                <a:uFillTx/>
                <a:latin typeface="LinLibertineT"/>
                <a:ea typeface="+mn-ea"/>
                <a:cs typeface="+mn-cs"/>
              </a:rPr>
              <a:t>ment</a:t>
            </a:r>
            <a:endParaRPr kumimoji="0" lang="en-US" sz="15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797680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fontScale="90000"/>
          </a:bodyPr>
          <a:lstStyle/>
          <a:p>
            <a:r>
              <a:rPr lang="en-US" dirty="0"/>
              <a:t>Use Cases &amp; Key Results</a:t>
            </a:r>
          </a:p>
        </p:txBody>
      </p:sp>
      <p:sp>
        <p:nvSpPr>
          <p:cNvPr id="5" name="Slide Number Placeholder 4">
            <a:extLst>
              <a:ext uri="{FF2B5EF4-FFF2-40B4-BE49-F238E27FC236}">
                <a16:creationId xmlns:a16="http://schemas.microsoft.com/office/drawing/2014/main" id="{5180F809-EA39-7F4B-A7C7-BB57D336D1D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67019E-6B59-9444-A8F8-0CFAB6B6981D}" type="slidenum">
              <a:rPr kumimoji="0" lang="en-US" sz="1600" b="1" i="0" u="none" strike="noStrike" kern="1200" cap="none" spc="0" normalizeH="0" baseline="0" noProof="0" smtClean="0">
                <a:ln>
                  <a:noFill/>
                </a:ln>
                <a:solidFill>
                  <a:srgbClr val="0070C0"/>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19" name="Content Placeholder 2">
            <a:extLst>
              <a:ext uri="{FF2B5EF4-FFF2-40B4-BE49-F238E27FC236}">
                <a16:creationId xmlns:a16="http://schemas.microsoft.com/office/drawing/2014/main" id="{919840C4-EE80-8848-BA02-72B40A4324EC}"/>
              </a:ext>
            </a:extLst>
          </p:cNvPr>
          <p:cNvSpPr txBox="1">
            <a:spLocks/>
          </p:cNvSpPr>
          <p:nvPr/>
        </p:nvSpPr>
        <p:spPr>
          <a:xfrm>
            <a:off x="366957" y="6392226"/>
            <a:ext cx="8410073" cy="530516"/>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2925" marR="0" lvl="0" indent="-395288" algn="l" defTabSz="914400" rtl="0" eaLnBrk="1" fontAlgn="auto" latinLnBrk="0" hangingPunct="1">
              <a:lnSpc>
                <a:spcPct val="110000"/>
              </a:lnSpc>
              <a:spcBef>
                <a:spcPts val="0"/>
              </a:spcBef>
              <a:spcAft>
                <a:spcPts val="0"/>
              </a:spcAft>
              <a:buClr>
                <a:srgbClr val="FE6200"/>
              </a:buClr>
              <a:buSzPct val="105000"/>
              <a:buFont typeface="Wingdings" pitchFamily="2" charset="2"/>
              <a:buAutoNum type="arabicParenBoth" startAt="3"/>
              <a:tabLst/>
              <a:defRPr/>
            </a:pPr>
            <a:endParaRPr kumimoji="0" lang="en-US" sz="2200" b="1" i="0" u="none" strike="noStrike" kern="1200" cap="none" spc="0" normalizeH="0" baseline="0" noProof="0" dirty="0">
              <a:ln>
                <a:noFill/>
              </a:ln>
              <a:solidFill>
                <a:srgbClr val="FE6200"/>
              </a:solidFill>
              <a:effectLst/>
              <a:uLnTx/>
              <a:uFillTx/>
              <a:latin typeface="Corbel" panose="020B0503020204020204" pitchFamily="34" charset="0"/>
              <a:ea typeface="+mn-ea"/>
              <a:cs typeface="Calibri" panose="020F0502020204030204" pitchFamily="34" charset="0"/>
            </a:endParaRPr>
          </a:p>
        </p:txBody>
      </p:sp>
      <p:sp>
        <p:nvSpPr>
          <p:cNvPr id="42" name="TextBox 41">
            <a:extLst>
              <a:ext uri="{FF2B5EF4-FFF2-40B4-BE49-F238E27FC236}">
                <a16:creationId xmlns:a16="http://schemas.microsoft.com/office/drawing/2014/main" id="{63FDBC48-36D1-B740-A8FC-C7A31AA39D71}"/>
              </a:ext>
            </a:extLst>
          </p:cNvPr>
          <p:cNvSpPr txBox="1"/>
          <p:nvPr/>
        </p:nvSpPr>
        <p:spPr>
          <a:xfrm>
            <a:off x="366953" y="1221503"/>
            <a:ext cx="8410072" cy="1909866"/>
          </a:xfrm>
          <a:prstGeom prst="roundRect">
            <a:avLst>
              <a:gd name="adj" fmla="val 3822"/>
            </a:avLst>
          </a:prstGeom>
          <a:solidFill>
            <a:srgbClr val="7030A0">
              <a:alpha val="3000"/>
            </a:srgbClr>
          </a:solidFill>
          <a:ln w="38100">
            <a:solidFill>
              <a:srgbClr val="7030A0"/>
            </a:solidFill>
          </a:ln>
        </p:spPr>
        <p:txBody>
          <a:bodyPr wrap="square" rtlCol="0" anchor="t" anchorCtr="0">
            <a:noAutofit/>
          </a:bodyPr>
          <a:lstStyle/>
          <a:p>
            <a:pPr marL="0" marR="0" lvl="0" indent="0" algn="r" defTabSz="457200"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rgbClr val="7030A0"/>
              </a:solidFill>
              <a:effectLst/>
              <a:uLnTx/>
              <a:uFillTx/>
              <a:latin typeface="Corbel" panose="020B0503020204020204"/>
              <a:ea typeface="+mn-ea"/>
              <a:cs typeface="+mn-cs"/>
            </a:endParaRPr>
          </a:p>
        </p:txBody>
      </p:sp>
      <p:sp>
        <p:nvSpPr>
          <p:cNvPr id="43" name="TextBox 42">
            <a:extLst>
              <a:ext uri="{FF2B5EF4-FFF2-40B4-BE49-F238E27FC236}">
                <a16:creationId xmlns:a16="http://schemas.microsoft.com/office/drawing/2014/main" id="{26012F47-76F7-134A-8A14-86BF5961B16B}"/>
              </a:ext>
            </a:extLst>
          </p:cNvPr>
          <p:cNvSpPr txBox="1"/>
          <p:nvPr/>
        </p:nvSpPr>
        <p:spPr>
          <a:xfrm>
            <a:off x="366953" y="3310682"/>
            <a:ext cx="8410073" cy="947799"/>
          </a:xfrm>
          <a:prstGeom prst="roundRect">
            <a:avLst>
              <a:gd name="adj" fmla="val 4553"/>
            </a:avLst>
          </a:prstGeom>
          <a:solidFill>
            <a:srgbClr val="00B050">
              <a:alpha val="3000"/>
            </a:srgbClr>
          </a:solidFill>
          <a:ln w="38100">
            <a:solidFill>
              <a:srgbClr val="00B050"/>
            </a:solidFill>
          </a:ln>
        </p:spPr>
        <p:txBody>
          <a:bodyPr wrap="square" rtlCol="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B050"/>
              </a:solidFill>
              <a:effectLst/>
              <a:uLnTx/>
              <a:uFillTx/>
              <a:latin typeface="Corbel" panose="020B0503020204020204"/>
              <a:ea typeface="+mn-ea"/>
              <a:cs typeface="+mn-cs"/>
            </a:endParaRPr>
          </a:p>
        </p:txBody>
      </p:sp>
      <p:sp>
        <p:nvSpPr>
          <p:cNvPr id="44" name="TextBox 43">
            <a:extLst>
              <a:ext uri="{FF2B5EF4-FFF2-40B4-BE49-F238E27FC236}">
                <a16:creationId xmlns:a16="http://schemas.microsoft.com/office/drawing/2014/main" id="{1A161E86-5513-4B43-A075-919C7ECE2438}"/>
              </a:ext>
            </a:extLst>
          </p:cNvPr>
          <p:cNvSpPr txBox="1"/>
          <p:nvPr/>
        </p:nvSpPr>
        <p:spPr>
          <a:xfrm>
            <a:off x="366951" y="4437793"/>
            <a:ext cx="8410073" cy="1966007"/>
          </a:xfrm>
          <a:prstGeom prst="roundRect">
            <a:avLst>
              <a:gd name="adj" fmla="val 4553"/>
            </a:avLst>
          </a:prstGeom>
          <a:solidFill>
            <a:srgbClr val="FE6200">
              <a:alpha val="3000"/>
            </a:srgbClr>
          </a:solidFill>
          <a:ln w="38100">
            <a:solidFill>
              <a:srgbClr val="FE6200"/>
            </a:solidFill>
          </a:ln>
        </p:spPr>
        <p:txBody>
          <a:bodyPr wrap="square" rtlCol="0" anchor="t"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E6200"/>
              </a:solidFill>
              <a:effectLst/>
              <a:uLnTx/>
              <a:uFillTx/>
              <a:latin typeface="Corbel" panose="020B0503020204020204"/>
              <a:ea typeface="+mn-ea"/>
              <a:cs typeface="+mn-cs"/>
            </a:endParaRPr>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a:xfrm>
            <a:off x="366961" y="1233077"/>
            <a:ext cx="8410069" cy="5159149"/>
          </a:xfrm>
        </p:spPr>
        <p:txBody>
          <a:bodyPr numCol="1">
            <a:noAutofit/>
          </a:bodyPr>
          <a:lstStyle/>
          <a:p>
            <a:pPr marL="444500" indent="-306388">
              <a:lnSpc>
                <a:spcPct val="120000"/>
              </a:lnSpc>
              <a:spcBef>
                <a:spcPts val="0"/>
              </a:spcBef>
              <a:spcAft>
                <a:spcPts val="0"/>
              </a:spcAft>
              <a:buClr>
                <a:srgbClr val="7030A0"/>
              </a:buClr>
              <a:buSzPct val="100000"/>
              <a:buAutoNum type="arabicParenBoth"/>
            </a:pPr>
            <a:r>
              <a:rPr lang="en-US" sz="2100" b="1" dirty="0">
                <a:solidFill>
                  <a:srgbClr val="7030A0"/>
                </a:solidFill>
                <a:latin typeface="Calibri" panose="020F0502020204030204" pitchFamily="34" charset="0"/>
              </a:rPr>
              <a:t> </a:t>
            </a:r>
            <a:r>
              <a:rPr lang="en-US" sz="2100" b="1" dirty="0">
                <a:solidFill>
                  <a:srgbClr val="7030A0"/>
                </a:solidFill>
              </a:rPr>
              <a:t>Sequence-to-Graph (S2G) Mapping</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5.9×/106×</a:t>
            </a:r>
            <a:r>
              <a:rPr lang="en-US" dirty="0">
                <a:solidFill>
                  <a:srgbClr val="FE6200"/>
                </a:solidFill>
              </a:rPr>
              <a:t> </a:t>
            </a:r>
            <a:r>
              <a:rPr lang="en-US" dirty="0">
                <a:solidFill>
                  <a:schemeClr val="tx1"/>
                </a:solidFill>
              </a:rPr>
              <a:t>speedup, </a:t>
            </a:r>
            <a:r>
              <a:rPr lang="en-US" b="1" dirty="0">
                <a:solidFill>
                  <a:srgbClr val="7030A0"/>
                </a:solidFill>
                <a:latin typeface="Calibri" panose="020F0502020204030204" pitchFamily="34" charset="0"/>
              </a:rPr>
              <a:t>4.1×/3.0×</a:t>
            </a:r>
            <a:r>
              <a:rPr lang="en-US" dirty="0">
                <a:solidFill>
                  <a:srgbClr val="7A20C9"/>
                </a:solidFill>
              </a:rPr>
              <a:t> </a:t>
            </a:r>
            <a:r>
              <a:rPr lang="en-US" dirty="0">
                <a:solidFill>
                  <a:schemeClr val="tx1"/>
                </a:solidFill>
              </a:rPr>
              <a:t>less power than </a:t>
            </a:r>
            <a:r>
              <a:rPr lang="en-US" b="1" dirty="0" err="1">
                <a:solidFill>
                  <a:schemeClr val="tx1"/>
                </a:solidFill>
              </a:rPr>
              <a:t>GraphAligner</a:t>
            </a:r>
            <a:r>
              <a:rPr lang="en-US" b="1" dirty="0">
                <a:solidFill>
                  <a:schemeClr val="tx1"/>
                </a:solidFill>
              </a:rPr>
              <a:t> </a:t>
            </a:r>
            <a:br>
              <a:rPr lang="en-US" b="1" dirty="0">
                <a:solidFill>
                  <a:schemeClr val="tx1"/>
                </a:solidFill>
              </a:rPr>
            </a:br>
            <a:r>
              <a:rPr lang="en-US" dirty="0">
                <a:solidFill>
                  <a:schemeClr val="tx1"/>
                </a:solidFill>
              </a:rPr>
              <a:t>for long and short reads, respectively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95300" indent="-311150">
              <a:lnSpc>
                <a:spcPct val="120000"/>
              </a:lnSpc>
              <a:spcBef>
                <a:spcPts val="0"/>
              </a:spcBef>
              <a:spcAft>
                <a:spcPts val="0"/>
              </a:spcAft>
              <a:buClr>
                <a:srgbClr val="7030A0"/>
              </a:buClr>
            </a:pPr>
            <a:r>
              <a:rPr lang="en-US" b="1" dirty="0">
                <a:solidFill>
                  <a:srgbClr val="7A20C9"/>
                </a:solidFill>
                <a:latin typeface="Calibri" panose="020F0502020204030204" pitchFamily="34" charset="0"/>
              </a:rPr>
              <a:t>3.9×/742×</a:t>
            </a:r>
            <a:r>
              <a:rPr lang="en-US" dirty="0">
                <a:solidFill>
                  <a:srgbClr val="FE6200"/>
                </a:solidFill>
              </a:rPr>
              <a:t> </a:t>
            </a:r>
            <a:r>
              <a:rPr lang="en-US" dirty="0">
                <a:solidFill>
                  <a:schemeClr val="tx1"/>
                </a:solidFill>
              </a:rPr>
              <a:t>speedup, </a:t>
            </a:r>
            <a:r>
              <a:rPr lang="en-US" b="1" dirty="0">
                <a:solidFill>
                  <a:srgbClr val="7030A0"/>
                </a:solidFill>
                <a:latin typeface="Calibri" panose="020F0502020204030204" pitchFamily="34" charset="0"/>
              </a:rPr>
              <a:t>4.4×/3.2×</a:t>
            </a:r>
            <a:r>
              <a:rPr lang="en-US" dirty="0">
                <a:solidFill>
                  <a:srgbClr val="7A20C9"/>
                </a:solidFill>
              </a:rPr>
              <a:t> </a:t>
            </a:r>
            <a:r>
              <a:rPr lang="en-US" dirty="0">
                <a:solidFill>
                  <a:schemeClr val="tx1"/>
                </a:solidFill>
              </a:rPr>
              <a:t>less power than </a:t>
            </a:r>
            <a:r>
              <a:rPr lang="en-US" b="1" dirty="0">
                <a:solidFill>
                  <a:schemeClr val="tx1"/>
                </a:solidFill>
              </a:rPr>
              <a:t>vg </a:t>
            </a:r>
            <a:br>
              <a:rPr lang="en-US" b="1" dirty="0">
                <a:solidFill>
                  <a:schemeClr val="tx1"/>
                </a:solidFill>
              </a:rPr>
            </a:br>
            <a:r>
              <a:rPr lang="en-US" dirty="0">
                <a:solidFill>
                  <a:schemeClr val="tx1"/>
                </a:solidFill>
              </a:rPr>
              <a:t>for long and short reads, respectively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p>
          <a:p>
            <a:pPr marL="444500" indent="-306388">
              <a:lnSpc>
                <a:spcPct val="120000"/>
              </a:lnSpc>
              <a:spcBef>
                <a:spcPts val="2400"/>
              </a:spcBef>
              <a:spcAft>
                <a:spcPts val="0"/>
              </a:spcAft>
              <a:buClr>
                <a:srgbClr val="00B050"/>
              </a:buClr>
              <a:buSzPct val="100000"/>
              <a:buFont typeface="Wingdings" pitchFamily="2" charset="2"/>
              <a:buAutoNum type="arabicParenBoth" startAt="2"/>
            </a:pPr>
            <a:r>
              <a:rPr lang="en-US" sz="2100" b="1" dirty="0">
                <a:solidFill>
                  <a:srgbClr val="00B050"/>
                </a:solidFill>
                <a:latin typeface="Calibri" panose="020F0502020204030204" pitchFamily="34" charset="0"/>
              </a:rPr>
              <a:t> </a:t>
            </a:r>
            <a:r>
              <a:rPr lang="en-US" sz="2100" b="1" dirty="0">
                <a:solidFill>
                  <a:srgbClr val="00B050"/>
                </a:solidFill>
              </a:rPr>
              <a:t>Sequence-to-Graph (S2G) Alignment</a:t>
            </a:r>
          </a:p>
          <a:p>
            <a:pPr marL="495300" indent="-311150">
              <a:lnSpc>
                <a:spcPct val="120000"/>
              </a:lnSpc>
              <a:spcBef>
                <a:spcPts val="0"/>
              </a:spcBef>
              <a:spcAft>
                <a:spcPts val="0"/>
              </a:spcAft>
              <a:buClr>
                <a:srgbClr val="00B050"/>
              </a:buClr>
            </a:pPr>
            <a:r>
              <a:rPr lang="en-US" b="1" dirty="0">
                <a:solidFill>
                  <a:srgbClr val="00B050"/>
                </a:solidFill>
                <a:latin typeface="Calibri" panose="020F0502020204030204" pitchFamily="34" charset="0"/>
              </a:rPr>
              <a:t>41×–539×</a:t>
            </a:r>
            <a:r>
              <a:rPr lang="en-US" dirty="0">
                <a:solidFill>
                  <a:schemeClr val="tx1"/>
                </a:solidFill>
                <a:latin typeface="Calibri" panose="020F0502020204030204" pitchFamily="34" charset="0"/>
              </a:rPr>
              <a:t> speedup over </a:t>
            </a:r>
            <a:r>
              <a:rPr lang="en-US" b="1" dirty="0" err="1">
                <a:solidFill>
                  <a:schemeClr val="tx1"/>
                </a:solidFill>
              </a:rPr>
              <a:t>PaSGAL</a:t>
            </a:r>
            <a:r>
              <a:rPr lang="en-US" b="1" dirty="0">
                <a:solidFill>
                  <a:schemeClr val="tx1"/>
                </a:solidFill>
              </a:rPr>
              <a:t> </a:t>
            </a:r>
            <a:r>
              <a:rPr lang="en-US" dirty="0">
                <a:solidFill>
                  <a:schemeClr val="tx1"/>
                </a:solidFill>
              </a:rPr>
              <a:t>with AVX-</a:t>
            </a:r>
            <a:r>
              <a:rPr lang="en-US" dirty="0">
                <a:solidFill>
                  <a:schemeClr val="tx1"/>
                </a:solidFill>
                <a:latin typeface="Calibri" panose="020F0502020204030204" pitchFamily="34" charset="0"/>
              </a:rPr>
              <a:t>512</a:t>
            </a:r>
            <a:r>
              <a:rPr lang="en-US" dirty="0">
                <a:solidFill>
                  <a:schemeClr val="tx1"/>
                </a:solidFill>
              </a:rPr>
              <a:t> support</a:t>
            </a:r>
            <a:r>
              <a:rPr lang="en-US" b="1" dirty="0">
                <a:solidFill>
                  <a:schemeClr val="tx1"/>
                </a:solidFill>
              </a:rPr>
              <a:t> </a:t>
            </a:r>
            <a:r>
              <a:rPr lang="en-US" sz="1600" dirty="0">
                <a:solidFill>
                  <a:schemeClr val="tx1"/>
                </a:solidFill>
              </a:rPr>
              <a:t>(state-of-the-art </a:t>
            </a:r>
            <a:r>
              <a:rPr lang="en-US" sz="1600" b="1" dirty="0">
                <a:solidFill>
                  <a:srgbClr val="0070C0"/>
                </a:solidFill>
              </a:rPr>
              <a:t>SW</a:t>
            </a:r>
            <a:r>
              <a:rPr lang="en-US" sz="1600" dirty="0">
                <a:solidFill>
                  <a:schemeClr val="tx1"/>
                </a:solidFill>
              </a:rPr>
              <a:t>)</a:t>
            </a:r>
            <a:endParaRPr lang="en-US" sz="1600" b="1" dirty="0">
              <a:solidFill>
                <a:srgbClr val="00B050"/>
              </a:solidFill>
            </a:endParaRPr>
          </a:p>
          <a:p>
            <a:pPr marL="444500" indent="-306388">
              <a:lnSpc>
                <a:spcPct val="120000"/>
              </a:lnSpc>
              <a:spcBef>
                <a:spcPts val="3000"/>
              </a:spcBef>
              <a:spcAft>
                <a:spcPts val="0"/>
              </a:spcAft>
              <a:buClr>
                <a:srgbClr val="FE6200"/>
              </a:buClr>
              <a:buSzPct val="100000"/>
              <a:buFont typeface="Wingdings" pitchFamily="2" charset="2"/>
              <a:buAutoNum type="arabicParenBoth" startAt="3"/>
            </a:pPr>
            <a:r>
              <a:rPr lang="en-US" sz="2100" b="1" dirty="0">
                <a:solidFill>
                  <a:srgbClr val="FE6200"/>
                </a:solidFill>
                <a:latin typeface="Calibri" panose="020F0502020204030204" pitchFamily="34" charset="0"/>
              </a:rPr>
              <a:t> </a:t>
            </a:r>
            <a:r>
              <a:rPr lang="en-US" sz="2100" b="1" dirty="0">
                <a:solidFill>
                  <a:srgbClr val="FE6200"/>
                </a:solidFill>
              </a:rPr>
              <a:t>Sequence-to-Sequence (S2S) Alignment</a:t>
            </a:r>
          </a:p>
          <a:p>
            <a:pPr marL="495300" indent="-311150">
              <a:lnSpc>
                <a:spcPct val="120000"/>
              </a:lnSpc>
              <a:spcBef>
                <a:spcPts val="0"/>
              </a:spcBef>
              <a:spcAft>
                <a:spcPts val="0"/>
              </a:spcAft>
              <a:buClr>
                <a:srgbClr val="FE6200"/>
              </a:buClr>
            </a:pPr>
            <a:r>
              <a:rPr lang="en-US" b="1" dirty="0">
                <a:solidFill>
                  <a:srgbClr val="FE6200"/>
                </a:solidFill>
                <a:latin typeface="Calibri" panose="020F0502020204030204" pitchFamily="34" charset="0"/>
              </a:rPr>
              <a:t>1.2×/4.8× </a:t>
            </a:r>
            <a:r>
              <a:rPr lang="en-US" dirty="0">
                <a:solidFill>
                  <a:schemeClr val="tx1"/>
                </a:solidFill>
                <a:latin typeface="Calibri" panose="020F0502020204030204" pitchFamily="34" charset="0"/>
              </a:rPr>
              <a:t>higher throughput than </a:t>
            </a:r>
            <a:r>
              <a:rPr lang="en-US" b="1" dirty="0">
                <a:solidFill>
                  <a:schemeClr val="tx1"/>
                </a:solidFill>
                <a:latin typeface="Calibri" panose="020F0502020204030204" pitchFamily="34" charset="0"/>
              </a:rPr>
              <a:t>GenASM</a:t>
            </a:r>
            <a:r>
              <a:rPr lang="en-US" dirty="0">
                <a:solidFill>
                  <a:schemeClr val="tx1"/>
                </a:solidFill>
                <a:latin typeface="Calibri" panose="020F0502020204030204" pitchFamily="34" charset="0"/>
              </a:rPr>
              <a:t> and </a:t>
            </a:r>
            <a:r>
              <a:rPr lang="en-US" b="1" dirty="0">
                <a:solidFill>
                  <a:schemeClr val="tx1"/>
                </a:solidFill>
                <a:latin typeface="Calibri" panose="020F0502020204030204" pitchFamily="34" charset="0"/>
              </a:rPr>
              <a:t>GACT of Darwin </a:t>
            </a:r>
            <a:br>
              <a:rPr lang="en-US" b="1" dirty="0">
                <a:solidFill>
                  <a:schemeClr val="tx1"/>
                </a:solidFill>
                <a:latin typeface="Calibri" panose="020F0502020204030204" pitchFamily="34" charset="0"/>
              </a:rPr>
            </a:br>
            <a:r>
              <a:rPr lang="en-US" dirty="0">
                <a:solidFill>
                  <a:schemeClr val="tx1"/>
                </a:solidFill>
                <a:latin typeface="Calibri" panose="020F0502020204030204" pitchFamily="34" charset="0"/>
              </a:rPr>
              <a:t>for long reads</a:t>
            </a:r>
            <a:r>
              <a:rPr lang="en-US" b="1" dirty="0">
                <a:solidFill>
                  <a:schemeClr val="tx1"/>
                </a:solidFill>
              </a:rPr>
              <a:t> </a:t>
            </a:r>
            <a:r>
              <a:rPr lang="en-US" sz="1600" dirty="0">
                <a:solidFill>
                  <a:schemeClr val="tx1"/>
                </a:solidFill>
              </a:rPr>
              <a:t>(state-of-the-art </a:t>
            </a:r>
            <a:r>
              <a:rPr lang="en-US" sz="1600" b="1" dirty="0">
                <a:solidFill>
                  <a:srgbClr val="C00000"/>
                </a:solidFill>
                <a:latin typeface="Calibri" panose="020F0502020204030204" pitchFamily="34" charset="0"/>
              </a:rPr>
              <a:t>HW</a:t>
            </a:r>
            <a:r>
              <a:rPr lang="en-US" sz="1600" dirty="0">
                <a:solidFill>
                  <a:schemeClr val="tx1"/>
                </a:solidFill>
              </a:rPr>
              <a:t>)</a:t>
            </a:r>
          </a:p>
          <a:p>
            <a:pPr marL="495300" indent="-311150">
              <a:lnSpc>
                <a:spcPct val="120000"/>
              </a:lnSpc>
              <a:spcBef>
                <a:spcPts val="0"/>
              </a:spcBef>
              <a:spcAft>
                <a:spcPts val="0"/>
              </a:spcAft>
              <a:buClr>
                <a:srgbClr val="FE6200"/>
              </a:buClr>
            </a:pPr>
            <a:r>
              <a:rPr lang="en-US" b="1" dirty="0">
                <a:solidFill>
                  <a:srgbClr val="FE6200"/>
                </a:solidFill>
                <a:latin typeface="Calibri" panose="020F0502020204030204" pitchFamily="34" charset="0"/>
              </a:rPr>
              <a:t>1.3×/2.4× </a:t>
            </a:r>
            <a:r>
              <a:rPr lang="en-US" dirty="0">
                <a:solidFill>
                  <a:schemeClr val="tx1"/>
                </a:solidFill>
                <a:latin typeface="Calibri" panose="020F0502020204030204" pitchFamily="34" charset="0"/>
              </a:rPr>
              <a:t>higher throughput than </a:t>
            </a:r>
            <a:r>
              <a:rPr lang="en-US" b="1" dirty="0">
                <a:solidFill>
                  <a:schemeClr val="tx1"/>
                </a:solidFill>
                <a:latin typeface="Calibri" panose="020F0502020204030204" pitchFamily="34" charset="0"/>
              </a:rPr>
              <a:t>GenASM</a:t>
            </a:r>
            <a:r>
              <a:rPr lang="en-US" dirty="0">
                <a:solidFill>
                  <a:schemeClr val="tx1"/>
                </a:solidFill>
                <a:latin typeface="Calibri" panose="020F0502020204030204" pitchFamily="34" charset="0"/>
              </a:rPr>
              <a:t> and </a:t>
            </a:r>
            <a:r>
              <a:rPr lang="en-US" b="1" dirty="0">
                <a:solidFill>
                  <a:schemeClr val="tx1"/>
                </a:solidFill>
                <a:latin typeface="Calibri" panose="020F0502020204030204" pitchFamily="34" charset="0"/>
              </a:rPr>
              <a:t>SillaX of </a:t>
            </a:r>
            <a:r>
              <a:rPr lang="en-US" b="1" dirty="0" err="1">
                <a:solidFill>
                  <a:schemeClr val="tx1"/>
                </a:solidFill>
                <a:latin typeface="Calibri" panose="020F0502020204030204" pitchFamily="34" charset="0"/>
              </a:rPr>
              <a:t>GenAX</a:t>
            </a:r>
            <a:r>
              <a:rPr lang="en-US" b="1" dirty="0">
                <a:solidFill>
                  <a:schemeClr val="tx1"/>
                </a:solidFill>
                <a:latin typeface="Calibri" panose="020F0502020204030204" pitchFamily="34" charset="0"/>
              </a:rPr>
              <a:t> </a:t>
            </a:r>
            <a:br>
              <a:rPr lang="en-US" b="1" dirty="0">
                <a:solidFill>
                  <a:schemeClr val="tx1"/>
                </a:solidFill>
                <a:latin typeface="Calibri" panose="020F0502020204030204" pitchFamily="34" charset="0"/>
              </a:rPr>
            </a:br>
            <a:r>
              <a:rPr lang="en-US" dirty="0">
                <a:solidFill>
                  <a:schemeClr val="tx1"/>
                </a:solidFill>
                <a:latin typeface="Calibri" panose="020F0502020204030204" pitchFamily="34" charset="0"/>
              </a:rPr>
              <a:t>for short reads</a:t>
            </a:r>
            <a:r>
              <a:rPr lang="en-US" b="1" dirty="0">
                <a:solidFill>
                  <a:schemeClr val="tx1"/>
                </a:solidFill>
              </a:rPr>
              <a:t> </a:t>
            </a:r>
            <a:r>
              <a:rPr lang="en-US" sz="1600" dirty="0">
                <a:solidFill>
                  <a:schemeClr val="tx1"/>
                </a:solidFill>
              </a:rPr>
              <a:t>(state-of-the-art </a:t>
            </a:r>
            <a:r>
              <a:rPr lang="en-US" sz="1600" b="1" dirty="0">
                <a:solidFill>
                  <a:srgbClr val="C00000"/>
                </a:solidFill>
                <a:latin typeface="Calibri" panose="020F0502020204030204" pitchFamily="34" charset="0"/>
              </a:rPr>
              <a:t>HW</a:t>
            </a:r>
            <a:r>
              <a:rPr lang="en-US" sz="1600" dirty="0">
                <a:solidFill>
                  <a:schemeClr val="tx1"/>
                </a:solidFill>
              </a:rPr>
              <a:t>)</a:t>
            </a:r>
          </a:p>
        </p:txBody>
      </p:sp>
    </p:spTree>
    <p:custDataLst>
      <p:tags r:id="rId1"/>
    </p:custDataLst>
    <p:extLst>
      <p:ext uri="{BB962C8B-B14F-4D97-AF65-F5344CB8AC3E}">
        <p14:creationId xmlns:p14="http://schemas.microsoft.com/office/powerpoint/2010/main" val="17117186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D12F-23D2-E366-BC8C-70FCAB32FF55}"/>
              </a:ext>
            </a:extLst>
          </p:cNvPr>
          <p:cNvSpPr>
            <a:spLocks noGrp="1"/>
          </p:cNvSpPr>
          <p:nvPr>
            <p:ph type="title"/>
          </p:nvPr>
        </p:nvSpPr>
        <p:spPr>
          <a:xfrm>
            <a:off x="228600" y="152400"/>
            <a:ext cx="8915400" cy="1066800"/>
          </a:xfrm>
        </p:spPr>
        <p:txBody>
          <a:bodyPr/>
          <a:lstStyle/>
          <a:p>
            <a:r>
              <a:rPr lang="en-US" dirty="0" err="1"/>
              <a:t>SeGraM</a:t>
            </a:r>
            <a:r>
              <a:rPr lang="en-US" dirty="0"/>
              <a:t> Talk Video</a:t>
            </a:r>
          </a:p>
        </p:txBody>
      </p:sp>
      <p:sp>
        <p:nvSpPr>
          <p:cNvPr id="4" name="Slide Number Placeholder 3">
            <a:extLst>
              <a:ext uri="{FF2B5EF4-FFF2-40B4-BE49-F238E27FC236}">
                <a16:creationId xmlns:a16="http://schemas.microsoft.com/office/drawing/2014/main" id="{A503FC43-A10F-C73E-D65A-65DC76E47C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DC27E93-CE8E-D6EB-CBBF-D2A85499D7CA}"/>
              </a:ext>
            </a:extLst>
          </p:cNvPr>
          <p:cNvSpPr txBox="1"/>
          <p:nvPr/>
        </p:nvSpPr>
        <p:spPr>
          <a:xfrm>
            <a:off x="1815968" y="6452890"/>
            <a:ext cx="556434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https://www.youtube.com/watch?v=gyjqYoyDP9s</a:t>
            </a:r>
            <a:r>
              <a:rPr kumimoji="0" lang="en-US" sz="16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3" name="Picture 2">
            <a:extLst>
              <a:ext uri="{FF2B5EF4-FFF2-40B4-BE49-F238E27FC236}">
                <a16:creationId xmlns:a16="http://schemas.microsoft.com/office/drawing/2014/main" id="{CC55BE1A-8885-9D34-9473-716254411BFD}"/>
              </a:ext>
            </a:extLst>
          </p:cNvPr>
          <p:cNvPicPr>
            <a:picLocks noChangeAspect="1"/>
          </p:cNvPicPr>
          <p:nvPr/>
        </p:nvPicPr>
        <p:blipFill>
          <a:blip r:embed="rId3"/>
          <a:stretch>
            <a:fillRect/>
          </a:stretch>
        </p:blipFill>
        <p:spPr>
          <a:xfrm>
            <a:off x="648072" y="985557"/>
            <a:ext cx="7740352" cy="5323763"/>
          </a:xfrm>
          <a:prstGeom prst="rect">
            <a:avLst/>
          </a:prstGeom>
        </p:spPr>
      </p:pic>
    </p:spTree>
    <p:extLst>
      <p:ext uri="{BB962C8B-B14F-4D97-AF65-F5344CB8AC3E}">
        <p14:creationId xmlns:p14="http://schemas.microsoft.com/office/powerpoint/2010/main" val="24507908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Sequence-to-Graph Mapping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600" dirty="0" err="1"/>
              <a:t>Damla</a:t>
            </a:r>
            <a:r>
              <a:rPr lang="en-US" sz="1600" dirty="0"/>
              <a:t> </a:t>
            </a:r>
            <a:r>
              <a:rPr lang="en-US" sz="1600" dirty="0" err="1"/>
              <a:t>Senol</a:t>
            </a:r>
            <a:r>
              <a:rPr lang="en-US" sz="1600" dirty="0"/>
              <a:t> Cali, Konstantinos </a:t>
            </a:r>
            <a:r>
              <a:rPr lang="en-US" sz="1600" dirty="0" err="1"/>
              <a:t>Kanellopoulos</a:t>
            </a:r>
            <a:r>
              <a:rPr lang="en-US" sz="1600" dirty="0"/>
              <a:t>, Joel </a:t>
            </a:r>
            <a:r>
              <a:rPr lang="en-US" sz="1600" dirty="0" err="1"/>
              <a:t>Lindegger</a:t>
            </a:r>
            <a:r>
              <a:rPr lang="en-US" sz="1600" dirty="0"/>
              <a:t>, </a:t>
            </a:r>
            <a:r>
              <a:rPr lang="en-US" sz="1600" dirty="0" err="1"/>
              <a:t>Zulal</a:t>
            </a:r>
            <a:r>
              <a:rPr lang="en-US" sz="1600" dirty="0"/>
              <a:t> </a:t>
            </a:r>
            <a:r>
              <a:rPr lang="en-US" sz="1600" dirty="0" err="1"/>
              <a:t>Bingol</a:t>
            </a:r>
            <a:r>
              <a:rPr lang="en-US" sz="1600" dirty="0"/>
              <a:t>, Gurpreet S. Kalsi, </a:t>
            </a:r>
            <a:r>
              <a:rPr lang="en-US" sz="1600" dirty="0" err="1"/>
              <a:t>Ziyi</a:t>
            </a:r>
            <a:r>
              <a:rPr lang="en-US" sz="1600" dirty="0"/>
              <a:t> </a:t>
            </a:r>
            <a:r>
              <a:rPr lang="en-US" sz="1600" dirty="0" err="1"/>
              <a:t>Zuo</a:t>
            </a:r>
            <a:r>
              <a:rPr lang="en-US" sz="1600" dirty="0"/>
              <a:t>, Can </a:t>
            </a:r>
            <a:r>
              <a:rPr lang="en-US" sz="1600" dirty="0" err="1"/>
              <a:t>Firtina</a:t>
            </a:r>
            <a:r>
              <a:rPr lang="en-US" sz="1600" dirty="0"/>
              <a:t>, </a:t>
            </a:r>
            <a:r>
              <a:rPr lang="en-US" sz="1600" dirty="0" err="1"/>
              <a:t>Meryem</a:t>
            </a:r>
            <a:r>
              <a:rPr lang="en-US" sz="1600" dirty="0"/>
              <a:t> Banu </a:t>
            </a:r>
            <a:r>
              <a:rPr lang="en-US" sz="1600" dirty="0" err="1"/>
              <a:t>Cavlak</a:t>
            </a:r>
            <a:r>
              <a:rPr lang="en-US" sz="1600" dirty="0"/>
              <a:t>, </a:t>
            </a:r>
            <a:r>
              <a:rPr lang="en-US" sz="1600" dirty="0" err="1"/>
              <a:t>Jeremie</a:t>
            </a:r>
            <a:r>
              <a:rPr lang="en-US" sz="1600" dirty="0"/>
              <a:t> Kim, Nika </a:t>
            </a:r>
            <a:r>
              <a:rPr lang="en-US" sz="1600" dirty="0" err="1"/>
              <a:t>MansouriGhiasi</a:t>
            </a:r>
            <a:r>
              <a:rPr lang="en-US" sz="1600" dirty="0"/>
              <a:t>, Gagandeep Singh, Juan Gomez-Luna, Nour </a:t>
            </a:r>
            <a:r>
              <a:rPr lang="en-US" sz="1600" dirty="0" err="1"/>
              <a:t>Almadhoun</a:t>
            </a:r>
            <a:r>
              <a:rPr lang="en-US" sz="1600" dirty="0"/>
              <a:t> </a:t>
            </a:r>
            <a:r>
              <a:rPr lang="en-US" sz="1600" dirty="0" err="1"/>
              <a:t>Alserr</a:t>
            </a:r>
            <a:r>
              <a:rPr lang="en-US" sz="1600" dirty="0"/>
              <a:t>, Mohammed </a:t>
            </a:r>
            <a:r>
              <a:rPr lang="en-US" sz="1600" dirty="0" err="1"/>
              <a:t>Alser</a:t>
            </a:r>
            <a:r>
              <a:rPr lang="en-US" sz="1600" dirty="0"/>
              <a:t>, Sreenivas </a:t>
            </a:r>
            <a:r>
              <a:rPr lang="en-US" sz="1600" dirty="0" err="1"/>
              <a:t>Subramoney</a:t>
            </a:r>
            <a:r>
              <a:rPr lang="en-US" sz="1600" dirty="0"/>
              <a:t>, Can </a:t>
            </a:r>
            <a:r>
              <a:rPr lang="en-US" sz="1600" dirty="0" err="1"/>
              <a:t>Alkan</a:t>
            </a:r>
            <a:r>
              <a:rPr lang="en-US" sz="1600" dirty="0"/>
              <a:t>, </a:t>
            </a:r>
            <a:r>
              <a:rPr lang="en-US" sz="1600" dirty="0" err="1"/>
              <a:t>Saugata</a:t>
            </a:r>
            <a:r>
              <a:rPr lang="en-US" sz="1600" dirty="0"/>
              <a:t> Ghose, and 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"SeGraM: A Universal Hardware Accelerator for Genomic Sequence-to-Graph and Sequence-to-Sequence Mapping"</a:t>
            </a:r>
            <a:br>
              <a:rPr lang="en-US" sz="1600" dirty="0"/>
            </a:br>
            <a:r>
              <a:rPr lang="en-US" sz="1600" i="1" dirty="0"/>
              <a:t>Proceedings of the </a:t>
            </a:r>
            <a:r>
              <a:rPr lang="en-US" sz="1600" i="1" dirty="0">
                <a:hlinkClick r:id="rId3"/>
              </a:rPr>
              <a:t>49th International Symposium on Computer Architecture</a:t>
            </a:r>
            <a:r>
              <a:rPr lang="en-US" sz="1600" i="1" dirty="0"/>
              <a:t> (</a:t>
            </a:r>
            <a:r>
              <a:rPr lang="en-US" sz="1600" b="1" i="1" dirty="0"/>
              <a:t>ISCA</a:t>
            </a:r>
            <a:r>
              <a:rPr lang="en-US" sz="1600" i="1" dirty="0"/>
              <a:t>)</a:t>
            </a:r>
            <a:r>
              <a:rPr lang="en-US" sz="1600" dirty="0"/>
              <a:t>, New York, June 2022.</a:t>
            </a:r>
            <a:br>
              <a:rPr lang="en-US" sz="1600" dirty="0"/>
            </a:br>
            <a:r>
              <a:rPr lang="en-US" sz="1600" dirty="0"/>
              <a:t>[</a:t>
            </a:r>
            <a:r>
              <a:rPr lang="en-US" sz="1600" dirty="0">
                <a:hlinkClick r:id="rId4"/>
              </a:rPr>
              <a:t>arXiv version</a:t>
            </a:r>
            <a:r>
              <a:rPr lang="en-US" sz="1600" dirty="0"/>
              <a:t>]</a:t>
            </a:r>
          </a:p>
          <a:p>
            <a:pPr marL="0" indent="0">
              <a:buNone/>
            </a:pPr>
            <a:br>
              <a:rPr lang="en-US" sz="1600" dirty="0"/>
            </a:b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0B477C33-B9F9-1DE8-0190-AA7C750B3BB4}"/>
              </a:ext>
            </a:extLst>
          </p:cNvPr>
          <p:cNvPicPr>
            <a:picLocks noChangeAspect="1"/>
          </p:cNvPicPr>
          <p:nvPr/>
        </p:nvPicPr>
        <p:blipFill>
          <a:blip r:embed="rId5"/>
          <a:stretch>
            <a:fillRect/>
          </a:stretch>
        </p:blipFill>
        <p:spPr>
          <a:xfrm>
            <a:off x="0" y="3562568"/>
            <a:ext cx="9144000" cy="2458720"/>
          </a:xfrm>
          <a:prstGeom prst="rect">
            <a:avLst/>
          </a:prstGeom>
        </p:spPr>
      </p:pic>
      <p:sp>
        <p:nvSpPr>
          <p:cNvPr id="5" name="TextBox 4">
            <a:extLst>
              <a:ext uri="{FF2B5EF4-FFF2-40B4-BE49-F238E27FC236}">
                <a16:creationId xmlns:a16="http://schemas.microsoft.com/office/drawing/2014/main" id="{EFD7793F-70F0-ABDA-8C95-C6EAE74CBBCA}"/>
              </a:ext>
            </a:extLst>
          </p:cNvPr>
          <p:cNvSpPr txBox="1"/>
          <p:nvPr/>
        </p:nvSpPr>
        <p:spPr>
          <a:xfrm>
            <a:off x="1489265" y="6351711"/>
            <a:ext cx="61654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https://arxiv.org/pdf/2205.05883.pdf</a:t>
            </a:r>
            <a:endParaRPr kumimoji="0" lang="en-US" sz="24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195739125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44F12-528E-5A48-BAE0-E0DF14FEB9AA}"/>
              </a:ext>
            </a:extLst>
          </p:cNvPr>
          <p:cNvSpPr>
            <a:spLocks noGrp="1"/>
          </p:cNvSpPr>
          <p:nvPr>
            <p:ph type="title"/>
          </p:nvPr>
        </p:nvSpPr>
        <p:spPr/>
        <p:txBody>
          <a:bodyPr/>
          <a:lstStyle/>
          <a:p>
            <a:r>
              <a:rPr lang="en-US" dirty="0"/>
              <a:t>A Few Overview Readings (III)</a:t>
            </a:r>
          </a:p>
        </p:txBody>
      </p:sp>
      <p:sp>
        <p:nvSpPr>
          <p:cNvPr id="4" name="Slide Number Placeholder 3">
            <a:extLst>
              <a:ext uri="{FF2B5EF4-FFF2-40B4-BE49-F238E27FC236}">
                <a16:creationId xmlns:a16="http://schemas.microsoft.com/office/drawing/2014/main" id="{2664F514-3E94-8048-A442-6555D3EDBF0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Rectangle 7">
            <a:extLst>
              <a:ext uri="{FF2B5EF4-FFF2-40B4-BE49-F238E27FC236}">
                <a16:creationId xmlns:a16="http://schemas.microsoft.com/office/drawing/2014/main" id="{E2CA0203-DBBA-FD41-ADB8-08D665685A68}"/>
              </a:ext>
            </a:extLst>
          </p:cNvPr>
          <p:cNvSpPr/>
          <p:nvPr/>
        </p:nvSpPr>
        <p:spPr>
          <a:xfrm>
            <a:off x="259409" y="908720"/>
            <a:ext cx="8799307"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000000"/>
                </a:solidFill>
                <a:effectLst/>
                <a:uLnTx/>
                <a:uFillTx/>
                <a:latin typeface="Tahoma"/>
                <a:ea typeface="+mn-ea"/>
                <a:cs typeface="+mn-cs"/>
              </a:rPr>
              <a:t>Mohammed </a:t>
            </a:r>
            <a:r>
              <a:rPr kumimoji="0" lang="en-US" sz="180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Joel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Lindegger</a:t>
            </a:r>
            <a:r>
              <a:rPr kumimoji="0" lang="en-US" sz="1800" b="0" i="0" u="none" strike="noStrike" kern="1200" cap="none" spc="0" normalizeH="0" baseline="0" noProof="0" dirty="0">
                <a:ln>
                  <a:noFill/>
                </a:ln>
                <a:solidFill>
                  <a:srgbClr val="000000"/>
                </a:solidFill>
                <a:effectLst/>
                <a:uLnTx/>
                <a:uFillTx/>
                <a:latin typeface="Tahoma"/>
                <a:ea typeface="+mn-ea"/>
                <a:cs typeface="+mn-cs"/>
              </a:rPr>
              <a:t>, Can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Firtina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Nour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Almadhoun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Haiyu</a:t>
            </a:r>
            <a:r>
              <a:rPr kumimoji="0" lang="en-US" sz="1800" b="0" i="0" u="none" strike="noStrike" kern="1200" cap="none" spc="0" normalizeH="0" baseline="0" noProof="0" dirty="0">
                <a:ln>
                  <a:noFill/>
                </a:ln>
                <a:solidFill>
                  <a:srgbClr val="000000"/>
                </a:solidFill>
                <a:effectLst/>
                <a:uLnTx/>
                <a:uFillTx/>
                <a:latin typeface="Tahoma"/>
                <a:ea typeface="+mn-ea"/>
                <a:cs typeface="+mn-cs"/>
              </a:rPr>
              <a:t> Mao, Gagandeep Singh, Juan Gomez-Luna,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Onur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Mutlu</a:t>
            </a: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a:ea typeface="+mn-ea"/>
                <a:cs typeface="+mn-cs"/>
              </a:rPr>
              <a:t>“</a:t>
            </a:r>
            <a:r>
              <a:rPr kumimoji="0" lang="en-US" sz="1800" b="1" i="0" u="none" strike="noStrike" kern="1200" cap="none" spc="0" normalizeH="0" baseline="0" noProof="0" dirty="0">
                <a:ln>
                  <a:noFill/>
                </a:ln>
                <a:solidFill>
                  <a:srgbClr val="000000"/>
                </a:solidFill>
                <a:effectLst/>
                <a:uLnTx/>
                <a:uFillTx/>
                <a:latin typeface="Tahoma"/>
                <a:ea typeface="+mn-ea"/>
                <a:cs typeface="+mn-cs"/>
                <a:hlinkClick r:id="rId2"/>
              </a:rPr>
              <a:t>From Molecules to Genomic Variations: Intelligent Algorithms and Architectures for Intelligent Genome Analysis</a:t>
            </a:r>
            <a:r>
              <a:rPr kumimoji="0" lang="en-US" sz="1800" b="1" i="0" u="none" strike="noStrike" kern="1200" cap="none" spc="0" normalizeH="0" baseline="0" noProof="0" dirty="0">
                <a:ln>
                  <a:noFill/>
                </a:ln>
                <a:solidFill>
                  <a:srgbClr val="000000"/>
                </a:solidFill>
                <a:effectLst/>
                <a:uLnTx/>
                <a:uFillTx/>
                <a:latin typeface="Tahoma"/>
                <a:ea typeface="+mn-ea"/>
                <a:cs typeface="+mn-cs"/>
              </a:rPr>
              <a:t>”</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Computational and Structural Biotechnology Journal,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3"/>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p:txBody>
      </p:sp>
      <p:pic>
        <p:nvPicPr>
          <p:cNvPr id="10" name="Content Placeholder 9">
            <a:extLst>
              <a:ext uri="{FF2B5EF4-FFF2-40B4-BE49-F238E27FC236}">
                <a16:creationId xmlns:a16="http://schemas.microsoft.com/office/drawing/2014/main" id="{F45D9B22-CAE4-6040-89EE-CD3A1307D8E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2852936"/>
            <a:ext cx="9144000" cy="3413760"/>
          </a:xfrm>
        </p:spPr>
      </p:pic>
      <p:sp>
        <p:nvSpPr>
          <p:cNvPr id="6" name="TextBox 5">
            <a:extLst>
              <a:ext uri="{FF2B5EF4-FFF2-40B4-BE49-F238E27FC236}">
                <a16:creationId xmlns:a16="http://schemas.microsoft.com/office/drawing/2014/main" id="{3CBD41D2-621F-D5F9-13B4-D39C618AB2B6}"/>
              </a:ext>
            </a:extLst>
          </p:cNvPr>
          <p:cNvSpPr txBox="1"/>
          <p:nvPr/>
        </p:nvSpPr>
        <p:spPr>
          <a:xfrm>
            <a:off x="1557121" y="6351711"/>
            <a:ext cx="6255239" cy="461665"/>
          </a:xfrm>
          <a:prstGeom prst="rect">
            <a:avLst/>
          </a:prstGeom>
          <a:noFill/>
        </p:spPr>
        <p:txBody>
          <a:bodyPr wrap="none" rtlCol="0">
            <a:spAutoFit/>
          </a:bodyPr>
          <a:lstStyle/>
          <a:p>
            <a:r>
              <a:rPr lang="en-US" sz="2400" b="1" dirty="0">
                <a:solidFill>
                  <a:srgbClr val="0000FF"/>
                </a:solidFill>
                <a:hlinkClick r:id="rId5">
                  <a:extLst>
                    <a:ext uri="{A12FA001-AC4F-418D-AE19-62706E023703}">
                      <ahyp:hlinkClr xmlns:ahyp="http://schemas.microsoft.com/office/drawing/2018/hyperlinkcolor" val="tx"/>
                    </a:ext>
                  </a:extLst>
                </a:hlinkClick>
              </a:rPr>
              <a:t>https://arxiv.org/pdf/2205.07957.pdf</a:t>
            </a:r>
            <a:r>
              <a:rPr lang="en-US" sz="2400" b="1" dirty="0">
                <a:solidFill>
                  <a:srgbClr val="0000FF"/>
                </a:solidFill>
              </a:rPr>
              <a:t> </a:t>
            </a:r>
          </a:p>
        </p:txBody>
      </p:sp>
    </p:spTree>
    <p:extLst>
      <p:ext uri="{BB962C8B-B14F-4D97-AF65-F5344CB8AC3E}">
        <p14:creationId xmlns:p14="http://schemas.microsoft.com/office/powerpoint/2010/main" val="323405615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DDFCC-CCCB-1E23-F22E-A65CD0142B6A}"/>
              </a:ext>
            </a:extLst>
          </p:cNvPr>
          <p:cNvSpPr>
            <a:spLocks noGrp="1"/>
          </p:cNvSpPr>
          <p:nvPr>
            <p:ph type="title"/>
          </p:nvPr>
        </p:nvSpPr>
        <p:spPr/>
        <p:txBody>
          <a:bodyPr/>
          <a:lstStyle/>
          <a:p>
            <a:r>
              <a:rPr lang="en-US" dirty="0"/>
              <a:t>Designing &amp; Accelerating Basecallers </a:t>
            </a:r>
          </a:p>
        </p:txBody>
      </p:sp>
      <p:sp>
        <p:nvSpPr>
          <p:cNvPr id="3" name="Content Placeholder 2">
            <a:extLst>
              <a:ext uri="{FF2B5EF4-FFF2-40B4-BE49-F238E27FC236}">
                <a16:creationId xmlns:a16="http://schemas.microsoft.com/office/drawing/2014/main" id="{F2145380-609F-1545-CAB0-2DEC6E98E3B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A85EDC8-269D-5D0A-48A7-6A53D48D647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51E87435-35BD-FF7B-908C-F92AA2E391C9}"/>
              </a:ext>
            </a:extLst>
          </p:cNvPr>
          <p:cNvSpPr txBox="1"/>
          <p:nvPr/>
        </p:nvSpPr>
        <p:spPr>
          <a:xfrm>
            <a:off x="1489265"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https://arxiv.org/pdf/2211.03079.pdf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A97EE5A2-5932-7DB6-F1A7-0DAF5CE37BD1}"/>
              </a:ext>
            </a:extLst>
          </p:cNvPr>
          <p:cNvPicPr>
            <a:picLocks noChangeAspect="1"/>
          </p:cNvPicPr>
          <p:nvPr/>
        </p:nvPicPr>
        <p:blipFill>
          <a:blip r:embed="rId3"/>
          <a:stretch>
            <a:fillRect/>
          </a:stretch>
        </p:blipFill>
        <p:spPr>
          <a:xfrm>
            <a:off x="685800" y="1522776"/>
            <a:ext cx="7772400" cy="3812447"/>
          </a:xfrm>
          <a:prstGeom prst="rect">
            <a:avLst/>
          </a:prstGeom>
        </p:spPr>
      </p:pic>
    </p:spTree>
    <p:extLst>
      <p:ext uri="{BB962C8B-B14F-4D97-AF65-F5344CB8AC3E}">
        <p14:creationId xmlns:p14="http://schemas.microsoft.com/office/powerpoint/2010/main" val="339601466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9326-06A9-D843-9F15-BC3324EE5826}"/>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FB9DA22-BE61-2446-87AE-83F927ADF074}"/>
              </a:ext>
            </a:extLst>
          </p:cNvPr>
          <p:cNvSpPr>
            <a:spLocks noGrp="1"/>
          </p:cNvSpPr>
          <p:nvPr>
            <p:ph idx="1"/>
          </p:nvPr>
        </p:nvSpPr>
        <p:spPr>
          <a:xfrm>
            <a:off x="228600" y="1124744"/>
            <a:ext cx="8610600" cy="5123656"/>
          </a:xfrm>
        </p:spPr>
        <p:txBody>
          <a:bodyPr/>
          <a:lstStyle/>
          <a:p>
            <a:r>
              <a:rPr lang="en-US" dirty="0"/>
              <a:t>The Problem: DNA Read Mapping</a:t>
            </a:r>
          </a:p>
          <a:p>
            <a:pPr lvl="1"/>
            <a:r>
              <a:rPr lang="en-US" dirty="0"/>
              <a:t>State-of-the-art Read Mapper Design</a:t>
            </a:r>
          </a:p>
          <a:p>
            <a:pPr lvl="1"/>
            <a:endParaRPr lang="en-US" dirty="0"/>
          </a:p>
          <a:p>
            <a:r>
              <a:rPr lang="en-US" dirty="0"/>
              <a:t>Algorithmic Acceleration </a:t>
            </a:r>
          </a:p>
          <a:p>
            <a:pPr lvl="1"/>
            <a:r>
              <a:rPr lang="en-US" dirty="0"/>
              <a:t>Exploiting Structure of the Genome</a:t>
            </a:r>
          </a:p>
          <a:p>
            <a:pPr lvl="1"/>
            <a:r>
              <a:rPr lang="en-US" dirty="0"/>
              <a:t>Exploiting SIMD Instructions</a:t>
            </a:r>
          </a:p>
          <a:p>
            <a:endParaRPr lang="en-US" dirty="0"/>
          </a:p>
          <a:p>
            <a:r>
              <a:rPr lang="en-US" dirty="0"/>
              <a:t>Hardware Acceleration</a:t>
            </a:r>
          </a:p>
          <a:p>
            <a:pPr lvl="1"/>
            <a:r>
              <a:rPr lang="en-US" dirty="0"/>
              <a:t>Specialized Architectures</a:t>
            </a:r>
          </a:p>
          <a:p>
            <a:pPr lvl="1"/>
            <a:r>
              <a:rPr lang="en-US" dirty="0">
                <a:solidFill>
                  <a:srgbClr val="0000FF"/>
                </a:solidFill>
              </a:rPr>
              <a:t>Processing in Memory &amp; Storage</a:t>
            </a:r>
          </a:p>
          <a:p>
            <a:pPr lvl="1"/>
            <a:endParaRPr lang="en-US" dirty="0"/>
          </a:p>
          <a:p>
            <a:r>
              <a:rPr lang="en-US" dirty="0"/>
              <a:t>Future Opportunities: New Technologies &amp; Applications</a:t>
            </a:r>
          </a:p>
        </p:txBody>
      </p:sp>
      <p:sp>
        <p:nvSpPr>
          <p:cNvPr id="4" name="Slide Number Placeholder 3">
            <a:extLst>
              <a:ext uri="{FF2B5EF4-FFF2-40B4-BE49-F238E27FC236}">
                <a16:creationId xmlns:a16="http://schemas.microsoft.com/office/drawing/2014/main" id="{F4C949E8-B432-2143-85E7-FAB3F0E378C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72493395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E630-A1E5-804C-A757-BA15C2E67AA0}"/>
              </a:ext>
            </a:extLst>
          </p:cNvPr>
          <p:cNvSpPr>
            <a:spLocks noGrp="1"/>
          </p:cNvSpPr>
          <p:nvPr>
            <p:ph type="title"/>
          </p:nvPr>
        </p:nvSpPr>
        <p:spPr>
          <a:xfrm>
            <a:off x="228600" y="152400"/>
            <a:ext cx="9372600" cy="884238"/>
          </a:xfrm>
        </p:spPr>
        <p:txBody>
          <a:bodyPr/>
          <a:lstStyle/>
          <a:p>
            <a:r>
              <a:rPr lang="en-US" dirty="0">
                <a:solidFill>
                  <a:srgbClr val="006633"/>
                </a:solidFill>
                <a:ea typeface="ＭＳ Ｐゴシック" charset="0"/>
              </a:rPr>
              <a:t>Process Data Where It Makes Sense </a:t>
            </a:r>
            <a:endParaRPr lang="en-US" sz="3600" dirty="0"/>
          </a:p>
        </p:txBody>
      </p:sp>
      <p:sp>
        <p:nvSpPr>
          <p:cNvPr id="3" name="Slide Number Placeholder 2">
            <a:extLst>
              <a:ext uri="{FF2B5EF4-FFF2-40B4-BE49-F238E27FC236}">
                <a16:creationId xmlns:a16="http://schemas.microsoft.com/office/drawing/2014/main" id="{78AEBD90-9301-6C4A-BC8C-2EDBB0E5DDF3}"/>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6ABE56-5E07-4208-997F-19E78ED3449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77506" name="Picture 2" descr="Apple announces M1 Ultra with 20-core CPU and 64-core GPU">
            <a:extLst>
              <a:ext uri="{FF2B5EF4-FFF2-40B4-BE49-F238E27FC236}">
                <a16:creationId xmlns:a16="http://schemas.microsoft.com/office/drawing/2014/main" id="{39E66091-2514-8942-B762-7B5B63853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637"/>
            <a:ext cx="9144000" cy="5135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2F3789-731D-3743-920B-1975EC699A4D}"/>
              </a:ext>
            </a:extLst>
          </p:cNvPr>
          <p:cNvSpPr txBox="1"/>
          <p:nvPr/>
        </p:nvSpPr>
        <p:spPr>
          <a:xfrm>
            <a:off x="1932065" y="6566356"/>
            <a:ext cx="5203669"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https://</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www.gsmarena.com</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/apple_announces_m1_ultra_with_20core_cpu_and_64core_gpu-news-53481.php</a:t>
            </a:r>
          </a:p>
        </p:txBody>
      </p:sp>
      <p:sp>
        <p:nvSpPr>
          <p:cNvPr id="6" name="Rectangle 39">
            <a:extLst>
              <a:ext uri="{FF2B5EF4-FFF2-40B4-BE49-F238E27FC236}">
                <a16:creationId xmlns:a16="http://schemas.microsoft.com/office/drawing/2014/main" id="{F3942E71-DCB7-734B-AA89-8B7623663BCA}"/>
              </a:ext>
            </a:extLst>
          </p:cNvPr>
          <p:cNvSpPr>
            <a:spLocks noChangeArrowheads="1"/>
          </p:cNvSpPr>
          <p:nvPr/>
        </p:nvSpPr>
        <p:spPr bwMode="auto">
          <a:xfrm rot="5400000">
            <a:off x="1189528"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ectangle 39">
            <a:extLst>
              <a:ext uri="{FF2B5EF4-FFF2-40B4-BE49-F238E27FC236}">
                <a16:creationId xmlns:a16="http://schemas.microsoft.com/office/drawing/2014/main" id="{5542B0FB-0C7F-4D40-80A7-3CAD0B7D5996}"/>
              </a:ext>
            </a:extLst>
          </p:cNvPr>
          <p:cNvSpPr>
            <a:spLocks noChangeArrowheads="1"/>
          </p:cNvSpPr>
          <p:nvPr/>
        </p:nvSpPr>
        <p:spPr bwMode="auto">
          <a:xfrm rot="5400000">
            <a:off x="4044671"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05FAF078-3519-72EE-F756-8F1AAF73B425}"/>
              </a:ext>
            </a:extLst>
          </p:cNvPr>
          <p:cNvSpPr txBox="1"/>
          <p:nvPr/>
        </p:nvSpPr>
        <p:spPr>
          <a:xfrm>
            <a:off x="3048000" y="6140130"/>
            <a:ext cx="293381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Apple M1 Ultra System (2022)</a:t>
            </a:r>
          </a:p>
        </p:txBody>
      </p:sp>
      <p:sp>
        <p:nvSpPr>
          <p:cNvPr id="8" name="TextBox 7">
            <a:extLst>
              <a:ext uri="{FF2B5EF4-FFF2-40B4-BE49-F238E27FC236}">
                <a16:creationId xmlns:a16="http://schemas.microsoft.com/office/drawing/2014/main" id="{A2A1C5B9-D3CC-6035-D80C-A166B5BD945F}"/>
              </a:ext>
            </a:extLst>
          </p:cNvPr>
          <p:cNvSpPr txBox="1"/>
          <p:nvPr/>
        </p:nvSpPr>
        <p:spPr>
          <a:xfrm>
            <a:off x="2615830" y="5609553"/>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0" name="TextBox 9">
            <a:extLst>
              <a:ext uri="{FF2B5EF4-FFF2-40B4-BE49-F238E27FC236}">
                <a16:creationId xmlns:a16="http://schemas.microsoft.com/office/drawing/2014/main" id="{EFC8947E-A616-D75A-85A7-B17561B4DB64}"/>
              </a:ext>
            </a:extLst>
          </p:cNvPr>
          <p:cNvSpPr txBox="1"/>
          <p:nvPr/>
        </p:nvSpPr>
        <p:spPr>
          <a:xfrm>
            <a:off x="5562682" y="5617106"/>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1" name="TextBox 10">
            <a:extLst>
              <a:ext uri="{FF2B5EF4-FFF2-40B4-BE49-F238E27FC236}">
                <a16:creationId xmlns:a16="http://schemas.microsoft.com/office/drawing/2014/main" id="{773E168C-9134-1C6E-4F85-8F2B609395F6}"/>
              </a:ext>
            </a:extLst>
          </p:cNvPr>
          <p:cNvSpPr txBox="1"/>
          <p:nvPr/>
        </p:nvSpPr>
        <p:spPr>
          <a:xfrm>
            <a:off x="4122255" y="5263143"/>
            <a:ext cx="89005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A lot of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SRAM</a:t>
            </a:r>
          </a:p>
        </p:txBody>
      </p:sp>
      <p:sp>
        <p:nvSpPr>
          <p:cNvPr id="9" name="Rectangle 39">
            <a:extLst>
              <a:ext uri="{FF2B5EF4-FFF2-40B4-BE49-F238E27FC236}">
                <a16:creationId xmlns:a16="http://schemas.microsoft.com/office/drawing/2014/main" id="{007D205A-1318-551D-5272-8115998B1255}"/>
              </a:ext>
            </a:extLst>
          </p:cNvPr>
          <p:cNvSpPr>
            <a:spLocks noChangeArrowheads="1"/>
          </p:cNvSpPr>
          <p:nvPr/>
        </p:nvSpPr>
        <p:spPr bwMode="auto">
          <a:xfrm rot="5400000">
            <a:off x="-746620" y="2472860"/>
            <a:ext cx="3900363" cy="227237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 name="Rectangle 39">
            <a:extLst>
              <a:ext uri="{FF2B5EF4-FFF2-40B4-BE49-F238E27FC236}">
                <a16:creationId xmlns:a16="http://schemas.microsoft.com/office/drawing/2014/main" id="{3662BFAB-2D15-A3C2-7D02-D2FB2B6A3B5D}"/>
              </a:ext>
            </a:extLst>
          </p:cNvPr>
          <p:cNvSpPr>
            <a:spLocks noChangeArrowheads="1"/>
          </p:cNvSpPr>
          <p:nvPr/>
        </p:nvSpPr>
        <p:spPr bwMode="auto">
          <a:xfrm rot="5400000">
            <a:off x="6003240" y="2459876"/>
            <a:ext cx="3900364" cy="229834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 name="TextBox 12">
            <a:extLst>
              <a:ext uri="{FF2B5EF4-FFF2-40B4-BE49-F238E27FC236}">
                <a16:creationId xmlns:a16="http://schemas.microsoft.com/office/drawing/2014/main" id="{3D11B37C-D3AA-9992-83DB-6800B95039FA}"/>
              </a:ext>
            </a:extLst>
          </p:cNvPr>
          <p:cNvSpPr txBox="1"/>
          <p:nvPr/>
        </p:nvSpPr>
        <p:spPr>
          <a:xfrm>
            <a:off x="755576" y="5589240"/>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4" name="TextBox 13">
            <a:extLst>
              <a:ext uri="{FF2B5EF4-FFF2-40B4-BE49-F238E27FC236}">
                <a16:creationId xmlns:a16="http://schemas.microsoft.com/office/drawing/2014/main" id="{79A0D39A-0DC5-90B4-0DBB-6BBA80E3CBFA}"/>
              </a:ext>
            </a:extLst>
          </p:cNvPr>
          <p:cNvSpPr txBox="1"/>
          <p:nvPr/>
        </p:nvSpPr>
        <p:spPr>
          <a:xfrm>
            <a:off x="7470117" y="5610646"/>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5" name="Rectangle 39">
            <a:extLst>
              <a:ext uri="{FF2B5EF4-FFF2-40B4-BE49-F238E27FC236}">
                <a16:creationId xmlns:a16="http://schemas.microsoft.com/office/drawing/2014/main" id="{71AD81D4-F29E-78E6-F541-517C58C8DC66}"/>
              </a:ext>
            </a:extLst>
          </p:cNvPr>
          <p:cNvSpPr>
            <a:spLocks noChangeArrowheads="1"/>
          </p:cNvSpPr>
          <p:nvPr/>
        </p:nvSpPr>
        <p:spPr bwMode="auto">
          <a:xfrm rot="5400000">
            <a:off x="4317705" y="-3213695"/>
            <a:ext cx="534558" cy="9035225"/>
          </a:xfrm>
          <a:prstGeom prst="rect">
            <a:avLst/>
          </a:prstGeom>
          <a:noFill/>
          <a:ln w="50800">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 name="TextBox 15">
            <a:extLst>
              <a:ext uri="{FF2B5EF4-FFF2-40B4-BE49-F238E27FC236}">
                <a16:creationId xmlns:a16="http://schemas.microsoft.com/office/drawing/2014/main" id="{B793D85F-140C-F27C-6FA0-DFE552ECD580}"/>
              </a:ext>
            </a:extLst>
          </p:cNvPr>
          <p:cNvSpPr txBox="1"/>
          <p:nvPr/>
        </p:nvSpPr>
        <p:spPr>
          <a:xfrm>
            <a:off x="4104204" y="1108594"/>
            <a:ext cx="103105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ＭＳ Ｐゴシック" panose="020B0600070205080204" pitchFamily="34" charset="-128"/>
                <a:cs typeface="+mn-cs"/>
              </a:rPr>
              <a:t>Sensors</a:t>
            </a:r>
          </a:p>
        </p:txBody>
      </p:sp>
    </p:spTree>
    <p:extLst>
      <p:ext uri="{BB962C8B-B14F-4D97-AF65-F5344CB8AC3E}">
        <p14:creationId xmlns:p14="http://schemas.microsoft.com/office/powerpoint/2010/main" val="42047163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dirty="0">
                <a:latin typeface="Tahoma"/>
                <a:cs typeface="Tahoma"/>
              </a:rPr>
              <a:t>p</a:t>
            </a:r>
            <a:r>
              <a:rPr lang="en-US" sz="2200" dirty="0">
                <a:latin typeface="Tahoma"/>
                <a:cs typeface="Tahoma"/>
              </a:rPr>
              <a:t>rocessors </a:t>
            </a:r>
            <a:r>
              <a:rPr lang="en-US" dirty="0">
                <a:latin typeface="Tahoma"/>
                <a:cs typeface="Tahoma"/>
              </a:rPr>
              <a:t>&amp;</a:t>
            </a:r>
            <a:r>
              <a:rPr lang="en-US" sz="2200" dirty="0">
                <a:latin typeface="Tahoma"/>
                <a:cs typeface="Tahoma"/>
              </a:rPr>
              <a:t> communication units?</a:t>
            </a:r>
          </a:p>
          <a:p>
            <a:pPr lvl="1"/>
            <a:r>
              <a:rPr lang="en-US" dirty="0">
                <a:latin typeface="Tahoma"/>
                <a:cs typeface="Tahoma"/>
              </a:rPr>
              <a:t>s</a:t>
            </a:r>
            <a:r>
              <a:rPr lang="en-US" sz="2200" dirty="0">
                <a:latin typeface="Tahoma"/>
                <a:cs typeface="Tahoma"/>
              </a:rPr>
              <a:t>oftware &amp; hardware interfaces?</a:t>
            </a:r>
          </a:p>
          <a:p>
            <a:pPr lvl="1"/>
            <a:r>
              <a:rPr lang="en-US" sz="2200" dirty="0">
                <a:latin typeface="Tahoma"/>
                <a:cs typeface="Tahoma"/>
              </a:rPr>
              <a:t>system software, compilers, languages?</a:t>
            </a:r>
          </a:p>
          <a:p>
            <a:pPr lvl="1"/>
            <a:r>
              <a:rPr lang="en-US" sz="2200" dirty="0">
                <a:latin typeface="Tahoma"/>
                <a:cs typeface="Tahoma"/>
              </a:rPr>
              <a:t>algorithms &amp;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5014764" y="1386535"/>
            <a:ext cx="1069404" cy="209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530934"/>
            <a:ext cx="1368152" cy="1380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xmlns="">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2634915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2BC4-7558-384F-A170-28CD5BC5B8CE}"/>
              </a:ext>
            </a:extLst>
          </p:cNvPr>
          <p:cNvSpPr>
            <a:spLocks noGrp="1"/>
          </p:cNvSpPr>
          <p:nvPr>
            <p:ph type="title"/>
          </p:nvPr>
        </p:nvSpPr>
        <p:spPr/>
        <p:txBody>
          <a:bodyPr/>
          <a:lstStyle/>
          <a:p>
            <a:r>
              <a:rPr lang="en-US" dirty="0"/>
              <a:t>Read Mapping &amp; Filtering in Memory</a:t>
            </a:r>
          </a:p>
        </p:txBody>
      </p:sp>
      <p:sp>
        <p:nvSpPr>
          <p:cNvPr id="3" name="Content Placeholder 2">
            <a:extLst>
              <a:ext uri="{FF2B5EF4-FFF2-40B4-BE49-F238E27FC236}">
                <a16:creationId xmlns:a16="http://schemas.microsoft.com/office/drawing/2014/main" id="{8854F678-86EC-5D41-9BE6-38569A724327}"/>
              </a:ext>
            </a:extLst>
          </p:cNvPr>
          <p:cNvSpPr>
            <a:spLocks noGrp="1"/>
          </p:cNvSpPr>
          <p:nvPr>
            <p:ph idx="1"/>
          </p:nvPr>
        </p:nvSpPr>
        <p:spPr>
          <a:xfrm>
            <a:off x="228600" y="1000472"/>
            <a:ext cx="8610600" cy="4876800"/>
          </a:xfrm>
        </p:spPr>
        <p:txBody>
          <a:bodyPr/>
          <a:lstStyle/>
          <a:p>
            <a:pPr marL="0" indent="0" algn="ctr">
              <a:buNone/>
            </a:pPr>
            <a:endParaRPr lang="en-US" sz="4000" dirty="0">
              <a:solidFill>
                <a:srgbClr val="1A5712"/>
              </a:solidFill>
            </a:endParaRPr>
          </a:p>
          <a:p>
            <a:pPr marL="0" indent="0" algn="ctr">
              <a:buNone/>
            </a:pPr>
            <a:endParaRPr lang="en-US" sz="4000" dirty="0">
              <a:solidFill>
                <a:srgbClr val="1A5712"/>
              </a:solidFill>
            </a:endParaRPr>
          </a:p>
          <a:p>
            <a:pPr marL="0" indent="0" algn="ctr">
              <a:buNone/>
            </a:pPr>
            <a:r>
              <a:rPr lang="en-US" sz="4000" dirty="0">
                <a:solidFill>
                  <a:srgbClr val="1A5712"/>
                </a:solidFill>
              </a:rPr>
              <a:t>We need to design </a:t>
            </a:r>
          </a:p>
          <a:p>
            <a:pPr marL="0" indent="0" algn="ctr">
              <a:buNone/>
            </a:pPr>
            <a:r>
              <a:rPr lang="en-US" sz="4000" dirty="0">
                <a:solidFill>
                  <a:srgbClr val="0000FF"/>
                </a:solidFill>
              </a:rPr>
              <a:t>mapping &amp; filtering algorithms </a:t>
            </a:r>
          </a:p>
          <a:p>
            <a:pPr marL="0" indent="0" algn="ctr">
              <a:buNone/>
            </a:pPr>
            <a:r>
              <a:rPr lang="en-US" sz="4000" dirty="0">
                <a:solidFill>
                  <a:srgbClr val="FF0000"/>
                </a:solidFill>
              </a:rPr>
              <a:t>that fit processing-in-memory</a:t>
            </a:r>
          </a:p>
        </p:txBody>
      </p:sp>
      <p:sp>
        <p:nvSpPr>
          <p:cNvPr id="4" name="Slide Number Placeholder 3">
            <a:extLst>
              <a:ext uri="{FF2B5EF4-FFF2-40B4-BE49-F238E27FC236}">
                <a16:creationId xmlns:a16="http://schemas.microsoft.com/office/drawing/2014/main" id="{DE75728F-ADBF-6A4A-879A-1C188D8441A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4921193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7F95-FF6B-654D-95C6-AD41C66E3683}"/>
              </a:ext>
            </a:extLst>
          </p:cNvPr>
          <p:cNvSpPr>
            <a:spLocks noGrp="1"/>
          </p:cNvSpPr>
          <p:nvPr>
            <p:ph type="title"/>
          </p:nvPr>
        </p:nvSpPr>
        <p:spPr/>
        <p:txBody>
          <a:bodyPr/>
          <a:lstStyle/>
          <a:p>
            <a:r>
              <a:rPr lang="en-US" dirty="0"/>
              <a:t>Near-Memory Pre-Alignment Filtering</a:t>
            </a:r>
          </a:p>
        </p:txBody>
      </p:sp>
      <p:sp>
        <p:nvSpPr>
          <p:cNvPr id="3" name="Slide Number Placeholder 2">
            <a:extLst>
              <a:ext uri="{FF2B5EF4-FFF2-40B4-BE49-F238E27FC236}">
                <a16:creationId xmlns:a16="http://schemas.microsoft.com/office/drawing/2014/main" id="{0D137D6E-472B-9545-BC90-4764A091EB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0A72CBA-36E4-2E48-B856-DDCFDCFF91FA}"/>
              </a:ext>
            </a:extLst>
          </p:cNvPr>
          <p:cNvPicPr>
            <a:picLocks noChangeAspect="1"/>
          </p:cNvPicPr>
          <p:nvPr/>
        </p:nvPicPr>
        <p:blipFill rotWithShape="1">
          <a:blip r:embed="rId2">
            <a:extLst>
              <a:ext uri="{28A0092B-C50C-407E-A947-70E740481C1C}">
                <a14:useLocalDpi xmlns:a14="http://schemas.microsoft.com/office/drawing/2010/main" val="0"/>
              </a:ext>
            </a:extLst>
          </a:blip>
          <a:srcRect l="4325" t="25508" r="35825" b="29425"/>
          <a:stretch/>
        </p:blipFill>
        <p:spPr>
          <a:xfrm>
            <a:off x="827584" y="2683149"/>
            <a:ext cx="7488832" cy="3626171"/>
          </a:xfrm>
          <a:prstGeom prst="rect">
            <a:avLst/>
          </a:prstGeom>
        </p:spPr>
      </p:pic>
      <p:sp>
        <p:nvSpPr>
          <p:cNvPr id="6" name="Rectangle 5">
            <a:extLst>
              <a:ext uri="{FF2B5EF4-FFF2-40B4-BE49-F238E27FC236}">
                <a16:creationId xmlns:a16="http://schemas.microsoft.com/office/drawing/2014/main" id="{34726789-60B9-0041-AA5A-82AD45A48174}"/>
              </a:ext>
            </a:extLst>
          </p:cNvPr>
          <p:cNvSpPr/>
          <p:nvPr/>
        </p:nvSpPr>
        <p:spPr>
          <a:xfrm>
            <a:off x="200218" y="914400"/>
            <a:ext cx="8943782"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Gagandeep Singh, 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Damla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Senol</a:t>
            </a:r>
            <a:r>
              <a:rPr kumimoji="0" lang="en-US" sz="1800" b="0" i="0" u="none" strike="noStrike" kern="1200" cap="none" spc="0" normalizeH="0" baseline="0" noProof="0" dirty="0">
                <a:ln>
                  <a:noFill/>
                </a:ln>
                <a:solidFill>
                  <a:srgbClr val="000000"/>
                </a:solidFill>
                <a:effectLst/>
                <a:uLnTx/>
                <a:uFillTx/>
                <a:latin typeface="Tahoma"/>
                <a:ea typeface="+mn-ea"/>
                <a:cs typeface="+mn-cs"/>
              </a:rPr>
              <a:t> Cali,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Dionysios</a:t>
            </a:r>
            <a:r>
              <a:rPr kumimoji="0" lang="en-US" sz="1800" b="0" i="0" u="none" strike="noStrike" kern="1200" cap="none" spc="0" normalizeH="0" baseline="0" noProof="0" dirty="0">
                <a:ln>
                  <a:noFill/>
                </a:ln>
                <a:solidFill>
                  <a:srgbClr val="000000"/>
                </a:solidFill>
                <a:effectLst/>
                <a:uLnTx/>
                <a:uFillTx/>
                <a:latin typeface="Tahoma"/>
                <a:ea typeface="+mn-ea"/>
                <a:cs typeface="+mn-cs"/>
              </a:rPr>
              <a:t> Diamantopoulos, Juan Gomez-Luna, Henk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Corporaal</a:t>
            </a:r>
            <a:r>
              <a:rPr kumimoji="0" lang="en-US" sz="1800" b="0" i="0" u="none" strike="noStrike" kern="1200" cap="none" spc="0" normalizeH="0" baseline="0" noProof="0" dirty="0">
                <a:ln>
                  <a:noFill/>
                </a:ln>
                <a:solidFill>
                  <a:srgbClr val="000000"/>
                </a:solidFill>
                <a:effectLst/>
                <a:uLnTx/>
                <a:uFillTx/>
                <a:latin typeface="Tahoma"/>
                <a:ea typeface="+mn-ea"/>
                <a:cs typeface="+mn-cs"/>
              </a:rPr>
              <a:t>, Onur Mutlu,</a:t>
            </a:r>
            <a:endParaRPr kumimoji="0" lang="ar-SA"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t>
            </a: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FPGA-Based Near-Memory Acceleration of Modern Data-Intensive Applications</a:t>
            </a:r>
            <a:r>
              <a:rPr kumimoji="0" lang="en-US" sz="1800" b="1" i="0" u="none" strike="noStrike" kern="1200" cap="none" spc="0" normalizeH="0" baseline="0" noProof="0" dirty="0">
                <a:ln>
                  <a:noFill/>
                </a:ln>
                <a:solidFill>
                  <a:srgbClr val="0000FF"/>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IEEE Micro,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4"/>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03454713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49FB6-B80C-0642-B891-8608C6DB4F51}"/>
              </a:ext>
            </a:extLst>
          </p:cNvPr>
          <p:cNvSpPr>
            <a:spLocks noGrp="1"/>
          </p:cNvSpPr>
          <p:nvPr>
            <p:ph type="title"/>
          </p:nvPr>
        </p:nvSpPr>
        <p:spPr/>
        <p:txBody>
          <a:bodyPr/>
          <a:lstStyle/>
          <a:p>
            <a:r>
              <a:rPr lang="en-US" dirty="0"/>
              <a:t>Near-Memory </a:t>
            </a:r>
            <a:r>
              <a:rPr lang="en-US" dirty="0" err="1"/>
              <a:t>SneakySnake</a:t>
            </a:r>
            <a:endParaRPr lang="en-US" dirty="0"/>
          </a:p>
        </p:txBody>
      </p:sp>
      <p:sp>
        <p:nvSpPr>
          <p:cNvPr id="3" name="Content Placeholder 2">
            <a:extLst>
              <a:ext uri="{FF2B5EF4-FFF2-40B4-BE49-F238E27FC236}">
                <a16:creationId xmlns:a16="http://schemas.microsoft.com/office/drawing/2014/main" id="{0D79EA3B-3E33-B348-AC17-8CE02E1C56BE}"/>
              </a:ext>
            </a:extLst>
          </p:cNvPr>
          <p:cNvSpPr>
            <a:spLocks noGrp="1"/>
          </p:cNvSpPr>
          <p:nvPr>
            <p:ph idx="1"/>
          </p:nvPr>
        </p:nvSpPr>
        <p:spPr>
          <a:xfrm>
            <a:off x="193104" y="980728"/>
            <a:ext cx="8915400" cy="5267672"/>
          </a:xfrm>
        </p:spPr>
        <p:txBody>
          <a:bodyPr/>
          <a:lstStyle/>
          <a:p>
            <a:r>
              <a:rPr lang="en-US" dirty="0">
                <a:solidFill>
                  <a:srgbClr val="FF0000"/>
                </a:solidFill>
              </a:rPr>
              <a:t>Problem: Read mapping is heavily bottlenecked by data movement from main memory</a:t>
            </a:r>
          </a:p>
          <a:p>
            <a:endParaRPr lang="en-US" dirty="0">
              <a:solidFill>
                <a:srgbClr val="FF0000"/>
              </a:solidFill>
            </a:endParaRPr>
          </a:p>
          <a:p>
            <a:r>
              <a:rPr lang="en-US" dirty="0">
                <a:solidFill>
                  <a:srgbClr val="0000FF"/>
                </a:solidFill>
              </a:rPr>
              <a:t>Solution: Perform read mapping near where data resides using specialized logic</a:t>
            </a:r>
          </a:p>
          <a:p>
            <a:endParaRPr lang="en-US" dirty="0">
              <a:solidFill>
                <a:srgbClr val="0000FF"/>
              </a:solidFill>
            </a:endParaRPr>
          </a:p>
          <a:p>
            <a:r>
              <a:rPr lang="en-US" dirty="0"/>
              <a:t>We carefully </a:t>
            </a:r>
            <a:r>
              <a:rPr lang="en-US" dirty="0">
                <a:solidFill>
                  <a:srgbClr val="0000FF"/>
                </a:solidFill>
              </a:rPr>
              <a:t>redesign the accelerator logic </a:t>
            </a:r>
            <a:r>
              <a:rPr lang="en-US" dirty="0"/>
              <a:t>of </a:t>
            </a:r>
            <a:r>
              <a:rPr lang="en-US" dirty="0" err="1"/>
              <a:t>SneakySnake</a:t>
            </a:r>
            <a:r>
              <a:rPr lang="en-US" dirty="0"/>
              <a:t> to exploit </a:t>
            </a:r>
            <a:r>
              <a:rPr lang="en-US" dirty="0">
                <a:solidFill>
                  <a:srgbClr val="0000FF"/>
                </a:solidFill>
              </a:rPr>
              <a:t>near-memory computation </a:t>
            </a:r>
            <a:r>
              <a:rPr lang="en-US" dirty="0"/>
              <a:t>capability on real FPGA boards that use HBM (high-bandwidth memory)</a:t>
            </a:r>
          </a:p>
          <a:p>
            <a:endParaRPr lang="en-US" dirty="0">
              <a:solidFill>
                <a:srgbClr val="0000FF"/>
              </a:solidFill>
            </a:endParaRPr>
          </a:p>
          <a:p>
            <a:r>
              <a:rPr lang="en-US" b="1" dirty="0">
                <a:solidFill>
                  <a:srgbClr val="0000FF"/>
                </a:solidFill>
              </a:rPr>
              <a:t>Near-memory</a:t>
            </a:r>
            <a:r>
              <a:rPr lang="en-US" dirty="0">
                <a:solidFill>
                  <a:srgbClr val="0000FF"/>
                </a:solidFill>
              </a:rPr>
              <a:t> </a:t>
            </a:r>
            <a:r>
              <a:rPr lang="en-US" b="1" dirty="0" err="1">
                <a:solidFill>
                  <a:srgbClr val="0000FF"/>
                </a:solidFill>
              </a:rPr>
              <a:t>SneakySnake</a:t>
            </a:r>
            <a:r>
              <a:rPr lang="en-US" dirty="0">
                <a:solidFill>
                  <a:srgbClr val="0000FF"/>
                </a:solidFill>
              </a:rPr>
              <a:t> </a:t>
            </a:r>
            <a:r>
              <a:rPr lang="en-US" dirty="0"/>
              <a:t>improves </a:t>
            </a:r>
            <a:r>
              <a:rPr lang="en-US" b="1" dirty="0">
                <a:solidFill>
                  <a:srgbClr val="FF0000"/>
                </a:solidFill>
              </a:rPr>
              <a:t>performance</a:t>
            </a:r>
            <a:r>
              <a:rPr lang="en-US" dirty="0"/>
              <a:t> and </a:t>
            </a:r>
            <a:r>
              <a:rPr lang="en-US" b="1" dirty="0">
                <a:solidFill>
                  <a:srgbClr val="FF0000"/>
                </a:solidFill>
              </a:rPr>
              <a:t>energy efficiency </a:t>
            </a:r>
            <a:r>
              <a:rPr lang="en-US" dirty="0"/>
              <a:t>by 27.4× and 133×, respectively, over a 16-core (64-thread) IBM POWER9 CPU</a:t>
            </a:r>
          </a:p>
          <a:p>
            <a:endParaRPr lang="en-US" dirty="0">
              <a:solidFill>
                <a:srgbClr val="0000FF"/>
              </a:solidFill>
            </a:endParaRP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D3A17C0E-6E24-1A48-8A92-0B5D2BA90ED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047111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BM IT Infrastructure Blog"/>
          <p:cNvPicPr>
            <a:picLocks noChangeAspect="1" noChangeArrowheads="1"/>
          </p:cNvPicPr>
          <p:nvPr/>
        </p:nvPicPr>
        <p:blipFill rotWithShape="1">
          <a:blip r:embed="rId3">
            <a:extLst>
              <a:ext uri="{28A0092B-C50C-407E-A947-70E740481C1C}">
                <a14:useLocalDpi xmlns:a14="http://schemas.microsoft.com/office/drawing/2010/main" val="0"/>
              </a:ext>
            </a:extLst>
          </a:blip>
          <a:srcRect l="8998" t="15263" r="6149" b="7374"/>
          <a:stretch/>
        </p:blipFill>
        <p:spPr bwMode="auto">
          <a:xfrm>
            <a:off x="487230" y="1556792"/>
            <a:ext cx="3543649" cy="16252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alpha-data.com/dcp/otherimages/adm-pcie-9h7_001_large.jpg"/>
          <p:cNvPicPr>
            <a:picLocks noChangeAspect="1" noChangeArrowheads="1"/>
          </p:cNvPicPr>
          <p:nvPr/>
        </p:nvPicPr>
        <p:blipFill rotWithShape="1">
          <a:blip r:embed="rId4">
            <a:extLst>
              <a:ext uri="{28A0092B-C50C-407E-A947-70E740481C1C}">
                <a14:useLocalDpi xmlns:a14="http://schemas.microsoft.com/office/drawing/2010/main" val="0"/>
              </a:ext>
            </a:extLst>
          </a:blip>
          <a:srcRect t="20016"/>
          <a:stretch/>
        </p:blipFill>
        <p:spPr bwMode="auto">
          <a:xfrm>
            <a:off x="4923586" y="1556792"/>
            <a:ext cx="3398581" cy="18131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FBBFD2-7BD5-4A8E-8909-1EF5F8C5F35F}"/>
              </a:ext>
            </a:extLst>
          </p:cNvPr>
          <p:cNvSpPr>
            <a:spLocks noGrp="1"/>
          </p:cNvSpPr>
          <p:nvPr>
            <p:ph type="title"/>
          </p:nvPr>
        </p:nvSpPr>
        <p:spPr/>
        <p:txBody>
          <a:bodyPr>
            <a:noAutofit/>
          </a:bodyPr>
          <a:lstStyle/>
          <a:p>
            <a:r>
              <a:rPr lang="en-CH"/>
              <a:t>Near-Memory Acceleration</a:t>
            </a:r>
            <a:r>
              <a:rPr lang="en-US" dirty="0"/>
              <a:t> using FPGAs</a:t>
            </a:r>
          </a:p>
        </p:txBody>
      </p:sp>
      <p:sp>
        <p:nvSpPr>
          <p:cNvPr id="4" name="Rectangle 3">
            <a:extLst>
              <a:ext uri="{FF2B5EF4-FFF2-40B4-BE49-F238E27FC236}">
                <a16:creationId xmlns:a16="http://schemas.microsoft.com/office/drawing/2014/main" id="{046A7CE0-CA50-4E29-ACDC-6F6FF42444B3}"/>
              </a:ext>
            </a:extLst>
          </p:cNvPr>
          <p:cNvSpPr/>
          <p:nvPr/>
        </p:nvSpPr>
        <p:spPr>
          <a:xfrm>
            <a:off x="802723" y="3116176"/>
            <a:ext cx="3137693"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4478"/>
                </a:solidFill>
                <a:effectLst/>
                <a:uLnTx/>
                <a:uFillTx/>
                <a:latin typeface="Garamond" panose="02020404030301010803" pitchFamily="18" charset="0"/>
                <a:ea typeface="+mn-ea"/>
                <a:cs typeface="+mn-cs"/>
              </a:rPr>
              <a:t>IBM POWER9 CPU</a:t>
            </a:r>
            <a:endParaRPr kumimoji="0" lang="en-US" sz="1350" b="1" i="0" u="none" strike="noStrike" kern="1200" cap="none" spc="0" normalizeH="0" baseline="0" noProof="0" dirty="0">
              <a:ln>
                <a:noFill/>
              </a:ln>
              <a:solidFill>
                <a:srgbClr val="264478"/>
              </a:solidFill>
              <a:effectLst/>
              <a:uLnTx/>
              <a:uFillTx/>
              <a:latin typeface="Garamond" panose="02020404030301010803" pitchFamily="18" charset="0"/>
              <a:ea typeface="+mn-ea"/>
              <a:cs typeface="+mn-cs"/>
            </a:endParaRPr>
          </a:p>
        </p:txBody>
      </p:sp>
      <p:sp>
        <p:nvSpPr>
          <p:cNvPr id="13" name="Rectangle 12">
            <a:extLst>
              <a:ext uri="{FF2B5EF4-FFF2-40B4-BE49-F238E27FC236}">
                <a16:creationId xmlns:a16="http://schemas.microsoft.com/office/drawing/2014/main" id="{F137E71F-D561-4D9D-B83A-232248175A0E}"/>
              </a:ext>
            </a:extLst>
          </p:cNvPr>
          <p:cNvSpPr/>
          <p:nvPr/>
        </p:nvSpPr>
        <p:spPr>
          <a:xfrm>
            <a:off x="4992330" y="3117994"/>
            <a:ext cx="3630736" cy="4616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64478"/>
                </a:solidFill>
                <a:effectLst/>
                <a:uLnTx/>
                <a:uFillTx/>
                <a:latin typeface="Garamond" panose="02020404030301010803" pitchFamily="18" charset="0"/>
                <a:ea typeface="+mn-ea"/>
                <a:cs typeface="+mn-cs"/>
              </a:rPr>
              <a:t>HBM-based FPGA board 	</a:t>
            </a:r>
            <a:endParaRPr kumimoji="0" lang="en-US" sz="1350" b="1" i="0" u="none" strike="noStrike" kern="1200" cap="none" spc="0" normalizeH="0" baseline="0" noProof="0" dirty="0">
              <a:ln>
                <a:noFill/>
              </a:ln>
              <a:solidFill>
                <a:srgbClr val="264478"/>
              </a:solidFill>
              <a:effectLst/>
              <a:uLnTx/>
              <a:uFillTx/>
              <a:latin typeface="Garamond" panose="02020404030301010803" pitchFamily="18" charset="0"/>
              <a:ea typeface="+mn-ea"/>
              <a:cs typeface="+mn-cs"/>
            </a:endParaRPr>
          </a:p>
        </p:txBody>
      </p:sp>
      <p:sp>
        <p:nvSpPr>
          <p:cNvPr id="6" name="Arrow: Left-Right 5">
            <a:extLst>
              <a:ext uri="{FF2B5EF4-FFF2-40B4-BE49-F238E27FC236}">
                <a16:creationId xmlns:a16="http://schemas.microsoft.com/office/drawing/2014/main" id="{C596C06C-D46D-4357-87C7-5C65279A2AAB}"/>
              </a:ext>
            </a:extLst>
          </p:cNvPr>
          <p:cNvSpPr/>
          <p:nvPr/>
        </p:nvSpPr>
        <p:spPr>
          <a:xfrm>
            <a:off x="3907974" y="2065366"/>
            <a:ext cx="1357342" cy="502848"/>
          </a:xfrm>
          <a:prstGeom prst="leftRightArrow">
            <a:avLst/>
          </a:prstGeom>
          <a:solidFill>
            <a:schemeClr val="bg2">
              <a:lumMod val="50000"/>
            </a:schemeClr>
          </a:solidFill>
          <a:ln w="9525">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1" u="none" strike="noStrike" kern="1200" cap="none" spc="0" normalizeH="0" baseline="0" noProof="0" dirty="0">
                <a:ln>
                  <a:noFill/>
                </a:ln>
                <a:solidFill>
                  <a:srgbClr val="FFFFFF"/>
                </a:solidFill>
                <a:effectLst/>
                <a:uLnTx/>
                <a:uFillTx/>
                <a:latin typeface="Calibri" panose="020F0502020204030204"/>
                <a:ea typeface="+mn-ea"/>
                <a:cs typeface="+mn-cs"/>
              </a:rPr>
              <a:t>OCAPI</a:t>
            </a:r>
            <a:endParaRPr kumimoji="0" lang="en-US" sz="1500" b="1"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TextBox 6"/>
          <p:cNvSpPr txBox="1"/>
          <p:nvPr/>
        </p:nvSpPr>
        <p:spPr>
          <a:xfrm>
            <a:off x="6978912" y="2810462"/>
            <a:ext cx="1560042"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1C1C1C"/>
                </a:solidFill>
                <a:effectLst/>
                <a:uLnTx/>
                <a:uFillTx/>
                <a:latin typeface="Garamond" panose="02020404030301010803" pitchFamily="18" charset="0"/>
                <a:ea typeface="+mn-ea"/>
                <a:cs typeface="+mn-cs"/>
              </a:rPr>
              <a:t>Source: </a:t>
            </a:r>
            <a:r>
              <a:rPr kumimoji="0" lang="en-US" sz="1350" b="1" i="0" u="none" strike="noStrike" kern="1200" cap="none" spc="0" normalizeH="0" baseline="0" noProof="0" dirty="0" err="1">
                <a:ln>
                  <a:noFill/>
                </a:ln>
                <a:solidFill>
                  <a:srgbClr val="1C1C1C"/>
                </a:solidFill>
                <a:effectLst/>
                <a:uLnTx/>
                <a:uFillTx/>
                <a:latin typeface="Garamond" panose="02020404030301010803" pitchFamily="18" charset="0"/>
                <a:ea typeface="+mn-ea"/>
                <a:cs typeface="+mn-cs"/>
              </a:rPr>
              <a:t>AlphaData</a:t>
            </a:r>
            <a:endParaRPr kumimoji="0" lang="en-US" sz="1350" b="1" i="0" u="none" strike="noStrike" kern="1200" cap="none" spc="0" normalizeH="0" baseline="0" noProof="0" dirty="0">
              <a:ln>
                <a:noFill/>
              </a:ln>
              <a:solidFill>
                <a:srgbClr val="1C1C1C"/>
              </a:solidFill>
              <a:effectLst/>
              <a:uLnTx/>
              <a:uFillTx/>
              <a:latin typeface="Garamond" panose="02020404030301010803" pitchFamily="18" charset="0"/>
              <a:ea typeface="+mn-ea"/>
              <a:cs typeface="+mn-cs"/>
            </a:endParaRPr>
          </a:p>
        </p:txBody>
      </p:sp>
      <p:sp>
        <p:nvSpPr>
          <p:cNvPr id="12" name="TextBox 11"/>
          <p:cNvSpPr txBox="1"/>
          <p:nvPr/>
        </p:nvSpPr>
        <p:spPr>
          <a:xfrm>
            <a:off x="3036704" y="2922986"/>
            <a:ext cx="1114408"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1C1C1C"/>
                </a:solidFill>
                <a:effectLst/>
                <a:uLnTx/>
                <a:uFillTx/>
                <a:latin typeface="Garamond" panose="02020404030301010803" pitchFamily="18" charset="0"/>
                <a:ea typeface="+mn-ea"/>
                <a:cs typeface="+mn-cs"/>
              </a:rPr>
              <a:t>Source: IBM</a:t>
            </a:r>
          </a:p>
        </p:txBody>
      </p:sp>
      <p:sp>
        <p:nvSpPr>
          <p:cNvPr id="14" name="Rectangle 13">
            <a:extLst>
              <a:ext uri="{FF2B5EF4-FFF2-40B4-BE49-F238E27FC236}">
                <a16:creationId xmlns:a16="http://schemas.microsoft.com/office/drawing/2014/main" id="{0A6BA7AB-B09E-4C11-BA93-BC8ADAFA3CDC}"/>
              </a:ext>
            </a:extLst>
          </p:cNvPr>
          <p:cNvSpPr/>
          <p:nvPr/>
        </p:nvSpPr>
        <p:spPr>
          <a:xfrm>
            <a:off x="1" y="3960778"/>
            <a:ext cx="9143261" cy="980390"/>
          </a:xfrm>
          <a:prstGeom prst="rect">
            <a:avLst/>
          </a:prstGeom>
          <a:solidFill>
            <a:srgbClr val="EDEFF3"/>
          </a:solidFill>
          <a:ln w="190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0359E"/>
                </a:solidFill>
                <a:effectLst/>
                <a:uLnTx/>
                <a:uFillTx/>
                <a:latin typeface="Tahoma" panose="020B0604030504040204" pitchFamily="34" charset="0"/>
                <a:ea typeface="Tahoma" panose="020B0604030504040204" pitchFamily="34" charset="0"/>
                <a:cs typeface="Tahoma" panose="020B0604030504040204" pitchFamily="34" charset="0"/>
              </a:rPr>
              <a:t>Near-HBM FPGA-based accelerator</a:t>
            </a:r>
          </a:p>
        </p:txBody>
      </p:sp>
      <p:sp>
        <p:nvSpPr>
          <p:cNvPr id="5" name="Slide Number Placeholder 4">
            <a:extLst>
              <a:ext uri="{FF2B5EF4-FFF2-40B4-BE49-F238E27FC236}">
                <a16:creationId xmlns:a16="http://schemas.microsoft.com/office/drawing/2014/main" id="{8ADAB484-6E5C-A549-A193-B92DC811278A}"/>
              </a:ext>
            </a:extLst>
          </p:cNvPr>
          <p:cNvSpPr>
            <a:spLocks noGrp="1"/>
          </p:cNvSpPr>
          <p:nvPr>
            <p:ph type="sldNum" sz="quarter" idx="4"/>
          </p:nvPr>
        </p:nvSpPr>
        <p:spPr>
          <a:xfrm>
            <a:off x="8243316" y="6356351"/>
            <a:ext cx="505206" cy="365125"/>
          </a:xfrm>
          <a:prstGeom prst="rect">
            <a:avLst/>
          </a:prstGeom>
        </p:spPr>
        <p:txBody>
          <a:bodyPr anchor="b"/>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6742F1-6635-4F3B-A1BB-91C9B3B8DD12}" type="slidenum">
              <a:rPr kumimoji="0" lang="en-US" sz="1200" b="0" i="0" u="none" strike="noStrike" kern="1200" cap="none" spc="0" normalizeH="0" baseline="0" noProof="0" smtClean="0">
                <a:ln>
                  <a:noFill/>
                </a:ln>
                <a:solidFill>
                  <a:srgbClr val="000000"/>
                </a:solidFill>
                <a:effectLst/>
                <a:uLnTx/>
                <a:uFillTx/>
                <a:latin typeface="Tahom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srgbClr val="1C1C1C"/>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BE4B8468-F22F-A64E-A0D5-417E662A5067}"/>
              </a:ext>
            </a:extLst>
          </p:cNvPr>
          <p:cNvSpPr txBox="1">
            <a:spLocks/>
          </p:cNvSpPr>
          <p:nvPr/>
        </p:nvSpPr>
        <p:spPr>
          <a:xfrm>
            <a:off x="395536" y="5502268"/>
            <a:ext cx="8056058" cy="44701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5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Two communication technologies</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15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5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CAPI2</a:t>
            </a:r>
            <a:r>
              <a:rPr kumimoji="0" lang="en-US" sz="15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150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OCAPI</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Content Placeholder 2">
            <a:extLst>
              <a:ext uri="{FF2B5EF4-FFF2-40B4-BE49-F238E27FC236}">
                <a16:creationId xmlns:a16="http://schemas.microsoft.com/office/drawing/2014/main" id="{32EE7DC8-95F9-474C-94C4-45A660375705}"/>
              </a:ext>
            </a:extLst>
          </p:cNvPr>
          <p:cNvSpPr txBox="1">
            <a:spLocks/>
          </p:cNvSpPr>
          <p:nvPr/>
        </p:nvSpPr>
        <p:spPr>
          <a:xfrm>
            <a:off x="251520" y="5790300"/>
            <a:ext cx="8056058" cy="44701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5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Two memory technologies</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5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DDR4</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165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HBM</a:t>
            </a:r>
            <a:endPar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Content Placeholder 2">
            <a:extLst>
              <a:ext uri="{FF2B5EF4-FFF2-40B4-BE49-F238E27FC236}">
                <a16:creationId xmlns:a16="http://schemas.microsoft.com/office/drawing/2014/main" id="{B45DCFD5-25A7-0B45-B861-5FC0D8EDD1A8}"/>
              </a:ext>
            </a:extLst>
          </p:cNvPr>
          <p:cNvSpPr txBox="1">
            <a:spLocks/>
          </p:cNvSpPr>
          <p:nvPr/>
        </p:nvSpPr>
        <p:spPr>
          <a:xfrm>
            <a:off x="251520" y="6078332"/>
            <a:ext cx="8056058" cy="44701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5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Two workloads</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5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Weather Modeling </a:t>
            </a:r>
            <a:r>
              <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and</a:t>
            </a:r>
            <a:r>
              <a:rPr kumimoji="0" lang="en-US" sz="1650" b="1"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Genome Analysis</a:t>
            </a:r>
            <a:endPar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65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9581008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799322-AC20-684E-9F77-0A716027416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84831" y="1087822"/>
            <a:ext cx="2975882" cy="2724875"/>
          </a:xfrm>
          <a:prstGeom prst="rect">
            <a:avLst/>
          </a:prstGeom>
        </p:spPr>
      </p:pic>
      <p:sp>
        <p:nvSpPr>
          <p:cNvPr id="2" name="Title 1">
            <a:extLst>
              <a:ext uri="{FF2B5EF4-FFF2-40B4-BE49-F238E27FC236}">
                <a16:creationId xmlns:a16="http://schemas.microsoft.com/office/drawing/2014/main" id="{27D31D35-E386-D340-99D2-D23BA9C0DC47}"/>
              </a:ext>
            </a:extLst>
          </p:cNvPr>
          <p:cNvSpPr>
            <a:spLocks noGrp="1"/>
          </p:cNvSpPr>
          <p:nvPr>
            <p:ph type="title"/>
          </p:nvPr>
        </p:nvSpPr>
        <p:spPr/>
        <p:txBody>
          <a:bodyPr/>
          <a:lstStyle/>
          <a:p>
            <a:r>
              <a:rPr lang="en-US" dirty="0"/>
              <a:t>Performance &amp; Energy Greatly Improve</a:t>
            </a:r>
          </a:p>
        </p:txBody>
      </p:sp>
      <p:cxnSp>
        <p:nvCxnSpPr>
          <p:cNvPr id="9" name="Straight Connector 8">
            <a:extLst>
              <a:ext uri="{FF2B5EF4-FFF2-40B4-BE49-F238E27FC236}">
                <a16:creationId xmlns:a16="http://schemas.microsoft.com/office/drawing/2014/main" id="{7E49C00D-0FFC-E042-BDE2-45141F23A0E4}"/>
              </a:ext>
            </a:extLst>
          </p:cNvPr>
          <p:cNvCxnSpPr>
            <a:cxnSpLocks/>
          </p:cNvCxnSpPr>
          <p:nvPr/>
        </p:nvCxnSpPr>
        <p:spPr>
          <a:xfrm>
            <a:off x="5362690" y="3388430"/>
            <a:ext cx="2491130"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A4C7F3C-E6DA-324C-90F8-B69F16B6A64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35534" y="1066703"/>
            <a:ext cx="3727624" cy="2579018"/>
          </a:xfrm>
          <a:prstGeom prst="rect">
            <a:avLst/>
          </a:prstGeom>
        </p:spPr>
      </p:pic>
      <p:sp>
        <p:nvSpPr>
          <p:cNvPr id="11" name="Rectangle 10">
            <a:extLst>
              <a:ext uri="{FF2B5EF4-FFF2-40B4-BE49-F238E27FC236}">
                <a16:creationId xmlns:a16="http://schemas.microsoft.com/office/drawing/2014/main" id="{69A74B65-F4B0-3846-85E6-63AB2FAC450D}"/>
              </a:ext>
            </a:extLst>
          </p:cNvPr>
          <p:cNvSpPr/>
          <p:nvPr/>
        </p:nvSpPr>
        <p:spPr>
          <a:xfrm>
            <a:off x="1273629" y="980728"/>
            <a:ext cx="2632982" cy="2141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CH"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90953CB8-DCF1-EE40-A622-8E1A2340FE02}"/>
              </a:ext>
            </a:extLst>
          </p:cNvPr>
          <p:cNvCxnSpPr>
            <a:cxnSpLocks/>
          </p:cNvCxnSpPr>
          <p:nvPr/>
        </p:nvCxnSpPr>
        <p:spPr>
          <a:xfrm>
            <a:off x="1257207" y="1474544"/>
            <a:ext cx="3007905"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A875F00-C15A-A941-BFEB-2509475F7C03}"/>
              </a:ext>
            </a:extLst>
          </p:cNvPr>
          <p:cNvSpPr>
            <a:spLocks noGrp="1"/>
          </p:cNvSpPr>
          <p:nvPr>
            <p:ph type="sldNum" sz="quarter" idx="12"/>
          </p:nvPr>
        </p:nvSpPr>
        <p:spPr>
          <a:xfrm>
            <a:off x="7151339" y="6540399"/>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C3B5F978-99DD-4B09-979A-AB31C135CAD9}" type="slidenum">
              <a:rPr kumimoji="0" lang="en-US" sz="1200" b="1" i="0" u="none" strike="noStrike" kern="1200" cap="none" spc="0" normalizeH="0" baseline="0" noProof="0" smtClean="0">
                <a:ln>
                  <a:noFill/>
                </a:ln>
                <a:solidFill>
                  <a:srgbClr val="000000"/>
                </a:solidFill>
                <a:effectLst/>
                <a:uLnTx/>
                <a:uFillTx/>
                <a:latin typeface="Tahoma"/>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88</a:t>
            </a:fld>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11144B7-9AA2-0F43-B87D-8F2D55E744DE}"/>
              </a:ext>
            </a:extLst>
          </p:cNvPr>
          <p:cNvSpPr/>
          <p:nvPr/>
        </p:nvSpPr>
        <p:spPr>
          <a:xfrm>
            <a:off x="36512" y="4142169"/>
            <a:ext cx="9144000" cy="415498"/>
          </a:xfrm>
          <a:prstGeom prst="rect">
            <a:avLst/>
          </a:prstGeom>
          <a:solidFill>
            <a:schemeClr val="accent1">
              <a:lumMod val="10000"/>
              <a:lumOff val="90000"/>
            </a:schemeClr>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5-27× performance </a:t>
            </a:r>
            <a:r>
              <a:rPr kumimoji="0" lang="en-US" sz="2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vs. </a:t>
            </a:r>
            <a:r>
              <a:rPr kumimoji="0" lang="en-US" sz="2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16-core (64-thread) IBM POWER9 CPU</a:t>
            </a:r>
          </a:p>
        </p:txBody>
      </p:sp>
      <p:sp>
        <p:nvSpPr>
          <p:cNvPr id="12" name="Rectangle 11">
            <a:extLst>
              <a:ext uri="{FF2B5EF4-FFF2-40B4-BE49-F238E27FC236}">
                <a16:creationId xmlns:a16="http://schemas.microsoft.com/office/drawing/2014/main" id="{C0665E6E-EFAF-C248-86B4-E802E91B2018}"/>
              </a:ext>
            </a:extLst>
          </p:cNvPr>
          <p:cNvSpPr/>
          <p:nvPr/>
        </p:nvSpPr>
        <p:spPr>
          <a:xfrm>
            <a:off x="36512" y="5714672"/>
            <a:ext cx="9144000" cy="415498"/>
          </a:xfrm>
          <a:prstGeom prst="rect">
            <a:avLst/>
          </a:prstGeom>
          <a:solidFill>
            <a:schemeClr val="accent1">
              <a:lumMod val="10000"/>
              <a:lumOff val="90000"/>
            </a:schemeClr>
          </a:solidFill>
        </p:spPr>
        <p:txBody>
          <a:bodyPr wrap="square">
            <a:spAutoFit/>
          </a:bodyPr>
          <a:lstStyle/>
          <a:p>
            <a:pPr marL="0" marR="0" lvl="0" indent="0" algn="ctr" defTabSz="685800" rtl="0" eaLnBrk="1" fontAlgn="auto" latinLnBrk="0" hangingPunct="1">
              <a:lnSpc>
                <a:spcPct val="100000"/>
              </a:lnSpc>
              <a:spcBef>
                <a:spcPts val="0"/>
              </a:spcBef>
              <a:spcAft>
                <a:spcPts val="375"/>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HBM alleviates memory bandwidth contention vs. DDR4</a:t>
            </a:r>
            <a:endParaRPr kumimoji="0" lang="en-US" sz="2100" b="0"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DFDB34E3-F705-7440-BDB7-FB68551B6F9B}"/>
              </a:ext>
            </a:extLst>
          </p:cNvPr>
          <p:cNvSpPr/>
          <p:nvPr/>
        </p:nvSpPr>
        <p:spPr>
          <a:xfrm>
            <a:off x="36512" y="4681670"/>
            <a:ext cx="9144000" cy="415498"/>
          </a:xfrm>
          <a:prstGeom prst="rect">
            <a:avLst/>
          </a:prstGeom>
          <a:solidFill>
            <a:schemeClr val="accent1">
              <a:lumMod val="10000"/>
              <a:lumOff val="90000"/>
            </a:schemeClr>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12-133× energy efficiency </a:t>
            </a:r>
            <a:r>
              <a:rPr kumimoji="0" lang="en-US" sz="2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vs. </a:t>
            </a:r>
            <a:r>
              <a:rPr kumimoji="0" lang="en-US" sz="2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16-core (64-thread) IBM POWER9 CPU</a:t>
            </a:r>
          </a:p>
        </p:txBody>
      </p:sp>
    </p:spTree>
    <p:extLst>
      <p:ext uri="{BB962C8B-B14F-4D97-AF65-F5344CB8AC3E}">
        <p14:creationId xmlns:p14="http://schemas.microsoft.com/office/powerpoint/2010/main" val="132268988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7F95-FF6B-654D-95C6-AD41C66E3683}"/>
              </a:ext>
            </a:extLst>
          </p:cNvPr>
          <p:cNvSpPr>
            <a:spLocks noGrp="1"/>
          </p:cNvSpPr>
          <p:nvPr>
            <p:ph type="title"/>
          </p:nvPr>
        </p:nvSpPr>
        <p:spPr/>
        <p:txBody>
          <a:bodyPr/>
          <a:lstStyle/>
          <a:p>
            <a:r>
              <a:rPr lang="en-US" dirty="0"/>
              <a:t>More On Near-Memory </a:t>
            </a:r>
            <a:r>
              <a:rPr lang="en-US" dirty="0" err="1"/>
              <a:t>SneakySnake</a:t>
            </a:r>
            <a:endParaRPr lang="en-US" dirty="0"/>
          </a:p>
        </p:txBody>
      </p:sp>
      <p:sp>
        <p:nvSpPr>
          <p:cNvPr id="3" name="Slide Number Placeholder 2">
            <a:extLst>
              <a:ext uri="{FF2B5EF4-FFF2-40B4-BE49-F238E27FC236}">
                <a16:creationId xmlns:a16="http://schemas.microsoft.com/office/drawing/2014/main" id="{0D137D6E-472B-9545-BC90-4764A091EB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60A72CBA-36E4-2E48-B856-DDCFDCFF91FA}"/>
              </a:ext>
            </a:extLst>
          </p:cNvPr>
          <p:cNvPicPr>
            <a:picLocks noChangeAspect="1"/>
          </p:cNvPicPr>
          <p:nvPr/>
        </p:nvPicPr>
        <p:blipFill rotWithShape="1">
          <a:blip r:embed="rId2">
            <a:extLst>
              <a:ext uri="{28A0092B-C50C-407E-A947-70E740481C1C}">
                <a14:useLocalDpi xmlns:a14="http://schemas.microsoft.com/office/drawing/2010/main" val="0"/>
              </a:ext>
            </a:extLst>
          </a:blip>
          <a:srcRect l="4325" t="25508" r="35825" b="29425"/>
          <a:stretch/>
        </p:blipFill>
        <p:spPr>
          <a:xfrm>
            <a:off x="827584" y="2683149"/>
            <a:ext cx="7488832" cy="3626171"/>
          </a:xfrm>
          <a:prstGeom prst="rect">
            <a:avLst/>
          </a:prstGeom>
        </p:spPr>
      </p:pic>
      <p:sp>
        <p:nvSpPr>
          <p:cNvPr id="6" name="Rectangle 5">
            <a:extLst>
              <a:ext uri="{FF2B5EF4-FFF2-40B4-BE49-F238E27FC236}">
                <a16:creationId xmlns:a16="http://schemas.microsoft.com/office/drawing/2014/main" id="{34726789-60B9-0041-AA5A-82AD45A48174}"/>
              </a:ext>
            </a:extLst>
          </p:cNvPr>
          <p:cNvSpPr/>
          <p:nvPr/>
        </p:nvSpPr>
        <p:spPr>
          <a:xfrm>
            <a:off x="200218" y="914400"/>
            <a:ext cx="8943782"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Gagandeep Singh, Mohammed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Alser</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Damla</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Senol</a:t>
            </a:r>
            <a:r>
              <a:rPr kumimoji="0" lang="en-US" sz="1800" b="0" i="0" u="none" strike="noStrike" kern="1200" cap="none" spc="0" normalizeH="0" baseline="0" noProof="0" dirty="0">
                <a:ln>
                  <a:noFill/>
                </a:ln>
                <a:solidFill>
                  <a:srgbClr val="000000"/>
                </a:solidFill>
                <a:effectLst/>
                <a:uLnTx/>
                <a:uFillTx/>
                <a:latin typeface="Tahoma"/>
                <a:ea typeface="+mn-ea"/>
                <a:cs typeface="+mn-cs"/>
              </a:rPr>
              <a:t> Cali,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Dionysios</a:t>
            </a:r>
            <a:r>
              <a:rPr kumimoji="0" lang="en-US" sz="1800" b="0" i="0" u="none" strike="noStrike" kern="1200" cap="none" spc="0" normalizeH="0" baseline="0" noProof="0" dirty="0">
                <a:ln>
                  <a:noFill/>
                </a:ln>
                <a:solidFill>
                  <a:srgbClr val="000000"/>
                </a:solidFill>
                <a:effectLst/>
                <a:uLnTx/>
                <a:uFillTx/>
                <a:latin typeface="Tahoma"/>
                <a:ea typeface="+mn-ea"/>
                <a:cs typeface="+mn-cs"/>
              </a:rPr>
              <a:t> Diamantopoulos, Juan Gomez-Luna, Henk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Corporaal</a:t>
            </a:r>
            <a:r>
              <a:rPr kumimoji="0" lang="en-US" sz="1800" b="0" i="0" u="none" strike="noStrike" kern="1200" cap="none" spc="0" normalizeH="0" baseline="0" noProof="0" dirty="0">
                <a:ln>
                  <a:noFill/>
                </a:ln>
                <a:solidFill>
                  <a:srgbClr val="000000"/>
                </a:solidFill>
                <a:effectLst/>
                <a:uLnTx/>
                <a:uFillTx/>
                <a:latin typeface="Tahoma"/>
                <a:ea typeface="+mn-ea"/>
                <a:cs typeface="+mn-cs"/>
              </a:rPr>
              <a:t>, Onur Mutlu,</a:t>
            </a:r>
            <a:endParaRPr kumimoji="0" lang="ar-SA"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rPr>
              <a:t>“</a:t>
            </a: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FPGA-Based Near-Memory Acceleration of Modern Data-Intensive Applications</a:t>
            </a:r>
            <a:r>
              <a:rPr kumimoji="0" lang="en-US" sz="1800" b="1" i="0" u="none" strike="noStrike" kern="1200" cap="none" spc="0" normalizeH="0" baseline="0" noProof="0" dirty="0">
                <a:ln>
                  <a:noFill/>
                </a:ln>
                <a:solidFill>
                  <a:srgbClr val="0000FF"/>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IEEE Micro,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t>
            </a:r>
            <a:r>
              <a:rPr kumimoji="0" lang="en-US" sz="1800" b="0" i="0" u="none" strike="noStrike" kern="1200" cap="none" spc="0" normalizeH="0" baseline="0" noProof="0" dirty="0">
                <a:ln>
                  <a:noFill/>
                </a:ln>
                <a:solidFill>
                  <a:srgbClr val="000000"/>
                </a:solidFill>
                <a:effectLst/>
                <a:uLnTx/>
                <a:uFillTx/>
                <a:latin typeface="Tahoma"/>
                <a:ea typeface="+mn-ea"/>
                <a:cs typeface="+mn-cs"/>
                <a:hlinkClick r:id="rId4"/>
              </a:rPr>
              <a:t>Source Code</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388125691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4EE94-5DF1-9827-6E41-D3E9D1B789A4}"/>
              </a:ext>
            </a:extLst>
          </p:cNvPr>
          <p:cNvSpPr>
            <a:spLocks noGrp="1"/>
          </p:cNvSpPr>
          <p:nvPr>
            <p:ph type="title"/>
          </p:nvPr>
        </p:nvSpPr>
        <p:spPr/>
        <p:txBody>
          <a:bodyPr/>
          <a:lstStyle/>
          <a:p>
            <a:r>
              <a:rPr lang="en-US" dirty="0"/>
              <a:t>A Few Overview Readings (IV)</a:t>
            </a:r>
          </a:p>
        </p:txBody>
      </p:sp>
      <p:sp>
        <p:nvSpPr>
          <p:cNvPr id="3" name="Content Placeholder 2">
            <a:extLst>
              <a:ext uri="{FF2B5EF4-FFF2-40B4-BE49-F238E27FC236}">
                <a16:creationId xmlns:a16="http://schemas.microsoft.com/office/drawing/2014/main" id="{7B865B22-4719-3B6A-D680-0E30ED55FE30}"/>
              </a:ext>
            </a:extLst>
          </p:cNvPr>
          <p:cNvSpPr>
            <a:spLocks noGrp="1"/>
          </p:cNvSpPr>
          <p:nvPr>
            <p:ph idx="1"/>
          </p:nvPr>
        </p:nvSpPr>
        <p:spPr/>
        <p:txBody>
          <a:bodyPr/>
          <a:lstStyle/>
          <a:p>
            <a:r>
              <a:rPr lang="en-US" b="1" dirty="0">
                <a:solidFill>
                  <a:srgbClr val="0432FF"/>
                </a:solidFill>
              </a:rPr>
              <a:t>To appear at DAC 2023</a:t>
            </a:r>
          </a:p>
          <a:p>
            <a:endParaRPr lang="en-US" dirty="0"/>
          </a:p>
        </p:txBody>
      </p:sp>
      <p:sp>
        <p:nvSpPr>
          <p:cNvPr id="4" name="Slide Number Placeholder 3">
            <a:extLst>
              <a:ext uri="{FF2B5EF4-FFF2-40B4-BE49-F238E27FC236}">
                <a16:creationId xmlns:a16="http://schemas.microsoft.com/office/drawing/2014/main" id="{3C303104-3972-61E6-42EA-2ADAFA6C4CBB}"/>
              </a:ext>
            </a:extLst>
          </p:cNvPr>
          <p:cNvSpPr>
            <a:spLocks noGrp="1"/>
          </p:cNvSpPr>
          <p:nvPr>
            <p:ph type="sldNum" sz="quarter" idx="11"/>
          </p:nvPr>
        </p:nvSpPr>
        <p:spPr/>
        <p:txBody>
          <a:bodyPr/>
          <a:lstStyle/>
          <a:p>
            <a:fld id="{323594FA-E141-4234-AE05-360401972BE7}" type="slidenum">
              <a:rPr lang="en-US" altLang="en-US" smtClean="0"/>
              <a:pPr/>
              <a:t>9</a:t>
            </a:fld>
            <a:endParaRPr lang="en-US" altLang="en-US"/>
          </a:p>
        </p:txBody>
      </p:sp>
      <p:pic>
        <p:nvPicPr>
          <p:cNvPr id="5" name="Picture 4">
            <a:extLst>
              <a:ext uri="{FF2B5EF4-FFF2-40B4-BE49-F238E27FC236}">
                <a16:creationId xmlns:a16="http://schemas.microsoft.com/office/drawing/2014/main" id="{722983AC-1FAE-39B7-B886-F6918B74F657}"/>
              </a:ext>
            </a:extLst>
          </p:cNvPr>
          <p:cNvPicPr>
            <a:picLocks noChangeAspect="1"/>
          </p:cNvPicPr>
          <p:nvPr/>
        </p:nvPicPr>
        <p:blipFill>
          <a:blip r:embed="rId2"/>
          <a:stretch>
            <a:fillRect/>
          </a:stretch>
        </p:blipFill>
        <p:spPr>
          <a:xfrm>
            <a:off x="8993" y="2924944"/>
            <a:ext cx="9017514" cy="2121768"/>
          </a:xfrm>
          <a:prstGeom prst="rect">
            <a:avLst/>
          </a:prstGeom>
        </p:spPr>
      </p:pic>
    </p:spTree>
    <p:extLst>
      <p:ext uri="{BB962C8B-B14F-4D97-AF65-F5344CB8AC3E}">
        <p14:creationId xmlns:p14="http://schemas.microsoft.com/office/powerpoint/2010/main" val="336362548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Location Filtering in 3D-Stacked PIM</a:t>
            </a:r>
          </a:p>
        </p:txBody>
      </p:sp>
      <p:sp>
        <p:nvSpPr>
          <p:cNvPr id="3" name="Content Placeholder 2"/>
          <p:cNvSpPr>
            <a:spLocks noGrp="1"/>
          </p:cNvSpPr>
          <p:nvPr>
            <p:ph idx="1"/>
          </p:nvPr>
        </p:nvSpPr>
        <p:spPr>
          <a:xfrm>
            <a:off x="228600" y="908720"/>
            <a:ext cx="8915400" cy="4876800"/>
          </a:xfrm>
        </p:spPr>
        <p:txBody>
          <a:bodyPr/>
          <a:lstStyle/>
          <a:p>
            <a:r>
              <a:rPr lang="en-US" sz="1500" dirty="0"/>
              <a:t>Jeremie S. Kim, Damla Senol Cali, </a:t>
            </a:r>
            <a:r>
              <a:rPr lang="en-US" sz="1500" dirty="0" err="1"/>
              <a:t>Hongyi</a:t>
            </a:r>
            <a:r>
              <a:rPr lang="en-US" sz="1500" dirty="0"/>
              <a:t> Xin, </a:t>
            </a:r>
            <a:r>
              <a:rPr lang="en-US" sz="1500" dirty="0" err="1"/>
              <a:t>Donghyuk</a:t>
            </a:r>
            <a:r>
              <a:rPr lang="en-US" sz="1500" dirty="0"/>
              <a:t> Lee, Saugata Ghose, Mohammed Alser, Hasan Hassan, </a:t>
            </a:r>
            <a:r>
              <a:rPr lang="en-US" sz="1500" dirty="0" err="1"/>
              <a:t>Oguz</a:t>
            </a:r>
            <a:r>
              <a:rPr lang="en-US" sz="1500" dirty="0"/>
              <a:t> </a:t>
            </a:r>
            <a:r>
              <a:rPr lang="en-US" sz="1500" dirty="0" err="1"/>
              <a:t>Ergin</a:t>
            </a:r>
            <a:r>
              <a:rPr lang="en-US" sz="1500" dirty="0"/>
              <a:t>, Can Alkan,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"GRIM-Filter: Fast Seed Location Filtering in DNA Read Mapping Using Processing-in-Memory Technologies"</a:t>
            </a:r>
            <a:br>
              <a:rPr lang="en-US" sz="1500" dirty="0"/>
            </a:br>
            <a:r>
              <a:rPr lang="en-US" sz="1500" b="1" i="1" dirty="0">
                <a:hlinkClick r:id="rId3"/>
              </a:rPr>
              <a:t>BMC Genomics</a:t>
            </a:r>
            <a:r>
              <a:rPr lang="en-US" sz="1500" dirty="0"/>
              <a:t>, 2018.</a:t>
            </a:r>
            <a:br>
              <a:rPr lang="en-US" sz="1500" dirty="0"/>
            </a:br>
            <a:r>
              <a:rPr lang="en-US" sz="1500" i="1" dirty="0"/>
              <a:t>Proceedings of the </a:t>
            </a:r>
            <a:r>
              <a:rPr lang="en-US" sz="1500" i="1" dirty="0">
                <a:hlinkClick r:id="rId4"/>
              </a:rPr>
              <a:t>16th Asia Pacific Bioinformatics Conference</a:t>
            </a:r>
            <a:r>
              <a:rPr lang="en-US" sz="1500" i="1" dirty="0"/>
              <a:t> (</a:t>
            </a:r>
            <a:r>
              <a:rPr lang="en-US" sz="1500" b="1" i="1" dirty="0"/>
              <a:t>APBC</a:t>
            </a:r>
            <a:r>
              <a:rPr lang="en-US" sz="1500" i="1" dirty="0"/>
              <a:t>)</a:t>
            </a:r>
            <a:r>
              <a:rPr lang="en-US" sz="1500" dirty="0"/>
              <a:t>, Yokohama, Japan, January 2018.</a:t>
            </a:r>
            <a:br>
              <a:rPr lang="en-US" sz="1500" dirty="0"/>
            </a:br>
            <a:r>
              <a:rPr lang="en-US" sz="1500" dirty="0"/>
              <a:t>[</a:t>
            </a:r>
            <a:r>
              <a:rPr lang="en-US" sz="1500" dirty="0">
                <a:hlinkClick r:id="rId5"/>
              </a:rPr>
              <a:t>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Source Code</a:t>
            </a:r>
            <a:r>
              <a:rPr lang="en-US" sz="1500" dirty="0"/>
              <a:t>]</a:t>
            </a:r>
            <a:br>
              <a:rPr lang="en-US" sz="1500" dirty="0"/>
            </a:br>
            <a:r>
              <a:rPr lang="en-US" sz="1500" dirty="0"/>
              <a:t>[</a:t>
            </a:r>
            <a:r>
              <a:rPr lang="en-US" sz="1500" dirty="0">
                <a:hlinkClick r:id="rId2"/>
              </a:rPr>
              <a:t>arxiv.org Version (pdf)</a:t>
            </a:r>
            <a:r>
              <a:rPr lang="en-US" sz="1500" dirty="0"/>
              <a:t>]</a:t>
            </a:r>
            <a:br>
              <a:rPr lang="en-US" sz="1500" dirty="0"/>
            </a:br>
            <a:r>
              <a:rPr lang="en-US" sz="1500" dirty="0"/>
              <a:t>[</a:t>
            </a:r>
            <a:r>
              <a:rPr lang="en-US" sz="1500" dirty="0">
                <a:hlinkClick r:id="rId8"/>
              </a:rPr>
              <a:t>Talk Video at AACBB 2019</a:t>
            </a:r>
            <a:r>
              <a:rPr lang="en-US" sz="1500" dirty="0"/>
              <a:t>]</a:t>
            </a:r>
            <a:br>
              <a:rPr lang="en-US" sz="1500" dirty="0"/>
            </a:br>
            <a:endParaRPr lang="en-US" sz="15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7" name="Picture 6">
            <a:extLst>
              <a:ext uri="{FF2B5EF4-FFF2-40B4-BE49-F238E27FC236}">
                <a16:creationId xmlns:a16="http://schemas.microsoft.com/office/drawing/2014/main" id="{E889BE46-D834-C54F-BC65-2135ED7AF569}"/>
              </a:ext>
            </a:extLst>
          </p:cNvPr>
          <p:cNvPicPr>
            <a:picLocks noChangeAspect="1"/>
          </p:cNvPicPr>
          <p:nvPr/>
        </p:nvPicPr>
        <p:blipFill rotWithShape="1">
          <a:blip r:embed="rId9">
            <a:extLst>
              <a:ext uri="{28A0092B-C50C-407E-A947-70E740481C1C}">
                <a14:useLocalDpi xmlns:a14="http://schemas.microsoft.com/office/drawing/2010/main" val="0"/>
              </a:ext>
            </a:extLst>
          </a:blip>
          <a:srcRect t="53415"/>
          <a:stretch/>
        </p:blipFill>
        <p:spPr>
          <a:xfrm>
            <a:off x="732264" y="3771623"/>
            <a:ext cx="7679472" cy="2475257"/>
          </a:xfrm>
          <a:prstGeom prst="rect">
            <a:avLst/>
          </a:prstGeom>
        </p:spPr>
      </p:pic>
    </p:spTree>
    <p:extLst>
      <p:ext uri="{BB962C8B-B14F-4D97-AF65-F5344CB8AC3E}">
        <p14:creationId xmlns:p14="http://schemas.microsoft.com/office/powerpoint/2010/main" val="3194699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826102"/>
            <a:ext cx="5040560" cy="361912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040851" y="3275692"/>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2771636"/>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586589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p:txBody>
          <a:bodyPr/>
          <a:lstStyle/>
          <a:p>
            <a:r>
              <a:rPr lang="en-US" dirty="0"/>
              <a:t>In-Storage Genome Filtering </a:t>
            </a:r>
            <a:r>
              <a:rPr lang="en-US" sz="3000" b="1" dirty="0">
                <a:solidFill>
                  <a:srgbClr val="006633"/>
                </a:solidFill>
              </a:rPr>
              <a:t>[ASPLOS 2022]</a:t>
            </a:r>
            <a:r>
              <a:rPr lang="en-US" dirty="0"/>
              <a:t> </a:t>
            </a:r>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Tree>
    <p:extLst>
      <p:ext uri="{BB962C8B-B14F-4D97-AF65-F5344CB8AC3E}">
        <p14:creationId xmlns:p14="http://schemas.microsoft.com/office/powerpoint/2010/main" val="362093580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Genome Sequence Analysis</a:t>
            </a:r>
          </a:p>
        </p:txBody>
      </p:sp>
      <p:sp>
        <p:nvSpPr>
          <p:cNvPr id="21" name="Rectangle 20">
            <a:extLst>
              <a:ext uri="{FF2B5EF4-FFF2-40B4-BE49-F238E27FC236}">
                <a16:creationId xmlns:a16="http://schemas.microsoft.com/office/drawing/2014/main" id="{E01ACC52-BF73-DA42-AD9D-F8B156EAD431}"/>
              </a:ext>
            </a:extLst>
          </p:cNvPr>
          <p:cNvSpPr/>
          <p:nvPr/>
        </p:nvSpPr>
        <p:spPr>
          <a:xfrm>
            <a:off x="0" y="4374560"/>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22" name="Rectangle 21">
            <a:extLst>
              <a:ext uri="{FF2B5EF4-FFF2-40B4-BE49-F238E27FC236}">
                <a16:creationId xmlns:a16="http://schemas.microsoft.com/office/drawing/2014/main" id="{F3671EFC-1331-174D-B84F-34BC5F4A4A6B}"/>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24" name="Graphic 23" descr="Close">
            <a:extLst>
              <a:ext uri="{FF2B5EF4-FFF2-40B4-BE49-F238E27FC236}">
                <a16:creationId xmlns:a16="http://schemas.microsoft.com/office/drawing/2014/main" id="{481E8CAD-DA0B-DE49-AE7E-ADF4823874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4306723"/>
            <a:ext cx="914400" cy="914400"/>
          </a:xfrm>
          <a:prstGeom prst="rect">
            <a:avLst/>
          </a:prstGeom>
        </p:spPr>
      </p:pic>
      <p:sp>
        <p:nvSpPr>
          <p:cNvPr id="26" name="Rounded Rectangle 25">
            <a:extLst>
              <a:ext uri="{FF2B5EF4-FFF2-40B4-BE49-F238E27FC236}">
                <a16:creationId xmlns:a16="http://schemas.microsoft.com/office/drawing/2014/main" id="{529F4988-C678-5947-BDB2-49390A868FE9}"/>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7" name="Rounded Rectangle 26">
            <a:extLst>
              <a:ext uri="{FF2B5EF4-FFF2-40B4-BE49-F238E27FC236}">
                <a16:creationId xmlns:a16="http://schemas.microsoft.com/office/drawing/2014/main" id="{2B63E99D-D1E4-8245-8CB2-BCD3BEAAF8DA}"/>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8" name="Rounded Rectangle 27">
            <a:extLst>
              <a:ext uri="{FF2B5EF4-FFF2-40B4-BE49-F238E27FC236}">
                <a16:creationId xmlns:a16="http://schemas.microsoft.com/office/drawing/2014/main" id="{4E6BADFB-FFE1-4E42-8501-08F12E36204A}"/>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0" name="Rectangle 29">
            <a:extLst>
              <a:ext uri="{FF2B5EF4-FFF2-40B4-BE49-F238E27FC236}">
                <a16:creationId xmlns:a16="http://schemas.microsoft.com/office/drawing/2014/main" id="{84709FEE-9362-744D-BD7D-4090E60D2C2C}"/>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1" name="Rectangle 30">
            <a:extLst>
              <a:ext uri="{FF2B5EF4-FFF2-40B4-BE49-F238E27FC236}">
                <a16:creationId xmlns:a16="http://schemas.microsoft.com/office/drawing/2014/main" id="{3271D223-4AC2-EF42-ACC1-66113579DA7F}"/>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2" name="Rectangle 31">
            <a:extLst>
              <a:ext uri="{FF2B5EF4-FFF2-40B4-BE49-F238E27FC236}">
                <a16:creationId xmlns:a16="http://schemas.microsoft.com/office/drawing/2014/main" id="{64F2603E-EC35-944A-B5BF-522099302E4A}"/>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14" name="Rectangle 13">
            <a:extLst>
              <a:ext uri="{FF2B5EF4-FFF2-40B4-BE49-F238E27FC236}">
                <a16:creationId xmlns:a16="http://schemas.microsoft.com/office/drawing/2014/main" id="{24B28578-0EA7-1344-8553-2880F1E40B36}"/>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5" name="Rectangle 14">
            <a:extLst>
              <a:ext uri="{FF2B5EF4-FFF2-40B4-BE49-F238E27FC236}">
                <a16:creationId xmlns:a16="http://schemas.microsoft.com/office/drawing/2014/main" id="{71102E78-13BB-5F40-8AB1-CDB1BEB38F0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6" name="Rectangle 15">
            <a:extLst>
              <a:ext uri="{FF2B5EF4-FFF2-40B4-BE49-F238E27FC236}">
                <a16:creationId xmlns:a16="http://schemas.microsoft.com/office/drawing/2014/main" id="{66AF30CC-AFFD-C243-B35B-C66C856DFAAA}"/>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7" name="Rectangle 16">
            <a:extLst>
              <a:ext uri="{FF2B5EF4-FFF2-40B4-BE49-F238E27FC236}">
                <a16:creationId xmlns:a16="http://schemas.microsoft.com/office/drawing/2014/main" id="{7382F4E4-D6C2-1545-B09F-1D6880140494}"/>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8" name="Rectangle 17">
            <a:extLst>
              <a:ext uri="{FF2B5EF4-FFF2-40B4-BE49-F238E27FC236}">
                <a16:creationId xmlns:a16="http://schemas.microsoft.com/office/drawing/2014/main" id="{5F0239A0-AC43-254F-986D-684EDE49C650}"/>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9" name="Rectangle 18">
            <a:extLst>
              <a:ext uri="{FF2B5EF4-FFF2-40B4-BE49-F238E27FC236}">
                <a16:creationId xmlns:a16="http://schemas.microsoft.com/office/drawing/2014/main" id="{4A46DDE2-1447-5147-855B-E194AB338B55}"/>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4" name="TextBox 3">
            <a:extLst>
              <a:ext uri="{FF2B5EF4-FFF2-40B4-BE49-F238E27FC236}">
                <a16:creationId xmlns:a16="http://schemas.microsoft.com/office/drawing/2014/main" id="{7289B15F-EA14-7F42-9071-0F136A6363FF}"/>
              </a:ext>
            </a:extLst>
          </p:cNvPr>
          <p:cNvSpPr txBox="1"/>
          <p:nvPr/>
        </p:nvSpPr>
        <p:spPr>
          <a:xfrm>
            <a:off x="6841354" y="1768561"/>
            <a:ext cx="18149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Alignment</a:t>
            </a:r>
          </a:p>
        </p:txBody>
      </p:sp>
      <p:sp>
        <p:nvSpPr>
          <p:cNvPr id="5" name="Striped Right Arrow 4">
            <a:extLst>
              <a:ext uri="{FF2B5EF4-FFF2-40B4-BE49-F238E27FC236}">
                <a16:creationId xmlns:a16="http://schemas.microsoft.com/office/drawing/2014/main" id="{E8DE3FB2-0066-CC44-88B8-5F3645C02031}"/>
              </a:ext>
            </a:extLst>
          </p:cNvPr>
          <p:cNvSpPr/>
          <p:nvPr/>
        </p:nvSpPr>
        <p:spPr>
          <a:xfrm>
            <a:off x="1445366" y="910326"/>
            <a:ext cx="5886717" cy="985838"/>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Data Movement from Storage</a:t>
            </a:r>
          </a:p>
        </p:txBody>
      </p:sp>
      <p:pic>
        <p:nvPicPr>
          <p:cNvPr id="23" name="Graphic 22" descr="Close">
            <a:extLst>
              <a:ext uri="{FF2B5EF4-FFF2-40B4-BE49-F238E27FC236}">
                <a16:creationId xmlns:a16="http://schemas.microsoft.com/office/drawing/2014/main" id="{5C074053-199E-AE4B-94E6-C5A21A2B6B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5219357"/>
            <a:ext cx="914400" cy="914400"/>
          </a:xfrm>
          <a:prstGeom prst="rect">
            <a:avLst/>
          </a:prstGeom>
        </p:spPr>
      </p:pic>
      <p:sp>
        <p:nvSpPr>
          <p:cNvPr id="25" name="Rounded Rectangle 24">
            <a:extLst>
              <a:ext uri="{FF2B5EF4-FFF2-40B4-BE49-F238E27FC236}">
                <a16:creationId xmlns:a16="http://schemas.microsoft.com/office/drawing/2014/main" id="{A33E3FE5-D2D1-A64A-BCDD-FDAE87FF39D1}"/>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97156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7778E-6 2.96296E-6 L 0.75781 0.21203 " pathEditMode="relative" rAng="0" ptsTypes="AA">
                                      <p:cBhvr>
                                        <p:cTn id="6" dur="500" fill="hold"/>
                                        <p:tgtEl>
                                          <p:spTgt spid="30"/>
                                        </p:tgtEl>
                                        <p:attrNameLst>
                                          <p:attrName>ppt_x</p:attrName>
                                          <p:attrName>ppt_y</p:attrName>
                                        </p:attrNameLst>
                                      </p:cBhvr>
                                      <p:rCtr x="37882" y="10602"/>
                                    </p:animMotion>
                                  </p:childTnLst>
                                </p:cTn>
                              </p:par>
                            </p:childTnLst>
                          </p:cTn>
                        </p:par>
                        <p:par>
                          <p:cTn id="7" fill="hold">
                            <p:stCondLst>
                              <p:cond delay="500"/>
                            </p:stCondLst>
                            <p:childTnLst>
                              <p:par>
                                <p:cTn id="8" presetID="0" presetClass="path" presetSubtype="0" accel="50000" decel="50000" fill="hold" grpId="0" nodeType="afterEffect">
                                  <p:stCondLst>
                                    <p:cond delay="0"/>
                                  </p:stCondLst>
                                  <p:childTnLst>
                                    <p:animMotion origin="layout" path="M 0.01458 0.10856 L 0.73472 0.15185 " pathEditMode="relative" rAng="0" ptsTypes="AA">
                                      <p:cBhvr>
                                        <p:cTn id="9" dur="500" fill="hold"/>
                                        <p:tgtEl>
                                          <p:spTgt spid="31"/>
                                        </p:tgtEl>
                                        <p:attrNameLst>
                                          <p:attrName>ppt_x</p:attrName>
                                          <p:attrName>ppt_y</p:attrName>
                                        </p:attrNameLst>
                                      </p:cBhvr>
                                      <p:rCtr x="36007" y="2153"/>
                                    </p:animMotion>
                                  </p:childTnLst>
                                </p:cTn>
                              </p:par>
                            </p:childTnLst>
                          </p:cTn>
                        </p:par>
                        <p:par>
                          <p:cTn id="10" fill="hold">
                            <p:stCondLst>
                              <p:cond delay="1000"/>
                            </p:stCondLst>
                            <p:childTnLst>
                              <p:par>
                                <p:cTn id="11" presetID="0" presetClass="path" presetSubtype="0" accel="50000" decel="50000" fill="hold" grpId="0" nodeType="afterEffect">
                                  <p:stCondLst>
                                    <p:cond delay="0"/>
                                  </p:stCondLst>
                                  <p:childTnLst>
                                    <p:animMotion origin="layout" path="M 0.01458 0.0449 L 0.73472 0.08819 " pathEditMode="relative" rAng="0" ptsTypes="AA">
                                      <p:cBhvr>
                                        <p:cTn id="12" dur="500" fill="hold"/>
                                        <p:tgtEl>
                                          <p:spTgt spid="32"/>
                                        </p:tgtEl>
                                        <p:attrNameLst>
                                          <p:attrName>ppt_x</p:attrName>
                                          <p:attrName>ppt_y</p:attrName>
                                        </p:attrNameLst>
                                      </p:cBhvr>
                                      <p:rCtr x="36007" y="2153"/>
                                    </p:animMotion>
                                  </p:childTnLst>
                                </p:cTn>
                              </p:par>
                            </p:childTnLst>
                          </p:cTn>
                        </p:par>
                        <p:par>
                          <p:cTn id="13" fill="hold">
                            <p:stCondLst>
                              <p:cond delay="1500"/>
                            </p:stCondLst>
                            <p:childTnLst>
                              <p:par>
                                <p:cTn id="14" presetID="0" presetClass="path" presetSubtype="0" accel="50000" decel="50000" fill="hold" grpId="0" nodeType="afterEffect">
                                  <p:stCondLst>
                                    <p:cond delay="0"/>
                                  </p:stCondLst>
                                  <p:childTnLst>
                                    <p:animMotion origin="layout" path="M -0.01268 -0.08611 L 0.71024 0.05162 " pathEditMode="relative" rAng="0" ptsTypes="AA">
                                      <p:cBhvr>
                                        <p:cTn id="15" dur="500" fill="hold"/>
                                        <p:tgtEl>
                                          <p:spTgt spid="14"/>
                                        </p:tgtEl>
                                        <p:attrNameLst>
                                          <p:attrName>ppt_x</p:attrName>
                                          <p:attrName>ppt_y</p:attrName>
                                        </p:attrNameLst>
                                      </p:cBhvr>
                                      <p:rCtr x="36146" y="6875"/>
                                    </p:animMotion>
                                  </p:childTnLst>
                                </p:cTn>
                              </p:par>
                            </p:childTnLst>
                          </p:cTn>
                        </p:par>
                        <p:par>
                          <p:cTn id="16" fill="hold">
                            <p:stCondLst>
                              <p:cond delay="2000"/>
                            </p:stCondLst>
                            <p:childTnLst>
                              <p:par>
                                <p:cTn id="17" presetID="0" presetClass="path" presetSubtype="0" accel="50000" decel="50000" fill="hold" grpId="0" nodeType="afterEffect">
                                  <p:stCondLst>
                                    <p:cond delay="0"/>
                                  </p:stCondLst>
                                  <p:childTnLst>
                                    <p:animMotion origin="layout" path="M -0.01597 2.59259E-6 L 0.71406 0.19097 " pathEditMode="relative" rAng="0" ptsTypes="AA">
                                      <p:cBhvr>
                                        <p:cTn id="18" dur="500" fill="hold"/>
                                        <p:tgtEl>
                                          <p:spTgt spid="15"/>
                                        </p:tgtEl>
                                        <p:attrNameLst>
                                          <p:attrName>ppt_x</p:attrName>
                                          <p:attrName>ppt_y</p:attrName>
                                        </p:attrNameLst>
                                      </p:cBhvr>
                                      <p:rCtr x="36493" y="9537"/>
                                    </p:animMotion>
                                  </p:childTnLst>
                                </p:cTn>
                              </p:par>
                            </p:childTnLst>
                          </p:cTn>
                        </p:par>
                        <p:par>
                          <p:cTn id="19" fill="hold">
                            <p:stCondLst>
                              <p:cond delay="2500"/>
                            </p:stCondLst>
                            <p:childTnLst>
                              <p:par>
                                <p:cTn id="20" presetID="0" presetClass="path" presetSubtype="0" accel="50000" decel="50000" fill="hold" grpId="0" nodeType="afterEffect">
                                  <p:stCondLst>
                                    <p:cond delay="0"/>
                                  </p:stCondLst>
                                  <p:childTnLst>
                                    <p:animMotion origin="layout" path="M 0.00521 0.03611 L 0.70747 0.13472 " pathEditMode="relative" rAng="0" ptsTypes="AA">
                                      <p:cBhvr>
                                        <p:cTn id="21" dur="500" fill="hold"/>
                                        <p:tgtEl>
                                          <p:spTgt spid="16"/>
                                        </p:tgtEl>
                                        <p:attrNameLst>
                                          <p:attrName>ppt_x</p:attrName>
                                          <p:attrName>ppt_y</p:attrName>
                                        </p:attrNameLst>
                                      </p:cBhvr>
                                      <p:rCtr x="35104" y="4931"/>
                                    </p:animMotion>
                                  </p:childTnLst>
                                </p:cTn>
                              </p:par>
                            </p:childTnLst>
                          </p:cTn>
                        </p:par>
                        <p:par>
                          <p:cTn id="22" fill="hold">
                            <p:stCondLst>
                              <p:cond delay="3000"/>
                            </p:stCondLst>
                            <p:childTnLst>
                              <p:par>
                                <p:cTn id="23" presetID="0" presetClass="path" presetSubtype="0" accel="50000" decel="50000" fill="hold" grpId="0" nodeType="afterEffect">
                                  <p:stCondLst>
                                    <p:cond delay="0"/>
                                  </p:stCondLst>
                                  <p:childTnLst>
                                    <p:animMotion origin="layout" path="M 0.00174 0.02384 L 0.70677 0.09537 " pathEditMode="relative" rAng="0" ptsTypes="AA">
                                      <p:cBhvr>
                                        <p:cTn id="24" dur="500" fill="hold"/>
                                        <p:tgtEl>
                                          <p:spTgt spid="17"/>
                                        </p:tgtEl>
                                        <p:attrNameLst>
                                          <p:attrName>ppt_x</p:attrName>
                                          <p:attrName>ppt_y</p:attrName>
                                        </p:attrNameLst>
                                      </p:cBhvr>
                                      <p:rCtr x="35243" y="3565"/>
                                    </p:animMotion>
                                  </p:childTnLst>
                                </p:cTn>
                              </p:par>
                            </p:childTnLst>
                          </p:cTn>
                        </p:par>
                        <p:par>
                          <p:cTn id="25" fill="hold">
                            <p:stCondLst>
                              <p:cond delay="3500"/>
                            </p:stCondLst>
                            <p:childTnLst>
                              <p:par>
                                <p:cTn id="26" presetID="0" presetClass="path" presetSubtype="0" accel="50000" decel="50000" fill="hold" grpId="0" nodeType="afterEffect">
                                  <p:stCondLst>
                                    <p:cond delay="0"/>
                                  </p:stCondLst>
                                  <p:childTnLst>
                                    <p:animMotion origin="layout" path="M 0.00538 0.02616 L 0.7342 0.16458 " pathEditMode="relative" rAng="0" ptsTypes="AA">
                                      <p:cBhvr>
                                        <p:cTn id="27" dur="500" fill="hold"/>
                                        <p:tgtEl>
                                          <p:spTgt spid="18"/>
                                        </p:tgtEl>
                                        <p:attrNameLst>
                                          <p:attrName>ppt_x</p:attrName>
                                          <p:attrName>ppt_y</p:attrName>
                                        </p:attrNameLst>
                                      </p:cBhvr>
                                      <p:rCtr x="36441" y="6921"/>
                                    </p:animMotion>
                                  </p:childTnLst>
                                </p:cTn>
                              </p:par>
                            </p:childTnLst>
                          </p:cTn>
                        </p:par>
                        <p:par>
                          <p:cTn id="28" fill="hold">
                            <p:stCondLst>
                              <p:cond delay="4000"/>
                            </p:stCondLst>
                            <p:childTnLst>
                              <p:par>
                                <p:cTn id="29" presetID="0" presetClass="path" presetSubtype="0" accel="50000" decel="50000" fill="hold" grpId="0" nodeType="afterEffect">
                                  <p:stCondLst>
                                    <p:cond delay="0"/>
                                  </p:stCondLst>
                                  <p:childTnLst>
                                    <p:animMotion origin="layout" path="M 0.00695 0.01759 L 0.72361 0.22292 " pathEditMode="relative" rAng="0" ptsTypes="AA">
                                      <p:cBhvr>
                                        <p:cTn id="30" dur="500" fill="hold"/>
                                        <p:tgtEl>
                                          <p:spTgt spid="19"/>
                                        </p:tgtEl>
                                        <p:attrNameLst>
                                          <p:attrName>ppt_x</p:attrName>
                                          <p:attrName>ppt_y</p:attrName>
                                        </p:attrNameLst>
                                      </p:cBhvr>
                                      <p:rCtr x="35833" y="10255"/>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22" presetClass="entr" presetSubtype="8"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250"/>
                                        <p:tgtEl>
                                          <p:spTgt spid="5"/>
                                        </p:tgtEl>
                                      </p:cBhvr>
                                    </p:animEffect>
                                  </p:childTnLst>
                                </p:cTn>
                              </p:par>
                              <p:par>
                                <p:cTn id="46" presetID="1"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0" grpId="0" animBg="1"/>
      <p:bldP spid="31" grpId="0" animBg="1"/>
      <p:bldP spid="32" grpId="0" animBg="1"/>
      <p:bldP spid="14" grpId="0" animBg="1"/>
      <p:bldP spid="15" grpId="0" animBg="1"/>
      <p:bldP spid="16" grpId="0" animBg="1"/>
      <p:bldP spid="17" grpId="0" animBg="1"/>
      <p:bldP spid="18" grpId="0" animBg="1"/>
      <p:bldP spid="19" grpId="0" animBg="1"/>
      <p:bldP spid="4" grpId="0"/>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AD54C5-BF55-4E41-8C0F-3556E47BC5A0}"/>
              </a:ext>
            </a:extLst>
          </p:cNvPr>
          <p:cNvSpPr/>
          <p:nvPr/>
        </p:nvSpPr>
        <p:spPr>
          <a:xfrm>
            <a:off x="3721994" y="2113937"/>
            <a:ext cx="5232447" cy="18330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Processor">
            <a:extLst>
              <a:ext uri="{FF2B5EF4-FFF2-40B4-BE49-F238E27FC236}">
                <a16:creationId xmlns:a16="http://schemas.microsoft.com/office/drawing/2014/main" id="{71065E2A-7362-3A42-A4EE-680E81E7CC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49529" y="1207214"/>
            <a:ext cx="955855" cy="955855"/>
          </a:xfrm>
          <a:prstGeom prst="rect">
            <a:avLst/>
          </a:prstGeom>
        </p:spPr>
      </p:pic>
      <p:pic>
        <p:nvPicPr>
          <p:cNvPr id="10" name="Graphic 9" descr="Gears">
            <a:extLst>
              <a:ext uri="{FF2B5EF4-FFF2-40B4-BE49-F238E27FC236}">
                <a16:creationId xmlns:a16="http://schemas.microsoft.com/office/drawing/2014/main" id="{3274706B-9FCF-B74A-AEEE-2613B8773C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4410" y="1249505"/>
            <a:ext cx="955854" cy="955854"/>
          </a:xfrm>
          <a:prstGeom prst="rect">
            <a:avLst/>
          </a:prstGeom>
        </p:spPr>
      </p:pic>
      <p:pic>
        <p:nvPicPr>
          <p:cNvPr id="12" name="Graphic 11" descr="Filter">
            <a:extLst>
              <a:ext uri="{FF2B5EF4-FFF2-40B4-BE49-F238E27FC236}">
                <a16:creationId xmlns:a16="http://schemas.microsoft.com/office/drawing/2014/main" id="{A3C1ACFA-1681-2944-95D5-336F827DAD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77325" y="1258620"/>
            <a:ext cx="914400" cy="914400"/>
          </a:xfrm>
          <a:prstGeom prst="rect">
            <a:avLst/>
          </a:prstGeom>
        </p:spPr>
      </p:pic>
      <p:sp>
        <p:nvSpPr>
          <p:cNvPr id="13" name="TextBox 12">
            <a:extLst>
              <a:ext uri="{FF2B5EF4-FFF2-40B4-BE49-F238E27FC236}">
                <a16:creationId xmlns:a16="http://schemas.microsoft.com/office/drawing/2014/main" id="{689D6EC6-9E53-1942-BA75-E28E28CB8EE7}"/>
              </a:ext>
            </a:extLst>
          </p:cNvPr>
          <p:cNvSpPr txBox="1"/>
          <p:nvPr/>
        </p:nvSpPr>
        <p:spPr>
          <a:xfrm>
            <a:off x="3986741" y="897913"/>
            <a:ext cx="1740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Heuristics</a:t>
            </a:r>
          </a:p>
        </p:txBody>
      </p:sp>
      <p:sp>
        <p:nvSpPr>
          <p:cNvPr id="23" name="TextBox 22">
            <a:extLst>
              <a:ext uri="{FF2B5EF4-FFF2-40B4-BE49-F238E27FC236}">
                <a16:creationId xmlns:a16="http://schemas.microsoft.com/office/drawing/2014/main" id="{9E6BE85F-9B13-E947-BE2F-9258663BDA08}"/>
              </a:ext>
            </a:extLst>
          </p:cNvPr>
          <p:cNvSpPr txBox="1"/>
          <p:nvPr/>
        </p:nvSpPr>
        <p:spPr>
          <a:xfrm>
            <a:off x="5620127" y="910197"/>
            <a:ext cx="21314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Accelerators</a:t>
            </a:r>
          </a:p>
        </p:txBody>
      </p:sp>
      <p:sp>
        <p:nvSpPr>
          <p:cNvPr id="26" name="TextBox 25">
            <a:extLst>
              <a:ext uri="{FF2B5EF4-FFF2-40B4-BE49-F238E27FC236}">
                <a16:creationId xmlns:a16="http://schemas.microsoft.com/office/drawing/2014/main" id="{6BAB6890-0F63-B747-9D57-26D84D7D6A66}"/>
              </a:ext>
            </a:extLst>
          </p:cNvPr>
          <p:cNvSpPr txBox="1"/>
          <p:nvPr/>
        </p:nvSpPr>
        <p:spPr>
          <a:xfrm>
            <a:off x="7503786" y="910197"/>
            <a:ext cx="10614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Filters</a:t>
            </a:r>
          </a:p>
        </p:txBody>
      </p:sp>
      <p:sp>
        <p:nvSpPr>
          <p:cNvPr id="27" name="Rectangle 26">
            <a:extLst>
              <a:ext uri="{FF2B5EF4-FFF2-40B4-BE49-F238E27FC236}">
                <a16:creationId xmlns:a16="http://schemas.microsoft.com/office/drawing/2014/main" id="{2358D5AA-DFFA-8D4D-A741-7934E03EFF46}"/>
              </a:ext>
            </a:extLst>
          </p:cNvPr>
          <p:cNvSpPr/>
          <p:nvPr/>
        </p:nvSpPr>
        <p:spPr>
          <a:xfrm>
            <a:off x="0" y="4266028"/>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52" name="Rectangle 51">
            <a:extLst>
              <a:ext uri="{FF2B5EF4-FFF2-40B4-BE49-F238E27FC236}">
                <a16:creationId xmlns:a16="http://schemas.microsoft.com/office/drawing/2014/main" id="{A99E118C-EEAB-9C49-907C-AC67626CAD41}"/>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3" name="Rectangle 52">
            <a:extLst>
              <a:ext uri="{FF2B5EF4-FFF2-40B4-BE49-F238E27FC236}">
                <a16:creationId xmlns:a16="http://schemas.microsoft.com/office/drawing/2014/main" id="{2C535C70-FB4A-0241-B25F-8F569683D1E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4" name="Rectangle 53">
            <a:extLst>
              <a:ext uri="{FF2B5EF4-FFF2-40B4-BE49-F238E27FC236}">
                <a16:creationId xmlns:a16="http://schemas.microsoft.com/office/drawing/2014/main" id="{D31397B8-63FB-714A-8F18-1A7789063CED}"/>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55" name="Rectangle 54">
            <a:extLst>
              <a:ext uri="{FF2B5EF4-FFF2-40B4-BE49-F238E27FC236}">
                <a16:creationId xmlns:a16="http://schemas.microsoft.com/office/drawing/2014/main" id="{0FFBA1F1-98E0-564F-83B1-193D6086B1E4}"/>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6" name="Rectangle 55">
            <a:extLst>
              <a:ext uri="{FF2B5EF4-FFF2-40B4-BE49-F238E27FC236}">
                <a16:creationId xmlns:a16="http://schemas.microsoft.com/office/drawing/2014/main" id="{3ED6AC3D-DFCB-1945-82BC-D3D9AF46B12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7" name="Rectangle 56">
            <a:extLst>
              <a:ext uri="{FF2B5EF4-FFF2-40B4-BE49-F238E27FC236}">
                <a16:creationId xmlns:a16="http://schemas.microsoft.com/office/drawing/2014/main" id="{B7EDA0B1-A141-CD43-8FC8-CDAF384C8271}"/>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8" name="Rectangle 57">
            <a:extLst>
              <a:ext uri="{FF2B5EF4-FFF2-40B4-BE49-F238E27FC236}">
                <a16:creationId xmlns:a16="http://schemas.microsoft.com/office/drawing/2014/main" id="{AF4C7A2B-3783-764D-B20A-AFF30FE38B8F}"/>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9" name="Rectangle 58">
            <a:extLst>
              <a:ext uri="{FF2B5EF4-FFF2-40B4-BE49-F238E27FC236}">
                <a16:creationId xmlns:a16="http://schemas.microsoft.com/office/drawing/2014/main" id="{94A0BB08-190C-7B4C-9FA8-C453C2421161}"/>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60" name="Rectangle 59">
            <a:extLst>
              <a:ext uri="{FF2B5EF4-FFF2-40B4-BE49-F238E27FC236}">
                <a16:creationId xmlns:a16="http://schemas.microsoft.com/office/drawing/2014/main" id="{05B4C9C8-047E-2449-8F6D-7E55DC35146F}"/>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0" name="Rounded Rectangle 29">
            <a:extLst>
              <a:ext uri="{FF2B5EF4-FFF2-40B4-BE49-F238E27FC236}">
                <a16:creationId xmlns:a16="http://schemas.microsoft.com/office/drawing/2014/main" id="{1E9FD74E-F3A3-EC4F-A031-2E50E586A05F}"/>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31" name="Rounded Rectangle 30">
            <a:extLst>
              <a:ext uri="{FF2B5EF4-FFF2-40B4-BE49-F238E27FC236}">
                <a16:creationId xmlns:a16="http://schemas.microsoft.com/office/drawing/2014/main" id="{E4A3B81D-25E3-8A4C-A2DB-AB9E43C288AE}"/>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2" name="Rounded Rectangle 31">
            <a:extLst>
              <a:ext uri="{FF2B5EF4-FFF2-40B4-BE49-F238E27FC236}">
                <a16:creationId xmlns:a16="http://schemas.microsoft.com/office/drawing/2014/main" id="{45F2E9F3-46D4-2D48-A408-9382652ADA44}"/>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CB2E5EEA-9D8D-454B-9C48-5D4302BF02CD}"/>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3" name="Rectangle 32">
            <a:extLst>
              <a:ext uri="{FF2B5EF4-FFF2-40B4-BE49-F238E27FC236}">
                <a16:creationId xmlns:a16="http://schemas.microsoft.com/office/drawing/2014/main" id="{0E6B0398-ADCD-1145-B0F6-748316A7EEF2}"/>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35" name="Graphic 34" descr="Close">
            <a:extLst>
              <a:ext uri="{FF2B5EF4-FFF2-40B4-BE49-F238E27FC236}">
                <a16:creationId xmlns:a16="http://schemas.microsoft.com/office/drawing/2014/main" id="{B7548304-289F-9447-8091-9F3A785960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8837" y="5219357"/>
            <a:ext cx="914400" cy="914400"/>
          </a:xfrm>
          <a:prstGeom prst="rect">
            <a:avLst/>
          </a:prstGeom>
        </p:spPr>
      </p:pic>
      <p:sp>
        <p:nvSpPr>
          <p:cNvPr id="36" name="TextBox 35">
            <a:extLst>
              <a:ext uri="{FF2B5EF4-FFF2-40B4-BE49-F238E27FC236}">
                <a16:creationId xmlns:a16="http://schemas.microsoft.com/office/drawing/2014/main" id="{29A9BA6C-26AE-E74A-87A1-95A82D67BAE7}"/>
              </a:ext>
            </a:extLst>
          </p:cNvPr>
          <p:cNvSpPr txBox="1"/>
          <p:nvPr/>
        </p:nvSpPr>
        <p:spPr>
          <a:xfrm>
            <a:off x="632697" y="40939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724BFA13-9C6A-A84C-8779-352B3F958673}"/>
              </a:ext>
            </a:extLst>
          </p:cNvPr>
          <p:cNvSpPr>
            <a:spLocks noGrp="1"/>
          </p:cNvSpPr>
          <p:nvPr>
            <p:ph type="title"/>
          </p:nvPr>
        </p:nvSpPr>
        <p:spPr/>
        <p:txBody>
          <a:bodyPr/>
          <a:lstStyle/>
          <a:p>
            <a:r>
              <a:rPr lang="en-CH" dirty="0"/>
              <a:t>Accelerating Genome Sequence Analysis</a:t>
            </a:r>
          </a:p>
        </p:txBody>
      </p:sp>
    </p:spTree>
    <p:custDataLst>
      <p:tags r:id="rId1"/>
    </p:custDataLst>
    <p:extLst>
      <p:ext uri="{BB962C8B-B14F-4D97-AF65-F5344CB8AC3E}">
        <p14:creationId xmlns:p14="http://schemas.microsoft.com/office/powerpoint/2010/main" val="409742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0" presetClass="path" presetSubtype="0" accel="50000" decel="50000" fill="hold" grpId="0" nodeType="withEffect">
                                  <p:stCondLst>
                                    <p:cond delay="0"/>
                                  </p:stCondLst>
                                  <p:childTnLst>
                                    <p:animMotion origin="layout" path="M 2.77778E-6 2.96296E-6 L 0.75781 0.21203 " pathEditMode="relative" rAng="0" ptsTypes="AA">
                                      <p:cBhvr>
                                        <p:cTn id="34" dur="500" fill="hold"/>
                                        <p:tgtEl>
                                          <p:spTgt spid="52"/>
                                        </p:tgtEl>
                                        <p:attrNameLst>
                                          <p:attrName>ppt_x</p:attrName>
                                          <p:attrName>ppt_y</p:attrName>
                                        </p:attrNameLst>
                                      </p:cBhvr>
                                      <p:rCtr x="37882" y="10602"/>
                                    </p:animMotion>
                                  </p:childTnLst>
                                </p:cTn>
                              </p:par>
                            </p:childTnLst>
                          </p:cTn>
                        </p:par>
                        <p:par>
                          <p:cTn id="35" fill="hold">
                            <p:stCondLst>
                              <p:cond delay="500"/>
                            </p:stCondLst>
                            <p:childTnLst>
                              <p:par>
                                <p:cTn id="36" presetID="0" presetClass="path" presetSubtype="0" accel="50000" decel="50000" fill="hold" grpId="0" nodeType="afterEffect">
                                  <p:stCondLst>
                                    <p:cond delay="0"/>
                                  </p:stCondLst>
                                  <p:childTnLst>
                                    <p:animMotion origin="layout" path="M 0.01458 0.10856 L 0.73472 0.15185 " pathEditMode="relative" rAng="0" ptsTypes="AA">
                                      <p:cBhvr>
                                        <p:cTn id="37" dur="500" fill="hold"/>
                                        <p:tgtEl>
                                          <p:spTgt spid="53"/>
                                        </p:tgtEl>
                                        <p:attrNameLst>
                                          <p:attrName>ppt_x</p:attrName>
                                          <p:attrName>ppt_y</p:attrName>
                                        </p:attrNameLst>
                                      </p:cBhvr>
                                      <p:rCtr x="36007" y="2153"/>
                                    </p:animMotion>
                                  </p:childTnLst>
                                </p:cTn>
                              </p:par>
                            </p:childTnLst>
                          </p:cTn>
                        </p:par>
                        <p:par>
                          <p:cTn id="38" fill="hold">
                            <p:stCondLst>
                              <p:cond delay="1000"/>
                            </p:stCondLst>
                            <p:childTnLst>
                              <p:par>
                                <p:cTn id="39" presetID="0" presetClass="path" presetSubtype="0" accel="50000" decel="50000" fill="hold" grpId="0" nodeType="afterEffect">
                                  <p:stCondLst>
                                    <p:cond delay="0"/>
                                  </p:stCondLst>
                                  <p:childTnLst>
                                    <p:animMotion origin="layout" path="M 0.01458 0.0449 L 0.73472 0.08819 " pathEditMode="relative" rAng="0" ptsTypes="AA">
                                      <p:cBhvr>
                                        <p:cTn id="40" dur="500" fill="hold"/>
                                        <p:tgtEl>
                                          <p:spTgt spid="54"/>
                                        </p:tgtEl>
                                        <p:attrNameLst>
                                          <p:attrName>ppt_x</p:attrName>
                                          <p:attrName>ppt_y</p:attrName>
                                        </p:attrNameLst>
                                      </p:cBhvr>
                                      <p:rCtr x="36007" y="2153"/>
                                    </p:animMotion>
                                  </p:childTnLst>
                                </p:cTn>
                              </p:par>
                            </p:childTnLst>
                          </p:cTn>
                        </p:par>
                        <p:par>
                          <p:cTn id="41" fill="hold">
                            <p:stCondLst>
                              <p:cond delay="1500"/>
                            </p:stCondLst>
                            <p:childTnLst>
                              <p:par>
                                <p:cTn id="42" presetID="0" presetClass="path" presetSubtype="0" accel="50000" decel="50000" fill="hold" grpId="0" nodeType="afterEffect">
                                  <p:stCondLst>
                                    <p:cond delay="0"/>
                                  </p:stCondLst>
                                  <p:childTnLst>
                                    <p:animMotion origin="layout" path="M -0.01268 -0.08611 L 0.71024 0.05162 " pathEditMode="relative" rAng="0" ptsTypes="AA">
                                      <p:cBhvr>
                                        <p:cTn id="43" dur="500" fill="hold"/>
                                        <p:tgtEl>
                                          <p:spTgt spid="55"/>
                                        </p:tgtEl>
                                        <p:attrNameLst>
                                          <p:attrName>ppt_x</p:attrName>
                                          <p:attrName>ppt_y</p:attrName>
                                        </p:attrNameLst>
                                      </p:cBhvr>
                                      <p:rCtr x="36146" y="6875"/>
                                    </p:animMotion>
                                  </p:childTnLst>
                                </p:cTn>
                              </p:par>
                            </p:childTnLst>
                          </p:cTn>
                        </p:par>
                        <p:par>
                          <p:cTn id="44" fill="hold">
                            <p:stCondLst>
                              <p:cond delay="2000"/>
                            </p:stCondLst>
                            <p:childTnLst>
                              <p:par>
                                <p:cTn id="45" presetID="0" presetClass="path" presetSubtype="0" accel="50000" decel="50000" fill="hold" grpId="0" nodeType="afterEffect">
                                  <p:stCondLst>
                                    <p:cond delay="0"/>
                                  </p:stCondLst>
                                  <p:childTnLst>
                                    <p:animMotion origin="layout" path="M -0.01597 2.59259E-6 L 0.71406 0.19097 " pathEditMode="relative" rAng="0" ptsTypes="AA">
                                      <p:cBhvr>
                                        <p:cTn id="46" dur="500" fill="hold"/>
                                        <p:tgtEl>
                                          <p:spTgt spid="56"/>
                                        </p:tgtEl>
                                        <p:attrNameLst>
                                          <p:attrName>ppt_x</p:attrName>
                                          <p:attrName>ppt_y</p:attrName>
                                        </p:attrNameLst>
                                      </p:cBhvr>
                                      <p:rCtr x="36493" y="9537"/>
                                    </p:animMotion>
                                  </p:childTnLst>
                                </p:cTn>
                              </p:par>
                            </p:childTnLst>
                          </p:cTn>
                        </p:par>
                        <p:par>
                          <p:cTn id="47" fill="hold">
                            <p:stCondLst>
                              <p:cond delay="2500"/>
                            </p:stCondLst>
                            <p:childTnLst>
                              <p:par>
                                <p:cTn id="48" presetID="0" presetClass="path" presetSubtype="0" accel="50000" decel="50000" fill="hold" grpId="0" nodeType="afterEffect">
                                  <p:stCondLst>
                                    <p:cond delay="0"/>
                                  </p:stCondLst>
                                  <p:childTnLst>
                                    <p:animMotion origin="layout" path="M 0.00521 0.03611 L 0.70747 0.13472 " pathEditMode="relative" rAng="0" ptsTypes="AA">
                                      <p:cBhvr>
                                        <p:cTn id="49" dur="500" fill="hold"/>
                                        <p:tgtEl>
                                          <p:spTgt spid="57"/>
                                        </p:tgtEl>
                                        <p:attrNameLst>
                                          <p:attrName>ppt_x</p:attrName>
                                          <p:attrName>ppt_y</p:attrName>
                                        </p:attrNameLst>
                                      </p:cBhvr>
                                      <p:rCtr x="35104" y="4931"/>
                                    </p:animMotion>
                                  </p:childTnLst>
                                </p:cTn>
                              </p:par>
                            </p:childTnLst>
                          </p:cTn>
                        </p:par>
                        <p:par>
                          <p:cTn id="50" fill="hold">
                            <p:stCondLst>
                              <p:cond delay="3000"/>
                            </p:stCondLst>
                            <p:childTnLst>
                              <p:par>
                                <p:cTn id="51" presetID="0" presetClass="path" presetSubtype="0" accel="50000" decel="50000" fill="hold" grpId="0" nodeType="afterEffect">
                                  <p:stCondLst>
                                    <p:cond delay="0"/>
                                  </p:stCondLst>
                                  <p:childTnLst>
                                    <p:animMotion origin="layout" path="M 0.00174 0.02384 L 0.70677 0.09537 " pathEditMode="relative" rAng="0" ptsTypes="AA">
                                      <p:cBhvr>
                                        <p:cTn id="52" dur="500" fill="hold"/>
                                        <p:tgtEl>
                                          <p:spTgt spid="58"/>
                                        </p:tgtEl>
                                        <p:attrNameLst>
                                          <p:attrName>ppt_x</p:attrName>
                                          <p:attrName>ppt_y</p:attrName>
                                        </p:attrNameLst>
                                      </p:cBhvr>
                                      <p:rCtr x="35243" y="3565"/>
                                    </p:animMotion>
                                  </p:childTnLst>
                                </p:cTn>
                              </p:par>
                            </p:childTnLst>
                          </p:cTn>
                        </p:par>
                        <p:par>
                          <p:cTn id="53" fill="hold">
                            <p:stCondLst>
                              <p:cond delay="3500"/>
                            </p:stCondLst>
                            <p:childTnLst>
                              <p:par>
                                <p:cTn id="54" presetID="0" presetClass="path" presetSubtype="0" accel="50000" decel="50000" fill="hold" grpId="0" nodeType="afterEffect">
                                  <p:stCondLst>
                                    <p:cond delay="0"/>
                                  </p:stCondLst>
                                  <p:childTnLst>
                                    <p:animMotion origin="layout" path="M 0.00538 0.02616 L 0.7342 0.16458 " pathEditMode="relative" rAng="0" ptsTypes="AA">
                                      <p:cBhvr>
                                        <p:cTn id="55" dur="500" fill="hold"/>
                                        <p:tgtEl>
                                          <p:spTgt spid="59"/>
                                        </p:tgtEl>
                                        <p:attrNameLst>
                                          <p:attrName>ppt_x</p:attrName>
                                          <p:attrName>ppt_y</p:attrName>
                                        </p:attrNameLst>
                                      </p:cBhvr>
                                      <p:rCtr x="36441" y="6921"/>
                                    </p:animMotion>
                                  </p:childTnLst>
                                </p:cTn>
                              </p:par>
                            </p:childTnLst>
                          </p:cTn>
                        </p:par>
                        <p:par>
                          <p:cTn id="56" fill="hold">
                            <p:stCondLst>
                              <p:cond delay="4000"/>
                            </p:stCondLst>
                            <p:childTnLst>
                              <p:par>
                                <p:cTn id="57" presetID="0" presetClass="path" presetSubtype="0" accel="50000" decel="50000" fill="hold" grpId="0" nodeType="afterEffect">
                                  <p:stCondLst>
                                    <p:cond delay="0"/>
                                  </p:stCondLst>
                                  <p:childTnLst>
                                    <p:animMotion origin="layout" path="M 0.00695 0.01759 L 0.72361 0.22292 " pathEditMode="relative" rAng="0" ptsTypes="AA">
                                      <p:cBhvr>
                                        <p:cTn id="58" dur="500" fill="hold"/>
                                        <p:tgtEl>
                                          <p:spTgt spid="60"/>
                                        </p:tgtEl>
                                        <p:attrNameLst>
                                          <p:attrName>ppt_x</p:attrName>
                                          <p:attrName>ppt_y</p:attrName>
                                        </p:attrNameLst>
                                      </p:cBhvr>
                                      <p:rCtr x="35833" y="10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6" grpId="0"/>
      <p:bldP spid="27" grpId="0" animBg="1"/>
      <p:bldP spid="52" grpId="0" animBg="1"/>
      <p:bldP spid="53" grpId="0" animBg="1"/>
      <p:bldP spid="54" grpId="0" animBg="1"/>
      <p:bldP spid="55" grpId="0" animBg="1"/>
      <p:bldP spid="56" grpId="0" animBg="1"/>
      <p:bldP spid="57" grpId="0" animBg="1"/>
      <p:bldP spid="58" grpId="0" animBg="1"/>
      <p:bldP spid="59" grpId="0" animBg="1"/>
      <p:bldP spid="60" grpId="0" animBg="1"/>
      <p:bldP spid="33" grpId="0" animBg="1"/>
      <p:bldP spid="3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0A16E4E7-6240-3A4D-A6E2-73D5B4FA814B}"/>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Key Idea</a:t>
            </a:r>
          </a:p>
        </p:txBody>
      </p:sp>
      <p:sp>
        <p:nvSpPr>
          <p:cNvPr id="31" name="Rectangle 30">
            <a:extLst>
              <a:ext uri="{FF2B5EF4-FFF2-40B4-BE49-F238E27FC236}">
                <a16:creationId xmlns:a16="http://schemas.microsoft.com/office/drawing/2014/main" id="{3B38894D-FB68-B24E-9D5F-2AD8A3884AEB}"/>
              </a:ext>
            </a:extLst>
          </p:cNvPr>
          <p:cNvSpPr/>
          <p:nvPr/>
        </p:nvSpPr>
        <p:spPr>
          <a:xfrm>
            <a:off x="1" y="5233752"/>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Non-matching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have potential matching locations and can skip alignment</a:t>
            </a:r>
          </a:p>
        </p:txBody>
      </p:sp>
      <p:pic>
        <p:nvPicPr>
          <p:cNvPr id="23" name="Graphic 22" descr="Filter">
            <a:extLst>
              <a:ext uri="{FF2B5EF4-FFF2-40B4-BE49-F238E27FC236}">
                <a16:creationId xmlns:a16="http://schemas.microsoft.com/office/drawing/2014/main" id="{E016CCEE-DD32-534E-B29D-D486E595FD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7" name="TextBox 26">
            <a:extLst>
              <a:ext uri="{FF2B5EF4-FFF2-40B4-BE49-F238E27FC236}">
                <a16:creationId xmlns:a16="http://schemas.microsoft.com/office/drawing/2014/main" id="{701FA4EA-1EC5-684B-ACB6-6B618B3ACE16}"/>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46" name="Rectangle 45">
            <a:extLst>
              <a:ext uri="{FF2B5EF4-FFF2-40B4-BE49-F238E27FC236}">
                <a16:creationId xmlns:a16="http://schemas.microsoft.com/office/drawing/2014/main" id="{16252BD6-E81D-774E-B217-0E78268A2455}"/>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7" name="Rectangle 46">
            <a:extLst>
              <a:ext uri="{FF2B5EF4-FFF2-40B4-BE49-F238E27FC236}">
                <a16:creationId xmlns:a16="http://schemas.microsoft.com/office/drawing/2014/main" id="{AD5DD12A-65AD-D047-ADD7-F69A1A2A4E9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8" name="Rectangle 47">
            <a:extLst>
              <a:ext uri="{FF2B5EF4-FFF2-40B4-BE49-F238E27FC236}">
                <a16:creationId xmlns:a16="http://schemas.microsoft.com/office/drawing/2014/main" id="{BE1A92AC-0255-0449-A490-549F83E19104}"/>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49" name="Rectangle 48">
            <a:extLst>
              <a:ext uri="{FF2B5EF4-FFF2-40B4-BE49-F238E27FC236}">
                <a16:creationId xmlns:a16="http://schemas.microsoft.com/office/drawing/2014/main" id="{202C3FD7-F724-4C45-AF22-D1FE70F45D07}"/>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0" name="Rectangle 49">
            <a:extLst>
              <a:ext uri="{FF2B5EF4-FFF2-40B4-BE49-F238E27FC236}">
                <a16:creationId xmlns:a16="http://schemas.microsoft.com/office/drawing/2014/main" id="{66028373-6D13-FE46-822D-6665058A07F2}"/>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1" name="Rectangle 50">
            <a:extLst>
              <a:ext uri="{FF2B5EF4-FFF2-40B4-BE49-F238E27FC236}">
                <a16:creationId xmlns:a16="http://schemas.microsoft.com/office/drawing/2014/main" id="{54D4533A-F368-B14F-9D17-73B2AC9B61F4}"/>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2" name="Rectangle 51">
            <a:extLst>
              <a:ext uri="{FF2B5EF4-FFF2-40B4-BE49-F238E27FC236}">
                <a16:creationId xmlns:a16="http://schemas.microsoft.com/office/drawing/2014/main" id="{5EF3DA5A-84E5-FA47-A104-F468BD1F32B1}"/>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3" name="Rectangle 52">
            <a:extLst>
              <a:ext uri="{FF2B5EF4-FFF2-40B4-BE49-F238E27FC236}">
                <a16:creationId xmlns:a16="http://schemas.microsoft.com/office/drawing/2014/main" id="{7671E869-4C18-1F4D-BDCE-18FC3B9FE175}"/>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4" name="Rectangle 53">
            <a:extLst>
              <a:ext uri="{FF2B5EF4-FFF2-40B4-BE49-F238E27FC236}">
                <a16:creationId xmlns:a16="http://schemas.microsoft.com/office/drawing/2014/main" id="{6C5B6CF7-93A9-FB4A-AD54-41CEAA4655B2}"/>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7" name="TextBox 56">
            <a:extLst>
              <a:ext uri="{FF2B5EF4-FFF2-40B4-BE49-F238E27FC236}">
                <a16:creationId xmlns:a16="http://schemas.microsoft.com/office/drawing/2014/main" id="{E1DE9BA9-8DA1-F24B-BE80-49C0F1FBB77F}"/>
              </a:ext>
            </a:extLst>
          </p:cNvPr>
          <p:cNvSpPr txBox="1"/>
          <p:nvPr/>
        </p:nvSpPr>
        <p:spPr>
          <a:xfrm>
            <a:off x="401293" y="3750196"/>
            <a:ext cx="2081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Filtered Reads</a:t>
            </a:r>
            <a:endPar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p:txBody>
      </p:sp>
      <p:sp>
        <p:nvSpPr>
          <p:cNvPr id="21" name="Rounded Rectangle 20">
            <a:extLst>
              <a:ext uri="{FF2B5EF4-FFF2-40B4-BE49-F238E27FC236}">
                <a16:creationId xmlns:a16="http://schemas.microsoft.com/office/drawing/2014/main" id="{50576CD0-C7EF-B54A-95C4-329CB6109292}"/>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2" name="Rounded Rectangle 21">
            <a:extLst>
              <a:ext uri="{FF2B5EF4-FFF2-40B4-BE49-F238E27FC236}">
                <a16:creationId xmlns:a16="http://schemas.microsoft.com/office/drawing/2014/main" id="{53DD1F9D-0083-5945-BB36-749D9762E256}"/>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7E84C462-985F-2640-8B0F-31B31457E0D7}"/>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5" name="Rectangle 24">
            <a:extLst>
              <a:ext uri="{FF2B5EF4-FFF2-40B4-BE49-F238E27FC236}">
                <a16:creationId xmlns:a16="http://schemas.microsoft.com/office/drawing/2014/main" id="{BF5D7342-430B-5542-A930-5DC036F06B4B}"/>
              </a:ext>
            </a:extLst>
          </p:cNvPr>
          <p:cNvSpPr/>
          <p:nvPr/>
        </p:nvSpPr>
        <p:spPr>
          <a:xfrm>
            <a:off x="-223" y="4267200"/>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Exactly-matching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need expensive approximate string matching during alignment</a:t>
            </a:r>
          </a:p>
        </p:txBody>
      </p:sp>
    </p:spTree>
    <p:custDataLst>
      <p:tags r:id="rId1"/>
    </p:custDataLst>
    <p:extLst>
      <p:ext uri="{BB962C8B-B14F-4D97-AF65-F5344CB8AC3E}">
        <p14:creationId xmlns:p14="http://schemas.microsoft.com/office/powerpoint/2010/main" val="65684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1" nodeType="clickEffect">
                                  <p:stCondLst>
                                    <p:cond delay="0"/>
                                  </p:stCondLst>
                                  <p:childTnLst>
                                    <p:set>
                                      <p:cBhvr>
                                        <p:cTn id="26" dur="indefinite"/>
                                        <p:tgtEl>
                                          <p:spTgt spid="54"/>
                                        </p:tgtEl>
                                        <p:attrNameLst>
                                          <p:attrName>style.opacity</p:attrName>
                                        </p:attrNameLst>
                                      </p:cBhvr>
                                      <p:to>
                                        <p:strVal val="0.5"/>
                                      </p:to>
                                    </p:set>
                                    <p:animEffect filter="image" prLst="opacity: 0.5">
                                      <p:cBhvr rctx="IE">
                                        <p:cTn id="27" dur="indefinite"/>
                                        <p:tgtEl>
                                          <p:spTgt spid="54"/>
                                        </p:tgtEl>
                                      </p:cBhvr>
                                    </p:animEffect>
                                  </p:childTnLst>
                                </p:cTn>
                              </p:par>
                              <p:par>
                                <p:cTn id="28" presetID="9" presetClass="emph" presetSubtype="0" grpId="1" nodeType="withEffect">
                                  <p:stCondLst>
                                    <p:cond delay="0"/>
                                  </p:stCondLst>
                                  <p:childTnLst>
                                    <p:set>
                                      <p:cBhvr>
                                        <p:cTn id="29" dur="indefinite"/>
                                        <p:tgtEl>
                                          <p:spTgt spid="50"/>
                                        </p:tgtEl>
                                        <p:attrNameLst>
                                          <p:attrName>style.opacity</p:attrName>
                                        </p:attrNameLst>
                                      </p:cBhvr>
                                      <p:to>
                                        <p:strVal val="0.5"/>
                                      </p:to>
                                    </p:set>
                                    <p:animEffect filter="image" prLst="opacity: 0.5">
                                      <p:cBhvr rctx="IE">
                                        <p:cTn id="30" dur="indefinite"/>
                                        <p:tgtEl>
                                          <p:spTgt spid="50"/>
                                        </p:tgtEl>
                                      </p:cBhvr>
                                    </p:animEffect>
                                  </p:childTnLst>
                                </p:cTn>
                              </p:par>
                              <p:par>
                                <p:cTn id="31" presetID="9" presetClass="emph" presetSubtype="0" grpId="1" nodeType="withEffect">
                                  <p:stCondLst>
                                    <p:cond delay="0"/>
                                  </p:stCondLst>
                                  <p:childTnLst>
                                    <p:set>
                                      <p:cBhvr>
                                        <p:cTn id="32" dur="indefinite"/>
                                        <p:tgtEl>
                                          <p:spTgt spid="53"/>
                                        </p:tgtEl>
                                        <p:attrNameLst>
                                          <p:attrName>style.opacity</p:attrName>
                                        </p:attrNameLst>
                                      </p:cBhvr>
                                      <p:to>
                                        <p:strVal val="0.5"/>
                                      </p:to>
                                    </p:set>
                                    <p:animEffect filter="image" prLst="opacity: 0.5">
                                      <p:cBhvr rctx="IE">
                                        <p:cTn id="33" dur="indefinite"/>
                                        <p:tgtEl>
                                          <p:spTgt spid="53"/>
                                        </p:tgtEl>
                                      </p:cBhvr>
                                    </p:animEffect>
                                  </p:childTnLst>
                                </p:cTn>
                              </p:par>
                              <p:par>
                                <p:cTn id="34" presetID="9" presetClass="emph" presetSubtype="0" grpId="1" nodeType="withEffect">
                                  <p:stCondLst>
                                    <p:cond delay="0"/>
                                  </p:stCondLst>
                                  <p:childTnLst>
                                    <p:set>
                                      <p:cBhvr>
                                        <p:cTn id="35" dur="indefinite"/>
                                        <p:tgtEl>
                                          <p:spTgt spid="51"/>
                                        </p:tgtEl>
                                        <p:attrNameLst>
                                          <p:attrName>style.opacity</p:attrName>
                                        </p:attrNameLst>
                                      </p:cBhvr>
                                      <p:to>
                                        <p:strVal val="0.5"/>
                                      </p:to>
                                    </p:set>
                                    <p:animEffect filter="image" prLst="opacity: 0.5">
                                      <p:cBhvr rctx="IE">
                                        <p:cTn id="36" dur="indefinite"/>
                                        <p:tgtEl>
                                          <p:spTgt spid="51"/>
                                        </p:tgtEl>
                                      </p:cBhvr>
                                    </p:animEffect>
                                  </p:childTnLst>
                                </p:cTn>
                              </p:par>
                              <p:par>
                                <p:cTn id="37" presetID="9" presetClass="emph" presetSubtype="0" grpId="1" nodeType="withEffect">
                                  <p:stCondLst>
                                    <p:cond delay="0"/>
                                  </p:stCondLst>
                                  <p:childTnLst>
                                    <p:set>
                                      <p:cBhvr>
                                        <p:cTn id="38" dur="indefinite"/>
                                        <p:tgtEl>
                                          <p:spTgt spid="52"/>
                                        </p:tgtEl>
                                        <p:attrNameLst>
                                          <p:attrName>style.opacity</p:attrName>
                                        </p:attrNameLst>
                                      </p:cBhvr>
                                      <p:to>
                                        <p:strVal val="0.5"/>
                                      </p:to>
                                    </p:set>
                                    <p:animEffect filter="image" prLst="opacity: 0.5">
                                      <p:cBhvr rctx="IE">
                                        <p:cTn id="39" dur="indefinite"/>
                                        <p:tgtEl>
                                          <p:spTgt spid="52"/>
                                        </p:tgtEl>
                                      </p:cBhvr>
                                    </p:animEffect>
                                  </p:childTnLst>
                                </p:cTn>
                              </p:par>
                              <p:par>
                                <p:cTn id="40" presetID="9" presetClass="emph" presetSubtype="0" grpId="1" nodeType="withEffect">
                                  <p:stCondLst>
                                    <p:cond delay="0"/>
                                  </p:stCondLst>
                                  <p:childTnLst>
                                    <p:set>
                                      <p:cBhvr>
                                        <p:cTn id="41" dur="indefinite"/>
                                        <p:tgtEl>
                                          <p:spTgt spid="49"/>
                                        </p:tgtEl>
                                        <p:attrNameLst>
                                          <p:attrName>style.opacity</p:attrName>
                                        </p:attrNameLst>
                                      </p:cBhvr>
                                      <p:to>
                                        <p:strVal val="0.5"/>
                                      </p:to>
                                    </p:set>
                                    <p:animEffect filter="image" prLst="opacity: 0.5">
                                      <p:cBhvr rctx="IE">
                                        <p:cTn id="42" dur="indefinite"/>
                                        <p:tgtEl>
                                          <p:spTgt spid="49"/>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0" nodeType="clickEffect">
                                  <p:stCondLst>
                                    <p:cond delay="0"/>
                                  </p:stCondLst>
                                  <p:childTnLst>
                                    <p:animMotion origin="layout" path="M 2.77778E-6 2.96296E-6 L 0.69861 0.20046 " pathEditMode="relative" rAng="0" ptsTypes="AA">
                                      <p:cBhvr>
                                        <p:cTn id="48" dur="250" fill="hold"/>
                                        <p:tgtEl>
                                          <p:spTgt spid="46"/>
                                        </p:tgtEl>
                                        <p:attrNameLst>
                                          <p:attrName>ppt_x</p:attrName>
                                          <p:attrName>ppt_y</p:attrName>
                                        </p:attrNameLst>
                                      </p:cBhvr>
                                      <p:rCtr x="34931" y="10023"/>
                                    </p:animMotion>
                                  </p:childTnLst>
                                </p:cTn>
                              </p:par>
                            </p:childTnLst>
                          </p:cTn>
                        </p:par>
                        <p:par>
                          <p:cTn id="49" fill="hold">
                            <p:stCondLst>
                              <p:cond delay="250"/>
                            </p:stCondLst>
                            <p:childTnLst>
                              <p:par>
                                <p:cTn id="50" presetID="0" presetClass="path" presetSubtype="0" accel="50000" decel="50000" fill="hold" grpId="0" nodeType="afterEffect">
                                  <p:stCondLst>
                                    <p:cond delay="0"/>
                                  </p:stCondLst>
                                  <p:childTnLst>
                                    <p:animMotion origin="layout" path="M 2.77778E-6 3.7037E-6 L 0.70087 0.14213 " pathEditMode="relative" rAng="0" ptsTypes="AA">
                                      <p:cBhvr>
                                        <p:cTn id="51" dur="250" fill="hold"/>
                                        <p:tgtEl>
                                          <p:spTgt spid="47"/>
                                        </p:tgtEl>
                                        <p:attrNameLst>
                                          <p:attrName>ppt_x</p:attrName>
                                          <p:attrName>ppt_y</p:attrName>
                                        </p:attrNameLst>
                                      </p:cBhvr>
                                      <p:rCtr x="35035" y="7106"/>
                                    </p:animMotion>
                                  </p:childTnLst>
                                </p:cTn>
                              </p:par>
                            </p:childTnLst>
                          </p:cTn>
                        </p:par>
                        <p:par>
                          <p:cTn id="52" fill="hold">
                            <p:stCondLst>
                              <p:cond delay="500"/>
                            </p:stCondLst>
                            <p:childTnLst>
                              <p:par>
                                <p:cTn id="53" presetID="0" presetClass="path" presetSubtype="0" accel="50000" decel="50000" fill="hold" grpId="0" nodeType="afterEffect">
                                  <p:stCondLst>
                                    <p:cond delay="0"/>
                                  </p:stCondLst>
                                  <p:childTnLst>
                                    <p:animMotion origin="layout" path="M 2.77778E-6 4.44444E-6 L 0.71163 0.08657 " pathEditMode="relative" rAng="0" ptsTypes="AA">
                                      <p:cBhvr>
                                        <p:cTn id="54" dur="250" fill="hold"/>
                                        <p:tgtEl>
                                          <p:spTgt spid="48"/>
                                        </p:tgtEl>
                                        <p:attrNameLst>
                                          <p:attrName>ppt_x</p:attrName>
                                          <p:attrName>ppt_y</p:attrName>
                                        </p:attrNameLst>
                                      </p:cBhvr>
                                      <p:rCtr x="35573" y="4329"/>
                                    </p:animMotion>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7" grpId="0"/>
      <p:bldP spid="2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C25B7-DEF6-5F4A-B988-8E68367812C2}"/>
              </a:ext>
            </a:extLst>
          </p:cNvPr>
          <p:cNvSpPr>
            <a:spLocks noGrp="1"/>
          </p:cNvSpPr>
          <p:nvPr>
            <p:ph type="title"/>
          </p:nvPr>
        </p:nvSpPr>
        <p:spPr/>
        <p:txBody>
          <a:bodyPr/>
          <a:lstStyle/>
          <a:p>
            <a:r>
              <a:rPr lang="en-CH" sz="3200" dirty="0"/>
              <a:t>Filtering Opportunities</a:t>
            </a:r>
          </a:p>
        </p:txBody>
      </p:sp>
      <p:sp>
        <p:nvSpPr>
          <p:cNvPr id="4" name="Content Placeholder 2">
            <a:extLst>
              <a:ext uri="{FF2B5EF4-FFF2-40B4-BE49-F238E27FC236}">
                <a16:creationId xmlns:a16="http://schemas.microsoft.com/office/drawing/2014/main" id="{4B0BFFBE-1EC2-3C4A-A597-09FB446C42A9}"/>
              </a:ext>
            </a:extLst>
          </p:cNvPr>
          <p:cNvSpPr>
            <a:spLocks noGrp="1"/>
          </p:cNvSpPr>
          <p:nvPr>
            <p:ph idx="1"/>
          </p:nvPr>
        </p:nvSpPr>
        <p:spPr>
          <a:xfrm>
            <a:off x="189559" y="978194"/>
            <a:ext cx="8874053" cy="5377521"/>
          </a:xfrm>
        </p:spPr>
        <p:txBody>
          <a:bodyPr/>
          <a:lstStyle/>
          <a:p>
            <a:pPr>
              <a:spcAft>
                <a:spcPts val="800"/>
              </a:spcAft>
            </a:pPr>
            <a:r>
              <a:rPr lang="en-GB" dirty="0"/>
              <a:t>Sequencing machines produce one of two kinds of reads </a:t>
            </a:r>
          </a:p>
          <a:p>
            <a:pPr lvl="1">
              <a:spcAft>
                <a:spcPts val="800"/>
              </a:spcAft>
            </a:pPr>
            <a:r>
              <a:rPr lang="en-GB" sz="2200" b="1" dirty="0"/>
              <a:t>Short reads: </a:t>
            </a:r>
            <a:r>
              <a:rPr lang="en-GB" sz="2200" dirty="0">
                <a:solidFill>
                  <a:srgbClr val="629B3C"/>
                </a:solidFill>
              </a:rPr>
              <a:t>highly accurate </a:t>
            </a:r>
            <a:r>
              <a:rPr lang="en-GB" sz="2200" dirty="0"/>
              <a:t>and short</a:t>
            </a:r>
          </a:p>
          <a:p>
            <a:pPr lvl="1">
              <a:spcAft>
                <a:spcPts val="800"/>
              </a:spcAft>
            </a:pPr>
            <a:r>
              <a:rPr lang="en-GB" sz="2200" b="1" dirty="0"/>
              <a:t>Long reads: </a:t>
            </a:r>
            <a:r>
              <a:rPr lang="en-GB" sz="2200" dirty="0">
                <a:solidFill>
                  <a:srgbClr val="C00000"/>
                </a:solidFill>
              </a:rPr>
              <a:t>less accurate </a:t>
            </a:r>
            <a:r>
              <a:rPr lang="en-GB" sz="2200" dirty="0"/>
              <a:t>and long</a:t>
            </a:r>
            <a:endParaRPr lang="en-GB" dirty="0"/>
          </a:p>
          <a:p>
            <a:pPr marL="0" indent="0">
              <a:buNone/>
            </a:pPr>
            <a:endParaRPr lang="en-CH" dirty="0"/>
          </a:p>
        </p:txBody>
      </p:sp>
      <p:sp>
        <p:nvSpPr>
          <p:cNvPr id="7" name="Rectangle 6">
            <a:extLst>
              <a:ext uri="{FF2B5EF4-FFF2-40B4-BE49-F238E27FC236}">
                <a16:creationId xmlns:a16="http://schemas.microsoft.com/office/drawing/2014/main" id="{3A9F7777-01A8-8344-94F4-F86EC7C6EDAB}"/>
              </a:ext>
            </a:extLst>
          </p:cNvPr>
          <p:cNvSpPr/>
          <p:nvPr/>
        </p:nvSpPr>
        <p:spPr>
          <a:xfrm>
            <a:off x="481684" y="5225849"/>
            <a:ext cx="8400644" cy="97320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High</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sequencing error rates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(long reads) </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or</a:t>
            </a: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High</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genetic variation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(short or long reads)</a:t>
            </a:r>
          </a:p>
        </p:txBody>
      </p:sp>
      <p:sp>
        <p:nvSpPr>
          <p:cNvPr id="8" name="Rectangle: Rounded Corners 8">
            <a:extLst>
              <a:ext uri="{FF2B5EF4-FFF2-40B4-BE49-F238E27FC236}">
                <a16:creationId xmlns:a16="http://schemas.microsoft.com/office/drawing/2014/main" id="{5326CE5E-62C4-314D-908A-4A31F336E2CC}"/>
              </a:ext>
            </a:extLst>
          </p:cNvPr>
          <p:cNvSpPr/>
          <p:nvPr/>
        </p:nvSpPr>
        <p:spPr>
          <a:xfrm>
            <a:off x="189558" y="4634434"/>
            <a:ext cx="8505940" cy="736581"/>
          </a:xfrm>
          <a:prstGeom prst="roundRect">
            <a:avLst/>
          </a:prstGeom>
          <a:solidFill>
            <a:schemeClr val="accent1">
              <a:lumMod val="20000"/>
              <a:lumOff val="80000"/>
            </a:schemeClr>
          </a:solidFill>
          <a:ln w="3810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Non-matching reads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Do not have potential matching locations, so they skip alignment</a:t>
            </a:r>
          </a:p>
        </p:txBody>
      </p:sp>
      <p:sp>
        <p:nvSpPr>
          <p:cNvPr id="10" name="Rectangle 9">
            <a:extLst>
              <a:ext uri="{FF2B5EF4-FFF2-40B4-BE49-F238E27FC236}">
                <a16:creationId xmlns:a16="http://schemas.microsoft.com/office/drawing/2014/main" id="{18010D33-781C-AF49-A244-03E794B46FDE}"/>
              </a:ext>
            </a:extLst>
          </p:cNvPr>
          <p:cNvSpPr/>
          <p:nvPr/>
        </p:nvSpPr>
        <p:spPr>
          <a:xfrm>
            <a:off x="481684" y="3196627"/>
            <a:ext cx="8400644" cy="131510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Low</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sequencing error rates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(short reads) </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combined with</a:t>
            </a: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Low</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genetic variation</a:t>
            </a:r>
          </a:p>
        </p:txBody>
      </p:sp>
      <p:sp>
        <p:nvSpPr>
          <p:cNvPr id="11" name="Rectangle: Rounded Corners 8">
            <a:extLst>
              <a:ext uri="{FF2B5EF4-FFF2-40B4-BE49-F238E27FC236}">
                <a16:creationId xmlns:a16="http://schemas.microsoft.com/office/drawing/2014/main" id="{84B784F0-7BDE-204A-BF08-2F32008075E0}"/>
              </a:ext>
            </a:extLst>
          </p:cNvPr>
          <p:cNvSpPr/>
          <p:nvPr/>
        </p:nvSpPr>
        <p:spPr>
          <a:xfrm>
            <a:off x="189558" y="2921018"/>
            <a:ext cx="8505940" cy="736581"/>
          </a:xfrm>
          <a:prstGeom prst="roundRect">
            <a:avLst/>
          </a:prstGeom>
          <a:solidFill>
            <a:schemeClr val="accent1">
              <a:lumMod val="20000"/>
              <a:lumOff val="80000"/>
            </a:schemeClr>
          </a:solidFill>
          <a:ln w="3810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Exactly-matching reads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Do not need expensive approximate string matching during alignment</a:t>
            </a:r>
          </a:p>
        </p:txBody>
      </p:sp>
      <p:sp>
        <p:nvSpPr>
          <p:cNvPr id="12" name="Content Placeholder 2">
            <a:extLst>
              <a:ext uri="{FF2B5EF4-FFF2-40B4-BE49-F238E27FC236}">
                <a16:creationId xmlns:a16="http://schemas.microsoft.com/office/drawing/2014/main" id="{B37B142F-6429-E54A-8CD8-652E6474BDF5}"/>
              </a:ext>
            </a:extLst>
          </p:cNvPr>
          <p:cNvSpPr txBox="1">
            <a:spLocks/>
          </p:cNvSpPr>
          <p:nvPr/>
        </p:nvSpPr>
        <p:spPr>
          <a:xfrm>
            <a:off x="189560" y="2378349"/>
            <a:ext cx="8987622" cy="564618"/>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000"/>
              </a:spcAft>
              <a:buClr>
                <a:prstClr val="black"/>
              </a:buClr>
              <a:buSzTx/>
              <a:buFont typeface="Arial" panose="020B0604020202020204" pitchFamily="34" charset="0"/>
              <a:buNone/>
              <a:tabLst/>
              <a:defRPr/>
            </a:pPr>
            <a:r>
              <a:rPr kumimoji="0" lang="en-GB" sz="28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Reads that do not require the expensive alignment step:</a:t>
            </a:r>
          </a:p>
        </p:txBody>
      </p:sp>
    </p:spTree>
    <p:extLst>
      <p:ext uri="{BB962C8B-B14F-4D97-AF65-F5344CB8AC3E}">
        <p14:creationId xmlns:p14="http://schemas.microsoft.com/office/powerpoint/2010/main" val="14447968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Challenges</a:t>
            </a:r>
          </a:p>
        </p:txBody>
      </p:sp>
      <p:sp>
        <p:nvSpPr>
          <p:cNvPr id="30" name="Rectangle 29">
            <a:extLst>
              <a:ext uri="{FF2B5EF4-FFF2-40B4-BE49-F238E27FC236}">
                <a16:creationId xmlns:a16="http://schemas.microsoft.com/office/drawing/2014/main" id="{0E86A3CC-72C5-294F-A8F7-440249F03B31}"/>
              </a:ext>
            </a:extLst>
          </p:cNvPr>
          <p:cNvSpPr/>
          <p:nvPr/>
        </p:nvSpPr>
        <p:spPr>
          <a:xfrm>
            <a:off x="-1" y="4332370"/>
            <a:ext cx="9143999" cy="77046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Read mapping workloads can exhibit different </a:t>
            </a:r>
            <a:r>
              <a:rPr kumimoji="0" lang="en-GB"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behavior</a:t>
            </a:r>
            <a:endParaRPr kumimoji="0" lang="en-CH" sz="28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endParaRPr>
          </a:p>
        </p:txBody>
      </p:sp>
      <p:sp>
        <p:nvSpPr>
          <p:cNvPr id="31" name="Rectangle 30">
            <a:extLst>
              <a:ext uri="{FF2B5EF4-FFF2-40B4-BE49-F238E27FC236}">
                <a16:creationId xmlns:a16="http://schemas.microsoft.com/office/drawing/2014/main" id="{3B38894D-FB68-B24E-9D5F-2AD8A3884AEB}"/>
              </a:ext>
            </a:extLst>
          </p:cNvPr>
          <p:cNvSpPr/>
          <p:nvPr/>
        </p:nvSpPr>
        <p:spPr>
          <a:xfrm>
            <a:off x="1" y="5233752"/>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There are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limited hardware resources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 the storage system</a:t>
            </a: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pic>
        <p:nvPicPr>
          <p:cNvPr id="23" name="Graphic 22" descr="Filter">
            <a:extLst>
              <a:ext uri="{FF2B5EF4-FFF2-40B4-BE49-F238E27FC236}">
                <a16:creationId xmlns:a16="http://schemas.microsoft.com/office/drawing/2014/main" id="{E016CCEE-DD32-534E-B29D-D486E595FD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7" name="TextBox 26">
            <a:extLst>
              <a:ext uri="{FF2B5EF4-FFF2-40B4-BE49-F238E27FC236}">
                <a16:creationId xmlns:a16="http://schemas.microsoft.com/office/drawing/2014/main" id="{701FA4EA-1EC5-684B-ACB6-6B618B3ACE16}"/>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46" name="Rectangle 45">
            <a:extLst>
              <a:ext uri="{FF2B5EF4-FFF2-40B4-BE49-F238E27FC236}">
                <a16:creationId xmlns:a16="http://schemas.microsoft.com/office/drawing/2014/main" id="{16252BD6-E81D-774E-B217-0E78268A2455}"/>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7" name="Rectangle 46">
            <a:extLst>
              <a:ext uri="{FF2B5EF4-FFF2-40B4-BE49-F238E27FC236}">
                <a16:creationId xmlns:a16="http://schemas.microsoft.com/office/drawing/2014/main" id="{AD5DD12A-65AD-D047-ADD7-F69A1A2A4E9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8" name="Rectangle 47">
            <a:extLst>
              <a:ext uri="{FF2B5EF4-FFF2-40B4-BE49-F238E27FC236}">
                <a16:creationId xmlns:a16="http://schemas.microsoft.com/office/drawing/2014/main" id="{BE1A92AC-0255-0449-A490-549F83E19104}"/>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49" name="Rectangle 48">
            <a:extLst>
              <a:ext uri="{FF2B5EF4-FFF2-40B4-BE49-F238E27FC236}">
                <a16:creationId xmlns:a16="http://schemas.microsoft.com/office/drawing/2014/main" id="{202C3FD7-F724-4C45-AF22-D1FE70F45D07}"/>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0" name="Rectangle 49">
            <a:extLst>
              <a:ext uri="{FF2B5EF4-FFF2-40B4-BE49-F238E27FC236}">
                <a16:creationId xmlns:a16="http://schemas.microsoft.com/office/drawing/2014/main" id="{66028373-6D13-FE46-822D-6665058A07F2}"/>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1" name="Rectangle 50">
            <a:extLst>
              <a:ext uri="{FF2B5EF4-FFF2-40B4-BE49-F238E27FC236}">
                <a16:creationId xmlns:a16="http://schemas.microsoft.com/office/drawing/2014/main" id="{54D4533A-F368-B14F-9D17-73B2AC9B61F4}"/>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2" name="Rectangle 51">
            <a:extLst>
              <a:ext uri="{FF2B5EF4-FFF2-40B4-BE49-F238E27FC236}">
                <a16:creationId xmlns:a16="http://schemas.microsoft.com/office/drawing/2014/main" id="{5EF3DA5A-84E5-FA47-A104-F468BD1F32B1}"/>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3" name="Rectangle 52">
            <a:extLst>
              <a:ext uri="{FF2B5EF4-FFF2-40B4-BE49-F238E27FC236}">
                <a16:creationId xmlns:a16="http://schemas.microsoft.com/office/drawing/2014/main" id="{7671E869-4C18-1F4D-BDCE-18FC3B9FE175}"/>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4" name="Rectangle 53">
            <a:extLst>
              <a:ext uri="{FF2B5EF4-FFF2-40B4-BE49-F238E27FC236}">
                <a16:creationId xmlns:a16="http://schemas.microsoft.com/office/drawing/2014/main" id="{6C5B6CF7-93A9-FB4A-AD54-41CEAA4655B2}"/>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7" name="TextBox 56">
            <a:extLst>
              <a:ext uri="{FF2B5EF4-FFF2-40B4-BE49-F238E27FC236}">
                <a16:creationId xmlns:a16="http://schemas.microsoft.com/office/drawing/2014/main" id="{E1DE9BA9-8DA1-F24B-BE80-49C0F1FBB77F}"/>
              </a:ext>
            </a:extLst>
          </p:cNvPr>
          <p:cNvSpPr txBox="1"/>
          <p:nvPr/>
        </p:nvSpPr>
        <p:spPr>
          <a:xfrm>
            <a:off x="401293" y="3750196"/>
            <a:ext cx="2081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Filtered Reads</a:t>
            </a:r>
            <a:endPar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p:txBody>
      </p:sp>
      <p:sp>
        <p:nvSpPr>
          <p:cNvPr id="21" name="Rounded Rectangle 20">
            <a:extLst>
              <a:ext uri="{FF2B5EF4-FFF2-40B4-BE49-F238E27FC236}">
                <a16:creationId xmlns:a16="http://schemas.microsoft.com/office/drawing/2014/main" id="{50576CD0-C7EF-B54A-95C4-329CB6109292}"/>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2" name="Rounded Rectangle 21">
            <a:extLst>
              <a:ext uri="{FF2B5EF4-FFF2-40B4-BE49-F238E27FC236}">
                <a16:creationId xmlns:a16="http://schemas.microsoft.com/office/drawing/2014/main" id="{53DD1F9D-0083-5945-BB36-749D9762E256}"/>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7E84C462-985F-2640-8B0F-31B31457E0D7}"/>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5" name="Rounded Rectangle 24">
            <a:extLst>
              <a:ext uri="{FF2B5EF4-FFF2-40B4-BE49-F238E27FC236}">
                <a16:creationId xmlns:a16="http://schemas.microsoft.com/office/drawing/2014/main" id="{BEAC5AFD-345B-384E-9B87-97AE4026E27D}"/>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400040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animBg="1"/>
      <p:bldP spid="3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GenStore</a:t>
            </a:r>
          </a:p>
        </p:txBody>
      </p:sp>
      <p:sp>
        <p:nvSpPr>
          <p:cNvPr id="16" name="Rectangle 15">
            <a:extLst>
              <a:ext uri="{FF2B5EF4-FFF2-40B4-BE49-F238E27FC236}">
                <a16:creationId xmlns:a16="http://schemas.microsoft.com/office/drawing/2014/main" id="{4370B287-BAD8-4542-8D2C-4A8E6592DB15}"/>
              </a:ext>
            </a:extLst>
          </p:cNvPr>
          <p:cNvSpPr/>
          <p:nvPr/>
        </p:nvSpPr>
        <p:spPr>
          <a:xfrm>
            <a:off x="-1" y="3816725"/>
            <a:ext cx="9144000" cy="74872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17" name="Rectangle 16">
            <a:extLst>
              <a:ext uri="{FF2B5EF4-FFF2-40B4-BE49-F238E27FC236}">
                <a16:creationId xmlns:a16="http://schemas.microsoft.com/office/drawing/2014/main" id="{EBD1BA12-CAEE-1444-9A7D-EFF6CA2E8F96}"/>
              </a:ext>
            </a:extLst>
          </p:cNvPr>
          <p:cNvSpPr/>
          <p:nvPr/>
        </p:nvSpPr>
        <p:spPr>
          <a:xfrm>
            <a:off x="-1" y="4673964"/>
            <a:ext cx="9144000" cy="74872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27" name="Rectangle 26">
            <a:extLst>
              <a:ext uri="{FF2B5EF4-FFF2-40B4-BE49-F238E27FC236}">
                <a16:creationId xmlns:a16="http://schemas.microsoft.com/office/drawing/2014/main" id="{6D3C8E0D-B892-A54E-B98B-2BF91DABD861}"/>
              </a:ext>
            </a:extLst>
          </p:cNvPr>
          <p:cNvSpPr/>
          <p:nvPr/>
        </p:nvSpPr>
        <p:spPr>
          <a:xfrm>
            <a:off x="-1" y="5504396"/>
            <a:ext cx="9144000" cy="9207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GenStore</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provides significant speedup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1.4x - 33.6x</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and  </a:t>
            </a:r>
          </a:p>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energy reduction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(3.9x – 29.2x) </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at low cost</a:t>
            </a:r>
          </a:p>
        </p:txBody>
      </p:sp>
      <p:pic>
        <p:nvPicPr>
          <p:cNvPr id="25" name="Graphic 24" descr="Filter">
            <a:extLst>
              <a:ext uri="{FF2B5EF4-FFF2-40B4-BE49-F238E27FC236}">
                <a16:creationId xmlns:a16="http://schemas.microsoft.com/office/drawing/2014/main" id="{8B25414C-F63C-6F43-896D-900C1C6031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8" name="TextBox 27">
            <a:extLst>
              <a:ext uri="{FF2B5EF4-FFF2-40B4-BE49-F238E27FC236}">
                <a16:creationId xmlns:a16="http://schemas.microsoft.com/office/drawing/2014/main" id="{85A1149C-150A-D144-A3DF-0426926EEAFF}"/>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24" name="Rounded Rectangle 23">
            <a:extLst>
              <a:ext uri="{FF2B5EF4-FFF2-40B4-BE49-F238E27FC236}">
                <a16:creationId xmlns:a16="http://schemas.microsoft.com/office/drawing/2014/main" id="{ADF88CDD-0907-5444-A601-79E5591035C3}"/>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6" name="Rounded Rectangle 25">
            <a:extLst>
              <a:ext uri="{FF2B5EF4-FFF2-40B4-BE49-F238E27FC236}">
                <a16:creationId xmlns:a16="http://schemas.microsoft.com/office/drawing/2014/main" id="{F9B73524-4D68-1F49-A997-CA80B3318EBB}"/>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3" name="Rounded Rectangle 32">
            <a:extLst>
              <a:ext uri="{FF2B5EF4-FFF2-40B4-BE49-F238E27FC236}">
                <a16:creationId xmlns:a16="http://schemas.microsoft.com/office/drawing/2014/main" id="{BCDB42AB-3D54-2344-AEEE-31EFE51B1B0E}"/>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B09568AC-8F7F-2B41-B1AD-ECC78E17C170}"/>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GenStore-Enabled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1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14" name="TextBox 13">
            <a:extLst>
              <a:ext uri="{FF2B5EF4-FFF2-40B4-BE49-F238E27FC236}">
                <a16:creationId xmlns:a16="http://schemas.microsoft.com/office/drawing/2014/main" id="{D7160C5E-41BC-2B49-BA56-FA2AE0BE124C}"/>
              </a:ext>
            </a:extLst>
          </p:cNvPr>
          <p:cNvSpPr txBox="1"/>
          <p:nvPr/>
        </p:nvSpPr>
        <p:spPr>
          <a:xfrm>
            <a:off x="646760" y="36370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186C003-ED69-D042-A19F-C0D5BD294DB6}"/>
              </a:ext>
            </a:extLst>
          </p:cNvPr>
          <p:cNvSpPr txBox="1"/>
          <p:nvPr/>
        </p:nvSpPr>
        <p:spPr>
          <a:xfrm>
            <a:off x="646759" y="4494329"/>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7200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7" grpId="0" uiExpand="1" bldLvl="2" animBg="1"/>
      <p:bldP spid="14" grpId="0"/>
      <p:bldP spid="1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p:txBody>
          <a:bodyPr/>
          <a:lstStyle/>
          <a:p>
            <a:r>
              <a:rPr lang="en-US" dirty="0"/>
              <a:t>In-Storage Genome Filtering </a:t>
            </a:r>
            <a:r>
              <a:rPr lang="en-US" sz="3000" b="1" dirty="0">
                <a:solidFill>
                  <a:srgbClr val="006633"/>
                </a:solidFill>
              </a:rPr>
              <a:t>[ASPLOS 2022]</a:t>
            </a:r>
            <a:r>
              <a:rPr lang="en-US" dirty="0"/>
              <a:t> </a:t>
            </a:r>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Tree>
    <p:extLst>
      <p:ext uri="{BB962C8B-B14F-4D97-AF65-F5344CB8AC3E}">
        <p14:creationId xmlns:p14="http://schemas.microsoft.com/office/powerpoint/2010/main" val="302467929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5|5.7|1.5|9.1|8.1"/>
</p:tagLst>
</file>

<file path=ppt/tags/tag10.xml><?xml version="1.0" encoding="utf-8"?>
<p:tagLst xmlns:a="http://schemas.openxmlformats.org/drawingml/2006/main" xmlns:r="http://schemas.openxmlformats.org/officeDocument/2006/relationships" xmlns:p="http://schemas.openxmlformats.org/presentationml/2006/main">
  <p:tag name="TIMING" val="|8.7|0.9|1.1|3|0.5|0.5"/>
</p:tagLst>
</file>

<file path=ppt/tags/tag11.xml><?xml version="1.0" encoding="utf-8"?>
<p:tagLst xmlns:a="http://schemas.openxmlformats.org/drawingml/2006/main" xmlns:r="http://schemas.openxmlformats.org/officeDocument/2006/relationships" xmlns:p="http://schemas.openxmlformats.org/presentationml/2006/main">
  <p:tag name="TIMING" val="|1.9|5.2|1.7"/>
</p:tagLst>
</file>

<file path=ppt/tags/tag12.xml><?xml version="1.0" encoding="utf-8"?>
<p:tagLst xmlns:a="http://schemas.openxmlformats.org/drawingml/2006/main" xmlns:r="http://schemas.openxmlformats.org/officeDocument/2006/relationships" xmlns:p="http://schemas.openxmlformats.org/presentationml/2006/main">
  <p:tag name="TIMING" val="|4.5|0.7|1|6.4|2.9|2.7"/>
</p:tagLst>
</file>

<file path=ppt/tags/tag13.xml><?xml version="1.0" encoding="utf-8"?>
<p:tagLst xmlns:a="http://schemas.openxmlformats.org/drawingml/2006/main" xmlns:r="http://schemas.openxmlformats.org/officeDocument/2006/relationships" xmlns:p="http://schemas.openxmlformats.org/presentationml/2006/main">
  <p:tag name="TIMING" val="|2.2|4.6|8.2|3.6"/>
</p:tagLst>
</file>

<file path=ppt/tags/tag14.xml><?xml version="1.0" encoding="utf-8"?>
<p:tagLst xmlns:a="http://schemas.openxmlformats.org/drawingml/2006/main" xmlns:r="http://schemas.openxmlformats.org/officeDocument/2006/relationships" xmlns:p="http://schemas.openxmlformats.org/presentationml/2006/main">
  <p:tag name="TIMING" val="|2.2|4.6|8.2|3.6"/>
</p:tagLst>
</file>

<file path=ppt/tags/tag15.xml><?xml version="1.0" encoding="utf-8"?>
<p:tagLst xmlns:a="http://schemas.openxmlformats.org/drawingml/2006/main" xmlns:r="http://schemas.openxmlformats.org/officeDocument/2006/relationships" xmlns:p="http://schemas.openxmlformats.org/presentationml/2006/main">
  <p:tag name="TIMING" val="|5.6|1.4|3.1|5.3"/>
</p:tagLst>
</file>

<file path=ppt/tags/tag2.xml><?xml version="1.0" encoding="utf-8"?>
<p:tagLst xmlns:a="http://schemas.openxmlformats.org/drawingml/2006/main" xmlns:r="http://schemas.openxmlformats.org/officeDocument/2006/relationships" xmlns:p="http://schemas.openxmlformats.org/presentationml/2006/main">
  <p:tag name="TIMING" val="|5.2|8.2|10.3|4.6|7.9|3.1|3.8|3.3"/>
</p:tagLst>
</file>

<file path=ppt/tags/tag3.xml><?xml version="1.0" encoding="utf-8"?>
<p:tagLst xmlns:a="http://schemas.openxmlformats.org/drawingml/2006/main" xmlns:r="http://schemas.openxmlformats.org/officeDocument/2006/relationships" xmlns:p="http://schemas.openxmlformats.org/presentationml/2006/main">
  <p:tag name="TIMING" val="|2|7.5|6.6|9.2|7.1|5.3|7.5"/>
</p:tagLst>
</file>

<file path=ppt/tags/tag4.xml><?xml version="1.0" encoding="utf-8"?>
<p:tagLst xmlns:a="http://schemas.openxmlformats.org/drawingml/2006/main" xmlns:r="http://schemas.openxmlformats.org/officeDocument/2006/relationships" xmlns:p="http://schemas.openxmlformats.org/presentationml/2006/main">
  <p:tag name="TIMING" val="|4.4|2.6|3.7|5.6|10.3"/>
</p:tagLst>
</file>

<file path=ppt/tags/tag5.xml><?xml version="1.0" encoding="utf-8"?>
<p:tagLst xmlns:a="http://schemas.openxmlformats.org/drawingml/2006/main" xmlns:r="http://schemas.openxmlformats.org/officeDocument/2006/relationships" xmlns:p="http://schemas.openxmlformats.org/presentationml/2006/main">
  <p:tag name="TIMING" val="|3.7|5.2|3.8"/>
</p:tagLst>
</file>

<file path=ppt/tags/tag6.xml><?xml version="1.0" encoding="utf-8"?>
<p:tagLst xmlns:a="http://schemas.openxmlformats.org/drawingml/2006/main" xmlns:r="http://schemas.openxmlformats.org/officeDocument/2006/relationships" xmlns:p="http://schemas.openxmlformats.org/presentationml/2006/main">
  <p:tag name="TIMING" val="|3.7|5.2|3.8"/>
</p:tagLst>
</file>

<file path=ppt/tags/tag7.xml><?xml version="1.0" encoding="utf-8"?>
<p:tagLst xmlns:a="http://schemas.openxmlformats.org/drawingml/2006/main" xmlns:r="http://schemas.openxmlformats.org/officeDocument/2006/relationships" xmlns:p="http://schemas.openxmlformats.org/presentationml/2006/main">
  <p:tag name="TIMING" val="|4.3|0.6|0.5|2.3"/>
</p:tagLst>
</file>

<file path=ppt/tags/tag8.xml><?xml version="1.0" encoding="utf-8"?>
<p:tagLst xmlns:a="http://schemas.openxmlformats.org/drawingml/2006/main" xmlns:r="http://schemas.openxmlformats.org/officeDocument/2006/relationships" xmlns:p="http://schemas.openxmlformats.org/presentationml/2006/main">
  <p:tag name="TIMING" val="|8.7|0.9|1.1|3|0.5|0.5"/>
</p:tagLst>
</file>

<file path=ppt/tags/tag9.xml><?xml version="1.0" encoding="utf-8"?>
<p:tagLst xmlns:a="http://schemas.openxmlformats.org/drawingml/2006/main" xmlns:r="http://schemas.openxmlformats.org/officeDocument/2006/relationships" xmlns:p="http://schemas.openxmlformats.org/presentationml/2006/main">
  <p:tag name="TIMING" val="|1.9|2.9|11.3|11.7"/>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utlu_memory-scaling_memcon13_talk (1).pptx" id="{1D09C5EE-DC30-4F85-84AA-519B89166748}" vid="{5DED0AF8-637D-490F-B56E-C8CE9BE1B1E6}"/>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1" id="{A5489879-DDF1-3B47-B3F5-DB6F6D612493}" vid="{33DDE609-D0E8-C249-A9C7-B34B636B08CB}"/>
    </a:ext>
  </a:extLst>
</a:theme>
</file>

<file path=ppt/theme/theme4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heme1" id="{A5489879-DDF1-3B47-B3F5-DB6F6D612493}" vid="{33DDE609-D0E8-C249-A9C7-B34B636B08CB}"/>
    </a:ext>
  </a:extLst>
</a:theme>
</file>

<file path=ppt/theme/theme47.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4_Office Theme">
  <a:themeElements>
    <a:clrScheme name="Custom 9">
      <a:dk1>
        <a:srgbClr val="000000"/>
      </a:dk1>
      <a:lt1>
        <a:srgbClr val="FFFFFF"/>
      </a:lt1>
      <a:dk2>
        <a:srgbClr val="000000"/>
      </a:dk2>
      <a:lt2>
        <a:srgbClr val="DCDDDE"/>
      </a:lt2>
      <a:accent1>
        <a:srgbClr val="0F7EEC"/>
      </a:accent1>
      <a:accent2>
        <a:srgbClr val="819E87"/>
      </a:accent2>
      <a:accent3>
        <a:srgbClr val="688197"/>
      </a:accent3>
      <a:accent4>
        <a:srgbClr val="7ADBD4"/>
      </a:accent4>
      <a:accent5>
        <a:srgbClr val="D69A2D"/>
      </a:accent5>
      <a:accent6>
        <a:srgbClr val="A54124"/>
      </a:accent6>
      <a:hlink>
        <a:srgbClr val="0F7EEC"/>
      </a:hlink>
      <a:folHlink>
        <a:srgbClr val="68819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216395</TotalTime>
  <Words>12842</Words>
  <Application>Microsoft Macintosh PowerPoint</Application>
  <PresentationFormat>On-screen Show (4:3)</PresentationFormat>
  <Paragraphs>1899</Paragraphs>
  <Slides>162</Slides>
  <Notes>56</Notes>
  <HiddenSlides>0</HiddenSlides>
  <MMClips>0</MMClips>
  <ScaleCrop>false</ScaleCrop>
  <HeadingPairs>
    <vt:vector size="8" baseType="variant">
      <vt:variant>
        <vt:lpstr>Fonts Used</vt:lpstr>
      </vt:variant>
      <vt:variant>
        <vt:i4>22</vt:i4>
      </vt:variant>
      <vt:variant>
        <vt:lpstr>Theme</vt:lpstr>
      </vt:variant>
      <vt:variant>
        <vt:i4>60</vt:i4>
      </vt:variant>
      <vt:variant>
        <vt:lpstr>Embedded OLE Servers</vt:lpstr>
      </vt:variant>
      <vt:variant>
        <vt:i4>1</vt:i4>
      </vt:variant>
      <vt:variant>
        <vt:lpstr>Slide Titles</vt:lpstr>
      </vt:variant>
      <vt:variant>
        <vt:i4>162</vt:i4>
      </vt:variant>
    </vt:vector>
  </HeadingPairs>
  <TitlesOfParts>
    <vt:vector size="245" baseType="lpstr">
      <vt:lpstr>Arial</vt:lpstr>
      <vt:lpstr>Arial</vt:lpstr>
      <vt:lpstr>Arial Narrow</vt:lpstr>
      <vt:lpstr>Calibri</vt:lpstr>
      <vt:lpstr>Calibri Light</vt:lpstr>
      <vt:lpstr>Cambria</vt:lpstr>
      <vt:lpstr>Chalkduster</vt:lpstr>
      <vt:lpstr>Comic Sans MS</vt:lpstr>
      <vt:lpstr>Corbel</vt:lpstr>
      <vt:lpstr>Courier New</vt:lpstr>
      <vt:lpstr>europa</vt:lpstr>
      <vt:lpstr>Garamond</vt:lpstr>
      <vt:lpstr>Helvetica Neue</vt:lpstr>
      <vt:lpstr>LinLibertineT</vt:lpstr>
      <vt:lpstr>LinLibertineTI</vt:lpstr>
      <vt:lpstr>Linux Libertine O Semibold</vt:lpstr>
      <vt:lpstr>Myriad Pro Bold Cond</vt:lpstr>
      <vt:lpstr>Segoe UI</vt:lpstr>
      <vt:lpstr>Tahoma</vt:lpstr>
      <vt:lpstr>Times New Roman</vt:lpstr>
      <vt:lpstr>Verdana</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1_safari</vt:lpstr>
      <vt:lpstr>8_Office Theme</vt:lpstr>
      <vt:lpstr>95_Edge</vt:lpstr>
      <vt:lpstr>15_Edge</vt:lpstr>
      <vt:lpstr>Theme1</vt:lpstr>
      <vt:lpstr>6_Office Theme</vt:lpstr>
      <vt:lpstr>62_Edge</vt:lpstr>
      <vt:lpstr>10_Edge</vt:lpstr>
      <vt:lpstr>1_Theme1</vt:lpstr>
      <vt:lpstr>12_Edge</vt:lpstr>
      <vt:lpstr>14_Edge</vt:lpstr>
      <vt:lpstr>40_Edge</vt:lpstr>
      <vt:lpstr>16_Edge</vt:lpstr>
      <vt:lpstr>99_Edge</vt:lpstr>
      <vt:lpstr>2_Edge</vt:lpstr>
      <vt:lpstr>1_Office Theme</vt:lpstr>
      <vt:lpstr>32_Edge</vt:lpstr>
      <vt:lpstr>11_Edge</vt:lpstr>
      <vt:lpstr>3_Office Theme</vt:lpstr>
      <vt:lpstr>25_Edge</vt:lpstr>
      <vt:lpstr>18_Edge</vt:lpstr>
      <vt:lpstr>34_Edge</vt:lpstr>
      <vt:lpstr>4_Office Theme</vt:lpstr>
      <vt:lpstr>Visio</vt:lpstr>
      <vt:lpstr>Accelerating Genome Analysis  A Primer on an Ongoing Journey</vt:lpstr>
      <vt:lpstr>Overview</vt:lpstr>
      <vt:lpstr>Our Dream (circa 2007)</vt:lpstr>
      <vt:lpstr>We Need Faster &amp; Scalable Genome Analysis</vt:lpstr>
      <vt:lpstr>A Bright Future for Intelligent Genome Analysis</vt:lpstr>
      <vt:lpstr>A Few Overview Readings (I)</vt:lpstr>
      <vt:lpstr>A Few Overview Readings (II)</vt:lpstr>
      <vt:lpstr>A Few Overview Readings (III)</vt:lpstr>
      <vt:lpstr>A Few Overview Readings (IV)</vt:lpstr>
      <vt:lpstr>Algorithm-Arch-Device Co-Design is Critical</vt:lpstr>
      <vt:lpstr>Agenda</vt:lpstr>
      <vt:lpstr>What Is a Genome Made Of?</vt:lpstr>
      <vt:lpstr>The Central Dogma of Molecular Biology</vt:lpstr>
      <vt:lpstr>DNA Under Electron Microscope</vt:lpstr>
      <vt:lpstr>PowerPoint Presentation</vt:lpstr>
      <vt:lpstr>How Large is a Genome?</vt:lpstr>
      <vt:lpstr>DNA Sequencing</vt:lpstr>
      <vt:lpstr>Genome Sequencing</vt:lpstr>
      <vt:lpstr>Genome Sequencing and Analysis</vt:lpstr>
      <vt:lpstr>Untangling Yarn Balls &amp; DNA Sequencing</vt:lpstr>
      <vt:lpstr>PowerPoint Presentation</vt:lpstr>
      <vt:lpstr>High-Throughput Sequencers</vt:lpstr>
      <vt:lpstr>The Genomic Era</vt:lpstr>
      <vt:lpstr>Genome Sequencing Cost Is Reducing</vt:lpstr>
      <vt:lpstr>Genome Sequencing Cost Is Reducing</vt:lpstr>
      <vt:lpstr>Solving the Puzzle</vt:lpstr>
      <vt:lpstr>Newer Genome Sequencing Technologies</vt:lpstr>
      <vt:lpstr>Types of Genomic Reads</vt:lpstr>
      <vt:lpstr>PowerPoint Presentation</vt:lpstr>
      <vt:lpstr>Read Mapping Techniques in 111 Pages</vt:lpstr>
      <vt:lpstr>One Problem</vt:lpstr>
      <vt:lpstr>PowerPoint Presentation</vt:lpstr>
      <vt:lpstr>The Read Mapping Bottleneck</vt:lpstr>
      <vt:lpstr>The Read Mapping Bottleneck</vt:lpstr>
      <vt:lpstr> Problems with (Genome) Analysis Today</vt:lpstr>
      <vt:lpstr>One Problem</vt:lpstr>
      <vt:lpstr>Read Mapping</vt:lpstr>
      <vt:lpstr>Read Mapping for Metagenomic Analysis</vt:lpstr>
      <vt:lpstr>Computational Cost is Mathematically Proven</vt:lpstr>
      <vt:lpstr>Read Mapping Techniques in 111 Pages</vt:lpstr>
      <vt:lpstr>Read Mapping Execution Time (Modern)</vt:lpstr>
      <vt:lpstr>Accelerating Read Mapping</vt:lpstr>
      <vt:lpstr>Detailed Analysis of Tackling the Bottleneck</vt:lpstr>
      <vt:lpstr>Genomics Course (Fall 2022)</vt:lpstr>
      <vt:lpstr>Agenda</vt:lpstr>
      <vt:lpstr>GateKeeper: FPGA-Based Alignment Filtering</vt:lpstr>
      <vt:lpstr>GateKeeper Accelerator Architecture</vt:lpstr>
      <vt:lpstr>FPGA Chip Layout</vt:lpstr>
      <vt:lpstr>GateKeeper: Speed &amp; Accuracy Results</vt:lpstr>
      <vt:lpstr>GateKeeper Conclusions</vt:lpstr>
      <vt:lpstr>More on GateKeeper</vt:lpstr>
      <vt:lpstr>Algorithm-Arch-Device Co-Design is Critical</vt:lpstr>
      <vt:lpstr>Shouji (障子) [Alser+, Bioinformatics 2019]</vt:lpstr>
      <vt:lpstr>Hardware Implementation</vt:lpstr>
      <vt:lpstr>SneakySnake [Alser+, Bioinformatics 2020]</vt:lpstr>
      <vt:lpstr>SneakySnake</vt:lpstr>
      <vt:lpstr>SneakySnake</vt:lpstr>
      <vt:lpstr>SneakySnake</vt:lpstr>
      <vt:lpstr>More on SneakySnake [Alser+, Bioinformatics 2020]</vt:lpstr>
      <vt:lpstr>GenASM Framework [MICRO 2020]</vt:lpstr>
      <vt:lpstr>GenASM: ASM Framework for GSA</vt:lpstr>
      <vt:lpstr>GenASM: Hardware Design</vt:lpstr>
      <vt:lpstr>GenASM-DC: Hardware Design</vt:lpstr>
      <vt:lpstr>GenASM-TB: Hardware Design</vt:lpstr>
      <vt:lpstr>Key Results – Area and Power</vt:lpstr>
      <vt:lpstr>Key Results – Area and Power</vt:lpstr>
      <vt:lpstr>Use Cases of GenASM</vt:lpstr>
      <vt:lpstr>Use Cases of GenASM (cont’d.)</vt:lpstr>
      <vt:lpstr>Key Results</vt:lpstr>
      <vt:lpstr>More on GenASM Framework [MICRO 2020]</vt:lpstr>
      <vt:lpstr>Scrooge: Overcoming GenASM Limitations</vt:lpstr>
      <vt:lpstr>Accelerating Sequence-to-Graph Mapping</vt:lpstr>
      <vt:lpstr>Genome Sequence Analysis</vt:lpstr>
      <vt:lpstr>SeGraM: First Graph Mapping Accelerator</vt:lpstr>
      <vt:lpstr>Sequence-to-Graph Mapping Pipeline</vt:lpstr>
      <vt:lpstr>SeGraM Hardware Design</vt:lpstr>
      <vt:lpstr>Use Cases &amp; Key Results</vt:lpstr>
      <vt:lpstr>SeGraM Talk Video</vt:lpstr>
      <vt:lpstr>Accelerating Sequence-to-Graph Mapping</vt:lpstr>
      <vt:lpstr>Designing &amp; Accelerating Basecallers </vt:lpstr>
      <vt:lpstr>Agenda</vt:lpstr>
      <vt:lpstr>Process Data Where It Makes Sense </vt:lpstr>
      <vt:lpstr>Goal: Processing Inside Memory</vt:lpstr>
      <vt:lpstr>Read Mapping &amp; Filtering in Memory</vt:lpstr>
      <vt:lpstr>Near-Memory Pre-Alignment Filtering</vt:lpstr>
      <vt:lpstr>Near-Memory SneakySnake</vt:lpstr>
      <vt:lpstr>Near-Memory Acceleration using FPGAs</vt:lpstr>
      <vt:lpstr>Performance &amp; Energy Greatly Improve</vt:lpstr>
      <vt:lpstr>More On Near-Memory SneakySnake</vt:lpstr>
      <vt:lpstr>Location Filtering in 3D-Stacked PIM</vt:lpstr>
      <vt:lpstr>Opportunity: 3D-Stacked Logic+Memory</vt:lpstr>
      <vt:lpstr>In-Storage Genome Filtering [ASPLOS 2022] </vt:lpstr>
      <vt:lpstr>Genome Sequence Analysis</vt:lpstr>
      <vt:lpstr>Accelerating Genome Sequence Analysis</vt:lpstr>
      <vt:lpstr>Key Idea</vt:lpstr>
      <vt:lpstr>Filtering Opportunities</vt:lpstr>
      <vt:lpstr>Challenges</vt:lpstr>
      <vt:lpstr>GenStore</vt:lpstr>
      <vt:lpstr>In-Storage Genome Filtering [ASPLOS 2022] </vt:lpstr>
      <vt:lpstr>PIM Review and Open Problems</vt:lpstr>
      <vt:lpstr>PIM Review and Open Problems (II)</vt:lpstr>
      <vt:lpstr>More on Processing-in-Memory</vt:lpstr>
      <vt:lpstr>A Tutorial on PIM</vt:lpstr>
      <vt:lpstr>PIM Course (Fall 2022)</vt:lpstr>
      <vt:lpstr>Processing-in-Memory Landscape Today</vt:lpstr>
      <vt:lpstr>UPMEM Processing-in-DRAM Engine (2019)</vt:lpstr>
      <vt:lpstr>UPMEM Memory Modules</vt:lpstr>
      <vt:lpstr>2,560-DPU Processing-in-Memory System</vt:lpstr>
      <vt:lpstr>More on the UPMEM PIM System</vt:lpstr>
      <vt:lpstr>SRC TECHCON Presentation</vt:lpstr>
      <vt:lpstr>UPMEM PIM System Summary &amp; Analysis</vt:lpstr>
      <vt:lpstr>AIM (PIM Sequence Alignment Framework)</vt:lpstr>
      <vt:lpstr>Accelerating Basecalling + Read Mapping via PIM</vt:lpstr>
      <vt:lpstr>Agenda</vt:lpstr>
      <vt:lpstr>Newer Genome Sequencing Technologies</vt:lpstr>
      <vt:lpstr>New Applications: Graph Genomes</vt:lpstr>
      <vt:lpstr>New Applications: Frequent Reference Updates</vt:lpstr>
      <vt:lpstr>Mapping Constant Regions Between References </vt:lpstr>
      <vt:lpstr>New Frontiers: Raw Signal Analysis</vt:lpstr>
      <vt:lpstr>New Frontiers: Raw Signal Analysis</vt:lpstr>
      <vt:lpstr>A Bright Future for Intelligent Genome Analysis</vt:lpstr>
      <vt:lpstr>Conclusion</vt:lpstr>
      <vt:lpstr>Things Are Happening In Industry</vt:lpstr>
      <vt:lpstr>Illumina DRAGEN Bio-IT Platform (2018)</vt:lpstr>
      <vt:lpstr>NVIDIA Clara Parabricks (2020) </vt:lpstr>
      <vt:lpstr>NVIDIA Hopper DPX Instructions (2022)</vt:lpstr>
      <vt:lpstr>Bionano &amp; NVIDIA:  Accelerating Analysis for Fast Time to Results</vt:lpstr>
      <vt:lpstr>Recall Our Dream (from 2007)</vt:lpstr>
      <vt:lpstr>Conclusion</vt:lpstr>
      <vt:lpstr>A Bright Future for Intelligent Genome Analysis</vt:lpstr>
      <vt:lpstr>A Longer Version of This Talk (I)</vt:lpstr>
      <vt:lpstr>A Longer Version of This Talk (II)</vt:lpstr>
      <vt:lpstr>Genomics Course (Fall 2022)</vt:lpstr>
      <vt:lpstr>PIM Course (Fall 2022)</vt:lpstr>
      <vt:lpstr>SSD Course (Spring 2023)</vt:lpstr>
      <vt:lpstr>Accelerating Genome Analysis  A Primer on an Ongoing Journey</vt:lpstr>
      <vt:lpstr>Backup Slides for Further Info</vt:lpstr>
      <vt:lpstr>Resources &amp; Acknowledgments</vt:lpstr>
      <vt:lpstr>Special Research Sessions &amp; Courses</vt:lpstr>
      <vt:lpstr>Detailed Lectures on Genome Analysis</vt:lpstr>
      <vt:lpstr>Comp Arch (Fall’21)</vt:lpstr>
      <vt:lpstr>DDCA (Spring 2022)</vt:lpstr>
      <vt:lpstr>Seminar in Comp Arch (Spring &amp; Fall)</vt:lpstr>
      <vt:lpstr>Hetero. Systems (Spring’22)</vt:lpstr>
      <vt:lpstr>HW/SW Co-Design (Spring 2022)</vt:lpstr>
      <vt:lpstr>Funding Acknowledgments</vt:lpstr>
      <vt:lpstr>Acknowledgments</vt:lpstr>
      <vt:lpstr>PowerPoint Presentation</vt:lpstr>
      <vt:lpstr>SAFARI Newsletter April 2020 Edition</vt:lpstr>
      <vt:lpstr>SAFARI Newsletter January 2021 Edition</vt:lpstr>
      <vt:lpstr>SAFARI Newsletter December 2021 Edition</vt:lpstr>
      <vt:lpstr>Referenced Papers, Talks, Artifacts</vt:lpstr>
      <vt:lpstr>Open Source Tools: SAFARI GitHub</vt:lpstr>
      <vt:lpstr>Some Other Recent Papers</vt:lpstr>
      <vt:lpstr>Finding Approximate Seed Matches</vt:lpstr>
      <vt:lpstr>Hardware Acceleration for pHMMs</vt:lpstr>
      <vt:lpstr>Remapping Reads Between References </vt:lpstr>
      <vt:lpstr>Mapping Constant Regions Between References </vt:lpstr>
      <vt:lpstr>COVIDHunter</vt:lpstr>
      <vt:lpstr>Packaging Omics Methods</vt:lpstr>
      <vt:lpstr>Demeter (HD Food Microbiome Profiling)</vt:lpstr>
      <vt:lpstr>End of Backup Slides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2951</cp:revision>
  <cp:lastPrinted>2017-09-14T13:39:03Z</cp:lastPrinted>
  <dcterms:created xsi:type="dcterms:W3CDTF">2010-10-08T20:41:54Z</dcterms:created>
  <dcterms:modified xsi:type="dcterms:W3CDTF">2023-04-14T07:39:52Z</dcterms:modified>
</cp:coreProperties>
</file>