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4.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6.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8.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9.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3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1.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6.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7.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8.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9.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40.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1.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42.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3.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4.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5.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6.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7.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8.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9.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0.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1.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52.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53.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54.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theme/theme55.xml" ContentType="application/vnd.openxmlformats-officedocument.theme+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theme/theme56.xml" ContentType="application/vnd.openxmlformats-officedocument.theme+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theme/theme57.xml" ContentType="application/vnd.openxmlformats-officedocument.theme+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theme/theme58.xml" ContentType="application/vnd.openxmlformats-officedocument.theme+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theme/theme59.xml" ContentType="application/vnd.openxmlformats-officedocument.theme+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60.xml" ContentType="application/vnd.openxmlformats-officedocument.theme+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theme/theme61.xml" ContentType="application/vnd.openxmlformats-officedocument.theme+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theme/theme62.xml" ContentType="application/vnd.openxmlformats-officedocument.theme+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theme/theme63.xml" ContentType="application/vnd.openxmlformats-officedocument.theme+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heme/themeOverride2.xml" ContentType="application/vnd.openxmlformats-officedocument.themeOverride+xml"/>
  <Override PartName="/ppt/charts/chart1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99" r:id="rId3"/>
    <p:sldMasterId id="2147483812" r:id="rId4"/>
    <p:sldMasterId id="2147483824" r:id="rId5"/>
    <p:sldMasterId id="2147483836" r:id="rId6"/>
    <p:sldMasterId id="2147483848" r:id="rId7"/>
    <p:sldMasterId id="2147483860" r:id="rId8"/>
    <p:sldMasterId id="2147483872" r:id="rId9"/>
    <p:sldMasterId id="2147483909" r:id="rId10"/>
    <p:sldMasterId id="2147483924" r:id="rId11"/>
    <p:sldMasterId id="2147483936" r:id="rId12"/>
    <p:sldMasterId id="2147483948" r:id="rId13"/>
    <p:sldMasterId id="2147483977" r:id="rId14"/>
    <p:sldMasterId id="2147484002" r:id="rId15"/>
    <p:sldMasterId id="2147484062" r:id="rId16"/>
    <p:sldMasterId id="2147484074" r:id="rId17"/>
    <p:sldMasterId id="2147484087" r:id="rId18"/>
    <p:sldMasterId id="2147484099" r:id="rId19"/>
    <p:sldMasterId id="2147484111" r:id="rId20"/>
    <p:sldMasterId id="2147484195" r:id="rId21"/>
    <p:sldMasterId id="2147484207" r:id="rId22"/>
    <p:sldMasterId id="2147484245" r:id="rId23"/>
    <p:sldMasterId id="2147484281" r:id="rId24"/>
    <p:sldMasterId id="2147484306" r:id="rId25"/>
    <p:sldMasterId id="2147484354" r:id="rId26"/>
    <p:sldMasterId id="2147484366" r:id="rId27"/>
    <p:sldMasterId id="2147484378" r:id="rId28"/>
    <p:sldMasterId id="2147484390" r:id="rId29"/>
    <p:sldMasterId id="2147484402" r:id="rId30"/>
    <p:sldMasterId id="2147484414" r:id="rId31"/>
    <p:sldMasterId id="2147484426" r:id="rId32"/>
    <p:sldMasterId id="2147484438" r:id="rId33"/>
    <p:sldMasterId id="2147484450" r:id="rId34"/>
    <p:sldMasterId id="2147484462" r:id="rId35"/>
    <p:sldMasterId id="2147484474" r:id="rId36"/>
    <p:sldMasterId id="2147484510" r:id="rId37"/>
    <p:sldMasterId id="2147484522" r:id="rId38"/>
    <p:sldMasterId id="2147484534" r:id="rId39"/>
    <p:sldMasterId id="2147484547" r:id="rId40"/>
    <p:sldMasterId id="2147484559" r:id="rId41"/>
    <p:sldMasterId id="2147484571" r:id="rId42"/>
    <p:sldMasterId id="2147484583" r:id="rId43"/>
    <p:sldMasterId id="2147484596" r:id="rId44"/>
    <p:sldMasterId id="2147484608" r:id="rId45"/>
    <p:sldMasterId id="2147484620" r:id="rId46"/>
    <p:sldMasterId id="2147484632" r:id="rId47"/>
    <p:sldMasterId id="2147484644" r:id="rId48"/>
    <p:sldMasterId id="2147484656" r:id="rId49"/>
    <p:sldMasterId id="2147484668" r:id="rId50"/>
    <p:sldMasterId id="2147484680" r:id="rId51"/>
    <p:sldMasterId id="2147484692" r:id="rId52"/>
    <p:sldMasterId id="2147484704" r:id="rId53"/>
    <p:sldMasterId id="2147484716" r:id="rId54"/>
    <p:sldMasterId id="2147484729" r:id="rId55"/>
    <p:sldMasterId id="2147484741" r:id="rId56"/>
    <p:sldMasterId id="2147484765" r:id="rId57"/>
    <p:sldMasterId id="2147484777" r:id="rId58"/>
    <p:sldMasterId id="2147484789" r:id="rId59"/>
    <p:sldMasterId id="2147484801" r:id="rId60"/>
    <p:sldMasterId id="2147484813" r:id="rId61"/>
    <p:sldMasterId id="2147484825" r:id="rId62"/>
    <p:sldMasterId id="2147484837" r:id="rId63"/>
    <p:sldMasterId id="2147484849" r:id="rId64"/>
  </p:sldMasterIdLst>
  <p:notesMasterIdLst>
    <p:notesMasterId r:id="rId216"/>
  </p:notesMasterIdLst>
  <p:handoutMasterIdLst>
    <p:handoutMasterId r:id="rId217"/>
  </p:handoutMasterIdLst>
  <p:sldIdLst>
    <p:sldId id="1309" r:id="rId65"/>
    <p:sldId id="1688" r:id="rId66"/>
    <p:sldId id="1496" r:id="rId67"/>
    <p:sldId id="1497" r:id="rId68"/>
    <p:sldId id="1498" r:id="rId69"/>
    <p:sldId id="1500" r:id="rId70"/>
    <p:sldId id="1501" r:id="rId71"/>
    <p:sldId id="1502" r:id="rId72"/>
    <p:sldId id="1505" r:id="rId73"/>
    <p:sldId id="1503" r:id="rId74"/>
    <p:sldId id="1504" r:id="rId75"/>
    <p:sldId id="1583" r:id="rId76"/>
    <p:sldId id="1506" r:id="rId77"/>
    <p:sldId id="1507" r:id="rId78"/>
    <p:sldId id="1584" r:id="rId79"/>
    <p:sldId id="1509" r:id="rId80"/>
    <p:sldId id="1586" r:id="rId81"/>
    <p:sldId id="1585" r:id="rId82"/>
    <p:sldId id="1587" r:id="rId83"/>
    <p:sldId id="1514" r:id="rId84"/>
    <p:sldId id="1515" r:id="rId85"/>
    <p:sldId id="1516" r:id="rId86"/>
    <p:sldId id="1517" r:id="rId87"/>
    <p:sldId id="1519" r:id="rId88"/>
    <p:sldId id="1588" r:id="rId89"/>
    <p:sldId id="1627" r:id="rId90"/>
    <p:sldId id="1618" r:id="rId91"/>
    <p:sldId id="1619" r:id="rId92"/>
    <p:sldId id="1620" r:id="rId93"/>
    <p:sldId id="1621" r:id="rId94"/>
    <p:sldId id="1622" r:id="rId95"/>
    <p:sldId id="1623" r:id="rId96"/>
    <p:sldId id="1624" r:id="rId97"/>
    <p:sldId id="1625" r:id="rId98"/>
    <p:sldId id="1626" r:id="rId99"/>
    <p:sldId id="1578" r:id="rId100"/>
    <p:sldId id="1635" r:id="rId101"/>
    <p:sldId id="1628" r:id="rId102"/>
    <p:sldId id="1521" r:id="rId103"/>
    <p:sldId id="1629" r:id="rId104"/>
    <p:sldId id="1630" r:id="rId105"/>
    <p:sldId id="1631" r:id="rId106"/>
    <p:sldId id="1524" r:id="rId107"/>
    <p:sldId id="1525" r:id="rId108"/>
    <p:sldId id="1526" r:id="rId109"/>
    <p:sldId id="1527" r:id="rId110"/>
    <p:sldId id="1528" r:id="rId111"/>
    <p:sldId id="1632" r:id="rId112"/>
    <p:sldId id="1633" r:id="rId113"/>
    <p:sldId id="1529" r:id="rId114"/>
    <p:sldId id="1562" r:id="rId115"/>
    <p:sldId id="1530" r:id="rId116"/>
    <p:sldId id="1531" r:id="rId117"/>
    <p:sldId id="1636" r:id="rId118"/>
    <p:sldId id="1634" r:id="rId119"/>
    <p:sldId id="1533" r:id="rId120"/>
    <p:sldId id="1534" r:id="rId121"/>
    <p:sldId id="1535" r:id="rId122"/>
    <p:sldId id="1536" r:id="rId123"/>
    <p:sldId id="1641" r:id="rId124"/>
    <p:sldId id="1637" r:id="rId125"/>
    <p:sldId id="1638" r:id="rId126"/>
    <p:sldId id="1639" r:id="rId127"/>
    <p:sldId id="1640" r:id="rId128"/>
    <p:sldId id="1537" r:id="rId129"/>
    <p:sldId id="1538" r:id="rId130"/>
    <p:sldId id="1539" r:id="rId131"/>
    <p:sldId id="1643" r:id="rId132"/>
    <p:sldId id="1642" r:id="rId133"/>
    <p:sldId id="1566" r:id="rId134"/>
    <p:sldId id="1644" r:id="rId135"/>
    <p:sldId id="1680" r:id="rId136"/>
    <p:sldId id="1681" r:id="rId137"/>
    <p:sldId id="1645" r:id="rId138"/>
    <p:sldId id="1541" r:id="rId139"/>
    <p:sldId id="1542" r:id="rId140"/>
    <p:sldId id="1543" r:id="rId141"/>
    <p:sldId id="1544" r:id="rId142"/>
    <p:sldId id="1545" r:id="rId143"/>
    <p:sldId id="1546" r:id="rId144"/>
    <p:sldId id="1547" r:id="rId145"/>
    <p:sldId id="1548" r:id="rId146"/>
    <p:sldId id="1549" r:id="rId147"/>
    <p:sldId id="1550" r:id="rId148"/>
    <p:sldId id="1551" r:id="rId149"/>
    <p:sldId id="1552" r:id="rId150"/>
    <p:sldId id="1577" r:id="rId151"/>
    <p:sldId id="1554" r:id="rId152"/>
    <p:sldId id="1646" r:id="rId153"/>
    <p:sldId id="1690" r:id="rId154"/>
    <p:sldId id="1691" r:id="rId155"/>
    <p:sldId id="1647" r:id="rId156"/>
    <p:sldId id="1648" r:id="rId157"/>
    <p:sldId id="1649" r:id="rId158"/>
    <p:sldId id="1650" r:id="rId159"/>
    <p:sldId id="1682" r:id="rId160"/>
    <p:sldId id="1651" r:id="rId161"/>
    <p:sldId id="1653" r:id="rId162"/>
    <p:sldId id="1654" r:id="rId163"/>
    <p:sldId id="1655" r:id="rId164"/>
    <p:sldId id="1656" r:id="rId165"/>
    <p:sldId id="1657" r:id="rId166"/>
    <p:sldId id="1658" r:id="rId167"/>
    <p:sldId id="1659" r:id="rId168"/>
    <p:sldId id="1660" r:id="rId169"/>
    <p:sldId id="1661" r:id="rId170"/>
    <p:sldId id="1662" r:id="rId171"/>
    <p:sldId id="1675" r:id="rId172"/>
    <p:sldId id="1664" r:id="rId173"/>
    <p:sldId id="1678" r:id="rId174"/>
    <p:sldId id="1676" r:id="rId175"/>
    <p:sldId id="1666" r:id="rId176"/>
    <p:sldId id="1667" r:id="rId177"/>
    <p:sldId id="1668" r:id="rId178"/>
    <p:sldId id="1669" r:id="rId179"/>
    <p:sldId id="1670" r:id="rId180"/>
    <p:sldId id="1671" r:id="rId181"/>
    <p:sldId id="1672" r:id="rId182"/>
    <p:sldId id="1673" r:id="rId183"/>
    <p:sldId id="1677" r:id="rId184"/>
    <p:sldId id="1683" r:id="rId185"/>
    <p:sldId id="1685" r:id="rId186"/>
    <p:sldId id="1686" r:id="rId187"/>
    <p:sldId id="1679" r:id="rId188"/>
    <p:sldId id="1556" r:id="rId189"/>
    <p:sldId id="1557" r:id="rId190"/>
    <p:sldId id="1558" r:id="rId191"/>
    <p:sldId id="1559" r:id="rId192"/>
    <p:sldId id="1561" r:id="rId193"/>
    <p:sldId id="1684" r:id="rId194"/>
    <p:sldId id="1579" r:id="rId195"/>
    <p:sldId id="1689" r:id="rId196"/>
    <p:sldId id="1617" r:id="rId197"/>
    <p:sldId id="1607" r:id="rId198"/>
    <p:sldId id="1608" r:id="rId199"/>
    <p:sldId id="1609" r:id="rId200"/>
    <p:sldId id="1610" r:id="rId201"/>
    <p:sldId id="1611" r:id="rId202"/>
    <p:sldId id="1612" r:id="rId203"/>
    <p:sldId id="1613" r:id="rId204"/>
    <p:sldId id="1614" r:id="rId205"/>
    <p:sldId id="1615" r:id="rId206"/>
    <p:sldId id="1616" r:id="rId207"/>
    <p:sldId id="1441" r:id="rId208"/>
    <p:sldId id="1442" r:id="rId209"/>
    <p:sldId id="1443" r:id="rId210"/>
    <p:sldId id="1444" r:id="rId211"/>
    <p:sldId id="1445" r:id="rId212"/>
    <p:sldId id="1446" r:id="rId213"/>
    <p:sldId id="1447" r:id="rId214"/>
    <p:sldId id="1448" r:id="rId2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4"/>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0" autoAdjust="0"/>
    <p:restoredTop sz="99205" autoAdjust="0"/>
  </p:normalViewPr>
  <p:slideViewPr>
    <p:cSldViewPr>
      <p:cViewPr varScale="1">
        <p:scale>
          <a:sx n="110" d="100"/>
          <a:sy n="110" d="100"/>
        </p:scale>
        <p:origin x="-9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78.xml"/><Relationship Id="rId143" Type="http://schemas.openxmlformats.org/officeDocument/2006/relationships/slide" Target="slides/slide79.xml"/><Relationship Id="rId144" Type="http://schemas.openxmlformats.org/officeDocument/2006/relationships/slide" Target="slides/slide80.xml"/><Relationship Id="rId145" Type="http://schemas.openxmlformats.org/officeDocument/2006/relationships/slide" Target="slides/slide81.xml"/><Relationship Id="rId146" Type="http://schemas.openxmlformats.org/officeDocument/2006/relationships/slide" Target="slides/slide82.xml"/><Relationship Id="rId147" Type="http://schemas.openxmlformats.org/officeDocument/2006/relationships/slide" Target="slides/slide83.xml"/><Relationship Id="rId148" Type="http://schemas.openxmlformats.org/officeDocument/2006/relationships/slide" Target="slides/slide84.xml"/><Relationship Id="rId149" Type="http://schemas.openxmlformats.org/officeDocument/2006/relationships/slide" Target="slides/slide85.xml"/><Relationship Id="rId180" Type="http://schemas.openxmlformats.org/officeDocument/2006/relationships/slide" Target="slides/slide116.xml"/><Relationship Id="rId181" Type="http://schemas.openxmlformats.org/officeDocument/2006/relationships/slide" Target="slides/slide117.xml"/><Relationship Id="rId182" Type="http://schemas.openxmlformats.org/officeDocument/2006/relationships/slide" Target="slides/slide118.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83" Type="http://schemas.openxmlformats.org/officeDocument/2006/relationships/slide" Target="slides/slide119.xml"/><Relationship Id="rId184" Type="http://schemas.openxmlformats.org/officeDocument/2006/relationships/slide" Target="slides/slide120.xml"/><Relationship Id="rId185" Type="http://schemas.openxmlformats.org/officeDocument/2006/relationships/slide" Target="slides/slide121.xml"/><Relationship Id="rId186" Type="http://schemas.openxmlformats.org/officeDocument/2006/relationships/slide" Target="slides/slide122.xml"/><Relationship Id="rId187" Type="http://schemas.openxmlformats.org/officeDocument/2006/relationships/slide" Target="slides/slide123.xml"/><Relationship Id="rId188" Type="http://schemas.openxmlformats.org/officeDocument/2006/relationships/slide" Target="slides/slide124.xml"/><Relationship Id="rId189" Type="http://schemas.openxmlformats.org/officeDocument/2006/relationships/slide" Target="slides/slide125.xml"/><Relationship Id="rId220" Type="http://schemas.openxmlformats.org/officeDocument/2006/relationships/viewProps" Target="viewProps.xml"/><Relationship Id="rId221" Type="http://schemas.openxmlformats.org/officeDocument/2006/relationships/theme" Target="theme/theme1.xml"/><Relationship Id="rId222" Type="http://schemas.openxmlformats.org/officeDocument/2006/relationships/tableStyles" Target="tableStyles.xml"/><Relationship Id="rId80" Type="http://schemas.openxmlformats.org/officeDocument/2006/relationships/slide" Target="slides/slide16.xml"/><Relationship Id="rId81" Type="http://schemas.openxmlformats.org/officeDocument/2006/relationships/slide" Target="slides/slide17.xml"/><Relationship Id="rId82" Type="http://schemas.openxmlformats.org/officeDocument/2006/relationships/slide" Target="slides/slide18.xml"/><Relationship Id="rId83" Type="http://schemas.openxmlformats.org/officeDocument/2006/relationships/slide" Target="slides/slide19.xml"/><Relationship Id="rId84" Type="http://schemas.openxmlformats.org/officeDocument/2006/relationships/slide" Target="slides/slide20.xml"/><Relationship Id="rId85" Type="http://schemas.openxmlformats.org/officeDocument/2006/relationships/slide" Target="slides/slide21.xml"/><Relationship Id="rId86" Type="http://schemas.openxmlformats.org/officeDocument/2006/relationships/slide" Target="slides/slide22.xml"/><Relationship Id="rId87" Type="http://schemas.openxmlformats.org/officeDocument/2006/relationships/slide" Target="slides/slide23.xml"/><Relationship Id="rId88" Type="http://schemas.openxmlformats.org/officeDocument/2006/relationships/slide" Target="slides/slide24.xml"/><Relationship Id="rId89" Type="http://schemas.openxmlformats.org/officeDocument/2006/relationships/slide" Target="slides/slide25.xml"/><Relationship Id="rId110" Type="http://schemas.openxmlformats.org/officeDocument/2006/relationships/slide" Target="slides/slide46.xml"/><Relationship Id="rId111" Type="http://schemas.openxmlformats.org/officeDocument/2006/relationships/slide" Target="slides/slide47.xml"/><Relationship Id="rId112" Type="http://schemas.openxmlformats.org/officeDocument/2006/relationships/slide" Target="slides/slide48.xml"/><Relationship Id="rId113" Type="http://schemas.openxmlformats.org/officeDocument/2006/relationships/slide" Target="slides/slide49.xml"/><Relationship Id="rId114" Type="http://schemas.openxmlformats.org/officeDocument/2006/relationships/slide" Target="slides/slide50.xml"/><Relationship Id="rId115" Type="http://schemas.openxmlformats.org/officeDocument/2006/relationships/slide" Target="slides/slide51.xml"/><Relationship Id="rId116" Type="http://schemas.openxmlformats.org/officeDocument/2006/relationships/slide" Target="slides/slide52.xml"/><Relationship Id="rId117" Type="http://schemas.openxmlformats.org/officeDocument/2006/relationships/slide" Target="slides/slide53.xml"/><Relationship Id="rId118" Type="http://schemas.openxmlformats.org/officeDocument/2006/relationships/slide" Target="slides/slide54.xml"/><Relationship Id="rId119" Type="http://schemas.openxmlformats.org/officeDocument/2006/relationships/slide" Target="slides/slide55.xml"/><Relationship Id="rId150" Type="http://schemas.openxmlformats.org/officeDocument/2006/relationships/slide" Target="slides/slide86.xml"/><Relationship Id="rId151" Type="http://schemas.openxmlformats.org/officeDocument/2006/relationships/slide" Target="slides/slide87.xml"/><Relationship Id="rId152" Type="http://schemas.openxmlformats.org/officeDocument/2006/relationships/slide" Target="slides/slide8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89.xml"/><Relationship Id="rId154" Type="http://schemas.openxmlformats.org/officeDocument/2006/relationships/slide" Target="slides/slide90.xml"/><Relationship Id="rId155" Type="http://schemas.openxmlformats.org/officeDocument/2006/relationships/slide" Target="slides/slide91.xml"/><Relationship Id="rId156" Type="http://schemas.openxmlformats.org/officeDocument/2006/relationships/slide" Target="slides/slide92.xml"/><Relationship Id="rId157" Type="http://schemas.openxmlformats.org/officeDocument/2006/relationships/slide" Target="slides/slide93.xml"/><Relationship Id="rId158" Type="http://schemas.openxmlformats.org/officeDocument/2006/relationships/slide" Target="slides/slide94.xml"/><Relationship Id="rId159" Type="http://schemas.openxmlformats.org/officeDocument/2006/relationships/slide" Target="slides/slide95.xml"/><Relationship Id="rId190" Type="http://schemas.openxmlformats.org/officeDocument/2006/relationships/slide" Target="slides/slide126.xml"/><Relationship Id="rId191" Type="http://schemas.openxmlformats.org/officeDocument/2006/relationships/slide" Target="slides/slide127.xml"/><Relationship Id="rId192" Type="http://schemas.openxmlformats.org/officeDocument/2006/relationships/slide" Target="slides/slide128.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93" Type="http://schemas.openxmlformats.org/officeDocument/2006/relationships/slide" Target="slides/slide129.xml"/><Relationship Id="rId194" Type="http://schemas.openxmlformats.org/officeDocument/2006/relationships/slide" Target="slides/slide130.xml"/><Relationship Id="rId195" Type="http://schemas.openxmlformats.org/officeDocument/2006/relationships/slide" Target="slides/slide131.xml"/><Relationship Id="rId196" Type="http://schemas.openxmlformats.org/officeDocument/2006/relationships/slide" Target="slides/slide132.xml"/><Relationship Id="rId197" Type="http://schemas.openxmlformats.org/officeDocument/2006/relationships/slide" Target="slides/slide133.xml"/><Relationship Id="rId198" Type="http://schemas.openxmlformats.org/officeDocument/2006/relationships/slide" Target="slides/slide134.xml"/><Relationship Id="rId199" Type="http://schemas.openxmlformats.org/officeDocument/2006/relationships/slide" Target="slides/slide135.xml"/><Relationship Id="rId90" Type="http://schemas.openxmlformats.org/officeDocument/2006/relationships/slide" Target="slides/slide26.xml"/><Relationship Id="rId91" Type="http://schemas.openxmlformats.org/officeDocument/2006/relationships/slide" Target="slides/slide27.xml"/><Relationship Id="rId92" Type="http://schemas.openxmlformats.org/officeDocument/2006/relationships/slide" Target="slides/slide28.xml"/><Relationship Id="rId93" Type="http://schemas.openxmlformats.org/officeDocument/2006/relationships/slide" Target="slides/slide29.xml"/><Relationship Id="rId94" Type="http://schemas.openxmlformats.org/officeDocument/2006/relationships/slide" Target="slides/slide30.xml"/><Relationship Id="rId95" Type="http://schemas.openxmlformats.org/officeDocument/2006/relationships/slide" Target="slides/slide31.xml"/><Relationship Id="rId96" Type="http://schemas.openxmlformats.org/officeDocument/2006/relationships/slide" Target="slides/slide32.xml"/><Relationship Id="rId97" Type="http://schemas.openxmlformats.org/officeDocument/2006/relationships/slide" Target="slides/slide33.xml"/><Relationship Id="rId98" Type="http://schemas.openxmlformats.org/officeDocument/2006/relationships/slide" Target="slides/slide34.xml"/><Relationship Id="rId99" Type="http://schemas.openxmlformats.org/officeDocument/2006/relationships/slide" Target="slides/slide35.xml"/><Relationship Id="rId120" Type="http://schemas.openxmlformats.org/officeDocument/2006/relationships/slide" Target="slides/slide56.xml"/><Relationship Id="rId121" Type="http://schemas.openxmlformats.org/officeDocument/2006/relationships/slide" Target="slides/slide57.xml"/><Relationship Id="rId122" Type="http://schemas.openxmlformats.org/officeDocument/2006/relationships/slide" Target="slides/slide58.xml"/><Relationship Id="rId123" Type="http://schemas.openxmlformats.org/officeDocument/2006/relationships/slide" Target="slides/slide59.xml"/><Relationship Id="rId124" Type="http://schemas.openxmlformats.org/officeDocument/2006/relationships/slide" Target="slides/slide60.xml"/><Relationship Id="rId125" Type="http://schemas.openxmlformats.org/officeDocument/2006/relationships/slide" Target="slides/slide61.xml"/><Relationship Id="rId126" Type="http://schemas.openxmlformats.org/officeDocument/2006/relationships/slide" Target="slides/slide62.xml"/><Relationship Id="rId127" Type="http://schemas.openxmlformats.org/officeDocument/2006/relationships/slide" Target="slides/slide63.xml"/><Relationship Id="rId128" Type="http://schemas.openxmlformats.org/officeDocument/2006/relationships/slide" Target="slides/slide64.xml"/><Relationship Id="rId129" Type="http://schemas.openxmlformats.org/officeDocument/2006/relationships/slide" Target="slides/slide65.xml"/><Relationship Id="rId160" Type="http://schemas.openxmlformats.org/officeDocument/2006/relationships/slide" Target="slides/slide96.xml"/><Relationship Id="rId161" Type="http://schemas.openxmlformats.org/officeDocument/2006/relationships/slide" Target="slides/slide97.xml"/><Relationship Id="rId162" Type="http://schemas.openxmlformats.org/officeDocument/2006/relationships/slide" Target="slides/slide98.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63" Type="http://schemas.openxmlformats.org/officeDocument/2006/relationships/slide" Target="slides/slide99.xml"/><Relationship Id="rId164" Type="http://schemas.openxmlformats.org/officeDocument/2006/relationships/slide" Target="slides/slide100.xml"/><Relationship Id="rId165" Type="http://schemas.openxmlformats.org/officeDocument/2006/relationships/slide" Target="slides/slide101.xml"/><Relationship Id="rId166" Type="http://schemas.openxmlformats.org/officeDocument/2006/relationships/slide" Target="slides/slide102.xml"/><Relationship Id="rId167" Type="http://schemas.openxmlformats.org/officeDocument/2006/relationships/slide" Target="slides/slide103.xml"/><Relationship Id="rId168" Type="http://schemas.openxmlformats.org/officeDocument/2006/relationships/slide" Target="slides/slide104.xml"/><Relationship Id="rId169" Type="http://schemas.openxmlformats.org/officeDocument/2006/relationships/slide" Target="slides/slide105.xml"/><Relationship Id="rId200" Type="http://schemas.openxmlformats.org/officeDocument/2006/relationships/slide" Target="slides/slide136.xml"/><Relationship Id="rId201" Type="http://schemas.openxmlformats.org/officeDocument/2006/relationships/slide" Target="slides/slide137.xml"/><Relationship Id="rId202" Type="http://schemas.openxmlformats.org/officeDocument/2006/relationships/slide" Target="slides/slide138.xml"/><Relationship Id="rId203" Type="http://schemas.openxmlformats.org/officeDocument/2006/relationships/slide" Target="slides/slide13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 Target="slides/slide1.xml"/><Relationship Id="rId66" Type="http://schemas.openxmlformats.org/officeDocument/2006/relationships/slide" Target="slides/slide2.xml"/><Relationship Id="rId67" Type="http://schemas.openxmlformats.org/officeDocument/2006/relationships/slide" Target="slides/slide3.xml"/><Relationship Id="rId68" Type="http://schemas.openxmlformats.org/officeDocument/2006/relationships/slide" Target="slides/slide4.xml"/><Relationship Id="rId69" Type="http://schemas.openxmlformats.org/officeDocument/2006/relationships/slide" Target="slides/slide5.xml"/><Relationship Id="rId204" Type="http://schemas.openxmlformats.org/officeDocument/2006/relationships/slide" Target="slides/slide140.xml"/><Relationship Id="rId205" Type="http://schemas.openxmlformats.org/officeDocument/2006/relationships/slide" Target="slides/slide141.xml"/><Relationship Id="rId206" Type="http://schemas.openxmlformats.org/officeDocument/2006/relationships/slide" Target="slides/slide142.xml"/><Relationship Id="rId207" Type="http://schemas.openxmlformats.org/officeDocument/2006/relationships/slide" Target="slides/slide143.xml"/><Relationship Id="rId208" Type="http://schemas.openxmlformats.org/officeDocument/2006/relationships/slide" Target="slides/slide144.xml"/><Relationship Id="rId209" Type="http://schemas.openxmlformats.org/officeDocument/2006/relationships/slide" Target="slides/slide145.xml"/><Relationship Id="rId130" Type="http://schemas.openxmlformats.org/officeDocument/2006/relationships/slide" Target="slides/slide66.xml"/><Relationship Id="rId131" Type="http://schemas.openxmlformats.org/officeDocument/2006/relationships/slide" Target="slides/slide67.xml"/><Relationship Id="rId132" Type="http://schemas.openxmlformats.org/officeDocument/2006/relationships/slide" Target="slides/slide68.xml"/><Relationship Id="rId133" Type="http://schemas.openxmlformats.org/officeDocument/2006/relationships/slide" Target="slides/slide69.xml"/><Relationship Id="rId134" Type="http://schemas.openxmlformats.org/officeDocument/2006/relationships/slide" Target="slides/slide70.xml"/><Relationship Id="rId135" Type="http://schemas.openxmlformats.org/officeDocument/2006/relationships/slide" Target="slides/slide71.xml"/><Relationship Id="rId136" Type="http://schemas.openxmlformats.org/officeDocument/2006/relationships/slide" Target="slides/slide72.xml"/><Relationship Id="rId137" Type="http://schemas.openxmlformats.org/officeDocument/2006/relationships/slide" Target="slides/slide73.xml"/><Relationship Id="rId138" Type="http://schemas.openxmlformats.org/officeDocument/2006/relationships/slide" Target="slides/slide74.xml"/><Relationship Id="rId139" Type="http://schemas.openxmlformats.org/officeDocument/2006/relationships/slide" Target="slides/slide75.xml"/><Relationship Id="rId170" Type="http://schemas.openxmlformats.org/officeDocument/2006/relationships/slide" Target="slides/slide106.xml"/><Relationship Id="rId171" Type="http://schemas.openxmlformats.org/officeDocument/2006/relationships/slide" Target="slides/slide107.xml"/><Relationship Id="rId172" Type="http://schemas.openxmlformats.org/officeDocument/2006/relationships/slide" Target="slides/slide108.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73" Type="http://schemas.openxmlformats.org/officeDocument/2006/relationships/slide" Target="slides/slide109.xml"/><Relationship Id="rId174" Type="http://schemas.openxmlformats.org/officeDocument/2006/relationships/slide" Target="slides/slide110.xml"/><Relationship Id="rId175" Type="http://schemas.openxmlformats.org/officeDocument/2006/relationships/slide" Target="slides/slide111.xml"/><Relationship Id="rId176" Type="http://schemas.openxmlformats.org/officeDocument/2006/relationships/slide" Target="slides/slide112.xml"/><Relationship Id="rId177" Type="http://schemas.openxmlformats.org/officeDocument/2006/relationships/slide" Target="slides/slide113.xml"/><Relationship Id="rId178" Type="http://schemas.openxmlformats.org/officeDocument/2006/relationships/slide" Target="slides/slide114.xml"/><Relationship Id="rId179" Type="http://schemas.openxmlformats.org/officeDocument/2006/relationships/slide" Target="slides/slide115.xml"/><Relationship Id="rId210" Type="http://schemas.openxmlformats.org/officeDocument/2006/relationships/slide" Target="slides/slide146.xml"/><Relationship Id="rId211" Type="http://schemas.openxmlformats.org/officeDocument/2006/relationships/slide" Target="slides/slide147.xml"/><Relationship Id="rId212" Type="http://schemas.openxmlformats.org/officeDocument/2006/relationships/slide" Target="slides/slide148.xml"/><Relationship Id="rId213" Type="http://schemas.openxmlformats.org/officeDocument/2006/relationships/slide" Target="slides/slide149.xml"/><Relationship Id="rId70" Type="http://schemas.openxmlformats.org/officeDocument/2006/relationships/slide" Target="slides/slide6.xml"/><Relationship Id="rId71" Type="http://schemas.openxmlformats.org/officeDocument/2006/relationships/slide" Target="slides/slide7.xml"/><Relationship Id="rId72" Type="http://schemas.openxmlformats.org/officeDocument/2006/relationships/slide" Target="slides/slide8.xml"/><Relationship Id="rId73" Type="http://schemas.openxmlformats.org/officeDocument/2006/relationships/slide" Target="slides/slide9.xml"/><Relationship Id="rId74" Type="http://schemas.openxmlformats.org/officeDocument/2006/relationships/slide" Target="slides/slide10.xml"/><Relationship Id="rId75" Type="http://schemas.openxmlformats.org/officeDocument/2006/relationships/slide" Target="slides/slide11.xml"/><Relationship Id="rId76" Type="http://schemas.openxmlformats.org/officeDocument/2006/relationships/slide" Target="slides/slide12.xml"/><Relationship Id="rId77" Type="http://schemas.openxmlformats.org/officeDocument/2006/relationships/slide" Target="slides/slide13.xml"/><Relationship Id="rId78" Type="http://schemas.openxmlformats.org/officeDocument/2006/relationships/slide" Target="slides/slide14.xml"/><Relationship Id="rId79" Type="http://schemas.openxmlformats.org/officeDocument/2006/relationships/slide" Target="slides/slide15.xml"/><Relationship Id="rId214" Type="http://schemas.openxmlformats.org/officeDocument/2006/relationships/slide" Target="slides/slide150.xml"/><Relationship Id="rId215" Type="http://schemas.openxmlformats.org/officeDocument/2006/relationships/slide" Target="slides/slide151.xml"/><Relationship Id="rId216" Type="http://schemas.openxmlformats.org/officeDocument/2006/relationships/notesMaster" Target="notesMasters/notesMaster1.xml"/><Relationship Id="rId217" Type="http://schemas.openxmlformats.org/officeDocument/2006/relationships/handoutMaster" Target="handoutMasters/handoutMaster1.xml"/><Relationship Id="rId218" Type="http://schemas.openxmlformats.org/officeDocument/2006/relationships/printerSettings" Target="printerSettings/printerSettings1.bin"/><Relationship Id="rId2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36.xml"/><Relationship Id="rId101" Type="http://schemas.openxmlformats.org/officeDocument/2006/relationships/slide" Target="slides/slide37.xml"/><Relationship Id="rId102" Type="http://schemas.openxmlformats.org/officeDocument/2006/relationships/slide" Target="slides/slide38.xml"/><Relationship Id="rId103" Type="http://schemas.openxmlformats.org/officeDocument/2006/relationships/slide" Target="slides/slide39.xml"/><Relationship Id="rId104" Type="http://schemas.openxmlformats.org/officeDocument/2006/relationships/slide" Target="slides/slide40.xml"/><Relationship Id="rId105" Type="http://schemas.openxmlformats.org/officeDocument/2006/relationships/slide" Target="slides/slide41.xml"/><Relationship Id="rId106" Type="http://schemas.openxmlformats.org/officeDocument/2006/relationships/slide" Target="slides/slide42.xml"/><Relationship Id="rId107" Type="http://schemas.openxmlformats.org/officeDocument/2006/relationships/slide" Target="slides/slide43.xml"/><Relationship Id="rId108" Type="http://schemas.openxmlformats.org/officeDocument/2006/relationships/slide" Target="slides/slide44.xml"/><Relationship Id="rId109" Type="http://schemas.openxmlformats.org/officeDocument/2006/relationships/slide" Target="slides/slide45.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76.xml"/><Relationship Id="rId141" Type="http://schemas.openxmlformats.org/officeDocument/2006/relationships/slide" Target="slides/slide77.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yoonh\Desktop\figs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jjm:Documents:SAFARI:hpl:cal:CAL:qual_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0.xml.rels><?xml version="1.0" encoding="UTF-8" standalone="yes"?>
<Relationships xmlns="http://schemas.openxmlformats.org/package/2006/relationships"><Relationship Id="rId1" Type="http://schemas.openxmlformats.org/officeDocument/2006/relationships/image" Target="../media/image48.png"/><Relationship Id="rId2" Type="http://schemas.openxmlformats.org/officeDocument/2006/relationships/package" Target="../embeddings/Microsoft_Excel_Sheet4.xlsx"/></Relationships>
</file>

<file path=ppt/charts/_rels/chart21.xml.rels><?xml version="1.0" encoding="UTF-8" standalone="yes"?>
<Relationships xmlns="http://schemas.openxmlformats.org/package/2006/relationships"><Relationship Id="rId1" Type="http://schemas.openxmlformats.org/officeDocument/2006/relationships/image" Target="../media/image48.png"/><Relationship Id="rId2" Type="http://schemas.openxmlformats.org/officeDocument/2006/relationships/package" Target="../embeddings/Microsoft_Excel_Sheet5.xlsx"/></Relationships>
</file>

<file path=ppt/charts/_rels/chart3.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1842239160"/>
        <c:axId val="1842244632"/>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1842255912"/>
        <c:axId val="1842250312"/>
      </c:lineChart>
      <c:catAx>
        <c:axId val="1842239160"/>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1842244632"/>
        <c:crosses val="autoZero"/>
        <c:auto val="1"/>
        <c:lblAlgn val="ctr"/>
        <c:lblOffset val="100"/>
        <c:noMultiLvlLbl val="0"/>
      </c:catAx>
      <c:valAx>
        <c:axId val="1842244632"/>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layout/>
          <c:overlay val="0"/>
        </c:title>
        <c:numFmt formatCode="#,##0.0" sourceLinked="0"/>
        <c:majorTickMark val="out"/>
        <c:minorTickMark val="none"/>
        <c:tickLblPos val="nextTo"/>
        <c:txPr>
          <a:bodyPr/>
          <a:lstStyle/>
          <a:p>
            <a:pPr>
              <a:defRPr sz="2400">
                <a:solidFill>
                  <a:schemeClr val="tx1"/>
                </a:solidFill>
              </a:defRPr>
            </a:pPr>
            <a:endParaRPr lang="en-US"/>
          </a:p>
        </c:txPr>
        <c:crossAx val="1842239160"/>
        <c:crosses val="autoZero"/>
        <c:crossBetween val="between"/>
      </c:valAx>
      <c:valAx>
        <c:axId val="1842250312"/>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layout/>
          <c:overlay val="0"/>
        </c:title>
        <c:numFmt formatCode="General" sourceLinked="1"/>
        <c:majorTickMark val="out"/>
        <c:minorTickMark val="none"/>
        <c:tickLblPos val="nextTo"/>
        <c:txPr>
          <a:bodyPr/>
          <a:lstStyle/>
          <a:p>
            <a:pPr>
              <a:defRPr sz="2400"/>
            </a:pPr>
            <a:endParaRPr lang="en-US"/>
          </a:p>
        </c:txPr>
        <c:crossAx val="1842255912"/>
        <c:crosses val="max"/>
        <c:crossBetween val="between"/>
        <c:majorUnit val="20.0"/>
      </c:valAx>
      <c:catAx>
        <c:axId val="1842255912"/>
        <c:scaling>
          <c:orientation val="minMax"/>
        </c:scaling>
        <c:delete val="1"/>
        <c:axPos val="b"/>
        <c:numFmt formatCode="General" sourceLinked="1"/>
        <c:majorTickMark val="out"/>
        <c:minorTickMark val="none"/>
        <c:tickLblPos val="nextTo"/>
        <c:crossAx val="1842250312"/>
        <c:crosses val="autoZero"/>
        <c:auto val="1"/>
        <c:lblAlgn val="ctr"/>
        <c:lblOffset val="100"/>
        <c:noMultiLvlLbl val="0"/>
      </c:catAx>
    </c:plotArea>
    <c:legend>
      <c:legendPos val="t"/>
      <c:layou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1874712408"/>
        <c:axId val="1874715384"/>
      </c:barChart>
      <c:catAx>
        <c:axId val="1874712408"/>
        <c:scaling>
          <c:orientation val="minMax"/>
        </c:scaling>
        <c:delete val="1"/>
        <c:axPos val="b"/>
        <c:numFmt formatCode="General" sourceLinked="1"/>
        <c:majorTickMark val="none"/>
        <c:minorTickMark val="none"/>
        <c:tickLblPos val="nextTo"/>
        <c:crossAx val="1874715384"/>
        <c:crosses val="autoZero"/>
        <c:auto val="1"/>
        <c:lblAlgn val="ctr"/>
        <c:lblOffset val="0"/>
        <c:noMultiLvlLbl val="0"/>
      </c:catAx>
      <c:valAx>
        <c:axId val="1874715384"/>
        <c:scaling>
          <c:orientation val="minMax"/>
          <c:max val="1.0"/>
          <c:min val="0.0"/>
        </c:scaling>
        <c:delete val="0"/>
        <c:axPos val="l"/>
        <c:majorGridlines/>
        <c:title>
          <c:tx>
            <c:rich>
              <a:bodyPr rot="-5400000" vert="horz"/>
              <a:lstStyle/>
              <a:p>
                <a:pPr>
                  <a:defRPr sz="1200"/>
                </a:pPr>
                <a:r>
                  <a:rPr lang="en-US" sz="1200" smtClean="0"/>
                  <a:t>Row-Buffer </a:t>
                </a:r>
                <a:r>
                  <a:rPr lang="en-US" sz="1200" baseline="0" smtClean="0"/>
                  <a:t>Hit-Rate</a:t>
                </a:r>
                <a:endParaRPr lang="en-US" sz="1200"/>
              </a:p>
            </c:rich>
          </c:tx>
          <c:layout/>
          <c:overlay val="0"/>
        </c:title>
        <c:numFmt formatCode="0%" sourceLinked="0"/>
        <c:majorTickMark val="out"/>
        <c:minorTickMark val="none"/>
        <c:tickLblPos val="nextTo"/>
        <c:txPr>
          <a:bodyPr/>
          <a:lstStyle/>
          <a:p>
            <a:pPr>
              <a:defRPr sz="1000"/>
            </a:pPr>
            <a:endParaRPr lang="en-US"/>
          </a:p>
        </c:txPr>
        <c:crossAx val="1874712408"/>
        <c:crosses val="autoZero"/>
        <c:crossBetween val="between"/>
        <c:majorUnit val="0.2"/>
        <c:minorUnit val="0.05"/>
      </c:valAx>
    </c:plotArea>
    <c:legend>
      <c:legendPos val="t"/>
      <c:layout/>
      <c:overlay val="0"/>
      <c:txPr>
        <a:bodyPr/>
        <a:lstStyle/>
        <a:p>
          <a:pPr>
            <a:defRPr sz="1200" b="1"/>
          </a:pPr>
          <a:endParaRPr lang="en-US"/>
        </a:p>
      </c:txPr>
    </c:legend>
    <c:plotVisOnly val="1"/>
    <c:dispBlanksAs val="gap"/>
    <c:showDLblsOverMax val="0"/>
  </c:chart>
  <c:spPr>
    <a:ln w="0">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875172744"/>
        <c:axId val="1875178264"/>
      </c:barChart>
      <c:catAx>
        <c:axId val="1875172744"/>
        <c:scaling>
          <c:orientation val="minMax"/>
        </c:scaling>
        <c:delete val="0"/>
        <c:axPos val="b"/>
        <c:title>
          <c:tx>
            <c:rich>
              <a:bodyPr/>
              <a:lstStyle/>
              <a:p>
                <a:pPr>
                  <a:defRPr/>
                </a:pPr>
                <a:r>
                  <a:rPr lang="en-US"/>
                  <a:t>Workload</a:t>
                </a:r>
              </a:p>
            </c:rich>
          </c:tx>
          <c:layout/>
          <c:overlay val="0"/>
        </c:title>
        <c:majorTickMark val="none"/>
        <c:minorTickMark val="none"/>
        <c:tickLblPos val="nextTo"/>
        <c:crossAx val="1875178264"/>
        <c:crosses val="autoZero"/>
        <c:auto val="1"/>
        <c:lblAlgn val="ctr"/>
        <c:lblOffset val="100"/>
        <c:noMultiLvlLbl val="0"/>
      </c:catAx>
      <c:valAx>
        <c:axId val="1875178264"/>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875172744"/>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875239048"/>
        <c:axId val="1875244552"/>
      </c:barChart>
      <c:catAx>
        <c:axId val="1875239048"/>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1875244552"/>
        <c:crosses val="autoZero"/>
        <c:auto val="1"/>
        <c:lblAlgn val="ctr"/>
        <c:lblOffset val="100"/>
        <c:noMultiLvlLbl val="0"/>
      </c:catAx>
      <c:valAx>
        <c:axId val="1875244552"/>
        <c:scaling>
          <c:orientation val="minMax"/>
        </c:scaling>
        <c:delete val="0"/>
        <c:axPos val="l"/>
        <c:majorGridlines/>
        <c:numFmt formatCode="General" sourceLinked="1"/>
        <c:majorTickMark val="out"/>
        <c:minorTickMark val="none"/>
        <c:tickLblPos val="nextTo"/>
        <c:crossAx val="1875239048"/>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875277016"/>
        <c:axId val="1875279992"/>
      </c:barChart>
      <c:catAx>
        <c:axId val="1875277016"/>
        <c:scaling>
          <c:orientation val="minMax"/>
        </c:scaling>
        <c:delete val="1"/>
        <c:axPos val="b"/>
        <c:majorTickMark val="none"/>
        <c:minorTickMark val="none"/>
        <c:tickLblPos val="nextTo"/>
        <c:crossAx val="1875279992"/>
        <c:crosses val="autoZero"/>
        <c:auto val="1"/>
        <c:lblAlgn val="ctr"/>
        <c:lblOffset val="100"/>
        <c:noMultiLvlLbl val="0"/>
      </c:catAx>
      <c:valAx>
        <c:axId val="1875279992"/>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875277016"/>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1875311480"/>
        <c:axId val="1875314456"/>
      </c:barChart>
      <c:catAx>
        <c:axId val="1875311480"/>
        <c:scaling>
          <c:orientation val="minMax"/>
        </c:scaling>
        <c:delete val="1"/>
        <c:axPos val="b"/>
        <c:majorTickMark val="none"/>
        <c:minorTickMark val="none"/>
        <c:tickLblPos val="nextTo"/>
        <c:crossAx val="1875314456"/>
        <c:crosses val="autoZero"/>
        <c:auto val="1"/>
        <c:lblAlgn val="ctr"/>
        <c:lblOffset val="100"/>
        <c:noMultiLvlLbl val="0"/>
      </c:catAx>
      <c:valAx>
        <c:axId val="1875314456"/>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1875311480"/>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2041052744"/>
        <c:axId val="2041090664"/>
      </c:barChart>
      <c:catAx>
        <c:axId val="2041052744"/>
        <c:scaling>
          <c:orientation val="minMax"/>
        </c:scaling>
        <c:delete val="0"/>
        <c:axPos val="b"/>
        <c:majorTickMark val="out"/>
        <c:minorTickMark val="none"/>
        <c:tickLblPos val="nextTo"/>
        <c:crossAx val="2041090664"/>
        <c:crosses val="autoZero"/>
        <c:auto val="1"/>
        <c:lblAlgn val="ctr"/>
        <c:lblOffset val="100"/>
        <c:noMultiLvlLbl val="0"/>
      </c:catAx>
      <c:valAx>
        <c:axId val="2041090664"/>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41052744"/>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1566975288"/>
        <c:axId val="1566978232"/>
      </c:barChart>
      <c:catAx>
        <c:axId val="1566975288"/>
        <c:scaling>
          <c:orientation val="minMax"/>
        </c:scaling>
        <c:delete val="0"/>
        <c:axPos val="b"/>
        <c:majorTickMark val="out"/>
        <c:minorTickMark val="none"/>
        <c:tickLblPos val="nextTo"/>
        <c:crossAx val="1566978232"/>
        <c:crosses val="autoZero"/>
        <c:auto val="1"/>
        <c:lblAlgn val="ctr"/>
        <c:lblOffset val="100"/>
        <c:noMultiLvlLbl val="0"/>
      </c:catAx>
      <c:valAx>
        <c:axId val="1566978232"/>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156697528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1590898376"/>
        <c:axId val="1590903208"/>
      </c:barChart>
      <c:catAx>
        <c:axId val="1590898376"/>
        <c:scaling>
          <c:orientation val="minMax"/>
        </c:scaling>
        <c:delete val="0"/>
        <c:axPos val="b"/>
        <c:majorTickMark val="out"/>
        <c:minorTickMark val="none"/>
        <c:tickLblPos val="nextTo"/>
        <c:crossAx val="1590903208"/>
        <c:crosses val="autoZero"/>
        <c:auto val="1"/>
        <c:lblAlgn val="ctr"/>
        <c:lblOffset val="100"/>
        <c:noMultiLvlLbl val="0"/>
      </c:catAx>
      <c:valAx>
        <c:axId val="1590903208"/>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590898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1590862072"/>
        <c:axId val="1587546600"/>
      </c:barChart>
      <c:catAx>
        <c:axId val="1590862072"/>
        <c:scaling>
          <c:orientation val="minMax"/>
        </c:scaling>
        <c:delete val="0"/>
        <c:axPos val="b"/>
        <c:majorTickMark val="out"/>
        <c:minorTickMark val="none"/>
        <c:tickLblPos val="nextTo"/>
        <c:crossAx val="1587546600"/>
        <c:crosses val="autoZero"/>
        <c:auto val="1"/>
        <c:lblAlgn val="ctr"/>
        <c:lblOffset val="100"/>
        <c:noMultiLvlLbl val="0"/>
      </c:catAx>
      <c:valAx>
        <c:axId val="1587546600"/>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590862072"/>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1583223128"/>
        <c:axId val="1583226104"/>
      </c:barChart>
      <c:catAx>
        <c:axId val="1583223128"/>
        <c:scaling>
          <c:orientation val="minMax"/>
        </c:scaling>
        <c:delete val="0"/>
        <c:axPos val="b"/>
        <c:majorTickMark val="out"/>
        <c:minorTickMark val="none"/>
        <c:tickLblPos val="nextTo"/>
        <c:crossAx val="1583226104"/>
        <c:crosses val="autoZero"/>
        <c:auto val="1"/>
        <c:lblAlgn val="ctr"/>
        <c:lblOffset val="100"/>
        <c:noMultiLvlLbl val="0"/>
      </c:catAx>
      <c:valAx>
        <c:axId val="1583226104"/>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583223128"/>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867011992"/>
        <c:axId val="1866858952"/>
      </c:scatterChart>
      <c:valAx>
        <c:axId val="1867011992"/>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866858952"/>
        <c:crosses val="autoZero"/>
        <c:crossBetween val="midCat"/>
        <c:majorUnit val="10.0"/>
      </c:valAx>
      <c:valAx>
        <c:axId val="1866858952"/>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867011992"/>
        <c:crosses val="autoZero"/>
        <c:crossBetween val="midCat"/>
        <c:majorUnit val="1.0"/>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1592377560"/>
        <c:axId val="1592383304"/>
      </c:scatterChart>
      <c:valAx>
        <c:axId val="1592377560"/>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92383304"/>
        <c:crosses val="autoZero"/>
        <c:crossBetween val="midCat"/>
      </c:valAx>
      <c:valAx>
        <c:axId val="1592383304"/>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9237756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592428824"/>
        <c:axId val="1592437304"/>
      </c:scatterChart>
      <c:valAx>
        <c:axId val="1592428824"/>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92437304"/>
        <c:crosses val="autoZero"/>
        <c:crossBetween val="midCat"/>
      </c:valAx>
      <c:valAx>
        <c:axId val="1592437304"/>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9242882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1870323784"/>
        <c:axId val="1870169160"/>
      </c:barChart>
      <c:catAx>
        <c:axId val="1870323784"/>
        <c:scaling>
          <c:orientation val="minMax"/>
        </c:scaling>
        <c:delete val="1"/>
        <c:axPos val="b"/>
        <c:majorTickMark val="out"/>
        <c:minorTickMark val="none"/>
        <c:tickLblPos val="nextTo"/>
        <c:crossAx val="1870169160"/>
        <c:crosses val="autoZero"/>
        <c:auto val="1"/>
        <c:lblAlgn val="ctr"/>
        <c:lblOffset val="100"/>
        <c:noMultiLvlLbl val="0"/>
      </c:catAx>
      <c:valAx>
        <c:axId val="1870169160"/>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1870323784"/>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1870380472"/>
        <c:axId val="1870203784"/>
      </c:barChart>
      <c:catAx>
        <c:axId val="1870380472"/>
        <c:scaling>
          <c:orientation val="minMax"/>
        </c:scaling>
        <c:delete val="1"/>
        <c:axPos val="b"/>
        <c:majorTickMark val="out"/>
        <c:minorTickMark val="none"/>
        <c:tickLblPos val="nextTo"/>
        <c:crossAx val="1870203784"/>
        <c:crosses val="autoZero"/>
        <c:auto val="1"/>
        <c:lblAlgn val="ctr"/>
        <c:lblOffset val="100"/>
        <c:noMultiLvlLbl val="0"/>
      </c:catAx>
      <c:valAx>
        <c:axId val="1870203784"/>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1870380472"/>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869639320"/>
        <c:axId val="1869722360"/>
      </c:scatterChart>
      <c:valAx>
        <c:axId val="1869639320"/>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869722360"/>
        <c:crosses val="autoZero"/>
        <c:crossBetween val="midCat"/>
        <c:majorUnit val="10.0"/>
      </c:valAx>
      <c:valAx>
        <c:axId val="1869722360"/>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869639320"/>
        <c:crosses val="autoZero"/>
        <c:crossBetween val="midCat"/>
        <c:majorUnit val="1.0"/>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1873019752"/>
        <c:axId val="1873022792"/>
      </c:barChart>
      <c:catAx>
        <c:axId val="1873019752"/>
        <c:scaling>
          <c:orientation val="minMax"/>
        </c:scaling>
        <c:delete val="0"/>
        <c:axPos val="b"/>
        <c:majorTickMark val="out"/>
        <c:minorTickMark val="none"/>
        <c:tickLblPos val="nextTo"/>
        <c:txPr>
          <a:bodyPr/>
          <a:lstStyle/>
          <a:p>
            <a:pPr>
              <a:defRPr sz="1800"/>
            </a:pPr>
            <a:endParaRPr lang="en-US"/>
          </a:p>
        </c:txPr>
        <c:crossAx val="1873022792"/>
        <c:crosses val="autoZero"/>
        <c:auto val="1"/>
        <c:lblAlgn val="ctr"/>
        <c:lblOffset val="0"/>
        <c:noMultiLvlLbl val="0"/>
      </c:catAx>
      <c:valAx>
        <c:axId val="1873022792"/>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873019752"/>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1873044840"/>
        <c:axId val="1873047880"/>
      </c:barChart>
      <c:catAx>
        <c:axId val="1873044840"/>
        <c:scaling>
          <c:orientation val="minMax"/>
        </c:scaling>
        <c:delete val="0"/>
        <c:axPos val="b"/>
        <c:majorTickMark val="out"/>
        <c:minorTickMark val="none"/>
        <c:tickLblPos val="nextTo"/>
        <c:txPr>
          <a:bodyPr/>
          <a:lstStyle/>
          <a:p>
            <a:pPr>
              <a:defRPr sz="1800"/>
            </a:pPr>
            <a:endParaRPr lang="en-US"/>
          </a:p>
        </c:txPr>
        <c:crossAx val="1873047880"/>
        <c:crosses val="autoZero"/>
        <c:auto val="1"/>
        <c:lblAlgn val="ctr"/>
        <c:lblOffset val="0"/>
        <c:noMultiLvlLbl val="0"/>
      </c:catAx>
      <c:valAx>
        <c:axId val="1873047880"/>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873044840"/>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1874146888"/>
        <c:axId val="1874149208"/>
      </c:barChart>
      <c:catAx>
        <c:axId val="1874146888"/>
        <c:scaling>
          <c:orientation val="minMax"/>
        </c:scaling>
        <c:delete val="0"/>
        <c:axPos val="b"/>
        <c:majorTickMark val="out"/>
        <c:minorTickMark val="none"/>
        <c:tickLblPos val="nextTo"/>
        <c:txPr>
          <a:bodyPr/>
          <a:lstStyle/>
          <a:p>
            <a:pPr>
              <a:defRPr sz="2400"/>
            </a:pPr>
            <a:endParaRPr lang="en-US"/>
          </a:p>
        </c:txPr>
        <c:crossAx val="1874149208"/>
        <c:crosses val="autoZero"/>
        <c:auto val="1"/>
        <c:lblAlgn val="ctr"/>
        <c:lblOffset val="100"/>
        <c:noMultiLvlLbl val="0"/>
      </c:catAx>
      <c:valAx>
        <c:axId val="1874149208"/>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874146888"/>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1874675288"/>
        <c:axId val="1874678264"/>
      </c:barChart>
      <c:catAx>
        <c:axId val="1874675288"/>
        <c:scaling>
          <c:orientation val="minMax"/>
        </c:scaling>
        <c:delete val="1"/>
        <c:axPos val="b"/>
        <c:numFmt formatCode="General" sourceLinked="1"/>
        <c:majorTickMark val="none"/>
        <c:minorTickMark val="none"/>
        <c:tickLblPos val="nextTo"/>
        <c:crossAx val="1874678264"/>
        <c:crosses val="autoZero"/>
        <c:auto val="1"/>
        <c:lblAlgn val="ctr"/>
        <c:lblOffset val="0"/>
        <c:noMultiLvlLbl val="0"/>
      </c:catAx>
      <c:valAx>
        <c:axId val="1874678264"/>
        <c:scaling>
          <c:orientation val="minMax"/>
          <c:max val="1.2"/>
          <c:min val="0.0"/>
        </c:scaling>
        <c:delete val="0"/>
        <c:axPos val="l"/>
        <c:majorGridlines/>
        <c:title>
          <c:tx>
            <c:rich>
              <a:bodyPr rot="-5400000" vert="horz"/>
              <a:lstStyle/>
              <a:p>
                <a:pPr>
                  <a:defRPr sz="1200"/>
                </a:pPr>
                <a:r>
                  <a:rPr lang="en-US" sz="1200"/>
                  <a:t>Normalized</a:t>
                </a:r>
                <a:r>
                  <a:rPr lang="en-US" sz="1200" baseline="0"/>
                  <a:t> </a:t>
                </a:r>
                <a:br>
                  <a:rPr lang="en-US" sz="1200" baseline="0"/>
                </a:br>
                <a:r>
                  <a:rPr lang="en-US" sz="1200" baseline="0"/>
                  <a:t>Dynamic Energy</a:t>
                </a:r>
                <a:endParaRPr lang="en-US" sz="1200"/>
              </a:p>
            </c:rich>
          </c:tx>
          <c:layout/>
          <c:overlay val="0"/>
        </c:title>
        <c:numFmt formatCode="#,##0.0" sourceLinked="0"/>
        <c:majorTickMark val="out"/>
        <c:minorTickMark val="none"/>
        <c:tickLblPos val="nextTo"/>
        <c:txPr>
          <a:bodyPr/>
          <a:lstStyle/>
          <a:p>
            <a:pPr>
              <a:defRPr sz="1000"/>
            </a:pPr>
            <a:endParaRPr lang="en-US"/>
          </a:p>
        </c:txPr>
        <c:crossAx val="1874675288"/>
        <c:crosses val="autoZero"/>
        <c:crossBetween val="between"/>
        <c:majorUnit val="0.2"/>
        <c:minorUnit val="0.05"/>
      </c:valAx>
    </c:plotArea>
    <c:legend>
      <c:legendPos val="t"/>
      <c:layout/>
      <c:overlay val="0"/>
      <c:txPr>
        <a:bodyPr/>
        <a:lstStyle/>
        <a:p>
          <a:pPr>
            <a:defRPr sz="1200" b="1"/>
          </a:pPr>
          <a:endParaRPr lang="en-US"/>
        </a:p>
      </c:txPr>
    </c:legend>
    <c:plotVisOnly val="1"/>
    <c:dispBlanksAs val="gap"/>
    <c:showDLblsOverMax val="0"/>
  </c:chart>
  <c:spPr>
    <a:ln w="0">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7/26/13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7/26/13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near segment, the isolation transistor is </a:t>
            </a:r>
            <a:r>
              <a:rPr lang="en-US" baseline="0" dirty="0" err="1" smtClean="0"/>
              <a:t>truned</a:t>
            </a:r>
            <a:r>
              <a:rPr lang="en-US" baseline="0" dirty="0" smtClean="0"/>
              <a:t> off such that the near segment is electrically decoupled from the far segment. </a:t>
            </a:r>
          </a:p>
          <a:p>
            <a:r>
              <a:rPr lang="en-US" baseline="0" dirty="0" smtClean="0"/>
              <a:t>which leads to the reduced </a:t>
            </a:r>
            <a:r>
              <a:rPr lang="en-US" baseline="0" dirty="0" err="1" smtClean="0"/>
              <a:t>bitline</a:t>
            </a:r>
            <a:r>
              <a:rPr lang="en-US" baseline="0" dirty="0" smtClean="0"/>
              <a:t> length, which leads to reduced </a:t>
            </a:r>
            <a:r>
              <a:rPr lang="en-US" baseline="0" dirty="0" err="1" smtClean="0"/>
              <a:t>bitline</a:t>
            </a:r>
            <a:r>
              <a:rPr lang="en-US" baseline="0" dirty="0" smtClean="0"/>
              <a:t> capacitance.</a:t>
            </a:r>
          </a:p>
          <a:p>
            <a:r>
              <a:rPr lang="en-US" baseline="0" dirty="0" smtClean="0"/>
              <a:t>Due to these two reasons, the near segment can be accessed with low latency and  low power.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far segment, the isolation transistor is turned on </a:t>
            </a:r>
          </a:p>
          <a:p>
            <a:r>
              <a:rPr lang="en-US" baseline="0" dirty="0" smtClean="0"/>
              <a:t>such that the far segment is electrically connected to the sense amplifier </a:t>
            </a:r>
          </a:p>
          <a:p>
            <a:r>
              <a:rPr lang="en-US" baseline="0" dirty="0" smtClean="0"/>
              <a:t>and the entire </a:t>
            </a:r>
            <a:r>
              <a:rPr lang="en-US" baseline="0" dirty="0" err="1" smtClean="0"/>
              <a:t>bitline</a:t>
            </a:r>
            <a:r>
              <a:rPr lang="en-US" baseline="0" dirty="0" smtClean="0"/>
              <a:t> is exposed to sense amplifier, </a:t>
            </a:r>
          </a:p>
          <a:p>
            <a:r>
              <a:rPr lang="en-US" baseline="0" dirty="0" smtClean="0"/>
              <a:t>which leads to long </a:t>
            </a:r>
            <a:r>
              <a:rPr lang="en-US" baseline="0" dirty="0" err="1" smtClean="0"/>
              <a:t>bitline</a:t>
            </a:r>
            <a:r>
              <a:rPr lang="en-US" baseline="0" dirty="0" smtClean="0"/>
              <a:t>, </a:t>
            </a:r>
          </a:p>
          <a:p>
            <a:r>
              <a:rPr lang="en-US" baseline="0" dirty="0" smtClean="0"/>
              <a:t>which leads to large </a:t>
            </a:r>
            <a:r>
              <a:rPr lang="en-US" baseline="0" dirty="0" err="1" smtClean="0"/>
              <a:t>bitline</a:t>
            </a:r>
            <a:r>
              <a:rPr lang="en-US" baseline="0" dirty="0" smtClean="0"/>
              <a:t> capacitance.</a:t>
            </a:r>
          </a:p>
          <a:p>
            <a:r>
              <a:rPr lang="en-US" baseline="0" dirty="0" smtClean="0"/>
              <a:t>and also isolation transistors have resistance.</a:t>
            </a:r>
          </a:p>
          <a:p>
            <a:endParaRPr lang="en-US" baseline="0" dirty="0" smtClean="0"/>
          </a:p>
          <a:p>
            <a:r>
              <a:rPr lang="en-US" baseline="0" dirty="0" smtClean="0"/>
              <a:t>Due to these three reasons, accessing the far segment incurs high latency and high power.</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75</a:t>
            </a:fld>
            <a:endParaRPr lang="en-US" dirty="0">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88</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100</a:t>
            </a:fld>
            <a:endParaRPr lang="en-US" sz="1200" dirty="0">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61F-DC9D-5841-BE7E-A0A97DE3344B}" type="slidenum">
              <a:rPr lang="en-US" sz="1200">
                <a:solidFill>
                  <a:srgbClr val="000000"/>
                </a:solidFill>
              </a:rPr>
              <a:pPr eaLnBrk="1" hangingPunct="1"/>
              <a:t>101</a:t>
            </a:fld>
            <a:endParaRPr lang="en-US" sz="1200" dirty="0">
              <a:solidFill>
                <a:srgbClr val="000000"/>
              </a:solidFill>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-In a multi-core chip, different cores share some hardware resources. In particular, they share the DRAM memory system. The shared memory system consists of this and that. </a:t>
            </a:r>
          </a:p>
          <a:p>
            <a:pPr eaLnBrk="1" hangingPunct="1">
              <a:lnSpc>
                <a:spcPct val="90000"/>
              </a:lnSpc>
              <a:spcBef>
                <a:spcPct val="0"/>
              </a:spcBef>
              <a:buFontTx/>
              <a:buChar char="-"/>
            </a:pPr>
            <a:r>
              <a:rPr lang="en-US" sz="1000" dirty="0">
                <a:latin typeface="Arial" charset="0"/>
              </a:rPr>
              <a:t>When we run matlab on one core, and gcc on another core, both cores generate memory requests to access the DRAM banks. When these requests arrive at the DRAM controller, the controller favors matlab</a:t>
            </a:r>
            <a:r>
              <a:rPr lang="ja-JP" altLang="en-US" sz="1000" dirty="0">
                <a:latin typeface="Arial" charset="0"/>
              </a:rPr>
              <a:t>’</a:t>
            </a:r>
            <a:r>
              <a:rPr lang="en-US" altLang="ja-JP" sz="1000" dirty="0">
                <a:latin typeface="Arial" charset="0"/>
              </a:rPr>
              <a:t>s requests over gcc</a:t>
            </a:r>
            <a:r>
              <a:rPr lang="ja-JP" altLang="en-US" sz="1000" dirty="0">
                <a:latin typeface="Arial" charset="0"/>
              </a:rPr>
              <a:t>’</a:t>
            </a:r>
            <a:r>
              <a:rPr lang="en-US" altLang="ja-JP" sz="1000" dirty="0">
                <a:latin typeface="Arial" charset="0"/>
              </a:rPr>
              <a:t>s requests. As a result, matlab can make progress and continues generating memory requests. These requests are again favored by the DRAM controller over gcc</a:t>
            </a:r>
            <a:r>
              <a:rPr lang="ja-JP" altLang="en-US" sz="1000" dirty="0">
                <a:latin typeface="Arial" charset="0"/>
              </a:rPr>
              <a:t>’</a:t>
            </a:r>
            <a:r>
              <a:rPr lang="en-US" altLang="ja-JP" sz="1000" dirty="0">
                <a:latin typeface="Arial" charset="0"/>
              </a:rPr>
              <a:t>s requests. Therefore, gcc starves waiting for its requests to be serviced in DRAM whereas matlab makes very quick progress as if it were running alone. </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Why does this happen? This is because the algorithms employed by the DRAM controller are unfair. </a:t>
            </a:r>
          </a:p>
          <a:p>
            <a:pPr eaLnBrk="1" hangingPunct="1">
              <a:lnSpc>
                <a:spcPct val="90000"/>
              </a:lnSpc>
              <a:spcBef>
                <a:spcPct val="0"/>
              </a:spcBef>
              <a:buFontTx/>
              <a:buChar char="-"/>
            </a:pPr>
            <a:r>
              <a:rPr lang="en-US" sz="1000" dirty="0">
                <a:latin typeface="Arial" charset="0"/>
              </a:rPr>
              <a:t>But, why are these algorithms unfair? Why do they unfairly prioritize matlab accesses?</a:t>
            </a:r>
          </a:p>
          <a:p>
            <a:pPr eaLnBrk="1" hangingPunct="1">
              <a:lnSpc>
                <a:spcPct val="90000"/>
              </a:lnSpc>
              <a:spcBef>
                <a:spcPct val="0"/>
              </a:spcBef>
              <a:buFontTx/>
              <a:buChar char="-"/>
            </a:pPr>
            <a:r>
              <a:rPr lang="en-US" sz="1000" dirty="0">
                <a:latin typeface="Arial" charset="0"/>
              </a:rPr>
              <a:t>To understand this, we need to understand how a DRAM bank operates.</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Almost all systems today contain multi-core chips</a:t>
            </a:r>
          </a:p>
          <a:p>
            <a:pPr eaLnBrk="1" hangingPunct="1">
              <a:lnSpc>
                <a:spcPct val="90000"/>
              </a:lnSpc>
              <a:spcBef>
                <a:spcPct val="0"/>
              </a:spcBef>
              <a:buFontTx/>
              <a:buChar char="-"/>
            </a:pPr>
            <a:r>
              <a:rPr lang="en-US" sz="1000" dirty="0">
                <a:latin typeface="Arial" charset="0"/>
              </a:rPr>
              <a:t>Multi-core systems consist of multiple on-chip cores and caches</a:t>
            </a:r>
          </a:p>
          <a:p>
            <a:pPr eaLnBrk="1" hangingPunct="1">
              <a:lnSpc>
                <a:spcPct val="90000"/>
              </a:lnSpc>
              <a:spcBef>
                <a:spcPct val="0"/>
              </a:spcBef>
              <a:buFontTx/>
              <a:buChar char="-"/>
            </a:pPr>
            <a:r>
              <a:rPr lang="en-US" sz="1000" dirty="0">
                <a:latin typeface="Arial" charset="0"/>
              </a:rPr>
              <a:t>Cores share the DRAM memory system</a:t>
            </a:r>
          </a:p>
          <a:p>
            <a:pPr eaLnBrk="1" hangingPunct="1">
              <a:lnSpc>
                <a:spcPct val="90000"/>
              </a:lnSpc>
              <a:spcBef>
                <a:spcPct val="0"/>
              </a:spcBef>
              <a:buFontTx/>
              <a:buChar char="-"/>
            </a:pPr>
            <a:r>
              <a:rPr lang="en-US" sz="1000" dirty="0">
                <a:latin typeface="Arial" charset="0"/>
              </a:rPr>
              <a:t>DRAM memory system consists of</a:t>
            </a:r>
          </a:p>
          <a:p>
            <a:pPr lvl="1" eaLnBrk="1" hangingPunct="1">
              <a:lnSpc>
                <a:spcPct val="90000"/>
              </a:lnSpc>
              <a:spcBef>
                <a:spcPct val="0"/>
              </a:spcBef>
              <a:buFontTx/>
              <a:buChar char="-"/>
            </a:pPr>
            <a:r>
              <a:rPr lang="en-US" sz="1000" dirty="0">
                <a:latin typeface="Arial" charset="0"/>
                <a:ea typeface="ＭＳ Ｐゴシック" charset="0"/>
              </a:rPr>
              <a:t>DRAM banks that store data (multiple banks to allow parallel accesses)</a:t>
            </a:r>
          </a:p>
          <a:p>
            <a:pPr lvl="1" eaLnBrk="1" hangingPunct="1">
              <a:lnSpc>
                <a:spcPct val="90000"/>
              </a:lnSpc>
              <a:spcBef>
                <a:spcPct val="0"/>
              </a:spcBef>
              <a:buFontTx/>
              <a:buChar char="-"/>
            </a:pPr>
            <a:r>
              <a:rPr lang="en-US" sz="1000" dirty="0">
                <a:latin typeface="Arial" charset="0"/>
                <a:ea typeface="ＭＳ Ｐゴシック" charset="0"/>
              </a:rPr>
              <a:t>DRAM memory controller that mediates between cores and DRAM memory</a:t>
            </a:r>
          </a:p>
          <a:p>
            <a:pPr lvl="2" eaLnBrk="1" hangingPunct="1">
              <a:lnSpc>
                <a:spcPct val="90000"/>
              </a:lnSpc>
              <a:spcBef>
                <a:spcPct val="0"/>
              </a:spcBef>
              <a:buFontTx/>
              <a:buChar char="-"/>
            </a:pPr>
            <a:r>
              <a:rPr lang="en-US" sz="1000" dirty="0">
                <a:latin typeface="Arial" charset="0"/>
                <a:ea typeface="ＭＳ Ｐゴシック" charset="0"/>
              </a:rPr>
              <a:t>It schedules memory operations generated by cores to DRAM</a:t>
            </a:r>
          </a:p>
          <a:p>
            <a:pPr eaLnBrk="1" hangingPunct="1">
              <a:lnSpc>
                <a:spcPct val="90000"/>
              </a:lnSpc>
              <a:spcBef>
                <a:spcPct val="0"/>
              </a:spcBef>
              <a:buFontTx/>
              <a:buChar char="-"/>
            </a:pPr>
            <a:r>
              <a:rPr lang="en-US" sz="1000" dirty="0">
                <a:latin typeface="Arial" charset="0"/>
              </a:rPr>
              <a:t>This talk is about exploiting the unfair algorithms in the memory controllers to perform denial of service to running threads</a:t>
            </a:r>
          </a:p>
          <a:p>
            <a:pPr eaLnBrk="1" hangingPunct="1">
              <a:lnSpc>
                <a:spcPct val="90000"/>
              </a:lnSpc>
              <a:spcBef>
                <a:spcPct val="0"/>
              </a:spcBef>
              <a:buFontTx/>
              <a:buChar char="-"/>
            </a:pPr>
            <a:r>
              <a:rPr lang="en-US" sz="1000" dirty="0">
                <a:latin typeface="Arial" charset="0"/>
              </a:rPr>
              <a:t>To understand how this happens, we need to know about how each DRAM bank operates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solidFill>
                  <a:prstClr val="black"/>
                </a:solidFill>
                <a:latin typeface="Arial" charset="0"/>
              </a:rPr>
              <a:pPr/>
              <a:t>102</a:t>
            </a:fld>
            <a:endParaRPr lang="en-US" smtClean="0">
              <a:solidFill>
                <a:prstClr val="black"/>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103</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104</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solidFill>
                  <a:prstClr val="black"/>
                </a:solidFill>
                <a:cs typeface="Arial" charset="0"/>
              </a:rPr>
              <a:pPr eaLnBrk="1" hangingPunct="1"/>
              <a:t>105</a:t>
            </a:fld>
            <a:endParaRPr lang="en-US" sz="1200" dirty="0">
              <a:solidFill>
                <a:prstClr val="black"/>
              </a:solidFill>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109</a:t>
            </a:fld>
            <a:endParaRPr lang="en-US">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114</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115</a:t>
            </a:fld>
            <a:endParaRPr lang="en-US" dirty="0">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116</a:t>
            </a:fld>
            <a:endParaRPr lang="en-US" dirty="0">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117</a:t>
            </a:fld>
            <a:endParaRPr lang="en-US" dirty="0">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130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133</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137</a:t>
            </a:fld>
            <a:endParaRPr lang="en-US">
              <a:solidFill>
                <a:prstClr val="black"/>
              </a:solidFill>
              <a:latin typeface="Calibri"/>
            </a:endParaRPr>
          </a:p>
        </p:txBody>
      </p:sp>
    </p:spTree>
    <p:extLst>
      <p:ext uri="{BB962C8B-B14F-4D97-AF65-F5344CB8AC3E}">
        <p14:creationId xmlns:p14="http://schemas.microsoft.com/office/powerpoint/2010/main" val="95040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how to access DRAM, let me take a look at the DRAM organization.</a:t>
            </a:r>
          </a:p>
          <a:p>
            <a:r>
              <a:rPr lang="en-US" baseline="0" dirty="0" smtClean="0">
                <a:solidFill>
                  <a:srgbClr val="FFFFFF"/>
                </a:solidFill>
              </a:rPr>
              <a:t>DRAM consists of two components, the cell array and the I/O circuitry. </a:t>
            </a:r>
          </a:p>
          <a:p>
            <a:endParaRPr lang="en-US" baseline="0" dirty="0" smtClean="0">
              <a:solidFill>
                <a:srgbClr val="FFFFFF"/>
              </a:solidFill>
            </a:endParaRPr>
          </a:p>
          <a:p>
            <a:r>
              <a:rPr lang="en-US" baseline="0" dirty="0" smtClean="0">
                <a:solidFill>
                  <a:srgbClr val="FFFFFF"/>
                </a:solidFill>
              </a:rPr>
              <a:t>The cell array consists of multiple banks </a:t>
            </a:r>
          </a:p>
          <a:p>
            <a:r>
              <a:rPr lang="en-US" baseline="0" dirty="0" smtClean="0">
                <a:solidFill>
                  <a:srgbClr val="FFFFFF"/>
                </a:solidFill>
              </a:rPr>
              <a:t>and each bank consists of multiple </a:t>
            </a:r>
            <a:r>
              <a:rPr lang="en-US" baseline="0" dirty="0" err="1" smtClean="0">
                <a:solidFill>
                  <a:srgbClr val="FFFFFF"/>
                </a:solidFill>
              </a:rPr>
              <a:t>subarray</a:t>
            </a:r>
            <a:r>
              <a:rPr lang="en-US" baseline="0" dirty="0" smtClean="0">
                <a:solidFill>
                  <a:srgbClr val="FFFFFF"/>
                </a:solidFill>
              </a:rPr>
              <a:t>. </a:t>
            </a:r>
          </a:p>
          <a:p>
            <a:endParaRPr lang="en-US" baseline="0" dirty="0" smtClean="0">
              <a:solidFill>
                <a:srgbClr val="FFFFFF"/>
              </a:solidFill>
            </a:endParaRPr>
          </a:p>
          <a:p>
            <a:r>
              <a:rPr lang="en-US" baseline="0" dirty="0" smtClean="0">
                <a:solidFill>
                  <a:srgbClr val="FFFFFF"/>
                </a:solidFill>
              </a:rPr>
              <a:t>Each </a:t>
            </a:r>
            <a:r>
              <a:rPr lang="en-US" baseline="0" dirty="0" err="1" smtClean="0">
                <a:solidFill>
                  <a:srgbClr val="FFFFFF"/>
                </a:solidFill>
              </a:rPr>
              <a:t>subarray</a:t>
            </a:r>
            <a:r>
              <a:rPr lang="en-US" baseline="0" dirty="0" smtClean="0">
                <a:solidFill>
                  <a:srgbClr val="FFFFFF"/>
                </a:solidFill>
              </a:rPr>
              <a:t> consists of two dimensional grids of cell </a:t>
            </a:r>
          </a:p>
          <a:p>
            <a:r>
              <a:rPr lang="en-US" baseline="0" dirty="0" smtClean="0">
                <a:solidFill>
                  <a:srgbClr val="FFFFFF"/>
                </a:solidFill>
              </a:rPr>
              <a:t>and each cell has one capacitor and one access transistor.</a:t>
            </a:r>
          </a:p>
          <a:p>
            <a:endParaRPr lang="en-US" baseline="0" dirty="0" smtClean="0">
              <a:solidFill>
                <a:srgbClr val="FFFFFF"/>
              </a:solidFill>
            </a:endParaRPr>
          </a:p>
          <a:p>
            <a:r>
              <a:rPr lang="en-US" baseline="0" dirty="0" smtClean="0">
                <a:solidFill>
                  <a:srgbClr val="FFFFFF"/>
                </a:solidFill>
              </a:rPr>
              <a:t>The horizontal cell array is connected to a row decoder by a wire called </a:t>
            </a:r>
            <a:r>
              <a:rPr lang="en-US" baseline="0" dirty="0" err="1" smtClean="0">
                <a:solidFill>
                  <a:srgbClr val="FFFFFF"/>
                </a:solidFill>
              </a:rPr>
              <a:t>wordline</a:t>
            </a:r>
            <a:r>
              <a:rPr lang="en-US" baseline="0" dirty="0" smtClean="0">
                <a:solidFill>
                  <a:srgbClr val="FFFFFF"/>
                </a:solidFill>
              </a:rPr>
              <a:t> and </a:t>
            </a:r>
          </a:p>
          <a:p>
            <a:r>
              <a:rPr lang="en-US" baseline="0" dirty="0" smtClean="0">
                <a:solidFill>
                  <a:srgbClr val="FFFFFF"/>
                </a:solidFill>
              </a:rPr>
              <a:t>The vertical cell array is connected to sense amplifier by a wire called </a:t>
            </a:r>
            <a:r>
              <a:rPr lang="en-US" baseline="0" dirty="0" err="1" smtClean="0">
                <a:solidFill>
                  <a:srgbClr val="FFFFFF"/>
                </a:solidFill>
              </a:rPr>
              <a:t>bitline</a:t>
            </a:r>
            <a:r>
              <a:rPr lang="en-US" baseline="0" dirty="0" smtClean="0">
                <a:solidFill>
                  <a:srgbClr val="FFFFFF"/>
                </a:solidFill>
              </a:rPr>
              <a: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read from a DRAM chip, the </a:t>
            </a:r>
            <a:r>
              <a:rPr lang="en-US" baseline="0" dirty="0" err="1" smtClean="0"/>
              <a:t>subarray</a:t>
            </a:r>
            <a:r>
              <a:rPr lang="en-US" baseline="0" dirty="0" smtClean="0"/>
              <a:t> first accesses the data, which consists of two steps.</a:t>
            </a:r>
          </a:p>
          <a:p>
            <a:endParaRPr lang="en-US" dirty="0" smtClean="0"/>
          </a:p>
          <a:p>
            <a:r>
              <a:rPr lang="en-US" dirty="0" smtClean="0"/>
              <a:t>First, row decoder </a:t>
            </a:r>
            <a:r>
              <a:rPr lang="en-US" baseline="0" dirty="0" smtClean="0"/>
              <a:t>activate the row which has requested data. </a:t>
            </a:r>
          </a:p>
          <a:p>
            <a:r>
              <a:rPr lang="en-US" baseline="0" dirty="0" smtClean="0"/>
              <a:t>Second</a:t>
            </a:r>
            <a:r>
              <a:rPr lang="en-US" baseline="0" smtClean="0"/>
              <a:t>, sense </a:t>
            </a:r>
            <a:r>
              <a:rPr lang="en-US" baseline="0" dirty="0" smtClean="0"/>
              <a:t>amplifiers detect the data of cells.</a:t>
            </a:r>
          </a:p>
          <a:p>
            <a:endParaRPr lang="en-US" baseline="0" dirty="0" smtClean="0"/>
          </a:p>
          <a:p>
            <a:r>
              <a:rPr lang="en-US" baseline="0" dirty="0" smtClean="0"/>
              <a:t>After these </a:t>
            </a:r>
            <a:r>
              <a:rPr lang="en-US" baseline="0" dirty="0" err="1" smtClean="0"/>
              <a:t>subarray</a:t>
            </a:r>
            <a:r>
              <a:rPr lang="en-US" baseline="0" dirty="0" smtClean="0"/>
              <a:t> access, IO circuitry transfers the data over channel.</a:t>
            </a:r>
          </a:p>
          <a:p>
            <a:endParaRPr lang="en-US" baseline="0" dirty="0" smtClean="0"/>
          </a:p>
          <a:p>
            <a:r>
              <a:rPr lang="en-US" baseline="0" dirty="0" smtClean="0">
                <a:solidFill>
                  <a:srgbClr val="FFFFFF"/>
                </a:solidFill>
              </a:rPr>
              <a:t>Therefore,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p>
          <a:p>
            <a:endParaRPr lang="en-US" baseline="0" dirty="0" smtClean="0">
              <a:solidFill>
                <a:srgbClr val="FFFFFF"/>
              </a:solidFill>
            </a:endParaRPr>
          </a:p>
          <a:p>
            <a:r>
              <a:rPr lang="en-US" baseline="0" dirty="0" smtClean="0">
                <a:solidFill>
                  <a:srgbClr val="FFFFFF"/>
                </a:solidFill>
              </a:rPr>
              <a:t>--------------------------------------------------------------------------------------------------------------------------------------------</a:t>
            </a:r>
          </a:p>
          <a:p>
            <a:pPr defTabSz="931717">
              <a:defRPr/>
            </a:pPr>
            <a:r>
              <a:rPr lang="en-US" baseline="0" dirty="0" smtClean="0"/>
              <a:t>, again.</a:t>
            </a:r>
            <a:endParaRPr lang="en-US" baseline="0" dirty="0" smtClean="0">
              <a:solidFill>
                <a:srgbClr val="FFFFFF"/>
              </a:solidFill>
            </a:endParaRPr>
          </a:p>
          <a:p>
            <a:pPr defTabSz="931717">
              <a:defRPr/>
            </a:pPr>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pPr defTabSz="931717">
              <a:defRPr/>
            </a:pPr>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pPr defTabSz="931717">
              <a:defRPr/>
            </a:pPr>
            <a:endParaRPr lang="en-US" baseline="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 Id="rId2" Type="http://schemas.openxmlformats.org/officeDocument/2006/relationships/image" Target="../media/image1.png"/></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2249638739"/>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94937624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200452099"/>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847535455"/>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397899074"/>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187434387"/>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233992250"/>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920988171"/>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257856907"/>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108637058"/>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26692699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589707212"/>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ndParaRPr>
          </a:p>
        </p:txBody>
      </p:sp>
    </p:spTree>
    <p:extLst>
      <p:ext uri="{BB962C8B-B14F-4D97-AF65-F5344CB8AC3E}">
        <p14:creationId xmlns:p14="http://schemas.microsoft.com/office/powerpoint/2010/main" val="3897816680"/>
      </p:ext>
    </p:extLst>
  </p:cSld>
  <p:clrMapOvr>
    <a:masterClrMapping/>
  </p:clrMapOvr>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211842"/>
      </p:ext>
    </p:extLst>
  </p:cSld>
  <p:clrMapOvr>
    <a:masterClrMapping/>
  </p:clrMapOvr>
  <p:timing>
    <p:tnLst>
      <p:par>
        <p:cTn xmlns:p14="http://schemas.microsoft.com/office/powerpoint/2010/mai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07027012"/>
      </p:ext>
    </p:extLst>
  </p:cSld>
  <p:clrMapOvr>
    <a:masterClrMapping/>
  </p:clrMapOvr>
  <p:timing>
    <p:tnLst>
      <p:par>
        <p:cTn xmlns:p14="http://schemas.microsoft.com/office/powerpoint/2010/mai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479374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37151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80725381"/>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0963911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5068997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383012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244098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7/26/13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96584669"/>
      </p:ext>
    </p:extLst>
  </p:cSld>
  <p:clrMapOvr>
    <a:masterClrMapping/>
  </p:clrMapOvr>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4484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880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862752"/>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935012"/>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43910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432550"/>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7448326"/>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348521"/>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75593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304457"/>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556829"/>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90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7682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409920"/>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78320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5750378"/>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232644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319595"/>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6990141"/>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445112"/>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1219678"/>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048859"/>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000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167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14569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1945520"/>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641360"/>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474432"/>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270539"/>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33262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5320534"/>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006107"/>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27167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741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365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3005956"/>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6521440"/>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9031632"/>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46908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118421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921598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064310"/>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9834498"/>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6118053"/>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288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28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62595"/>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473341"/>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366800"/>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5138417"/>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38414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254685"/>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796445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3176073"/>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99026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667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197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404285"/>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88222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97763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770502"/>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009673"/>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783394"/>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977292"/>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6353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091402"/>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1460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7326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3570630"/>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8800305"/>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1721681"/>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220597"/>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3913127"/>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001247"/>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342553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76543"/>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1970742"/>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512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6811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465408"/>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0096661"/>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540534"/>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491957"/>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22398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96579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42890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37865"/>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619053"/>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3305853716"/>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959071660"/>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2137641524"/>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4206394451"/>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1462057304"/>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719283124"/>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1370949351"/>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05896281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3029851912"/>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785243517"/>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153545856"/>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2296013879"/>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818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779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9244841"/>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558190"/>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509637"/>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16544"/>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619383"/>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7939724"/>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406912"/>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636880"/>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367913"/>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1259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8114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216747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5881831"/>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202507"/>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997070"/>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206901"/>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711155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6716413"/>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980742"/>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513729"/>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9FB45B89-AB63-004A-9B1A-E0C3D2F13ACC}" type="slidenum">
              <a:rPr lang="en-US"/>
              <a:pPr>
                <a:defRPr/>
              </a:pPr>
              <a:t>‹#›</a:t>
            </a:fld>
            <a:endParaRPr lang="en-US"/>
          </a:p>
        </p:txBody>
      </p:sp>
    </p:spTree>
    <p:extLst>
      <p:ext uri="{BB962C8B-B14F-4D97-AF65-F5344CB8AC3E}">
        <p14:creationId xmlns:p14="http://schemas.microsoft.com/office/powerpoint/2010/main" val="253136826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786FF2-CC60-CB43-AE88-3EA463621049}" type="slidenum">
              <a:rPr lang="en-US"/>
              <a:pPr>
                <a:defRPr/>
              </a:pPr>
              <a:t>‹#›</a:t>
            </a:fld>
            <a:endParaRPr lang="en-US"/>
          </a:p>
        </p:txBody>
      </p:sp>
    </p:spTree>
    <p:extLst>
      <p:ext uri="{BB962C8B-B14F-4D97-AF65-F5344CB8AC3E}">
        <p14:creationId xmlns:p14="http://schemas.microsoft.com/office/powerpoint/2010/main" val="1484667800"/>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FEB67D9-EDEC-A741-9DF5-EF32C3580949}" type="slidenum">
              <a:rPr lang="en-US"/>
              <a:pPr>
                <a:defRPr/>
              </a:pPr>
              <a:t>‹#›</a:t>
            </a:fld>
            <a:endParaRPr lang="en-US"/>
          </a:p>
        </p:txBody>
      </p:sp>
    </p:spTree>
    <p:extLst>
      <p:ext uri="{BB962C8B-B14F-4D97-AF65-F5344CB8AC3E}">
        <p14:creationId xmlns:p14="http://schemas.microsoft.com/office/powerpoint/2010/main" val="606738100"/>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13BCFC6-A067-DE42-860E-A89FDCFE54D5}" type="slidenum">
              <a:rPr lang="en-US"/>
              <a:pPr>
                <a:defRPr/>
              </a:pPr>
              <a:t>‹#›</a:t>
            </a:fld>
            <a:endParaRPr lang="en-US"/>
          </a:p>
        </p:txBody>
      </p:sp>
    </p:spTree>
    <p:extLst>
      <p:ext uri="{BB962C8B-B14F-4D97-AF65-F5344CB8AC3E}">
        <p14:creationId xmlns:p14="http://schemas.microsoft.com/office/powerpoint/2010/main" val="12418897"/>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A0223650-6670-2E4B-9173-7024E06776E6}" type="slidenum">
              <a:rPr lang="en-US"/>
              <a:pPr>
                <a:defRPr/>
              </a:pPr>
              <a:t>‹#›</a:t>
            </a:fld>
            <a:endParaRPr lang="en-US"/>
          </a:p>
        </p:txBody>
      </p:sp>
    </p:spTree>
    <p:extLst>
      <p:ext uri="{BB962C8B-B14F-4D97-AF65-F5344CB8AC3E}">
        <p14:creationId xmlns:p14="http://schemas.microsoft.com/office/powerpoint/2010/main" val="2373316969"/>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4B2A2B-D58C-424B-8C52-1450A618CAFB}" type="slidenum">
              <a:rPr lang="en-US"/>
              <a:pPr>
                <a:defRPr/>
              </a:pPr>
              <a:t>‹#›</a:t>
            </a:fld>
            <a:endParaRPr lang="en-US"/>
          </a:p>
        </p:txBody>
      </p:sp>
    </p:spTree>
    <p:extLst>
      <p:ext uri="{BB962C8B-B14F-4D97-AF65-F5344CB8AC3E}">
        <p14:creationId xmlns:p14="http://schemas.microsoft.com/office/powerpoint/2010/main" val="3213490643"/>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A3E46E6-5633-1B44-A976-C771A1908B49}" type="slidenum">
              <a:rPr lang="en-US"/>
              <a:pPr>
                <a:defRPr/>
              </a:pPr>
              <a:t>‹#›</a:t>
            </a:fld>
            <a:endParaRPr lang="en-US"/>
          </a:p>
        </p:txBody>
      </p:sp>
    </p:spTree>
    <p:extLst>
      <p:ext uri="{BB962C8B-B14F-4D97-AF65-F5344CB8AC3E}">
        <p14:creationId xmlns:p14="http://schemas.microsoft.com/office/powerpoint/2010/main" val="3062447024"/>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0086F1B-3148-F148-9013-DC5732F6004C}" type="slidenum">
              <a:rPr lang="en-US"/>
              <a:pPr>
                <a:defRPr/>
              </a:pPr>
              <a:t>‹#›</a:t>
            </a:fld>
            <a:endParaRPr lang="en-US"/>
          </a:p>
        </p:txBody>
      </p:sp>
    </p:spTree>
    <p:extLst>
      <p:ext uri="{BB962C8B-B14F-4D97-AF65-F5344CB8AC3E}">
        <p14:creationId xmlns:p14="http://schemas.microsoft.com/office/powerpoint/2010/main" val="2291821334"/>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9E40FF2-2A47-D34E-800A-BBFD5AFD8EF8}" type="slidenum">
              <a:rPr lang="en-US"/>
              <a:pPr>
                <a:defRPr/>
              </a:pPr>
              <a:t>‹#›</a:t>
            </a:fld>
            <a:endParaRPr lang="en-US"/>
          </a:p>
        </p:txBody>
      </p:sp>
    </p:spTree>
    <p:extLst>
      <p:ext uri="{BB962C8B-B14F-4D97-AF65-F5344CB8AC3E}">
        <p14:creationId xmlns:p14="http://schemas.microsoft.com/office/powerpoint/2010/main" val="3206401783"/>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610C54-8025-3243-9501-A3ADC0E8EC58}" type="slidenum">
              <a:rPr lang="en-US"/>
              <a:pPr>
                <a:defRPr/>
              </a:pPr>
              <a:t>‹#›</a:t>
            </a:fld>
            <a:endParaRPr lang="en-US"/>
          </a:p>
        </p:txBody>
      </p:sp>
    </p:spTree>
    <p:extLst>
      <p:ext uri="{BB962C8B-B14F-4D97-AF65-F5344CB8AC3E}">
        <p14:creationId xmlns:p14="http://schemas.microsoft.com/office/powerpoint/2010/main" val="1157121894"/>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27B42F1-5ED6-294A-9030-184DABF84916}" type="slidenum">
              <a:rPr lang="en-US"/>
              <a:pPr>
                <a:defRPr/>
              </a:pPr>
              <a:t>‹#›</a:t>
            </a:fld>
            <a:endParaRPr lang="en-US"/>
          </a:p>
        </p:txBody>
      </p:sp>
    </p:spTree>
    <p:extLst>
      <p:ext uri="{BB962C8B-B14F-4D97-AF65-F5344CB8AC3E}">
        <p14:creationId xmlns:p14="http://schemas.microsoft.com/office/powerpoint/2010/main" val="28624707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846BCC2-B275-B743-80E7-C5A7F3F4E023}" type="slidenum">
              <a:rPr lang="en-US"/>
              <a:pPr>
                <a:defRPr/>
              </a:pPr>
              <a:t>‹#›</a:t>
            </a:fld>
            <a:endParaRPr lang="en-US"/>
          </a:p>
        </p:txBody>
      </p:sp>
    </p:spTree>
    <p:extLst>
      <p:ext uri="{BB962C8B-B14F-4D97-AF65-F5344CB8AC3E}">
        <p14:creationId xmlns:p14="http://schemas.microsoft.com/office/powerpoint/2010/main" val="1269281817"/>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40484995"/>
      </p:ext>
    </p:extLst>
  </p:cSld>
  <p:clrMapOvr>
    <a:masterClrMapping/>
  </p:clrMapOvr>
  <p:timing>
    <p:tnLst>
      <p:par>
        <p:cTn xmlns:p14="http://schemas.microsoft.com/office/powerpoint/2010/mai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71391741"/>
      </p:ext>
    </p:extLst>
  </p:cSld>
  <p:clrMapOvr>
    <a:masterClrMapping/>
  </p:clrMapOvr>
  <p:timing>
    <p:tnLst>
      <p:par>
        <p:cTn xmlns:p14="http://schemas.microsoft.com/office/powerpoint/2010/mai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41773197"/>
      </p:ext>
    </p:extLst>
  </p:cSld>
  <p:clrMapOvr>
    <a:masterClrMapping/>
  </p:clrMapOvr>
  <p:timing>
    <p:tnLst>
      <p:par>
        <p:cTn xmlns:p14="http://schemas.microsoft.com/office/powerpoint/2010/mai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57697613"/>
      </p:ext>
    </p:extLst>
  </p:cSld>
  <p:clrMapOvr>
    <a:masterClrMapping/>
  </p:clrMapOvr>
  <p:timing>
    <p:tnLst>
      <p:par>
        <p:cTn xmlns:p14="http://schemas.microsoft.com/office/powerpoint/2010/mai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327929470"/>
      </p:ext>
    </p:extLst>
  </p:cSld>
  <p:clrMapOvr>
    <a:masterClrMapping/>
  </p:clrMapOvr>
  <p:timing>
    <p:tnLst>
      <p:par>
        <p:cTn xmlns:p14="http://schemas.microsoft.com/office/powerpoint/2010/mai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69411926"/>
      </p:ext>
    </p:extLst>
  </p:cSld>
  <p:clrMapOvr>
    <a:masterClrMapping/>
  </p:clrMapOvr>
  <p:timing>
    <p:tnLst>
      <p:par>
        <p:cTn xmlns:p14="http://schemas.microsoft.com/office/powerpoint/2010/mai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36643259"/>
      </p:ext>
    </p:extLst>
  </p:cSld>
  <p:clrMapOvr>
    <a:masterClrMapping/>
  </p:clrMapOvr>
  <p:timing>
    <p:tnLst>
      <p:par>
        <p:cTn xmlns:p14="http://schemas.microsoft.com/office/powerpoint/2010/mai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04254442"/>
      </p:ext>
    </p:extLst>
  </p:cSld>
  <p:clrMapOvr>
    <a:masterClrMapping/>
  </p:clrMapOvr>
  <p:timing>
    <p:tnLst>
      <p:par>
        <p:cTn xmlns:p14="http://schemas.microsoft.com/office/powerpoint/2010/mai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11878581"/>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31147665"/>
      </p:ext>
    </p:extLst>
  </p:cSld>
  <p:clrMapOvr>
    <a:masterClrMapping/>
  </p:clrMapOvr>
  <p:timing>
    <p:tnLst>
      <p:par>
        <p:cTn xmlns:p14="http://schemas.microsoft.com/office/powerpoint/2010/mai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23413587"/>
      </p:ext>
    </p:extLst>
  </p:cSld>
  <p:clrMapOvr>
    <a:masterClrMapping/>
  </p:clrMapOvr>
  <p:timing>
    <p:tnLst>
      <p:par>
        <p:cTn xmlns:p14="http://schemas.microsoft.com/office/powerpoint/2010/mai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29235180"/>
      </p:ext>
    </p:extLst>
  </p:cSld>
  <p:clrMapOvr>
    <a:masterClrMapping/>
  </p:clrMapOvr>
  <p:timing>
    <p:tnLst>
      <p:par>
        <p:cTn xmlns:p14="http://schemas.microsoft.com/office/powerpoint/2010/mai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9914923"/>
      </p:ext>
    </p:extLst>
  </p:cSld>
  <p:clrMapOvr>
    <a:masterClrMapping/>
  </p:clrMapOvr>
  <p:timing>
    <p:tnLst>
      <p:par>
        <p:cTn xmlns:p14="http://schemas.microsoft.com/office/powerpoint/2010/mai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2852912"/>
      </p:ext>
    </p:extLst>
  </p:cSld>
  <p:clrMapOvr>
    <a:masterClrMapping/>
  </p:clrMapOvr>
  <p:timing>
    <p:tnLst>
      <p:par>
        <p:cTn xmlns:p14="http://schemas.microsoft.com/office/powerpoint/2010/mai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66513241"/>
      </p:ext>
    </p:extLst>
  </p:cSld>
  <p:clrMapOvr>
    <a:masterClrMapping/>
  </p:clrMapOvr>
  <p:timing>
    <p:tnLst>
      <p:par>
        <p:cTn xmlns:p14="http://schemas.microsoft.com/office/powerpoint/2010/mai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04772457"/>
      </p:ext>
    </p:extLst>
  </p:cSld>
  <p:clrMapOvr>
    <a:masterClrMapping/>
  </p:clrMapOvr>
  <p:timing>
    <p:tnLst>
      <p:par>
        <p:cTn xmlns:p14="http://schemas.microsoft.com/office/powerpoint/2010/mai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48436197"/>
      </p:ext>
    </p:extLst>
  </p:cSld>
  <p:clrMapOvr>
    <a:masterClrMapping/>
  </p:clrMapOvr>
  <p:timing>
    <p:tnLst>
      <p:par>
        <p:cTn xmlns:p14="http://schemas.microsoft.com/office/powerpoint/2010/mai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71682536"/>
      </p:ext>
    </p:extLst>
  </p:cSld>
  <p:clrMapOvr>
    <a:masterClrMapping/>
  </p:clrMapOvr>
  <p:timing>
    <p:tnLst>
      <p:par>
        <p:cTn xmlns:p14="http://schemas.microsoft.com/office/powerpoint/2010/mai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82665968"/>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64051916"/>
      </p:ext>
    </p:extLst>
  </p:cSld>
  <p:clrMapOvr>
    <a:masterClrMapping/>
  </p:clrMapOvr>
  <p:timing>
    <p:tnLst>
      <p:par>
        <p:cTn xmlns:p14="http://schemas.microsoft.com/office/powerpoint/2010/mai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25516774"/>
      </p:ext>
    </p:extLst>
  </p:cSld>
  <p:clrMapOvr>
    <a:masterClrMapping/>
  </p:clrMapOvr>
  <p:timing>
    <p:tnLst>
      <p:par>
        <p:cTn xmlns:p14="http://schemas.microsoft.com/office/powerpoint/2010/mai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69537137"/>
      </p:ext>
    </p:extLst>
  </p:cSld>
  <p:clrMapOvr>
    <a:masterClrMapping/>
  </p:clrMapOvr>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2335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251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565105"/>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42247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886661"/>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76325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493454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2714153"/>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043796"/>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7876729"/>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220275"/>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547117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609625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324760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3497439"/>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0889044"/>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4994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0080093"/>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374044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6294152"/>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35118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022489"/>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5920034"/>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056490"/>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2267263641"/>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272119"/>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27842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834802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57096"/>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1035137208"/>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89105689"/>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825358"/>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199343"/>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84381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333948"/>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45715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167184"/>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0581820"/>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72749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534324"/>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220314"/>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16084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007779"/>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446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3397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55910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69854"/>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019786"/>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289132"/>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728748"/>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939139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201394"/>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307839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540708"/>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6542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571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25024"/>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76373"/>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782568"/>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8472060"/>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921180"/>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9858"/>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008227"/>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226856"/>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0514795"/>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0848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430971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8942260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2994170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96829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74700140"/>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233275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71689775"/>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4747461"/>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9256524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80676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9911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47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1128688"/>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215083"/>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8587990"/>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4200800"/>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594329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0157497"/>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858260"/>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08734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34543"/>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pic>
        <p:nvPicPr>
          <p:cNvPr id="10" name="Picture 9"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20743051"/>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9392028"/>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73770387"/>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4174220487"/>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3315346250"/>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3559374094"/>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93161911"/>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254487965"/>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25383871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953132394"/>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01827418"/>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3312038099"/>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50765617"/>
      </p:ext>
    </p:extLst>
  </p:cSld>
  <p:clrMapOvr>
    <a:masterClrMapping/>
  </p:clrMapOvr>
  <p:timing>
    <p:tnLst>
      <p:par>
        <p:cTn xmlns:p14="http://schemas.microsoft.com/office/powerpoint/2010/mai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27827741"/>
      </p:ext>
    </p:extLst>
  </p:cSld>
  <p:clrMapOvr>
    <a:masterClrMapping/>
  </p:clrMapOvr>
  <p:timing>
    <p:tnLst>
      <p:par>
        <p:cTn xmlns:p14="http://schemas.microsoft.com/office/powerpoint/2010/mai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44966388"/>
      </p:ext>
    </p:extLst>
  </p:cSld>
  <p:clrMapOvr>
    <a:masterClrMapping/>
  </p:clrMapOvr>
  <p:timing>
    <p:tnLst>
      <p:par>
        <p:cTn xmlns:p14="http://schemas.microsoft.com/office/powerpoint/2010/mai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42615544"/>
      </p:ext>
    </p:extLst>
  </p:cSld>
  <p:clrMapOvr>
    <a:masterClrMapping/>
  </p:clrMapOvr>
  <p:timing>
    <p:tnLst>
      <p:par>
        <p:cTn xmlns:p14="http://schemas.microsoft.com/office/powerpoint/2010/mai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11285634"/>
      </p:ext>
    </p:extLst>
  </p:cSld>
  <p:clrMapOvr>
    <a:masterClrMapping/>
  </p:clrMapOvr>
  <p:timing>
    <p:tnLst>
      <p:par>
        <p:cTn xmlns:p14="http://schemas.microsoft.com/office/powerpoint/2010/mai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7612956"/>
      </p:ext>
    </p:extLst>
  </p:cSld>
  <p:clrMapOvr>
    <a:masterClrMapping/>
  </p:clrMapOvr>
  <p:timing>
    <p:tnLst>
      <p:par>
        <p:cTn xmlns:p14="http://schemas.microsoft.com/office/powerpoint/2010/mai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7115170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47336212"/>
      </p:ext>
    </p:extLst>
  </p:cSld>
  <p:clrMapOvr>
    <a:masterClrMapping/>
  </p:clrMapOvr>
  <p:timing>
    <p:tnLst>
      <p:par>
        <p:cTn xmlns:p14="http://schemas.microsoft.com/office/powerpoint/2010/mai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99026134"/>
      </p:ext>
    </p:extLst>
  </p:cSld>
  <p:clrMapOvr>
    <a:masterClrMapping/>
  </p:clrMapOvr>
  <p:timing>
    <p:tnLst>
      <p:par>
        <p:cTn xmlns:p14="http://schemas.microsoft.com/office/powerpoint/2010/mai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36349692"/>
      </p:ext>
    </p:extLst>
  </p:cSld>
  <p:clrMapOvr>
    <a:masterClrMapping/>
  </p:clrMapOvr>
  <p:timing>
    <p:tnLst>
      <p:par>
        <p:cTn xmlns:p14="http://schemas.microsoft.com/office/powerpoint/2010/mai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84749231"/>
      </p:ext>
    </p:extLst>
  </p:cSld>
  <p:clrMapOvr>
    <a:masterClrMapping/>
  </p:clrMapOvr>
  <p:timing>
    <p:tnLst>
      <p:par>
        <p:cTn xmlns:p14="http://schemas.microsoft.com/office/powerpoint/2010/mai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6234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830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039854"/>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2007432"/>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254174"/>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753010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357761"/>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354088"/>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9682434"/>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9006548"/>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1400364"/>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5581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26092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5356398"/>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413364"/>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350466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6222730"/>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607631"/>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2583966"/>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864592"/>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2518732"/>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7211833"/>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1912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050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9428659"/>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84380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1935281"/>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169725"/>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551395"/>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9629177"/>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0887094"/>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514406"/>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4950119"/>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67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710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3227612"/>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366590"/>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234374"/>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217270"/>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5511857"/>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2733422"/>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9740746"/>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364411"/>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8351732"/>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331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3381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5870598"/>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221078"/>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3218779"/>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0577189"/>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102082"/>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6096668"/>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8565448"/>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415517"/>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8074832"/>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807342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0747510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349148547"/>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17173650"/>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570398835"/>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666076245"/>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21769242"/>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96469478"/>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19833536"/>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66319539"/>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564491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6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2745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9193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2607477"/>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7329440"/>
      </p:ext>
    </p:extLst>
  </p:cSld>
  <p:clrMapOvr>
    <a:masterClrMapping/>
  </p:clrMapOvr>
  <p:transition xmlns:p14="http://schemas.microsoft.com/office/powerpoint/2010/main"/>
</p:sldLayout>
</file>

<file path=ppt/slideLayouts/slideLayout6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091915"/>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696940"/>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2382552"/>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440748"/>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0301058"/>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8999170"/>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8395265"/>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9985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127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285316"/>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0526598"/>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073499"/>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6307607"/>
      </p:ext>
    </p:extLst>
  </p:cSld>
  <p:clrMapOvr>
    <a:masterClrMapping/>
  </p:clrMapOvr>
  <p:transition xmlns:p14="http://schemas.microsoft.com/office/powerpoint/2010/main"/>
</p:sldLayout>
</file>

<file path=ppt/slideLayouts/slideLayout6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805528"/>
      </p:ext>
    </p:extLst>
  </p:cSld>
  <p:clrMapOvr>
    <a:masterClrMapping/>
  </p:clrMapOvr>
  <p:transition xmlns:p14="http://schemas.microsoft.com/office/powerpoint/2010/main"/>
</p:sldLayout>
</file>

<file path=ppt/slideLayouts/slideLayout6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820240"/>
      </p:ext>
    </p:extLst>
  </p:cSld>
  <p:clrMapOvr>
    <a:masterClrMapping/>
  </p:clrMapOvr>
  <p:transition xmlns:p14="http://schemas.microsoft.com/office/powerpoint/2010/main"/>
</p:sldLayout>
</file>

<file path=ppt/slideLayouts/slideLayout6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056143"/>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3347830"/>
      </p:ext>
    </p:extLst>
  </p:cSld>
  <p:clrMapOvr>
    <a:masterClrMapping/>
  </p:clrMapOvr>
  <p:transition xmlns:p14="http://schemas.microsoft.com/office/powerpoint/2010/main"/>
</p:sldLayout>
</file>

<file path=ppt/slideLayouts/slideLayout6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181062"/>
      </p:ext>
    </p:extLst>
  </p:cSld>
  <p:clrMapOvr>
    <a:masterClrMapping/>
  </p:clrMapOvr>
  <p:transition xmlns:p14="http://schemas.microsoft.com/office/powerpoint/2010/main"/>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63471422"/>
      </p:ext>
    </p:extLst>
  </p:cSld>
  <p:clrMapOvr>
    <a:masterClrMapping/>
  </p:clrMapOvr>
  <p:transition xmlns:p14="http://schemas.microsoft.com/office/powerpoint/2010/main"/>
</p:sldLayout>
</file>

<file path=ppt/slideLayouts/slideLayout6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4074788302"/>
      </p:ext>
    </p:extLst>
  </p:cSld>
  <p:clrMapOvr>
    <a:masterClrMapping/>
  </p:clrMapOvr>
  <p:transition xmlns:p14="http://schemas.microsoft.com/office/powerpoint/2010/main"/>
</p:sldLayout>
</file>

<file path=ppt/slideLayouts/slideLayout6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2118668399"/>
      </p:ext>
    </p:extLst>
  </p:cSld>
  <p:clrMapOvr>
    <a:masterClrMapping/>
  </p:clrMapOvr>
  <p:transition xmlns:p14="http://schemas.microsoft.com/office/powerpoint/2010/main"/>
</p:sldLayout>
</file>

<file path=ppt/slideLayouts/slideLayout6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178838840"/>
      </p:ext>
    </p:extLst>
  </p:cSld>
  <p:clrMapOvr>
    <a:masterClrMapping/>
  </p:clrMapOvr>
  <p:transition xmlns:p14="http://schemas.microsoft.com/office/powerpoint/2010/main"/>
</p:sldLayout>
</file>

<file path=ppt/slideLayouts/slideLayout6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625405412"/>
      </p:ext>
    </p:extLst>
  </p:cSld>
  <p:clrMapOvr>
    <a:masterClrMapping/>
  </p:clrMapOvr>
  <p:transition xmlns:p14="http://schemas.microsoft.com/office/powerpoint/2010/main"/>
</p:sldLayout>
</file>

<file path=ppt/slideLayouts/slideLayout6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888983282"/>
      </p:ext>
    </p:extLst>
  </p:cSld>
  <p:clrMapOvr>
    <a:masterClrMapping/>
  </p:clrMapOvr>
  <p:transition xmlns:p14="http://schemas.microsoft.com/office/powerpoint/2010/main"/>
</p:sldLayout>
</file>

<file path=ppt/slideLayouts/slideLayout6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2352556918"/>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266957429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7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3663198002"/>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2754831750"/>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216877098"/>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4071902896"/>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847895221"/>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slideLayout" Target="../slideLayouts/slideLayout103.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slideLayout" Target="../slideLayouts/slideLayout181.xml"/><Relationship Id="rId13" Type="http://schemas.openxmlformats.org/officeDocument/2006/relationships/theme" Target="../theme/theme17.xml"/><Relationship Id="rId14"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4.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5.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5.xml"/><Relationship Id="rId2" Type="http://schemas.openxmlformats.org/officeDocument/2006/relationships/slideLayout" Target="../slideLayouts/slideLayout216.xml"/><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slideLayout" Target="../slideLayouts/slideLayout237.xml"/><Relationship Id="rId13" Type="http://schemas.openxmlformats.org/officeDocument/2006/relationships/theme" Target="../theme/theme22.xml"/><Relationship Id="rId14" Type="http://schemas.openxmlformats.org/officeDocument/2006/relationships/image" Target="../media/image1.png"/><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8.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8.xml"/><Relationship Id="rId2" Type="http://schemas.openxmlformats.org/officeDocument/2006/relationships/slideLayout" Target="../slideLayouts/slideLayout239.xml"/><Relationship Id="rId3" Type="http://schemas.openxmlformats.org/officeDocument/2006/relationships/slideLayout" Target="../slideLayouts/slideLayout240.xml"/><Relationship Id="rId4" Type="http://schemas.openxmlformats.org/officeDocument/2006/relationships/slideLayout" Target="../slideLayouts/slideLayout241.xml"/><Relationship Id="rId5" Type="http://schemas.openxmlformats.org/officeDocument/2006/relationships/slideLayout" Target="../slideLayouts/slideLayout242.xml"/><Relationship Id="rId6" Type="http://schemas.openxmlformats.org/officeDocument/2006/relationships/slideLayout" Target="../slideLayouts/slideLayout243.xml"/><Relationship Id="rId7" Type="http://schemas.openxmlformats.org/officeDocument/2006/relationships/slideLayout" Target="../slideLayouts/slideLayout244.xml"/><Relationship Id="rId8" Type="http://schemas.openxmlformats.org/officeDocument/2006/relationships/slideLayout" Target="../slideLayouts/slideLayout245.xml"/><Relationship Id="rId9" Type="http://schemas.openxmlformats.org/officeDocument/2006/relationships/slideLayout" Target="../slideLayouts/slideLayout246.xml"/><Relationship Id="rId10"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9.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9.xml"/><Relationship Id="rId2" Type="http://schemas.openxmlformats.org/officeDocument/2006/relationships/slideLayout" Target="../slideLayouts/slideLayout250.xml"/><Relationship Id="rId3" Type="http://schemas.openxmlformats.org/officeDocument/2006/relationships/slideLayout" Target="../slideLayouts/slideLayout251.xml"/><Relationship Id="rId4" Type="http://schemas.openxmlformats.org/officeDocument/2006/relationships/slideLayout" Target="../slideLayouts/slideLayout252.xml"/><Relationship Id="rId5" Type="http://schemas.openxmlformats.org/officeDocument/2006/relationships/slideLayout" Target="../slideLayouts/slideLayout253.xml"/><Relationship Id="rId6" Type="http://schemas.openxmlformats.org/officeDocument/2006/relationships/slideLayout" Target="../slideLayouts/slideLayout254.xml"/><Relationship Id="rId7" Type="http://schemas.openxmlformats.org/officeDocument/2006/relationships/slideLayout" Target="../slideLayouts/slideLayout255.xml"/><Relationship Id="rId8" Type="http://schemas.openxmlformats.org/officeDocument/2006/relationships/slideLayout" Target="../slideLayouts/slideLayout256.xml"/><Relationship Id="rId9" Type="http://schemas.openxmlformats.org/officeDocument/2006/relationships/slideLayout" Target="../slideLayouts/slideLayout257.xml"/><Relationship Id="rId10"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0.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60.xml"/><Relationship Id="rId2" Type="http://schemas.openxmlformats.org/officeDocument/2006/relationships/slideLayout" Target="../slideLayouts/slideLayout261.xml"/><Relationship Id="rId3" Type="http://schemas.openxmlformats.org/officeDocument/2006/relationships/slideLayout" Target="../slideLayouts/slideLayout262.xml"/><Relationship Id="rId4" Type="http://schemas.openxmlformats.org/officeDocument/2006/relationships/slideLayout" Target="../slideLayouts/slideLayout263.xml"/><Relationship Id="rId5" Type="http://schemas.openxmlformats.org/officeDocument/2006/relationships/slideLayout" Target="../slideLayouts/slideLayout264.xml"/><Relationship Id="rId6" Type="http://schemas.openxmlformats.org/officeDocument/2006/relationships/slideLayout" Target="../slideLayouts/slideLayout265.xml"/><Relationship Id="rId7" Type="http://schemas.openxmlformats.org/officeDocument/2006/relationships/slideLayout" Target="../slideLayouts/slideLayout266.xml"/><Relationship Id="rId8" Type="http://schemas.openxmlformats.org/officeDocument/2006/relationships/slideLayout" Target="../slideLayouts/slideLayout267.xml"/><Relationship Id="rId9" Type="http://schemas.openxmlformats.org/officeDocument/2006/relationships/slideLayout" Target="../slideLayouts/slideLayout268.xml"/><Relationship Id="rId10"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1.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71.xml"/><Relationship Id="rId2" Type="http://schemas.openxmlformats.org/officeDocument/2006/relationships/slideLayout" Target="../slideLayouts/slideLayout272.xml"/><Relationship Id="rId3" Type="http://schemas.openxmlformats.org/officeDocument/2006/relationships/slideLayout" Target="../slideLayouts/slideLayout273.xml"/><Relationship Id="rId4" Type="http://schemas.openxmlformats.org/officeDocument/2006/relationships/slideLayout" Target="../slideLayouts/slideLayout274.xml"/><Relationship Id="rId5" Type="http://schemas.openxmlformats.org/officeDocument/2006/relationships/slideLayout" Target="../slideLayouts/slideLayout275.xml"/><Relationship Id="rId6" Type="http://schemas.openxmlformats.org/officeDocument/2006/relationships/slideLayout" Target="../slideLayouts/slideLayout276.xml"/><Relationship Id="rId7" Type="http://schemas.openxmlformats.org/officeDocument/2006/relationships/slideLayout" Target="../slideLayouts/slideLayout277.xml"/><Relationship Id="rId8" Type="http://schemas.openxmlformats.org/officeDocument/2006/relationships/slideLayout" Target="../slideLayouts/slideLayout278.xml"/><Relationship Id="rId9" Type="http://schemas.openxmlformats.org/officeDocument/2006/relationships/slideLayout" Target="../slideLayouts/slideLayout279.xml"/><Relationship Id="rId10"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2.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82.xml"/><Relationship Id="rId2" Type="http://schemas.openxmlformats.org/officeDocument/2006/relationships/slideLayout" Target="../slideLayouts/slideLayout283.xml"/><Relationship Id="rId3" Type="http://schemas.openxmlformats.org/officeDocument/2006/relationships/slideLayout" Target="../slideLayouts/slideLayout284.xml"/><Relationship Id="rId4" Type="http://schemas.openxmlformats.org/officeDocument/2006/relationships/slideLayout" Target="../slideLayouts/slideLayout285.xml"/><Relationship Id="rId5" Type="http://schemas.openxmlformats.org/officeDocument/2006/relationships/slideLayout" Target="../slideLayouts/slideLayout286.xml"/><Relationship Id="rId6" Type="http://schemas.openxmlformats.org/officeDocument/2006/relationships/slideLayout" Target="../slideLayouts/slideLayout287.xml"/><Relationship Id="rId7" Type="http://schemas.openxmlformats.org/officeDocument/2006/relationships/slideLayout" Target="../slideLayouts/slideLayout288.xml"/><Relationship Id="rId8" Type="http://schemas.openxmlformats.org/officeDocument/2006/relationships/slideLayout" Target="../slideLayouts/slideLayout289.xml"/><Relationship Id="rId9" Type="http://schemas.openxmlformats.org/officeDocument/2006/relationships/slideLayout" Target="../slideLayouts/slideLayout290.xml"/><Relationship Id="rId10"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3.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3.xml"/><Relationship Id="rId2" Type="http://schemas.openxmlformats.org/officeDocument/2006/relationships/slideLayout" Target="../slideLayouts/slideLayout294.xml"/><Relationship Id="rId3" Type="http://schemas.openxmlformats.org/officeDocument/2006/relationships/slideLayout" Target="../slideLayouts/slideLayout295.xml"/><Relationship Id="rId4" Type="http://schemas.openxmlformats.org/officeDocument/2006/relationships/slideLayout" Target="../slideLayouts/slideLayout296.xml"/><Relationship Id="rId5" Type="http://schemas.openxmlformats.org/officeDocument/2006/relationships/slideLayout" Target="../slideLayouts/slideLayout297.xml"/><Relationship Id="rId6" Type="http://schemas.openxmlformats.org/officeDocument/2006/relationships/slideLayout" Target="../slideLayouts/slideLayout298.xml"/><Relationship Id="rId7" Type="http://schemas.openxmlformats.org/officeDocument/2006/relationships/slideLayout" Target="../slideLayouts/slideLayout299.xml"/><Relationship Id="rId8" Type="http://schemas.openxmlformats.org/officeDocument/2006/relationships/slideLayout" Target="../slideLayouts/slideLayout300.xml"/><Relationship Id="rId9" Type="http://schemas.openxmlformats.org/officeDocument/2006/relationships/slideLayout" Target="../slideLayouts/slideLayout301.xml"/><Relationship Id="rId10"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4.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4.xml"/><Relationship Id="rId2" Type="http://schemas.openxmlformats.org/officeDocument/2006/relationships/slideLayout" Target="../slideLayouts/slideLayout305.xml"/><Relationship Id="rId3" Type="http://schemas.openxmlformats.org/officeDocument/2006/relationships/slideLayout" Target="../slideLayouts/slideLayout306.xml"/><Relationship Id="rId4" Type="http://schemas.openxmlformats.org/officeDocument/2006/relationships/slideLayout" Target="../slideLayouts/slideLayout307.xml"/><Relationship Id="rId5" Type="http://schemas.openxmlformats.org/officeDocument/2006/relationships/slideLayout" Target="../slideLayouts/slideLayout308.xml"/><Relationship Id="rId6" Type="http://schemas.openxmlformats.org/officeDocument/2006/relationships/slideLayout" Target="../slideLayouts/slideLayout309.xml"/><Relationship Id="rId7" Type="http://schemas.openxmlformats.org/officeDocument/2006/relationships/slideLayout" Target="../slideLayouts/slideLayout310.xml"/><Relationship Id="rId8" Type="http://schemas.openxmlformats.org/officeDocument/2006/relationships/slideLayout" Target="../slideLayouts/slideLayout311.xml"/><Relationship Id="rId9" Type="http://schemas.openxmlformats.org/officeDocument/2006/relationships/slideLayout" Target="../slideLayouts/slideLayout312.xml"/><Relationship Id="rId10" Type="http://schemas.openxmlformats.org/officeDocument/2006/relationships/slideLayout" Target="../slideLayouts/slideLayout3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5.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5.xml"/><Relationship Id="rId2" Type="http://schemas.openxmlformats.org/officeDocument/2006/relationships/slideLayout" Target="../slideLayouts/slideLayout316.xml"/><Relationship Id="rId3" Type="http://schemas.openxmlformats.org/officeDocument/2006/relationships/slideLayout" Target="../slideLayouts/slideLayout317.xml"/><Relationship Id="rId4" Type="http://schemas.openxmlformats.org/officeDocument/2006/relationships/slideLayout" Target="../slideLayouts/slideLayout318.xml"/><Relationship Id="rId5" Type="http://schemas.openxmlformats.org/officeDocument/2006/relationships/slideLayout" Target="../slideLayouts/slideLayout319.xml"/><Relationship Id="rId6" Type="http://schemas.openxmlformats.org/officeDocument/2006/relationships/slideLayout" Target="../slideLayouts/slideLayout320.xml"/><Relationship Id="rId7" Type="http://schemas.openxmlformats.org/officeDocument/2006/relationships/slideLayout" Target="../slideLayouts/slideLayout321.xml"/><Relationship Id="rId8" Type="http://schemas.openxmlformats.org/officeDocument/2006/relationships/slideLayout" Target="../slideLayouts/slideLayout322.xml"/><Relationship Id="rId9" Type="http://schemas.openxmlformats.org/officeDocument/2006/relationships/slideLayout" Target="../slideLayouts/slideLayout323.xml"/><Relationship Id="rId10" Type="http://schemas.openxmlformats.org/officeDocument/2006/relationships/slideLayout" Target="../slideLayouts/slideLayout324.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6.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 Id="rId9" Type="http://schemas.openxmlformats.org/officeDocument/2006/relationships/slideLayout" Target="../slideLayouts/slideLayout334.xml"/><Relationship Id="rId10" Type="http://schemas.openxmlformats.org/officeDocument/2006/relationships/slideLayout" Target="../slideLayouts/slideLayout335.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7.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 Id="rId9" Type="http://schemas.openxmlformats.org/officeDocument/2006/relationships/slideLayout" Target="../slideLayouts/slideLayout345.xml"/><Relationship Id="rId10"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9.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9.xml"/><Relationship Id="rId2" Type="http://schemas.openxmlformats.org/officeDocument/2006/relationships/slideLayout" Target="../slideLayouts/slideLayout360.xml"/><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0.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70.xml"/><Relationship Id="rId2" Type="http://schemas.openxmlformats.org/officeDocument/2006/relationships/slideLayout" Target="../slideLayouts/slideLayout371.xml"/><Relationship Id="rId3" Type="http://schemas.openxmlformats.org/officeDocument/2006/relationships/slideLayout" Target="../slideLayouts/slideLayout372.xml"/><Relationship Id="rId4" Type="http://schemas.openxmlformats.org/officeDocument/2006/relationships/slideLayout" Target="../slideLayouts/slideLayout373.xml"/><Relationship Id="rId5" Type="http://schemas.openxmlformats.org/officeDocument/2006/relationships/slideLayout" Target="../slideLayouts/slideLayout374.xml"/><Relationship Id="rId6" Type="http://schemas.openxmlformats.org/officeDocument/2006/relationships/slideLayout" Target="../slideLayouts/slideLayout375.xml"/><Relationship Id="rId7" Type="http://schemas.openxmlformats.org/officeDocument/2006/relationships/slideLayout" Target="../slideLayouts/slideLayout376.xml"/><Relationship Id="rId8" Type="http://schemas.openxmlformats.org/officeDocument/2006/relationships/slideLayout" Target="../slideLayouts/slideLayout377.xml"/><Relationship Id="rId9" Type="http://schemas.openxmlformats.org/officeDocument/2006/relationships/slideLayout" Target="../slideLayouts/slideLayout378.xml"/><Relationship Id="rId10" Type="http://schemas.openxmlformats.org/officeDocument/2006/relationships/slideLayout" Target="../slideLayouts/slideLayout379.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1.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81.xml"/><Relationship Id="rId2" Type="http://schemas.openxmlformats.org/officeDocument/2006/relationships/slideLayout" Target="../slideLayouts/slideLayout382.xml"/><Relationship Id="rId3" Type="http://schemas.openxmlformats.org/officeDocument/2006/relationships/slideLayout" Target="../slideLayouts/slideLayout383.xml"/><Relationship Id="rId4" Type="http://schemas.openxmlformats.org/officeDocument/2006/relationships/slideLayout" Target="../slideLayouts/slideLayout384.xml"/><Relationship Id="rId5" Type="http://schemas.openxmlformats.org/officeDocument/2006/relationships/slideLayout" Target="../slideLayouts/slideLayout385.xml"/><Relationship Id="rId6" Type="http://schemas.openxmlformats.org/officeDocument/2006/relationships/slideLayout" Target="../slideLayouts/slideLayout386.xml"/><Relationship Id="rId7" Type="http://schemas.openxmlformats.org/officeDocument/2006/relationships/slideLayout" Target="../slideLayouts/slideLayout387.xml"/><Relationship Id="rId8" Type="http://schemas.openxmlformats.org/officeDocument/2006/relationships/slideLayout" Target="../slideLayouts/slideLayout388.xml"/><Relationship Id="rId9" Type="http://schemas.openxmlformats.org/officeDocument/2006/relationships/slideLayout" Target="../slideLayouts/slideLayout389.xml"/><Relationship Id="rId10" Type="http://schemas.openxmlformats.org/officeDocument/2006/relationships/slideLayout" Target="../slideLayouts/slideLayout390.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2.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92.xml"/><Relationship Id="rId2" Type="http://schemas.openxmlformats.org/officeDocument/2006/relationships/slideLayout" Target="../slideLayouts/slideLayout393.xml"/><Relationship Id="rId3" Type="http://schemas.openxmlformats.org/officeDocument/2006/relationships/slideLayout" Target="../slideLayouts/slideLayout394.xml"/><Relationship Id="rId4" Type="http://schemas.openxmlformats.org/officeDocument/2006/relationships/slideLayout" Target="../slideLayouts/slideLayout395.xml"/><Relationship Id="rId5" Type="http://schemas.openxmlformats.org/officeDocument/2006/relationships/slideLayout" Target="../slideLayouts/slideLayout396.xml"/><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3.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3.xml"/><Relationship Id="rId2" Type="http://schemas.openxmlformats.org/officeDocument/2006/relationships/slideLayout" Target="../slideLayouts/slideLayout404.xml"/><Relationship Id="rId3" Type="http://schemas.openxmlformats.org/officeDocument/2006/relationships/slideLayout" Target="../slideLayouts/slideLayout405.xml"/><Relationship Id="rId4" Type="http://schemas.openxmlformats.org/officeDocument/2006/relationships/slideLayout" Target="../slideLayouts/slideLayout406.xml"/><Relationship Id="rId5" Type="http://schemas.openxmlformats.org/officeDocument/2006/relationships/slideLayout" Target="../slideLayouts/slideLayout407.xml"/><Relationship Id="rId6" Type="http://schemas.openxmlformats.org/officeDocument/2006/relationships/slideLayout" Target="../slideLayouts/slideLayout408.xml"/><Relationship Id="rId7" Type="http://schemas.openxmlformats.org/officeDocument/2006/relationships/slideLayout" Target="../slideLayouts/slideLayout409.xml"/><Relationship Id="rId8" Type="http://schemas.openxmlformats.org/officeDocument/2006/relationships/slideLayout" Target="../slideLayouts/slideLayout410.xml"/><Relationship Id="rId9" Type="http://schemas.openxmlformats.org/officeDocument/2006/relationships/slideLayout" Target="../slideLayouts/slideLayout411.xml"/><Relationship Id="rId10" Type="http://schemas.openxmlformats.org/officeDocument/2006/relationships/slideLayout" Target="../slideLayouts/slideLayout412.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4.xml"/><Relationship Id="rId12" Type="http://schemas.openxmlformats.org/officeDocument/2006/relationships/slideLayout" Target="../slideLayouts/slideLayout425.xml"/><Relationship Id="rId13" Type="http://schemas.openxmlformats.org/officeDocument/2006/relationships/theme" Target="../theme/theme39.xml"/><Relationship Id="rId1" Type="http://schemas.openxmlformats.org/officeDocument/2006/relationships/slideLayout" Target="../slideLayouts/slideLayout414.xml"/><Relationship Id="rId2" Type="http://schemas.openxmlformats.org/officeDocument/2006/relationships/slideLayout" Target="../slideLayouts/slideLayout415.xml"/><Relationship Id="rId3" Type="http://schemas.openxmlformats.org/officeDocument/2006/relationships/slideLayout" Target="../slideLayouts/slideLayout416.xml"/><Relationship Id="rId4" Type="http://schemas.openxmlformats.org/officeDocument/2006/relationships/slideLayout" Target="../slideLayouts/slideLayout417.xml"/><Relationship Id="rId5" Type="http://schemas.openxmlformats.org/officeDocument/2006/relationships/slideLayout" Target="../slideLayouts/slideLayout418.xml"/><Relationship Id="rId6" Type="http://schemas.openxmlformats.org/officeDocument/2006/relationships/slideLayout" Target="../slideLayouts/slideLayout419.xml"/><Relationship Id="rId7" Type="http://schemas.openxmlformats.org/officeDocument/2006/relationships/slideLayout" Target="../slideLayouts/slideLayout420.xml"/><Relationship Id="rId8" Type="http://schemas.openxmlformats.org/officeDocument/2006/relationships/slideLayout" Target="../slideLayouts/slideLayout421.xml"/><Relationship Id="rId9" Type="http://schemas.openxmlformats.org/officeDocument/2006/relationships/slideLayout" Target="../slideLayouts/slideLayout422.xml"/><Relationship Id="rId10" Type="http://schemas.openxmlformats.org/officeDocument/2006/relationships/slideLayout" Target="../slideLayouts/slideLayout4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6.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6.xml"/><Relationship Id="rId2" Type="http://schemas.openxmlformats.org/officeDocument/2006/relationships/slideLayout" Target="../slideLayouts/slideLayout427.xml"/><Relationship Id="rId3" Type="http://schemas.openxmlformats.org/officeDocument/2006/relationships/slideLayout" Target="../slideLayouts/slideLayout428.xml"/><Relationship Id="rId4" Type="http://schemas.openxmlformats.org/officeDocument/2006/relationships/slideLayout" Target="../slideLayouts/slideLayout429.xml"/><Relationship Id="rId5" Type="http://schemas.openxmlformats.org/officeDocument/2006/relationships/slideLayout" Target="../slideLayouts/slideLayout430.xml"/><Relationship Id="rId6" Type="http://schemas.openxmlformats.org/officeDocument/2006/relationships/slideLayout" Target="../slideLayouts/slideLayout431.xml"/><Relationship Id="rId7" Type="http://schemas.openxmlformats.org/officeDocument/2006/relationships/slideLayout" Target="../slideLayouts/slideLayout432.xml"/><Relationship Id="rId8" Type="http://schemas.openxmlformats.org/officeDocument/2006/relationships/slideLayout" Target="../slideLayouts/slideLayout433.xml"/><Relationship Id="rId9" Type="http://schemas.openxmlformats.org/officeDocument/2006/relationships/slideLayout" Target="../slideLayouts/slideLayout434.xml"/><Relationship Id="rId10" Type="http://schemas.openxmlformats.org/officeDocument/2006/relationships/slideLayout" Target="../slideLayouts/slideLayout435.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7.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7.xml"/><Relationship Id="rId2" Type="http://schemas.openxmlformats.org/officeDocument/2006/relationships/slideLayout" Target="../slideLayouts/slideLayout438.xml"/><Relationship Id="rId3" Type="http://schemas.openxmlformats.org/officeDocument/2006/relationships/slideLayout" Target="../slideLayouts/slideLayout439.xml"/><Relationship Id="rId4" Type="http://schemas.openxmlformats.org/officeDocument/2006/relationships/slideLayout" Target="../slideLayouts/slideLayout440.xml"/><Relationship Id="rId5" Type="http://schemas.openxmlformats.org/officeDocument/2006/relationships/slideLayout" Target="../slideLayouts/slideLayout441.xml"/><Relationship Id="rId6" Type="http://schemas.openxmlformats.org/officeDocument/2006/relationships/slideLayout" Target="../slideLayouts/slideLayout442.xml"/><Relationship Id="rId7" Type="http://schemas.openxmlformats.org/officeDocument/2006/relationships/slideLayout" Target="../slideLayouts/slideLayout443.xml"/><Relationship Id="rId8" Type="http://schemas.openxmlformats.org/officeDocument/2006/relationships/slideLayout" Target="../slideLayouts/slideLayout444.xml"/><Relationship Id="rId9" Type="http://schemas.openxmlformats.org/officeDocument/2006/relationships/slideLayout" Target="../slideLayouts/slideLayout445.xml"/><Relationship Id="rId10" Type="http://schemas.openxmlformats.org/officeDocument/2006/relationships/slideLayout" Target="../slideLayouts/slideLayout446.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8.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8.xml"/><Relationship Id="rId2" Type="http://schemas.openxmlformats.org/officeDocument/2006/relationships/slideLayout" Target="../slideLayouts/slideLayout449.xml"/><Relationship Id="rId3" Type="http://schemas.openxmlformats.org/officeDocument/2006/relationships/slideLayout" Target="../slideLayouts/slideLayout450.xml"/><Relationship Id="rId4" Type="http://schemas.openxmlformats.org/officeDocument/2006/relationships/slideLayout" Target="../slideLayouts/slideLayout451.xml"/><Relationship Id="rId5" Type="http://schemas.openxmlformats.org/officeDocument/2006/relationships/slideLayout" Target="../slideLayouts/slideLayout452.xml"/><Relationship Id="rId6" Type="http://schemas.openxmlformats.org/officeDocument/2006/relationships/slideLayout" Target="../slideLayouts/slideLayout453.xml"/><Relationship Id="rId7" Type="http://schemas.openxmlformats.org/officeDocument/2006/relationships/slideLayout" Target="../slideLayouts/slideLayout454.xml"/><Relationship Id="rId8" Type="http://schemas.openxmlformats.org/officeDocument/2006/relationships/slideLayout" Target="../slideLayouts/slideLayout455.xml"/><Relationship Id="rId9" Type="http://schemas.openxmlformats.org/officeDocument/2006/relationships/slideLayout" Target="../slideLayouts/slideLayout456.xml"/><Relationship Id="rId10" Type="http://schemas.openxmlformats.org/officeDocument/2006/relationships/slideLayout" Target="../slideLayouts/slideLayout45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9.xml"/><Relationship Id="rId12" Type="http://schemas.openxmlformats.org/officeDocument/2006/relationships/slideLayout" Target="../slideLayouts/slideLayout470.xml"/><Relationship Id="rId13" Type="http://schemas.openxmlformats.org/officeDocument/2006/relationships/theme" Target="../theme/theme43.xml"/><Relationship Id="rId1" Type="http://schemas.openxmlformats.org/officeDocument/2006/relationships/slideLayout" Target="../slideLayouts/slideLayout459.xml"/><Relationship Id="rId2" Type="http://schemas.openxmlformats.org/officeDocument/2006/relationships/slideLayout" Target="../slideLayouts/slideLayout460.xml"/><Relationship Id="rId3" Type="http://schemas.openxmlformats.org/officeDocument/2006/relationships/slideLayout" Target="../slideLayouts/slideLayout461.xml"/><Relationship Id="rId4" Type="http://schemas.openxmlformats.org/officeDocument/2006/relationships/slideLayout" Target="../slideLayouts/slideLayout462.xml"/><Relationship Id="rId5" Type="http://schemas.openxmlformats.org/officeDocument/2006/relationships/slideLayout" Target="../slideLayouts/slideLayout463.xml"/><Relationship Id="rId6" Type="http://schemas.openxmlformats.org/officeDocument/2006/relationships/slideLayout" Target="../slideLayouts/slideLayout464.xml"/><Relationship Id="rId7" Type="http://schemas.openxmlformats.org/officeDocument/2006/relationships/slideLayout" Target="../slideLayouts/slideLayout465.xml"/><Relationship Id="rId8" Type="http://schemas.openxmlformats.org/officeDocument/2006/relationships/slideLayout" Target="../slideLayouts/slideLayout466.xml"/><Relationship Id="rId9" Type="http://schemas.openxmlformats.org/officeDocument/2006/relationships/slideLayout" Target="../slideLayouts/slideLayout467.xml"/><Relationship Id="rId10" Type="http://schemas.openxmlformats.org/officeDocument/2006/relationships/slideLayout" Target="../slideLayouts/slideLayout468.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1.xml"/><Relationship Id="rId12" Type="http://schemas.openxmlformats.org/officeDocument/2006/relationships/theme" Target="../theme/theme44.xml"/><Relationship Id="rId1" Type="http://schemas.openxmlformats.org/officeDocument/2006/relationships/slideLayout" Target="../slideLayouts/slideLayout471.xml"/><Relationship Id="rId2" Type="http://schemas.openxmlformats.org/officeDocument/2006/relationships/slideLayout" Target="../slideLayouts/slideLayout472.xml"/><Relationship Id="rId3" Type="http://schemas.openxmlformats.org/officeDocument/2006/relationships/slideLayout" Target="../slideLayouts/slideLayout473.xml"/><Relationship Id="rId4" Type="http://schemas.openxmlformats.org/officeDocument/2006/relationships/slideLayout" Target="../slideLayouts/slideLayout474.xml"/><Relationship Id="rId5" Type="http://schemas.openxmlformats.org/officeDocument/2006/relationships/slideLayout" Target="../slideLayouts/slideLayout475.xml"/><Relationship Id="rId6" Type="http://schemas.openxmlformats.org/officeDocument/2006/relationships/slideLayout" Target="../slideLayouts/slideLayout476.xml"/><Relationship Id="rId7" Type="http://schemas.openxmlformats.org/officeDocument/2006/relationships/slideLayout" Target="../slideLayouts/slideLayout477.xml"/><Relationship Id="rId8" Type="http://schemas.openxmlformats.org/officeDocument/2006/relationships/slideLayout" Target="../slideLayouts/slideLayout478.xml"/><Relationship Id="rId9" Type="http://schemas.openxmlformats.org/officeDocument/2006/relationships/slideLayout" Target="../slideLayouts/slideLayout479.xml"/><Relationship Id="rId10" Type="http://schemas.openxmlformats.org/officeDocument/2006/relationships/slideLayout" Target="../slideLayouts/slideLayout48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2.xml"/><Relationship Id="rId12" Type="http://schemas.openxmlformats.org/officeDocument/2006/relationships/theme" Target="../theme/theme45.xml"/><Relationship Id="rId1" Type="http://schemas.openxmlformats.org/officeDocument/2006/relationships/slideLayout" Target="../slideLayouts/slideLayout482.xml"/><Relationship Id="rId2" Type="http://schemas.openxmlformats.org/officeDocument/2006/relationships/slideLayout" Target="../slideLayouts/slideLayout483.xml"/><Relationship Id="rId3" Type="http://schemas.openxmlformats.org/officeDocument/2006/relationships/slideLayout" Target="../slideLayouts/slideLayout484.xml"/><Relationship Id="rId4" Type="http://schemas.openxmlformats.org/officeDocument/2006/relationships/slideLayout" Target="../slideLayouts/slideLayout485.xml"/><Relationship Id="rId5" Type="http://schemas.openxmlformats.org/officeDocument/2006/relationships/slideLayout" Target="../slideLayouts/slideLayout486.xml"/><Relationship Id="rId6" Type="http://schemas.openxmlformats.org/officeDocument/2006/relationships/slideLayout" Target="../slideLayouts/slideLayout487.xml"/><Relationship Id="rId7" Type="http://schemas.openxmlformats.org/officeDocument/2006/relationships/slideLayout" Target="../slideLayouts/slideLayout488.xml"/><Relationship Id="rId8" Type="http://schemas.openxmlformats.org/officeDocument/2006/relationships/slideLayout" Target="../slideLayouts/slideLayout489.xml"/><Relationship Id="rId9" Type="http://schemas.openxmlformats.org/officeDocument/2006/relationships/slideLayout" Target="../slideLayouts/slideLayout490.xml"/><Relationship Id="rId10" Type="http://schemas.openxmlformats.org/officeDocument/2006/relationships/slideLayout" Target="../slideLayouts/slideLayout491.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3.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93.xml"/><Relationship Id="rId2" Type="http://schemas.openxmlformats.org/officeDocument/2006/relationships/slideLayout" Target="../slideLayouts/slideLayout494.xml"/><Relationship Id="rId3" Type="http://schemas.openxmlformats.org/officeDocument/2006/relationships/slideLayout" Target="../slideLayouts/slideLayout495.xml"/><Relationship Id="rId4" Type="http://schemas.openxmlformats.org/officeDocument/2006/relationships/slideLayout" Target="../slideLayouts/slideLayout496.xml"/><Relationship Id="rId5" Type="http://schemas.openxmlformats.org/officeDocument/2006/relationships/slideLayout" Target="../slideLayouts/slideLayout497.xml"/><Relationship Id="rId6" Type="http://schemas.openxmlformats.org/officeDocument/2006/relationships/slideLayout" Target="../slideLayouts/slideLayout498.xml"/><Relationship Id="rId7" Type="http://schemas.openxmlformats.org/officeDocument/2006/relationships/slideLayout" Target="../slideLayouts/slideLayout499.xml"/><Relationship Id="rId8" Type="http://schemas.openxmlformats.org/officeDocument/2006/relationships/slideLayout" Target="../slideLayouts/slideLayout500.xml"/><Relationship Id="rId9" Type="http://schemas.openxmlformats.org/officeDocument/2006/relationships/slideLayout" Target="../slideLayouts/slideLayout501.xml"/><Relationship Id="rId10" Type="http://schemas.openxmlformats.org/officeDocument/2006/relationships/slideLayout" Target="../slideLayouts/slideLayout502.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4.xml"/><Relationship Id="rId12" Type="http://schemas.openxmlformats.org/officeDocument/2006/relationships/theme" Target="../theme/theme47.xml"/><Relationship Id="rId1" Type="http://schemas.openxmlformats.org/officeDocument/2006/relationships/slideLayout" Target="../slideLayouts/slideLayout504.xml"/><Relationship Id="rId2" Type="http://schemas.openxmlformats.org/officeDocument/2006/relationships/slideLayout" Target="../slideLayouts/slideLayout505.xml"/><Relationship Id="rId3" Type="http://schemas.openxmlformats.org/officeDocument/2006/relationships/slideLayout" Target="../slideLayouts/slideLayout506.xml"/><Relationship Id="rId4" Type="http://schemas.openxmlformats.org/officeDocument/2006/relationships/slideLayout" Target="../slideLayouts/slideLayout507.xml"/><Relationship Id="rId5" Type="http://schemas.openxmlformats.org/officeDocument/2006/relationships/slideLayout" Target="../slideLayouts/slideLayout508.xml"/><Relationship Id="rId6" Type="http://schemas.openxmlformats.org/officeDocument/2006/relationships/slideLayout" Target="../slideLayouts/slideLayout509.xml"/><Relationship Id="rId7" Type="http://schemas.openxmlformats.org/officeDocument/2006/relationships/slideLayout" Target="../slideLayouts/slideLayout510.xml"/><Relationship Id="rId8" Type="http://schemas.openxmlformats.org/officeDocument/2006/relationships/slideLayout" Target="../slideLayouts/slideLayout511.xml"/><Relationship Id="rId9" Type="http://schemas.openxmlformats.org/officeDocument/2006/relationships/slideLayout" Target="../slideLayouts/slideLayout512.xml"/><Relationship Id="rId10" Type="http://schemas.openxmlformats.org/officeDocument/2006/relationships/slideLayout" Target="../slideLayouts/slideLayout513.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5.xml"/><Relationship Id="rId12" Type="http://schemas.openxmlformats.org/officeDocument/2006/relationships/theme" Target="../theme/theme48.xml"/><Relationship Id="rId1" Type="http://schemas.openxmlformats.org/officeDocument/2006/relationships/slideLayout" Target="../slideLayouts/slideLayout515.xml"/><Relationship Id="rId2" Type="http://schemas.openxmlformats.org/officeDocument/2006/relationships/slideLayout" Target="../slideLayouts/slideLayout516.xml"/><Relationship Id="rId3" Type="http://schemas.openxmlformats.org/officeDocument/2006/relationships/slideLayout" Target="../slideLayouts/slideLayout517.xml"/><Relationship Id="rId4" Type="http://schemas.openxmlformats.org/officeDocument/2006/relationships/slideLayout" Target="../slideLayouts/slideLayout518.xml"/><Relationship Id="rId5" Type="http://schemas.openxmlformats.org/officeDocument/2006/relationships/slideLayout" Target="../slideLayouts/slideLayout519.xml"/><Relationship Id="rId6" Type="http://schemas.openxmlformats.org/officeDocument/2006/relationships/slideLayout" Target="../slideLayouts/slideLayout520.xml"/><Relationship Id="rId7" Type="http://schemas.openxmlformats.org/officeDocument/2006/relationships/slideLayout" Target="../slideLayouts/slideLayout521.xml"/><Relationship Id="rId8" Type="http://schemas.openxmlformats.org/officeDocument/2006/relationships/slideLayout" Target="../slideLayouts/slideLayout522.xml"/><Relationship Id="rId9" Type="http://schemas.openxmlformats.org/officeDocument/2006/relationships/slideLayout" Target="../slideLayouts/slideLayout523.xml"/><Relationship Id="rId10" Type="http://schemas.openxmlformats.org/officeDocument/2006/relationships/slideLayout" Target="../slideLayouts/slideLayout52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6.xml"/><Relationship Id="rId12" Type="http://schemas.openxmlformats.org/officeDocument/2006/relationships/theme" Target="../theme/theme49.xml"/><Relationship Id="rId13" Type="http://schemas.openxmlformats.org/officeDocument/2006/relationships/image" Target="../media/image1.png"/><Relationship Id="rId1" Type="http://schemas.openxmlformats.org/officeDocument/2006/relationships/slideLayout" Target="../slideLayouts/slideLayout526.xml"/><Relationship Id="rId2" Type="http://schemas.openxmlformats.org/officeDocument/2006/relationships/slideLayout" Target="../slideLayouts/slideLayout527.xml"/><Relationship Id="rId3" Type="http://schemas.openxmlformats.org/officeDocument/2006/relationships/slideLayout" Target="../slideLayouts/slideLayout528.xml"/><Relationship Id="rId4" Type="http://schemas.openxmlformats.org/officeDocument/2006/relationships/slideLayout" Target="../slideLayouts/slideLayout529.xml"/><Relationship Id="rId5" Type="http://schemas.openxmlformats.org/officeDocument/2006/relationships/slideLayout" Target="../slideLayouts/slideLayout530.xml"/><Relationship Id="rId6" Type="http://schemas.openxmlformats.org/officeDocument/2006/relationships/slideLayout" Target="../slideLayouts/slideLayout531.xml"/><Relationship Id="rId7" Type="http://schemas.openxmlformats.org/officeDocument/2006/relationships/slideLayout" Target="../slideLayouts/slideLayout532.xml"/><Relationship Id="rId8" Type="http://schemas.openxmlformats.org/officeDocument/2006/relationships/slideLayout" Target="../slideLayouts/slideLayout533.xml"/><Relationship Id="rId9" Type="http://schemas.openxmlformats.org/officeDocument/2006/relationships/slideLayout" Target="../slideLayouts/slideLayout534.xml"/><Relationship Id="rId10" Type="http://schemas.openxmlformats.org/officeDocument/2006/relationships/slideLayout" Target="../slideLayouts/slideLayout5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7.xml"/><Relationship Id="rId12" Type="http://schemas.openxmlformats.org/officeDocument/2006/relationships/theme" Target="../theme/theme50.xml"/><Relationship Id="rId13" Type="http://schemas.openxmlformats.org/officeDocument/2006/relationships/image" Target="../media/image1.png"/><Relationship Id="rId1" Type="http://schemas.openxmlformats.org/officeDocument/2006/relationships/slideLayout" Target="../slideLayouts/slideLayout537.xml"/><Relationship Id="rId2" Type="http://schemas.openxmlformats.org/officeDocument/2006/relationships/slideLayout" Target="../slideLayouts/slideLayout538.xml"/><Relationship Id="rId3" Type="http://schemas.openxmlformats.org/officeDocument/2006/relationships/slideLayout" Target="../slideLayouts/slideLayout539.xml"/><Relationship Id="rId4" Type="http://schemas.openxmlformats.org/officeDocument/2006/relationships/slideLayout" Target="../slideLayouts/slideLayout540.xml"/><Relationship Id="rId5" Type="http://schemas.openxmlformats.org/officeDocument/2006/relationships/slideLayout" Target="../slideLayouts/slideLayout541.xml"/><Relationship Id="rId6" Type="http://schemas.openxmlformats.org/officeDocument/2006/relationships/slideLayout" Target="../slideLayouts/slideLayout542.xml"/><Relationship Id="rId7" Type="http://schemas.openxmlformats.org/officeDocument/2006/relationships/slideLayout" Target="../slideLayouts/slideLayout543.xml"/><Relationship Id="rId8" Type="http://schemas.openxmlformats.org/officeDocument/2006/relationships/slideLayout" Target="../slideLayouts/slideLayout544.xml"/><Relationship Id="rId9" Type="http://schemas.openxmlformats.org/officeDocument/2006/relationships/slideLayout" Target="../slideLayouts/slideLayout545.xml"/><Relationship Id="rId10" Type="http://schemas.openxmlformats.org/officeDocument/2006/relationships/slideLayout" Target="../slideLayouts/slideLayout546.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8.xml"/><Relationship Id="rId12" Type="http://schemas.openxmlformats.org/officeDocument/2006/relationships/theme" Target="../theme/theme51.xml"/><Relationship Id="rId13" Type="http://schemas.openxmlformats.org/officeDocument/2006/relationships/image" Target="../media/image1.png"/><Relationship Id="rId1" Type="http://schemas.openxmlformats.org/officeDocument/2006/relationships/slideLayout" Target="../slideLayouts/slideLayout548.xml"/><Relationship Id="rId2" Type="http://schemas.openxmlformats.org/officeDocument/2006/relationships/slideLayout" Target="../slideLayouts/slideLayout549.xml"/><Relationship Id="rId3" Type="http://schemas.openxmlformats.org/officeDocument/2006/relationships/slideLayout" Target="../slideLayouts/slideLayout550.xml"/><Relationship Id="rId4" Type="http://schemas.openxmlformats.org/officeDocument/2006/relationships/slideLayout" Target="../slideLayouts/slideLayout551.xml"/><Relationship Id="rId5" Type="http://schemas.openxmlformats.org/officeDocument/2006/relationships/slideLayout" Target="../slideLayouts/slideLayout552.xml"/><Relationship Id="rId6" Type="http://schemas.openxmlformats.org/officeDocument/2006/relationships/slideLayout" Target="../slideLayouts/slideLayout553.xml"/><Relationship Id="rId7" Type="http://schemas.openxmlformats.org/officeDocument/2006/relationships/slideLayout" Target="../slideLayouts/slideLayout554.xml"/><Relationship Id="rId8" Type="http://schemas.openxmlformats.org/officeDocument/2006/relationships/slideLayout" Target="../slideLayouts/slideLayout555.xml"/><Relationship Id="rId9" Type="http://schemas.openxmlformats.org/officeDocument/2006/relationships/slideLayout" Target="../slideLayouts/slideLayout556.xml"/><Relationship Id="rId10" Type="http://schemas.openxmlformats.org/officeDocument/2006/relationships/slideLayout" Target="../slideLayouts/slideLayout557.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69.xml"/><Relationship Id="rId12" Type="http://schemas.openxmlformats.org/officeDocument/2006/relationships/theme" Target="../theme/theme52.xml"/><Relationship Id="rId1" Type="http://schemas.openxmlformats.org/officeDocument/2006/relationships/slideLayout" Target="../slideLayouts/slideLayout559.xml"/><Relationship Id="rId2" Type="http://schemas.openxmlformats.org/officeDocument/2006/relationships/slideLayout" Target="../slideLayouts/slideLayout560.xml"/><Relationship Id="rId3" Type="http://schemas.openxmlformats.org/officeDocument/2006/relationships/slideLayout" Target="../slideLayouts/slideLayout561.xml"/><Relationship Id="rId4" Type="http://schemas.openxmlformats.org/officeDocument/2006/relationships/slideLayout" Target="../slideLayouts/slideLayout562.xml"/><Relationship Id="rId5" Type="http://schemas.openxmlformats.org/officeDocument/2006/relationships/slideLayout" Target="../slideLayouts/slideLayout563.xml"/><Relationship Id="rId6" Type="http://schemas.openxmlformats.org/officeDocument/2006/relationships/slideLayout" Target="../slideLayouts/slideLayout564.xml"/><Relationship Id="rId7" Type="http://schemas.openxmlformats.org/officeDocument/2006/relationships/slideLayout" Target="../slideLayouts/slideLayout565.xml"/><Relationship Id="rId8" Type="http://schemas.openxmlformats.org/officeDocument/2006/relationships/slideLayout" Target="../slideLayouts/slideLayout566.xml"/><Relationship Id="rId9" Type="http://schemas.openxmlformats.org/officeDocument/2006/relationships/slideLayout" Target="../slideLayouts/slideLayout567.xml"/><Relationship Id="rId10" Type="http://schemas.openxmlformats.org/officeDocument/2006/relationships/slideLayout" Target="../slideLayouts/slideLayout568.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0.xml"/><Relationship Id="rId12" Type="http://schemas.openxmlformats.org/officeDocument/2006/relationships/theme" Target="../theme/theme53.xml"/><Relationship Id="rId13" Type="http://schemas.openxmlformats.org/officeDocument/2006/relationships/image" Target="../media/image1.png"/><Relationship Id="rId1" Type="http://schemas.openxmlformats.org/officeDocument/2006/relationships/slideLayout" Target="../slideLayouts/slideLayout570.xml"/><Relationship Id="rId2" Type="http://schemas.openxmlformats.org/officeDocument/2006/relationships/slideLayout" Target="../slideLayouts/slideLayout571.xml"/><Relationship Id="rId3" Type="http://schemas.openxmlformats.org/officeDocument/2006/relationships/slideLayout" Target="../slideLayouts/slideLayout572.xml"/><Relationship Id="rId4" Type="http://schemas.openxmlformats.org/officeDocument/2006/relationships/slideLayout" Target="../slideLayouts/slideLayout573.xml"/><Relationship Id="rId5" Type="http://schemas.openxmlformats.org/officeDocument/2006/relationships/slideLayout" Target="../slideLayouts/slideLayout574.xml"/><Relationship Id="rId6" Type="http://schemas.openxmlformats.org/officeDocument/2006/relationships/slideLayout" Target="../slideLayouts/slideLayout575.xml"/><Relationship Id="rId7" Type="http://schemas.openxmlformats.org/officeDocument/2006/relationships/slideLayout" Target="../slideLayouts/slideLayout576.xml"/><Relationship Id="rId8" Type="http://schemas.openxmlformats.org/officeDocument/2006/relationships/slideLayout" Target="../slideLayouts/slideLayout577.xml"/><Relationship Id="rId9" Type="http://schemas.openxmlformats.org/officeDocument/2006/relationships/slideLayout" Target="../slideLayouts/slideLayout578.xml"/><Relationship Id="rId10" Type="http://schemas.openxmlformats.org/officeDocument/2006/relationships/slideLayout" Target="../slideLayouts/slideLayout579.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theme" Target="../theme/theme54.xml"/><Relationship Id="rId14" Type="http://schemas.openxmlformats.org/officeDocument/2006/relationships/image" Target="../media/image1.png"/><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3.xml"/><Relationship Id="rId12" Type="http://schemas.openxmlformats.org/officeDocument/2006/relationships/theme" Target="../theme/theme55.xml"/><Relationship Id="rId1" Type="http://schemas.openxmlformats.org/officeDocument/2006/relationships/slideLayout" Target="../slideLayouts/slideLayout593.xml"/><Relationship Id="rId2" Type="http://schemas.openxmlformats.org/officeDocument/2006/relationships/slideLayout" Target="../slideLayouts/slideLayout594.xml"/><Relationship Id="rId3" Type="http://schemas.openxmlformats.org/officeDocument/2006/relationships/slideLayout" Target="../slideLayouts/slideLayout595.xml"/><Relationship Id="rId4" Type="http://schemas.openxmlformats.org/officeDocument/2006/relationships/slideLayout" Target="../slideLayouts/slideLayout596.xml"/><Relationship Id="rId5" Type="http://schemas.openxmlformats.org/officeDocument/2006/relationships/slideLayout" Target="../slideLayouts/slideLayout597.xml"/><Relationship Id="rId6" Type="http://schemas.openxmlformats.org/officeDocument/2006/relationships/slideLayout" Target="../slideLayouts/slideLayout598.xml"/><Relationship Id="rId7" Type="http://schemas.openxmlformats.org/officeDocument/2006/relationships/slideLayout" Target="../slideLayouts/slideLayout599.xml"/><Relationship Id="rId8" Type="http://schemas.openxmlformats.org/officeDocument/2006/relationships/slideLayout" Target="../slideLayouts/slideLayout600.xml"/><Relationship Id="rId9" Type="http://schemas.openxmlformats.org/officeDocument/2006/relationships/slideLayout" Target="../slideLayouts/slideLayout601.xml"/><Relationship Id="rId10" Type="http://schemas.openxmlformats.org/officeDocument/2006/relationships/slideLayout" Target="../slideLayouts/slideLayout602.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4.xml"/><Relationship Id="rId12" Type="http://schemas.openxmlformats.org/officeDocument/2006/relationships/theme" Target="../theme/theme56.xml"/><Relationship Id="rId13" Type="http://schemas.openxmlformats.org/officeDocument/2006/relationships/image" Target="../media/image1.png"/><Relationship Id="rId1" Type="http://schemas.openxmlformats.org/officeDocument/2006/relationships/slideLayout" Target="../slideLayouts/slideLayout604.xml"/><Relationship Id="rId2" Type="http://schemas.openxmlformats.org/officeDocument/2006/relationships/slideLayout" Target="../slideLayouts/slideLayout605.xml"/><Relationship Id="rId3" Type="http://schemas.openxmlformats.org/officeDocument/2006/relationships/slideLayout" Target="../slideLayouts/slideLayout606.xml"/><Relationship Id="rId4" Type="http://schemas.openxmlformats.org/officeDocument/2006/relationships/slideLayout" Target="../slideLayouts/slideLayout607.xml"/><Relationship Id="rId5" Type="http://schemas.openxmlformats.org/officeDocument/2006/relationships/slideLayout" Target="../slideLayouts/slideLayout608.xml"/><Relationship Id="rId6" Type="http://schemas.openxmlformats.org/officeDocument/2006/relationships/slideLayout" Target="../slideLayouts/slideLayout609.xml"/><Relationship Id="rId7" Type="http://schemas.openxmlformats.org/officeDocument/2006/relationships/slideLayout" Target="../slideLayouts/slideLayout610.xml"/><Relationship Id="rId8" Type="http://schemas.openxmlformats.org/officeDocument/2006/relationships/slideLayout" Target="../slideLayouts/slideLayout611.xml"/><Relationship Id="rId9" Type="http://schemas.openxmlformats.org/officeDocument/2006/relationships/slideLayout" Target="../slideLayouts/slideLayout612.xml"/><Relationship Id="rId10" Type="http://schemas.openxmlformats.org/officeDocument/2006/relationships/slideLayout" Target="../slideLayouts/slideLayout613.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5.xml"/><Relationship Id="rId12" Type="http://schemas.openxmlformats.org/officeDocument/2006/relationships/theme" Target="../theme/theme57.xml"/><Relationship Id="rId13" Type="http://schemas.openxmlformats.org/officeDocument/2006/relationships/image" Target="../media/image1.png"/><Relationship Id="rId1" Type="http://schemas.openxmlformats.org/officeDocument/2006/relationships/slideLayout" Target="../slideLayouts/slideLayout615.xml"/><Relationship Id="rId2" Type="http://schemas.openxmlformats.org/officeDocument/2006/relationships/slideLayout" Target="../slideLayouts/slideLayout616.xml"/><Relationship Id="rId3" Type="http://schemas.openxmlformats.org/officeDocument/2006/relationships/slideLayout" Target="../slideLayouts/slideLayout617.xml"/><Relationship Id="rId4" Type="http://schemas.openxmlformats.org/officeDocument/2006/relationships/slideLayout" Target="../slideLayouts/slideLayout618.xml"/><Relationship Id="rId5" Type="http://schemas.openxmlformats.org/officeDocument/2006/relationships/slideLayout" Target="../slideLayouts/slideLayout619.xml"/><Relationship Id="rId6" Type="http://schemas.openxmlformats.org/officeDocument/2006/relationships/slideLayout" Target="../slideLayouts/slideLayout620.xml"/><Relationship Id="rId7" Type="http://schemas.openxmlformats.org/officeDocument/2006/relationships/slideLayout" Target="../slideLayouts/slideLayout621.xml"/><Relationship Id="rId8" Type="http://schemas.openxmlformats.org/officeDocument/2006/relationships/slideLayout" Target="../slideLayouts/slideLayout622.xml"/><Relationship Id="rId9" Type="http://schemas.openxmlformats.org/officeDocument/2006/relationships/slideLayout" Target="../slideLayouts/slideLayout623.xml"/><Relationship Id="rId10" Type="http://schemas.openxmlformats.org/officeDocument/2006/relationships/slideLayout" Target="../slideLayouts/slideLayout624.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6.xml"/><Relationship Id="rId12" Type="http://schemas.openxmlformats.org/officeDocument/2006/relationships/theme" Target="../theme/theme58.xml"/><Relationship Id="rId13" Type="http://schemas.openxmlformats.org/officeDocument/2006/relationships/image" Target="../media/image1.png"/><Relationship Id="rId1" Type="http://schemas.openxmlformats.org/officeDocument/2006/relationships/slideLayout" Target="../slideLayouts/slideLayout626.xml"/><Relationship Id="rId2" Type="http://schemas.openxmlformats.org/officeDocument/2006/relationships/slideLayout" Target="../slideLayouts/slideLayout627.xml"/><Relationship Id="rId3" Type="http://schemas.openxmlformats.org/officeDocument/2006/relationships/slideLayout" Target="../slideLayouts/slideLayout628.xml"/><Relationship Id="rId4" Type="http://schemas.openxmlformats.org/officeDocument/2006/relationships/slideLayout" Target="../slideLayouts/slideLayout629.xml"/><Relationship Id="rId5" Type="http://schemas.openxmlformats.org/officeDocument/2006/relationships/slideLayout" Target="../slideLayouts/slideLayout630.xml"/><Relationship Id="rId6" Type="http://schemas.openxmlformats.org/officeDocument/2006/relationships/slideLayout" Target="../slideLayouts/slideLayout631.xml"/><Relationship Id="rId7" Type="http://schemas.openxmlformats.org/officeDocument/2006/relationships/slideLayout" Target="../slideLayouts/slideLayout632.xml"/><Relationship Id="rId8" Type="http://schemas.openxmlformats.org/officeDocument/2006/relationships/slideLayout" Target="../slideLayouts/slideLayout633.xml"/><Relationship Id="rId9" Type="http://schemas.openxmlformats.org/officeDocument/2006/relationships/slideLayout" Target="../slideLayouts/slideLayout634.xml"/><Relationship Id="rId10" Type="http://schemas.openxmlformats.org/officeDocument/2006/relationships/slideLayout" Target="../slideLayouts/slideLayout635.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7.xml"/><Relationship Id="rId12" Type="http://schemas.openxmlformats.org/officeDocument/2006/relationships/theme" Target="../theme/theme59.xml"/><Relationship Id="rId13" Type="http://schemas.openxmlformats.org/officeDocument/2006/relationships/image" Target="../media/image1.png"/><Relationship Id="rId1" Type="http://schemas.openxmlformats.org/officeDocument/2006/relationships/slideLayout" Target="../slideLayouts/slideLayout637.xml"/><Relationship Id="rId2" Type="http://schemas.openxmlformats.org/officeDocument/2006/relationships/slideLayout" Target="../slideLayouts/slideLayout638.xml"/><Relationship Id="rId3" Type="http://schemas.openxmlformats.org/officeDocument/2006/relationships/slideLayout" Target="../slideLayouts/slideLayout639.xml"/><Relationship Id="rId4" Type="http://schemas.openxmlformats.org/officeDocument/2006/relationships/slideLayout" Target="../slideLayouts/slideLayout640.xml"/><Relationship Id="rId5" Type="http://schemas.openxmlformats.org/officeDocument/2006/relationships/slideLayout" Target="../slideLayouts/slideLayout641.xml"/><Relationship Id="rId6" Type="http://schemas.openxmlformats.org/officeDocument/2006/relationships/slideLayout" Target="../slideLayouts/slideLayout642.xml"/><Relationship Id="rId7" Type="http://schemas.openxmlformats.org/officeDocument/2006/relationships/slideLayout" Target="../slideLayouts/slideLayout643.xml"/><Relationship Id="rId8" Type="http://schemas.openxmlformats.org/officeDocument/2006/relationships/slideLayout" Target="../slideLayouts/slideLayout644.xml"/><Relationship Id="rId9" Type="http://schemas.openxmlformats.org/officeDocument/2006/relationships/slideLayout" Target="../slideLayouts/slideLayout645.xml"/><Relationship Id="rId10" Type="http://schemas.openxmlformats.org/officeDocument/2006/relationships/slideLayout" Target="../slideLayouts/slideLayout64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58.xml"/><Relationship Id="rId12" Type="http://schemas.openxmlformats.org/officeDocument/2006/relationships/theme" Target="../theme/theme60.xml"/><Relationship Id="rId13" Type="http://schemas.openxmlformats.org/officeDocument/2006/relationships/image" Target="../media/image1.png"/><Relationship Id="rId1" Type="http://schemas.openxmlformats.org/officeDocument/2006/relationships/slideLayout" Target="../slideLayouts/slideLayout648.xml"/><Relationship Id="rId2" Type="http://schemas.openxmlformats.org/officeDocument/2006/relationships/slideLayout" Target="../slideLayouts/slideLayout649.xml"/><Relationship Id="rId3" Type="http://schemas.openxmlformats.org/officeDocument/2006/relationships/slideLayout" Target="../slideLayouts/slideLayout650.xml"/><Relationship Id="rId4" Type="http://schemas.openxmlformats.org/officeDocument/2006/relationships/slideLayout" Target="../slideLayouts/slideLayout651.xml"/><Relationship Id="rId5" Type="http://schemas.openxmlformats.org/officeDocument/2006/relationships/slideLayout" Target="../slideLayouts/slideLayout652.xml"/><Relationship Id="rId6" Type="http://schemas.openxmlformats.org/officeDocument/2006/relationships/slideLayout" Target="../slideLayouts/slideLayout653.xml"/><Relationship Id="rId7" Type="http://schemas.openxmlformats.org/officeDocument/2006/relationships/slideLayout" Target="../slideLayouts/slideLayout654.xml"/><Relationship Id="rId8" Type="http://schemas.openxmlformats.org/officeDocument/2006/relationships/slideLayout" Target="../slideLayouts/slideLayout655.xml"/><Relationship Id="rId9" Type="http://schemas.openxmlformats.org/officeDocument/2006/relationships/slideLayout" Target="../slideLayouts/slideLayout656.xml"/><Relationship Id="rId10" Type="http://schemas.openxmlformats.org/officeDocument/2006/relationships/slideLayout" Target="../slideLayouts/slideLayout657.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69.xml"/><Relationship Id="rId12" Type="http://schemas.openxmlformats.org/officeDocument/2006/relationships/theme" Target="../theme/theme61.xml"/><Relationship Id="rId1" Type="http://schemas.openxmlformats.org/officeDocument/2006/relationships/slideLayout" Target="../slideLayouts/slideLayout659.xml"/><Relationship Id="rId2" Type="http://schemas.openxmlformats.org/officeDocument/2006/relationships/slideLayout" Target="../slideLayouts/slideLayout660.xml"/><Relationship Id="rId3" Type="http://schemas.openxmlformats.org/officeDocument/2006/relationships/slideLayout" Target="../slideLayouts/slideLayout661.xml"/><Relationship Id="rId4" Type="http://schemas.openxmlformats.org/officeDocument/2006/relationships/slideLayout" Target="../slideLayouts/slideLayout662.xml"/><Relationship Id="rId5" Type="http://schemas.openxmlformats.org/officeDocument/2006/relationships/slideLayout" Target="../slideLayouts/slideLayout663.xml"/><Relationship Id="rId6" Type="http://schemas.openxmlformats.org/officeDocument/2006/relationships/slideLayout" Target="../slideLayouts/slideLayout664.xml"/><Relationship Id="rId7" Type="http://schemas.openxmlformats.org/officeDocument/2006/relationships/slideLayout" Target="../slideLayouts/slideLayout665.xml"/><Relationship Id="rId8" Type="http://schemas.openxmlformats.org/officeDocument/2006/relationships/slideLayout" Target="../slideLayouts/slideLayout666.xml"/><Relationship Id="rId9" Type="http://schemas.openxmlformats.org/officeDocument/2006/relationships/slideLayout" Target="../slideLayouts/slideLayout667.xml"/><Relationship Id="rId10" Type="http://schemas.openxmlformats.org/officeDocument/2006/relationships/slideLayout" Target="../slideLayouts/slideLayout668.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80.xml"/><Relationship Id="rId12" Type="http://schemas.openxmlformats.org/officeDocument/2006/relationships/theme" Target="../theme/theme62.xml"/><Relationship Id="rId13" Type="http://schemas.openxmlformats.org/officeDocument/2006/relationships/image" Target="../media/image1.png"/><Relationship Id="rId1" Type="http://schemas.openxmlformats.org/officeDocument/2006/relationships/slideLayout" Target="../slideLayouts/slideLayout670.xml"/><Relationship Id="rId2" Type="http://schemas.openxmlformats.org/officeDocument/2006/relationships/slideLayout" Target="../slideLayouts/slideLayout671.xml"/><Relationship Id="rId3" Type="http://schemas.openxmlformats.org/officeDocument/2006/relationships/slideLayout" Target="../slideLayouts/slideLayout672.xml"/><Relationship Id="rId4" Type="http://schemas.openxmlformats.org/officeDocument/2006/relationships/slideLayout" Target="../slideLayouts/slideLayout673.xml"/><Relationship Id="rId5" Type="http://schemas.openxmlformats.org/officeDocument/2006/relationships/slideLayout" Target="../slideLayouts/slideLayout674.xml"/><Relationship Id="rId6" Type="http://schemas.openxmlformats.org/officeDocument/2006/relationships/slideLayout" Target="../slideLayouts/slideLayout675.xml"/><Relationship Id="rId7" Type="http://schemas.openxmlformats.org/officeDocument/2006/relationships/slideLayout" Target="../slideLayouts/slideLayout676.xml"/><Relationship Id="rId8" Type="http://schemas.openxmlformats.org/officeDocument/2006/relationships/slideLayout" Target="../slideLayouts/slideLayout677.xml"/><Relationship Id="rId9" Type="http://schemas.openxmlformats.org/officeDocument/2006/relationships/slideLayout" Target="../slideLayouts/slideLayout678.xml"/><Relationship Id="rId10" Type="http://schemas.openxmlformats.org/officeDocument/2006/relationships/slideLayout" Target="../slideLayouts/slideLayout679.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691.xml"/><Relationship Id="rId12" Type="http://schemas.openxmlformats.org/officeDocument/2006/relationships/theme" Target="../theme/theme63.xml"/><Relationship Id="rId13" Type="http://schemas.openxmlformats.org/officeDocument/2006/relationships/image" Target="../media/image1.png"/><Relationship Id="rId1" Type="http://schemas.openxmlformats.org/officeDocument/2006/relationships/slideLayout" Target="../slideLayouts/slideLayout681.xml"/><Relationship Id="rId2" Type="http://schemas.openxmlformats.org/officeDocument/2006/relationships/slideLayout" Target="../slideLayouts/slideLayout682.xml"/><Relationship Id="rId3" Type="http://schemas.openxmlformats.org/officeDocument/2006/relationships/slideLayout" Target="../slideLayouts/slideLayout683.xml"/><Relationship Id="rId4" Type="http://schemas.openxmlformats.org/officeDocument/2006/relationships/slideLayout" Target="../slideLayouts/slideLayout684.xml"/><Relationship Id="rId5" Type="http://schemas.openxmlformats.org/officeDocument/2006/relationships/slideLayout" Target="../slideLayouts/slideLayout685.xml"/><Relationship Id="rId6" Type="http://schemas.openxmlformats.org/officeDocument/2006/relationships/slideLayout" Target="../slideLayouts/slideLayout686.xml"/><Relationship Id="rId7" Type="http://schemas.openxmlformats.org/officeDocument/2006/relationships/slideLayout" Target="../slideLayouts/slideLayout687.xml"/><Relationship Id="rId8" Type="http://schemas.openxmlformats.org/officeDocument/2006/relationships/slideLayout" Target="../slideLayouts/slideLayout688.xml"/><Relationship Id="rId9" Type="http://schemas.openxmlformats.org/officeDocument/2006/relationships/slideLayout" Target="../slideLayouts/slideLayout689.xml"/><Relationship Id="rId10" Type="http://schemas.openxmlformats.org/officeDocument/2006/relationships/slideLayout" Target="../slideLayouts/slideLayout690.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02.xml"/><Relationship Id="rId12" Type="http://schemas.openxmlformats.org/officeDocument/2006/relationships/slideLayout" Target="../slideLayouts/slideLayout703.xml"/><Relationship Id="rId13" Type="http://schemas.openxmlformats.org/officeDocument/2006/relationships/slideLayout" Target="../slideLayouts/slideLayout704.xml"/><Relationship Id="rId14" Type="http://schemas.openxmlformats.org/officeDocument/2006/relationships/theme" Target="../theme/theme64.xml"/><Relationship Id="rId1" Type="http://schemas.openxmlformats.org/officeDocument/2006/relationships/slideLayout" Target="../slideLayouts/slideLayout692.xml"/><Relationship Id="rId2" Type="http://schemas.openxmlformats.org/officeDocument/2006/relationships/slideLayout" Target="../slideLayouts/slideLayout693.xml"/><Relationship Id="rId3" Type="http://schemas.openxmlformats.org/officeDocument/2006/relationships/slideLayout" Target="../slideLayouts/slideLayout694.xml"/><Relationship Id="rId4" Type="http://schemas.openxmlformats.org/officeDocument/2006/relationships/slideLayout" Target="../slideLayouts/slideLayout695.xml"/><Relationship Id="rId5" Type="http://schemas.openxmlformats.org/officeDocument/2006/relationships/slideLayout" Target="../slideLayouts/slideLayout696.xml"/><Relationship Id="rId6" Type="http://schemas.openxmlformats.org/officeDocument/2006/relationships/slideLayout" Target="../slideLayouts/slideLayout697.xml"/><Relationship Id="rId7" Type="http://schemas.openxmlformats.org/officeDocument/2006/relationships/slideLayout" Target="../slideLayouts/slideLayout698.xml"/><Relationship Id="rId8" Type="http://schemas.openxmlformats.org/officeDocument/2006/relationships/slideLayout" Target="../slideLayouts/slideLayout699.xml"/><Relationship Id="rId9" Type="http://schemas.openxmlformats.org/officeDocument/2006/relationships/slideLayout" Target="../slideLayouts/slideLayout700.xml"/><Relationship Id="rId10" Type="http://schemas.openxmlformats.org/officeDocument/2006/relationships/slideLayout" Target="../slideLayouts/slideLayout70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rPr>
              <a:pPr defTabSz="914259"/>
              <a:t>7/26/13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rPr>
              <a:pPr defTabSz="914259"/>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75368754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96258890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97112098"/>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49183452"/>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1707394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0541254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51615603"/>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706514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9412869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88987752"/>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3606677314"/>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2174056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00132044"/>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fontAlgn="base">
              <a:spcBef>
                <a:spcPct val="0"/>
              </a:spcBef>
              <a:spcAft>
                <a:spcPct val="0"/>
              </a:spcAft>
              <a:defRPr/>
            </a:pPr>
            <a:fld id="{3FF84C08-C189-5C4C-822D-BCB9DCC3AF18}"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2272195"/>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2991966588"/>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2679621176"/>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24926907"/>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6514187"/>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19186755"/>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86447595"/>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5715227"/>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4033460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7/26/13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61285354"/>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4975288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3941071208"/>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7/26/13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969112995"/>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5331482"/>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7659409"/>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60013519"/>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66089911"/>
      </p:ext>
    </p:extLst>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35013472"/>
      </p:ext>
    </p:extLst>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7/26/13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spTree>
    <p:extLst>
      <p:ext uri="{BB962C8B-B14F-4D97-AF65-F5344CB8AC3E}">
        <p14:creationId xmlns:p14="http://schemas.microsoft.com/office/powerpoint/2010/main" val="750295949"/>
      </p:ext>
    </p:extLst>
  </p:cSld>
  <p:clrMap bg1="lt1" tx1="dk1" bg2="lt2" tx2="dk2" accent1="accent1" accent2="accent2" accent3="accent3" accent4="accent4" accent5="accent5" accent6="accent6" hlink="hlink" folHlink="folHlink"/>
  <p:sldLayoutIdLst>
    <p:sldLayoutId id="2147484814" r:id="rId1"/>
    <p:sldLayoutId id="2147484815" r:id="rId2"/>
    <p:sldLayoutId id="2147484816" r:id="rId3"/>
    <p:sldLayoutId id="2147484817" r:id="rId4"/>
    <p:sldLayoutId id="2147484818" r:id="rId5"/>
    <p:sldLayoutId id="2147484819" r:id="rId6"/>
    <p:sldLayoutId id="2147484820" r:id="rId7"/>
    <p:sldLayoutId id="2147484821" r:id="rId8"/>
    <p:sldLayoutId id="2147484822" r:id="rId9"/>
    <p:sldLayoutId id="2147484823" r:id="rId10"/>
    <p:sldLayoutId id="214748482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35540352"/>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73252655"/>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66204951"/>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 id="2147484861" r:id="rId12"/>
    <p:sldLayoutId id="21474848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Excel_97_-_2004_Worksheet1.xls"/><Relationship Id="rId5" Type="http://schemas.openxmlformats.org/officeDocument/2006/relationships/image" Target="../media/image44.png"/><Relationship Id="rId1" Type="http://schemas.openxmlformats.org/officeDocument/2006/relationships/vmlDrawing" Target="../drawings/vmlDrawing1.vml"/><Relationship Id="rId2" Type="http://schemas.openxmlformats.org/officeDocument/2006/relationships/slideLayout" Target="../slideLayouts/slideLayout68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82.xml"/><Relationship Id="rId2" Type="http://schemas.openxmlformats.org/officeDocument/2006/relationships/notesSlide" Target="../notesSlides/notesSlide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82.xml"/><Relationship Id="rId2" Type="http://schemas.openxmlformats.org/officeDocument/2006/relationships/notesSlide" Target="../notesSlides/notesSlide24.xml"/></Relationships>
</file>

<file path=ppt/slides/_rels/slide10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82.xml"/><Relationship Id="rId3" Type="http://schemas.openxmlformats.org/officeDocument/2006/relationships/notesSlide" Target="../notesSlides/notesSlide25.xml"/></Relationships>
</file>

<file path=ppt/slides/_rels/slide104.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5" Type="http://schemas.openxmlformats.org/officeDocument/2006/relationships/chart" Target="../charts/chart19.xml"/><Relationship Id="rId1" Type="http://schemas.openxmlformats.org/officeDocument/2006/relationships/slideLayout" Target="../slideLayouts/slideLayout682.xml"/><Relationship Id="rId2" Type="http://schemas.openxmlformats.org/officeDocument/2006/relationships/notesSlide" Target="../notesSlides/notesSlide26.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682.xml"/><Relationship Id="rId4" Type="http://schemas.openxmlformats.org/officeDocument/2006/relationships/notesSlide" Target="../notesSlides/notesSlide27.xml"/><Relationship Id="rId5" Type="http://schemas.openxmlformats.org/officeDocument/2006/relationships/oleObject" Target="../embeddings/Microsoft_Excel_97_-_2004_Worksheet2.xls"/><Relationship Id="rId6" Type="http://schemas.openxmlformats.org/officeDocument/2006/relationships/image" Target="../media/image45.png"/><Relationship Id="rId1" Type="http://schemas.openxmlformats.org/officeDocument/2006/relationships/vmlDrawing" Target="../drawings/vmlDrawing2.vml"/><Relationship Id="rId2" Type="http://schemas.openxmlformats.org/officeDocument/2006/relationships/tags" Target="../tags/tag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82.xml"/><Relationship Id="rId2" Type="http://schemas.openxmlformats.org/officeDocument/2006/relationships/image" Target="../media/image4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8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8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110.xml.rels><?xml version="1.0" encoding="UTF-8" standalone="yes"?>
<Relationships xmlns="http://schemas.openxmlformats.org/package/2006/relationships"><Relationship Id="rId3" Type="http://schemas.openxmlformats.org/officeDocument/2006/relationships/hyperlink" Target="http://www.microarch.org/micro44/" TargetMode="External"/><Relationship Id="rId4" Type="http://schemas.openxmlformats.org/officeDocument/2006/relationships/hyperlink" Target="http://users.ece.cmu.edu/~omutlu/pub/subramanian_micro11_talk.pptx" TargetMode="External"/><Relationship Id="rId1" Type="http://schemas.openxmlformats.org/officeDocument/2006/relationships/slideLayout" Target="../slideLayouts/slideLayout227.xml"/><Relationship Id="rId2" Type="http://schemas.openxmlformats.org/officeDocument/2006/relationships/hyperlink" Target="http://users.ece.cmu.edu/~omutlu/pub/memory-channel-partitioning-micro11.pdf"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2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2.xml"/><Relationship Id="rId3" Type="http://schemas.openxmlformats.org/officeDocument/2006/relationships/chart" Target="../charts/chart2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chart" Target="../charts/chart2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0.xml"/><Relationship Id="rId2" Type="http://schemas.openxmlformats.org/officeDocument/2006/relationships/hyperlink" Target="file://localhost/Users/omutlu/Documents/presentations/CMU/SNU%20Lectures%20June%2018-20%202012/previous%20talks/subramanian_micro11_talk.pptx"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9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9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0.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581.xml"/><Relationship Id="rId2" Type="http://schemas.openxmlformats.org/officeDocument/2006/relationships/notesSlide" Target="../notesSlides/notesSlide3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7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7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70.xml"/><Relationship Id="rId2" Type="http://schemas.openxmlformats.org/officeDocument/2006/relationships/notesSlide" Target="../notesSlides/notesSlide3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image" Target="../media/image4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image" Target="../media/image50.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image" Target="../media/image51.e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notesSlide" Target="../notesSlides/notesSlide35.xml"/><Relationship Id="rId3" Type="http://schemas.openxmlformats.org/officeDocument/2006/relationships/image" Target="../media/image52.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image" Target="../media/image54.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image" Target="../media/image55.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image" Target="../media/image56.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image" Target="../media/image20.png"/><Relationship Id="rId3" Type="http://schemas.openxmlformats.org/officeDocument/2006/relationships/hyperlink" Target="file://localhost/Users/omutlu/Documents/presentations/CMU/students/Jamie%20Liu/jamie_isca12_talk-backup.pdf"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sers.ece.cmu.edu/~omutlu/pub/salp-dram_isca12.pdf"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sers.ece.cmu.edu/~omutlu" TargetMode="External"/><Relationship Id="rId4" Type="http://schemas.openxmlformats.org/officeDocument/2006/relationships/hyperlink" Target="http://users.ece.cmu.edu/~omutlu/pub/memory-scaling_imw13.pdf" TargetMode="External"/><Relationship Id="rId5" Type="http://schemas.openxmlformats.org/officeDocument/2006/relationships/hyperlink" Target="http://www.ewh.ieee.org/soc/eds/imw/" TargetMode="External"/><Relationship Id="rId6" Type="http://schemas.openxmlformats.org/officeDocument/2006/relationships/hyperlink" Target="http://users.ece.cmu.edu/~omutlu/pub/mutlu_memory-scaling_imw13_invited-talk.pptx" TargetMode="External"/><Relationship Id="rId7" Type="http://schemas.openxmlformats.org/officeDocument/2006/relationships/hyperlink" Target="http://users.ece.cmu.edu/~omutlu/pub/mutlu_memory-scaling_imw13_invited-talk.pdf" TargetMode="External"/><Relationship Id="rId1" Type="http://schemas.openxmlformats.org/officeDocument/2006/relationships/slideLayout" Target="../slideLayouts/slideLayout2.xml"/><Relationship Id="rId2" Type="http://schemas.openxmlformats.org/officeDocument/2006/relationships/hyperlink" Target="http://users.ece.cmu.edu/~omutlu/acaces2013-memory.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8.xml"/><Relationship Id="rId2" Type="http://schemas.openxmlformats.org/officeDocument/2006/relationships/image" Target="../media/image19.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7.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7.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7.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71.xml"/><Relationship Id="rId2"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7.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7.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7.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7.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7.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users.ece.cmu.edu/~omutlu/pub/liu_isca12_talk.pdf" TargetMode="External"/><Relationship Id="rId5" Type="http://schemas.openxmlformats.org/officeDocument/2006/relationships/hyperlink" Target="http://users.ece.cmu.edu/~omutlu/pub/dram-retention-time-characterization_isca13.pdf" TargetMode="External"/><Relationship Id="rId6" Type="http://schemas.openxmlformats.org/officeDocument/2006/relationships/hyperlink" Target="http://isca2013.eew.technion.ac.il/" TargetMode="External"/><Relationship Id="rId7" Type="http://schemas.openxmlformats.org/officeDocument/2006/relationships/hyperlink" Target="http://users.ece.cmu.edu/~omutlu/pub/mutlu_isca13_talk.pptx" TargetMode="External"/><Relationship Id="rId8" Type="http://schemas.openxmlformats.org/officeDocument/2006/relationships/hyperlink" Target="http://users.ece.cmu.edu/~omutlu/pub/mutlu_isca13_talk.pdf" TargetMode="External"/><Relationship Id="rId1" Type="http://schemas.openxmlformats.org/officeDocument/2006/relationships/slideLayout" Target="../slideLayouts/slideLayout2.xml"/><Relationship Id="rId2" Type="http://schemas.openxmlformats.org/officeDocument/2006/relationships/hyperlink" Target="http://users.ece.cmu.edu/~omutlu/pub/raidr-dram-refresh_isca12.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1.xml"/><Relationship Id="rId2" Type="http://schemas.openxmlformats.org/officeDocument/2006/relationships/image" Target="../media/image12.png"/><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2.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2.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2.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483.xml"/><Relationship Id="rId2" Type="http://schemas.openxmlformats.org/officeDocument/2006/relationships/notesSlide" Target="../notesSlides/notesSlide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4.xml"/><Relationship Id="rId2" Type="http://schemas.openxmlformats.org/officeDocument/2006/relationships/notesSlide" Target="../notesSlides/notesSlide15.xml"/><Relationship Id="rId3" Type="http://schemas.openxmlformats.org/officeDocument/2006/relationships/chart" Target="../charts/char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6.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483.xml"/><Relationship Id="rId2" Type="http://schemas.openxmlformats.org/officeDocument/2006/relationships/notesSlide" Target="../notesSlides/notesSlide17.xml"/></Relationships>
</file>

<file path=ppt/slides/_rels/slide54.xml.rels><?xml version="1.0" encoding="UTF-8" standalone="yes"?>
<Relationships xmlns="http://schemas.openxmlformats.org/package/2006/relationships"><Relationship Id="rId3" Type="http://schemas.openxmlformats.org/officeDocument/2006/relationships/hyperlink" Target="http://www.cs.utah.edu/~lizhang/HPCA19/" TargetMode="External"/><Relationship Id="rId4" Type="http://schemas.openxmlformats.org/officeDocument/2006/relationships/hyperlink" Target="http://users.ece.cmu.edu/~omutlu/pub/lee_hpca13_talk.pptx" TargetMode="External"/><Relationship Id="rId1" Type="http://schemas.openxmlformats.org/officeDocument/2006/relationships/slideLayout" Target="../slideLayouts/slideLayout649.xml"/><Relationship Id="rId2" Type="http://schemas.openxmlformats.org/officeDocument/2006/relationships/hyperlink" Target="http://users.ece.cmu.edu/~omutlu/pub/tldram_hpca13.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05.xml"/><Relationship Id="rId2" Type="http://schemas.openxmlformats.org/officeDocument/2006/relationships/chart" Target="../charts/char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ece.cmu.edu/~omutlu/pub/rowclone_CMU-CS-TR-13-108.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70.xml.rels><?xml version="1.0" encoding="UTF-8" standalone="yes"?>
<Relationships xmlns="http://schemas.openxmlformats.org/package/2006/relationships"><Relationship Id="rId3" Type="http://schemas.openxmlformats.org/officeDocument/2006/relationships/hyperlink" Target="file://localhost/Users/omutlu/Documents/presentations/CMU/students/Yoongu%20Kim/SALP/ISCA12_SALP_w_backup_w_script-final.pptx" TargetMode="Externa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users.ece.cmu.edu/~omutlu/pub/kim_isca12_talk.pptx" TargetMode="External"/><Relationship Id="rId1" Type="http://schemas.openxmlformats.org/officeDocument/2006/relationships/slideLayout" Target="../slideLayouts/slideLayout2.xml"/><Relationship Id="rId2" Type="http://schemas.openxmlformats.org/officeDocument/2006/relationships/hyperlink" Target="http://users.ece.cmu.edu/~omutlu/pub/salp-dram_isca12.pdf"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isca2013.eew.technion.ac.il/" TargetMode="External"/><Relationship Id="rId4" Type="http://schemas.openxmlformats.org/officeDocument/2006/relationships/hyperlink" Target="http://users.ece.cmu.edu/~omutlu/pub/mutlu_isca13_talk.pptx" TargetMode="External"/><Relationship Id="rId5" Type="http://schemas.openxmlformats.org/officeDocument/2006/relationships/hyperlink" Target="http://users.ece.cmu.edu/~omutlu/pub/mutlu_isca13_talk.pdf" TargetMode="External"/><Relationship Id="rId6" Type="http://schemas.openxmlformats.org/officeDocument/2006/relationships/hyperlink" Target="http://users.ece.cmu.edu/~omutlu/pub/memory-dvfs_icac11.pdf" TargetMode="External"/><Relationship Id="rId7" Type="http://schemas.openxmlformats.org/officeDocument/2006/relationships/hyperlink" Target="http://www.cis.fiu.edu/conferences/icac2011/" TargetMode="External"/><Relationship Id="rId8" Type="http://schemas.openxmlformats.org/officeDocument/2006/relationships/hyperlink" Target="http://users.ece.cmu.edu/~omutlu/pub/fallin_icac11_talk.pptx" TargetMode="External"/><Relationship Id="rId9" Type="http://schemas.openxmlformats.org/officeDocument/2006/relationships/hyperlink" Target="http://users.ece.cmu.edu/~omutlu/pub/fallin_icac11_talk.pdf" TargetMode="External"/><Relationship Id="rId1" Type="http://schemas.openxmlformats.org/officeDocument/2006/relationships/slideLayout" Target="../slideLayouts/slideLayout2.xml"/><Relationship Id="rId2" Type="http://schemas.openxmlformats.org/officeDocument/2006/relationships/hyperlink" Target="http://users.ece.cmu.edu/~omutlu/pub/dram-retention-time-characterization_isca13.pdf"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 Id="rId3" Type="http://schemas.openxmlformats.org/officeDocument/2006/relationships/image" Target="../media/image3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 Id="rId3" Type="http://schemas.openxmlformats.org/officeDocument/2006/relationships/image" Target="../media/image3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4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88.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5" Type="http://schemas.openxmlformats.org/officeDocument/2006/relationships/chart" Target="../charts/chart14.xml"/><Relationship Id="rId1" Type="http://schemas.openxmlformats.org/officeDocument/2006/relationships/slideLayout" Target="../slideLayouts/slideLayout560.xml"/><Relationship Id="rId2" Type="http://schemas.openxmlformats.org/officeDocument/2006/relationships/notesSlide" Target="../notesSlides/notesSlide2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5.xml"/><Relationship Id="rId2" Type="http://schemas.openxmlformats.org/officeDocument/2006/relationships/image" Target="../media/image13.png"/><Relationship Id="rId3" Type="http://schemas.openxmlformats.org/officeDocument/2006/relationships/image" Target="../media/image14.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60.xml"/><Relationship Id="rId2" Type="http://schemas.openxmlformats.org/officeDocument/2006/relationships/chart" Target="../charts/char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60.xml"/><Relationship Id="rId2" Type="http://schemas.openxmlformats.org/officeDocument/2006/relationships/chart" Target="../charts/chart16.xml"/></Relationships>
</file>

<file path=ppt/slides/_rels/slide95.xml.rels><?xml version="1.0" encoding="UTF-8" standalone="yes"?>
<Relationships xmlns="http://schemas.openxmlformats.org/package/2006/relationships"><Relationship Id="rId3" Type="http://schemas.openxmlformats.org/officeDocument/2006/relationships/hyperlink" Target="http://www.cs.virginia.edu/~tcca/" TargetMode="External"/><Relationship Id="rId4" Type="http://schemas.openxmlformats.org/officeDocument/2006/relationships/hyperlink" Target="http://users.ece.cmu.edu/~omutlu/pub/rowbuffer-aware-caching_iccd12.pdf" TargetMode="External"/><Relationship Id="rId5" Type="http://schemas.openxmlformats.org/officeDocument/2006/relationships/hyperlink" Target="http://www.iccd-conf.com/" TargetMode="External"/><Relationship Id="rId6" Type="http://schemas.openxmlformats.org/officeDocument/2006/relationships/hyperlink" Target="http://users.ece.cmu.edu/~omutlu/pub/yoon_iccd12_talk.pptx" TargetMode="External"/><Relationship Id="rId7" Type="http://schemas.openxmlformats.org/officeDocument/2006/relationships/hyperlink" Target="http://users.ece.cmu.edu/~omutlu/pub/yoon_iccd12_talk.pdf" TargetMode="External"/><Relationship Id="rId8" Type="http://schemas.openxmlformats.org/officeDocument/2006/relationships/hyperlink" Target="http://users.ece.cmu.edu/~omutlu/pub/pcm_isca09.pdf" TargetMode="External"/><Relationship Id="rId9" Type="http://schemas.openxmlformats.org/officeDocument/2006/relationships/hyperlink" Target="http://isca09.cs.columbia.edu/" TargetMode="External"/><Relationship Id="rId10" Type="http://schemas.openxmlformats.org/officeDocument/2006/relationships/hyperlink" Target="http://users.ece.cmu.edu/~omutlu/pub/lee_isca09_talk.pdf" TargetMode="External"/><Relationship Id="rId1" Type="http://schemas.openxmlformats.org/officeDocument/2006/relationships/slideLayout" Target="../slideLayouts/slideLayout671.xml"/><Relationship Id="rId2" Type="http://schemas.openxmlformats.org/officeDocument/2006/relationships/hyperlink" Target="http://users.ece.cmu.edu/~omutlu/pub/timber-fine-grained-dram-cache_ieee-cal12.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research.ihost.com/weed2013/" TargetMode="External"/><Relationship Id="rId4" Type="http://schemas.openxmlformats.org/officeDocument/2006/relationships/hyperlink" Target="http://users.ece.cmu.edu/~omutlu/pub/mutlu_weed13_talk.pptx" TargetMode="External"/><Relationship Id="rId5" Type="http://schemas.openxmlformats.org/officeDocument/2006/relationships/hyperlink" Target="http://users.ece.cmu.edu/~omutlu/pub/mutlu_weed13_talk.pdf" TargetMode="External"/><Relationship Id="rId6" Type="http://schemas.openxmlformats.org/officeDocument/2006/relationships/hyperlink" Target="http://noggin.intel.com/content/paper-8-error-analysis-and-retention-aware-error-management-for-nand-flash-memory" TargetMode="External"/><Relationship Id="rId7" Type="http://schemas.openxmlformats.org/officeDocument/2006/relationships/hyperlink" Target="http://noggin.intel.com/technology-journal/2013/171/memory-resiliency" TargetMode="External"/><Relationship Id="rId1" Type="http://schemas.openxmlformats.org/officeDocument/2006/relationships/slideLayout" Target="../slideLayouts/slideLayout13.xml"/><Relationship Id="rId2" Type="http://schemas.openxmlformats.org/officeDocument/2006/relationships/hyperlink" Target="http://users.ece.cmu.edu/~omutlu/pub/persistent-memory-management_weed13.pdf"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71.xml"/></Relationships>
</file>

<file path=ppt/slides/_rels/slide9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png"/><Relationship Id="rId8" Type="http://schemas.openxmlformats.org/officeDocument/2006/relationships/image" Target="../media/image10.jpeg"/><Relationship Id="rId9" Type="http://schemas.openxmlformats.org/officeDocument/2006/relationships/image" Target="../media/image43.png"/><Relationship Id="rId1" Type="http://schemas.openxmlformats.org/officeDocument/2006/relationships/slideLayout" Target="../slideLayouts/slideLayout682.xml"/><Relationship Id="rId2" Type="http://schemas.openxmlformats.org/officeDocument/2006/relationships/image" Target="../media/image37.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382000" cy="2057400"/>
          </a:xfrm>
        </p:spPr>
        <p:txBody>
          <a:bodyPr>
            <a:normAutofit/>
          </a:bodyPr>
          <a:lstStyle/>
          <a:p>
            <a:pPr algn="ctr"/>
            <a:r>
              <a:rPr lang="en-US" sz="4000" dirty="0" smtClean="0"/>
              <a:t>Scaling the Memory System </a:t>
            </a:r>
            <a:br>
              <a:rPr lang="en-US" sz="4000" dirty="0" smtClean="0"/>
            </a:br>
            <a:r>
              <a:rPr lang="en-US" sz="4000" dirty="0" smtClean="0"/>
              <a:t>in th</a:t>
            </a:r>
            <a:r>
              <a:rPr lang="en-US" sz="4000" dirty="0" smtClean="0"/>
              <a:t>e Many-Core Era</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a:t>
            </a:r>
            <a:r>
              <a:rPr lang="en-US" sz="2200" dirty="0" smtClean="0"/>
              <a:t> 26, </a:t>
            </a:r>
            <a:r>
              <a:rPr lang="en-US" sz="2200" dirty="0" smtClean="0"/>
              <a:t>2013</a:t>
            </a:r>
          </a:p>
          <a:p>
            <a:r>
              <a:rPr lang="en-US" sz="2200" dirty="0" smtClean="0"/>
              <a:t>BSC/UPC</a:t>
            </a:r>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smtClean="0">
                <a:solidFill>
                  <a:srgbClr val="FF0000"/>
                </a:solidFill>
                <a:latin typeface="Tahoma" charset="0"/>
                <a:ea typeface="ＭＳ Ｐゴシック" charset="0"/>
              </a:rPr>
              <a:t>~40-50</a:t>
            </a:r>
            <a:r>
              <a:rPr lang="en-US" dirty="0">
                <a:solidFill>
                  <a:srgbClr val="FF0000"/>
                </a:solidFill>
                <a:latin typeface="Tahoma" charset="0"/>
                <a:ea typeface="ＭＳ Ｐゴシック" charset="0"/>
              </a:rPr>
              <a:t>% energy spent in off-chip memory hierarchy </a:t>
            </a:r>
            <a:r>
              <a:rPr lang="en-US" sz="1800" dirty="0">
                <a:solidFill>
                  <a:srgbClr val="008000"/>
                </a:solidFill>
                <a:latin typeface="Tahoma" charset="0"/>
                <a:ea typeface="ＭＳ Ｐゴシック" charset="0"/>
              </a:rPr>
              <a:t>[Lefurgy, IEEE Computer 2003]</a:t>
            </a:r>
          </a:p>
          <a:p>
            <a:pPr lvl="1"/>
            <a:r>
              <a:rPr lang="en-US" dirty="0">
                <a:solidFill>
                  <a:srgbClr val="FF0000"/>
                </a:solidFill>
                <a:latin typeface="Tahoma" charset="0"/>
                <a:ea typeface="ＭＳ Ｐゴシック" charset="0"/>
              </a:rPr>
              <a:t>DRAM consumes power </a:t>
            </a:r>
            <a:r>
              <a:rPr lang="en-US" dirty="0" smtClean="0">
                <a:solidFill>
                  <a:srgbClr val="FF0000"/>
                </a:solidFill>
                <a:latin typeface="Tahoma" charset="0"/>
                <a:ea typeface="ＭＳ Ｐゴシック" charset="0"/>
              </a:rPr>
              <a:t>even when not used (periodic refresh)</a:t>
            </a:r>
            <a:endParaRPr lang="en-US" dirty="0">
              <a:solidFill>
                <a:srgbClr val="FF0000"/>
              </a:solidFill>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152ED14-562A-7B41-81C5-4AADBA53F903}" type="slidenum">
              <a:rPr lang="en-US" sz="1600">
                <a:solidFill>
                  <a:srgbClr val="000000"/>
                </a:solidFill>
                <a:latin typeface="Garamond" charset="0"/>
              </a:rPr>
              <a:pPr eaLnBrk="1" hangingPunct="1"/>
              <a:t>10</a:t>
            </a:fld>
            <a:endParaRPr lang="en-US" sz="1600" dirty="0">
              <a:solidFill>
                <a:srgbClr val="000000"/>
              </a:solidFill>
              <a:latin typeface="Garamond" charset="0"/>
            </a:endParaRPr>
          </a:p>
        </p:txBody>
      </p:sp>
    </p:spTree>
    <p:extLst>
      <p:ext uri="{BB962C8B-B14F-4D97-AF65-F5344CB8AC3E}">
        <p14:creationId xmlns:p14="http://schemas.microsoft.com/office/powerpoint/2010/main" val="4102150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Garamond" charset="0"/>
              </a:rPr>
              <a:t>(Un)expected Slowdowns</a:t>
            </a:r>
            <a:endParaRPr lang="en-US" dirty="0">
              <a:latin typeface="Garamond" charset="0"/>
            </a:endParaRP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128598345"/>
              </p:ext>
            </p:extLst>
          </p:nvPr>
        </p:nvGraphicFramePr>
        <p:xfrm>
          <a:off x="228600" y="823344"/>
          <a:ext cx="8610600" cy="4876800"/>
        </p:xfrm>
        <a:graphic>
          <a:graphicData uri="http://schemas.openxmlformats.org/presentationml/2006/ole">
            <mc:AlternateContent xmlns:mc="http://schemas.openxmlformats.org/markup-compatibility/2006">
              <mc:Choice xmlns:v="urn:schemas-microsoft-com:vml" Requires="v">
                <p:oleObj spid="_x0000_s676878"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23344"/>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2975993"/>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309244"/>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358581"/>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01344"/>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083148"/>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483200"/>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3" y="5512819"/>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3" y="5511231"/>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050731"/>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5372" name="TextBox 13"/>
          <p:cNvSpPr txBox="1">
            <a:spLocks noChangeArrowheads="1"/>
          </p:cNvSpPr>
          <p:nvPr/>
        </p:nvSpPr>
        <p:spPr bwMode="auto">
          <a:xfrm>
            <a:off x="367632" y="5837783"/>
            <a:ext cx="792566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solidFill>
                  <a:srgbClr val="000000"/>
                </a:solidFill>
                <a:latin typeface="Tahoma" charset="0"/>
              </a:rPr>
              <a:t>Moscibroda and Mutlu, </a:t>
            </a:r>
            <a:r>
              <a:rPr lang="ja-JP" altLang="en-US" sz="1700" dirty="0">
                <a:solidFill>
                  <a:srgbClr val="000000"/>
                </a:solidFill>
                <a:latin typeface="Tahoma" charset="0"/>
              </a:rPr>
              <a:t>“</a:t>
            </a:r>
            <a:r>
              <a:rPr lang="en-US" altLang="ja-JP" sz="1700" dirty="0">
                <a:solidFill>
                  <a:srgbClr val="0000FF"/>
                </a:solidFill>
                <a:latin typeface="Tahoma" charset="0"/>
              </a:rPr>
              <a:t>Memory performance attacks: Denial of memory service </a:t>
            </a:r>
          </a:p>
          <a:p>
            <a:pPr eaLnBrk="1" hangingPunct="1"/>
            <a:r>
              <a:rPr lang="en-US" sz="1700" dirty="0">
                <a:solidFill>
                  <a:srgbClr val="0000FF"/>
                </a:solidFill>
                <a:latin typeface="Tahoma" charset="0"/>
              </a:rPr>
              <a:t>in multi-core systems</a:t>
            </a:r>
            <a:r>
              <a:rPr lang="en-US" sz="1700" dirty="0">
                <a:solidFill>
                  <a:srgbClr val="000000"/>
                </a:solidFill>
                <a:latin typeface="Tahoma" charset="0"/>
              </a:rPr>
              <a:t>,</a:t>
            </a:r>
            <a:r>
              <a:rPr lang="ja-JP" altLang="en-US" sz="1700" dirty="0">
                <a:solidFill>
                  <a:srgbClr val="000000"/>
                </a:solidFill>
                <a:latin typeface="Tahoma" charset="0"/>
              </a:rPr>
              <a:t>”</a:t>
            </a:r>
            <a:r>
              <a:rPr lang="en-US" altLang="ja-JP" sz="1700" dirty="0">
                <a:solidFill>
                  <a:srgbClr val="000000"/>
                </a:solidFill>
                <a:latin typeface="Tahoma" charset="0"/>
              </a:rPr>
              <a:t> USENIX Security 2007.</a:t>
            </a:r>
            <a:endParaRPr lang="en-US" sz="1700" dirty="0">
              <a:solidFill>
                <a:srgbClr val="000000"/>
              </a:solidFill>
              <a:cs typeface="Arial" charset="0"/>
            </a:endParaRPr>
          </a:p>
        </p:txBody>
      </p:sp>
      <p:sp>
        <p:nvSpPr>
          <p:cNvPr id="3" name="TextBox 2"/>
          <p:cNvSpPr txBox="1"/>
          <p:nvPr/>
        </p:nvSpPr>
        <p:spPr>
          <a:xfrm>
            <a:off x="2699792" y="5230941"/>
            <a:ext cx="1019405" cy="646331"/>
          </a:xfrm>
          <a:prstGeom prst="rect">
            <a:avLst/>
          </a:prstGeom>
          <a:solidFill>
            <a:schemeClr val="bg1"/>
          </a:solidFill>
        </p:spPr>
        <p:txBody>
          <a:bodyPr wrap="none" rtlCol="0">
            <a:spAutoFit/>
          </a:bodyPr>
          <a:lstStyle/>
          <a:p>
            <a:r>
              <a:rPr lang="en-US" dirty="0" smtClean="0">
                <a:solidFill>
                  <a:srgbClr val="000000"/>
                </a:solidFill>
                <a:latin typeface="Tahoma"/>
              </a:rPr>
              <a:t>Attacker</a:t>
            </a:r>
          </a:p>
          <a:p>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143103" y="5236109"/>
            <a:ext cx="1465628" cy="646331"/>
          </a:xfrm>
          <a:prstGeom prst="rect">
            <a:avLst/>
          </a:prstGeom>
          <a:solidFill>
            <a:schemeClr val="bg1"/>
          </a:solidFill>
        </p:spPr>
        <p:txBody>
          <a:bodyPr wrap="none" rtlCol="0">
            <a:spAutoFit/>
          </a:bodyPr>
          <a:lstStyle/>
          <a:p>
            <a:pPr algn="ctr"/>
            <a:r>
              <a:rPr lang="en-US" dirty="0" smtClean="0">
                <a:solidFill>
                  <a:srgbClr val="000000"/>
                </a:solidFill>
                <a:latin typeface="Tahoma"/>
              </a:rPr>
              <a:t>Movie player</a:t>
            </a:r>
          </a:p>
          <a:p>
            <a:pPr algn="ctr"/>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100</a:t>
            </a:fld>
            <a:endParaRPr lang="en-US" altLang="en-US" dirty="0">
              <a:solidFill>
                <a:srgbClr val="000000"/>
              </a:solidFill>
            </a:endParaRPr>
          </a:p>
        </p:txBody>
      </p:sp>
    </p:spTree>
    <p:extLst>
      <p:ext uri="{BB962C8B-B14F-4D97-AF65-F5344CB8AC3E}">
        <p14:creationId xmlns:p14="http://schemas.microsoft.com/office/powerpoint/2010/main" val="169348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10" name="Rectangle 2"/>
          <p:cNvSpPr>
            <a:spLocks noGrp="1" noChangeArrowheads="1"/>
          </p:cNvSpPr>
          <p:nvPr>
            <p:ph type="title"/>
          </p:nvPr>
        </p:nvSpPr>
        <p:spPr/>
        <p:txBody>
          <a:bodyPr/>
          <a:lstStyle/>
          <a:p>
            <a:r>
              <a:rPr lang="en-US" dirty="0">
                <a:latin typeface="Garamond" charset="0"/>
              </a:rPr>
              <a:t>Why? Uncontrolled Memory Interference</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1</a:t>
            </a:r>
          </a:p>
        </p:txBody>
      </p:sp>
      <p:sp>
        <p:nvSpPr>
          <p:cNvPr id="17413"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2</a:t>
            </a:r>
          </a:p>
        </p:txBody>
      </p:sp>
      <p:sp>
        <p:nvSpPr>
          <p:cNvPr id="17414"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5"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6"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7"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8"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latin typeface="Tahoma"/>
            </a:endParaRPr>
          </a:p>
        </p:txBody>
      </p:sp>
      <p:sp>
        <p:nvSpPr>
          <p:cNvPr id="17419"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2</a:t>
            </a:r>
          </a:p>
        </p:txBody>
      </p:sp>
      <p:sp>
        <p:nvSpPr>
          <p:cNvPr id="17423"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4"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5"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6"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7"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78"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3399"/>
                </a:solidFill>
              </a:rPr>
              <a:t>Shared DRAM</a:t>
            </a:r>
          </a:p>
          <a:p>
            <a:pPr eaLnBrk="1" hangingPunct="1"/>
            <a:r>
              <a:rPr lang="en-US" sz="1800" dirty="0">
                <a:solidFill>
                  <a:srgbClr val="003399"/>
                </a:solidFill>
              </a:rPr>
              <a:t>Memory System</a:t>
            </a:r>
          </a:p>
        </p:txBody>
      </p:sp>
      <p:sp>
        <p:nvSpPr>
          <p:cNvPr id="17429"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30"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3B812F"/>
                </a:solidFill>
              </a:rPr>
              <a:t>Multi-Core</a:t>
            </a:r>
          </a:p>
          <a:p>
            <a:pPr eaLnBrk="1" hangingPunct="1"/>
            <a:r>
              <a:rPr lang="en-US" sz="1800" dirty="0">
                <a:solidFill>
                  <a:srgbClr val="3B812F"/>
                </a:solidFill>
              </a:rPr>
              <a:t>Chip</a:t>
            </a:r>
          </a:p>
        </p:txBody>
      </p:sp>
      <p:sp>
        <p:nvSpPr>
          <p:cNvPr id="432182"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83"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unfairness</a:t>
            </a:r>
          </a:p>
        </p:txBody>
      </p:sp>
      <p:sp>
        <p:nvSpPr>
          <p:cNvPr id="432184"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4"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5"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INTERCONNECT</a:t>
            </a:r>
          </a:p>
        </p:txBody>
      </p:sp>
      <p:cxnSp>
        <p:nvCxnSpPr>
          <p:cNvPr id="17436"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7"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8"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9"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1"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2"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69" name="Text Box 8"/>
          <p:cNvSpPr txBox="1">
            <a:spLocks noChangeArrowheads="1"/>
          </p:cNvSpPr>
          <p:nvPr/>
        </p:nvSpPr>
        <p:spPr bwMode="auto">
          <a:xfrm>
            <a:off x="3163888" y="1485900"/>
            <a:ext cx="915635" cy="3385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solidFill>
                  <a:srgbClr val="FFFFFF"/>
                </a:solidFill>
              </a:rPr>
              <a:t>attacker</a:t>
            </a:r>
            <a:endParaRPr lang="en-US" sz="1600" dirty="0">
              <a:solidFill>
                <a:srgbClr val="FFFFFF"/>
              </a:solidFill>
            </a:endParaRPr>
          </a:p>
        </p:txBody>
      </p:sp>
      <p:sp>
        <p:nvSpPr>
          <p:cNvPr id="70" name="Text Box 8"/>
          <p:cNvSpPr txBox="1">
            <a:spLocks noChangeArrowheads="1"/>
          </p:cNvSpPr>
          <p:nvPr/>
        </p:nvSpPr>
        <p:spPr bwMode="auto">
          <a:xfrm>
            <a:off x="4499992" y="1468438"/>
            <a:ext cx="1347845" cy="3385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FFFF"/>
                </a:solidFill>
              </a:rPr>
              <a:t>m</a:t>
            </a:r>
            <a:r>
              <a:rPr lang="en-US" sz="1600" dirty="0" smtClean="0">
                <a:solidFill>
                  <a:srgbClr val="FFFFFF"/>
                </a:solidFill>
              </a:rPr>
              <a:t>ovie player</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3</a:t>
            </a:r>
          </a:p>
        </p:txBody>
      </p:sp>
      <p:sp>
        <p:nvSpPr>
          <p:cNvPr id="17446"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grpSp>
        <p:nvGrpSpPr>
          <p:cNvPr id="2" name="Group 107"/>
          <p:cNvGrpSpPr>
            <a:grpSpLocks/>
          </p:cNvGrpSpPr>
          <p:nvPr/>
        </p:nvGrpSpPr>
        <p:grpSpPr bwMode="auto">
          <a:xfrm>
            <a:off x="3505200" y="1257300"/>
            <a:ext cx="176213" cy="779463"/>
            <a:chOff x="536864" y="1524322"/>
            <a:chExt cx="176645" cy="778674"/>
          </a:xfrm>
        </p:grpSpPr>
        <p:sp>
          <p:nvSpPr>
            <p:cNvPr id="17470"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1"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2"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3"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107" name="Rectangle 106"/>
          <p:cNvSpPr>
            <a:spLocks noChangeArrowheads="1"/>
          </p:cNvSpPr>
          <p:nvPr/>
        </p:nvSpPr>
        <p:spPr bwMode="auto">
          <a:xfrm>
            <a:off x="5057775" y="1817688"/>
            <a:ext cx="177800" cy="169862"/>
          </a:xfrm>
          <a:prstGeom prst="rect">
            <a:avLst/>
          </a:prstGeom>
          <a:solidFill>
            <a:srgbClr val="FF0000"/>
          </a:solidFill>
          <a:ln w="9525">
            <a:solidFill>
              <a:schemeClr val="tx1"/>
            </a:solidFill>
            <a:round/>
            <a:headEnd/>
            <a:tailEnd/>
          </a:ln>
        </p:spPr>
        <p:txBody>
          <a:bodyPr/>
          <a:lstStyle/>
          <a:p>
            <a:endParaRPr lang="en-US" dirty="0">
              <a:solidFill>
                <a:srgbClr val="000000"/>
              </a:solidFill>
              <a:latin typeface="Tahoma"/>
            </a:endParaRPr>
          </a:p>
        </p:txBody>
      </p:sp>
      <p:grpSp>
        <p:nvGrpSpPr>
          <p:cNvPr id="3" name="Group 119"/>
          <p:cNvGrpSpPr>
            <a:grpSpLocks/>
          </p:cNvGrpSpPr>
          <p:nvPr/>
        </p:nvGrpSpPr>
        <p:grpSpPr bwMode="auto">
          <a:xfrm>
            <a:off x="3702050" y="1255713"/>
            <a:ext cx="176213" cy="777875"/>
            <a:chOff x="536864" y="1524322"/>
            <a:chExt cx="176645" cy="778674"/>
          </a:xfrm>
        </p:grpSpPr>
        <p:sp>
          <p:nvSpPr>
            <p:cNvPr id="17466"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7"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8"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9"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17462"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3"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4"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5"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17458"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9"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0"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1"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17454"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5"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6"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7"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6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101</a:t>
            </a:fld>
            <a:endParaRPr lang="en-US" altLang="en-US" dirty="0">
              <a:solidFill>
                <a:srgbClr val="000000"/>
              </a:solidFill>
            </a:endParaRPr>
          </a:p>
        </p:txBody>
      </p:sp>
    </p:spTree>
    <p:extLst>
      <p:ext uri="{BB962C8B-B14F-4D97-AF65-F5344CB8AC3E}">
        <p14:creationId xmlns:p14="http://schemas.microsoft.com/office/powerpoint/2010/main" val="28119656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21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432133"/>
                                        </p:tgtEl>
                                        <p:attrNameLst>
                                          <p:attrName>fillcolor</p:attrName>
                                        </p:attrNameLst>
                                      </p:cBhvr>
                                      <p:to>
                                        <a:srgbClr val="0000FF"/>
                                      </p:to>
                                    </p:animClr>
                                    <p:set>
                                      <p:cBhvr>
                                        <p:cTn id="16" dur="500" fill="hold"/>
                                        <p:tgtEl>
                                          <p:spTgt spid="432133"/>
                                        </p:tgtEl>
                                        <p:attrNameLst>
                                          <p:attrName>fill.type</p:attrName>
                                        </p:attrNameLst>
                                      </p:cBhvr>
                                      <p:to>
                                        <p:strVal val="solid"/>
                                      </p:to>
                                    </p:set>
                                    <p:set>
                                      <p:cBhvr>
                                        <p:cTn id="17" dur="500" fill="hold"/>
                                        <p:tgtEl>
                                          <p:spTgt spid="432133"/>
                                        </p:tgtEl>
                                        <p:attrNameLst>
                                          <p:attrName>fill.on</p:attrName>
                                        </p:attrNameLst>
                                      </p:cBhvr>
                                      <p:to>
                                        <p:strVal val="true"/>
                                      </p:to>
                                    </p:set>
                                  </p:childTnLst>
                                </p:cTn>
                              </p:par>
                              <p:par>
                                <p:cTn id="18" presetID="1" presetClass="exit" presetSubtype="0" fill="hold" grpId="0" nodeType="withEffect">
                                  <p:stCondLst>
                                    <p:cond delay="0"/>
                                  </p:stCondLst>
                                  <p:childTnLst>
                                    <p:set>
                                      <p:cBhvr>
                                        <p:cTn id="19" dur="1" fill="hold">
                                          <p:stCondLst>
                                            <p:cond delay="0"/>
                                          </p:stCondLst>
                                        </p:cTn>
                                        <p:tgtEl>
                                          <p:spTgt spid="432134"/>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par>
                                <p:cTn id="26" presetID="1" presetClass="emph" presetSubtype="2" fill="hold" nodeType="withEffect">
                                  <p:stCondLst>
                                    <p:cond delay="0"/>
                                  </p:stCondLst>
                                  <p:childTnLst>
                                    <p:animClr clrSpc="rgb" dir="cw">
                                      <p:cBhvr>
                                        <p:cTn id="27" dur="500" fill="hold"/>
                                        <p:tgtEl>
                                          <p:spTgt spid="66"/>
                                        </p:tgtEl>
                                        <p:attrNameLst>
                                          <p:attrName>fillcolor</p:attrName>
                                        </p:attrNameLst>
                                      </p:cBhvr>
                                      <p:to>
                                        <a:srgbClr val="FF0000"/>
                                      </p:to>
                                    </p:animClr>
                                    <p:set>
                                      <p:cBhvr>
                                        <p:cTn id="28" dur="500" fill="hold"/>
                                        <p:tgtEl>
                                          <p:spTgt spid="66"/>
                                        </p:tgtEl>
                                        <p:attrNameLst>
                                          <p:attrName>fill.type</p:attrName>
                                        </p:attrNameLst>
                                      </p:cBhvr>
                                      <p:to>
                                        <p:strVal val="solid"/>
                                      </p:to>
                                    </p:set>
                                    <p:set>
                                      <p:cBhvr>
                                        <p:cTn id="29" dur="500" fill="hold"/>
                                        <p:tgtEl>
                                          <p:spTgt spid="66"/>
                                        </p:tgtEl>
                                        <p:attrNameLst>
                                          <p:attrName>fill.on</p:attrName>
                                        </p:attrNameLst>
                                      </p:cBhvr>
                                      <p:to>
                                        <p:strVal val="tru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3.7037E-6 L -1.94444E-6 0.36597 " pathEditMode="relative" rAng="0" ptsTypes="AA">
                                      <p:cBhvr>
                                        <p:cTn id="35" dur="1000" fill="hold"/>
                                        <p:tgtEl>
                                          <p:spTgt spid="2"/>
                                        </p:tgtEl>
                                        <p:attrNameLst>
                                          <p:attrName>ppt_x</p:attrName>
                                          <p:attrName>ppt_y</p:attrName>
                                        </p:attrNameLst>
                                      </p:cBhvr>
                                      <p:rCtr x="0" y="18300"/>
                                    </p:animMotion>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 0  L 0 0.33333  E" pathEditMode="relative" ptsTypes="">
                                      <p:cBhvr>
                                        <p:cTn id="40" dur="1000" fill="hold"/>
                                        <p:tgtEl>
                                          <p:spTgt spid="107"/>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63"/>
                                        </p:tgtEl>
                                        <p:attrNameLst>
                                          <p:attrName>fillcolor</p:attrName>
                                        </p:attrNameLst>
                                      </p:cBhvr>
                                      <p:to>
                                        <a:srgbClr val="0000FF"/>
                                      </p:to>
                                    </p:animClr>
                                    <p:set>
                                      <p:cBhvr>
                                        <p:cTn id="45" dur="500" fill="hold"/>
                                        <p:tgtEl>
                                          <p:spTgt spid="63"/>
                                        </p:tgtEl>
                                        <p:attrNameLst>
                                          <p:attrName>fill.type</p:attrName>
                                        </p:attrNameLst>
                                      </p:cBhvr>
                                      <p:to>
                                        <p:strVal val="solid"/>
                                      </p:to>
                                    </p:set>
                                    <p:set>
                                      <p:cBhvr>
                                        <p:cTn id="46" dur="500" fill="hold"/>
                                        <p:tgtEl>
                                          <p:spTgt spid="6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62"/>
                                        </p:tgtEl>
                                        <p:attrNameLst>
                                          <p:attrName>fillcolor</p:attrName>
                                        </p:attrNameLst>
                                      </p:cBhvr>
                                      <p:to>
                                        <a:srgbClr val="0000FF"/>
                                      </p:to>
                                    </p:animClr>
                                    <p:set>
                                      <p:cBhvr>
                                        <p:cTn id="49" dur="500" fill="hold"/>
                                        <p:tgtEl>
                                          <p:spTgt spid="62"/>
                                        </p:tgtEl>
                                        <p:attrNameLst>
                                          <p:attrName>fill.type</p:attrName>
                                        </p:attrNameLst>
                                      </p:cBhvr>
                                      <p:to>
                                        <p:strVal val="solid"/>
                                      </p:to>
                                    </p:set>
                                    <p:set>
                                      <p:cBhvr>
                                        <p:cTn id="50" dur="500" fill="hold"/>
                                        <p:tgtEl>
                                          <p:spTgt spid="6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4"/>
                                        </p:tgtEl>
                                        <p:attrNameLst>
                                          <p:attrName>fillcolor</p:attrName>
                                        </p:attrNameLst>
                                      </p:cBhvr>
                                      <p:to>
                                        <a:srgbClr val="0000FF"/>
                                      </p:to>
                                    </p:animClr>
                                    <p:set>
                                      <p:cBhvr>
                                        <p:cTn id="53" dur="500" fill="hold"/>
                                        <p:tgtEl>
                                          <p:spTgt spid="64"/>
                                        </p:tgtEl>
                                        <p:attrNameLst>
                                          <p:attrName>fill.type</p:attrName>
                                        </p:attrNameLst>
                                      </p:cBhvr>
                                      <p:to>
                                        <p:strVal val="solid"/>
                                      </p:to>
                                    </p:set>
                                    <p:set>
                                      <p:cBhvr>
                                        <p:cTn id="54" dur="500" fill="hold"/>
                                        <p:tgtEl>
                                          <p:spTgt spid="6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1"/>
                                        </p:tgtEl>
                                        <p:attrNameLst>
                                          <p:attrName>fillcolor</p:attrName>
                                        </p:attrNameLst>
                                      </p:cBhvr>
                                      <p:to>
                                        <a:srgbClr val="0000FF"/>
                                      </p:to>
                                    </p:animClr>
                                    <p:set>
                                      <p:cBhvr>
                                        <p:cTn id="57" dur="500" fill="hold"/>
                                        <p:tgtEl>
                                          <p:spTgt spid="71"/>
                                        </p:tgtEl>
                                        <p:attrNameLst>
                                          <p:attrName>fill.type</p:attrName>
                                        </p:attrNameLst>
                                      </p:cBhvr>
                                      <p:to>
                                        <p:strVal val="solid"/>
                                      </p:to>
                                    </p:set>
                                    <p:set>
                                      <p:cBhvr>
                                        <p:cTn id="58" dur="500" fill="hold"/>
                                        <p:tgtEl>
                                          <p:spTgt spid="71"/>
                                        </p:tgtEl>
                                        <p:attrNameLst>
                                          <p:attrName>fill.on</p:attrName>
                                        </p:attrNameLst>
                                      </p:cBhvr>
                                      <p:to>
                                        <p:strVal val="true"/>
                                      </p:to>
                                    </p:set>
                                  </p:childTnLst>
                                </p:cTn>
                              </p:par>
                              <p:par>
                                <p:cTn id="59" presetID="3" presetClass="exit" presetSubtype="10" fill="hold" nodeType="withEffect">
                                  <p:stCondLst>
                                    <p:cond delay="0"/>
                                  </p:stCondLst>
                                  <p:childTnLst>
                                    <p:animEffect transition="out" filter="blinds(horizontal)">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42" presetClass="path" presetSubtype="0" accel="50000" decel="50000" fill="hold" nodeType="withEffect">
                                  <p:stCondLst>
                                    <p:cond delay="0"/>
                                  </p:stCondLst>
                                  <p:childTnLst>
                                    <p:animMotion origin="layout" path="M -1.94444E-6 3.7037E-6 L -1.94444E-6 0.36597 " pathEditMode="relative" rAng="0" ptsTypes="AA">
                                      <p:cBhvr>
                                        <p:cTn id="65" dur="1000" fill="hold"/>
                                        <p:tgtEl>
                                          <p:spTgt spid="3"/>
                                        </p:tgtEl>
                                        <p:attrNameLst>
                                          <p:attrName>ppt_x</p:attrName>
                                          <p:attrName>ppt_y</p:attrName>
                                        </p:attrNameLst>
                                      </p:cBhvr>
                                      <p:rCtr x="0" y="1830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500" fill="hold"/>
                                        <p:tgtEl>
                                          <p:spTgt spid="62"/>
                                        </p:tgtEl>
                                        <p:attrNameLst>
                                          <p:attrName>fillcolor</p:attrName>
                                        </p:attrNameLst>
                                      </p:cBhvr>
                                      <p:to>
                                        <a:schemeClr val="bg1"/>
                                      </p:to>
                                    </p:animClr>
                                    <p:set>
                                      <p:cBhvr>
                                        <p:cTn id="70" dur="500" fill="hold"/>
                                        <p:tgtEl>
                                          <p:spTgt spid="62"/>
                                        </p:tgtEl>
                                        <p:attrNameLst>
                                          <p:attrName>fill.type</p:attrName>
                                        </p:attrNameLst>
                                      </p:cBhvr>
                                      <p:to>
                                        <p:strVal val="solid"/>
                                      </p:to>
                                    </p:set>
                                    <p:set>
                                      <p:cBhvr>
                                        <p:cTn id="71" dur="500" fill="hold"/>
                                        <p:tgtEl>
                                          <p:spTgt spid="62"/>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63"/>
                                        </p:tgtEl>
                                        <p:attrNameLst>
                                          <p:attrName>fillcolor</p:attrName>
                                        </p:attrNameLst>
                                      </p:cBhvr>
                                      <p:to>
                                        <a:schemeClr val="bg1"/>
                                      </p:to>
                                    </p:animClr>
                                    <p:set>
                                      <p:cBhvr>
                                        <p:cTn id="74" dur="500" fill="hold"/>
                                        <p:tgtEl>
                                          <p:spTgt spid="63"/>
                                        </p:tgtEl>
                                        <p:attrNameLst>
                                          <p:attrName>fill.type</p:attrName>
                                        </p:attrNameLst>
                                      </p:cBhvr>
                                      <p:to>
                                        <p:strVal val="solid"/>
                                      </p:to>
                                    </p:set>
                                    <p:set>
                                      <p:cBhvr>
                                        <p:cTn id="75" dur="500" fill="hold"/>
                                        <p:tgtEl>
                                          <p:spTgt spid="6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64"/>
                                        </p:tgtEl>
                                        <p:attrNameLst>
                                          <p:attrName>fillcolor</p:attrName>
                                        </p:attrNameLst>
                                      </p:cBhvr>
                                      <p:to>
                                        <a:schemeClr val="bg1"/>
                                      </p:to>
                                    </p:animClr>
                                    <p:set>
                                      <p:cBhvr>
                                        <p:cTn id="78" dur="500" fill="hold"/>
                                        <p:tgtEl>
                                          <p:spTgt spid="64"/>
                                        </p:tgtEl>
                                        <p:attrNameLst>
                                          <p:attrName>fill.type</p:attrName>
                                        </p:attrNameLst>
                                      </p:cBhvr>
                                      <p:to>
                                        <p:strVal val="solid"/>
                                      </p:to>
                                    </p:set>
                                    <p:set>
                                      <p:cBhvr>
                                        <p:cTn id="79" dur="500" fill="hold"/>
                                        <p:tgtEl>
                                          <p:spTgt spid="64"/>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71"/>
                                        </p:tgtEl>
                                        <p:attrNameLst>
                                          <p:attrName>fillcolor</p:attrName>
                                        </p:attrNameLst>
                                      </p:cBhvr>
                                      <p:to>
                                        <a:schemeClr val="bg1"/>
                                      </p:to>
                                    </p:animClr>
                                    <p:set>
                                      <p:cBhvr>
                                        <p:cTn id="82" dur="500" fill="hold"/>
                                        <p:tgtEl>
                                          <p:spTgt spid="71"/>
                                        </p:tgtEl>
                                        <p:attrNameLst>
                                          <p:attrName>fill.type</p:attrName>
                                        </p:attrNameLst>
                                      </p:cBhvr>
                                      <p:to>
                                        <p:strVal val="solid"/>
                                      </p:to>
                                    </p:set>
                                    <p:set>
                                      <p:cBhvr>
                                        <p:cTn id="83" dur="500" fill="hold"/>
                                        <p:tgtEl>
                                          <p:spTgt spid="71"/>
                                        </p:tgtEl>
                                        <p:attrNameLst>
                                          <p:attrName>fill.on</p:attrName>
                                        </p:attrNameLst>
                                      </p:cBhvr>
                                      <p:to>
                                        <p:strVal val="tru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nodeType="clickEffect">
                                  <p:stCondLst>
                                    <p:cond delay="0"/>
                                  </p:stCondLst>
                                  <p:childTnLst>
                                    <p:animEffect transition="out" filter="blinds(horizontal)">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mph" presetSubtype="2" fill="hold" nodeType="withEffect">
                                  <p:stCondLst>
                                    <p:cond delay="0"/>
                                  </p:stCondLst>
                                  <p:childTnLst>
                                    <p:animClr clrSpc="rgb" dir="cw">
                                      <p:cBhvr>
                                        <p:cTn id="90" dur="500" fill="hold"/>
                                        <p:tgtEl>
                                          <p:spTgt spid="62"/>
                                        </p:tgtEl>
                                        <p:attrNameLst>
                                          <p:attrName>fillcolor</p:attrName>
                                        </p:attrNameLst>
                                      </p:cBhvr>
                                      <p:to>
                                        <a:srgbClr val="0000FF"/>
                                      </p:to>
                                    </p:animClr>
                                    <p:set>
                                      <p:cBhvr>
                                        <p:cTn id="91" dur="500" fill="hold"/>
                                        <p:tgtEl>
                                          <p:spTgt spid="62"/>
                                        </p:tgtEl>
                                        <p:attrNameLst>
                                          <p:attrName>fill.type</p:attrName>
                                        </p:attrNameLst>
                                      </p:cBhvr>
                                      <p:to>
                                        <p:strVal val="solid"/>
                                      </p:to>
                                    </p:set>
                                    <p:set>
                                      <p:cBhvr>
                                        <p:cTn id="92" dur="500" fill="hold"/>
                                        <p:tgtEl>
                                          <p:spTgt spid="62"/>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63"/>
                                        </p:tgtEl>
                                        <p:attrNameLst>
                                          <p:attrName>fillcolor</p:attrName>
                                        </p:attrNameLst>
                                      </p:cBhvr>
                                      <p:to>
                                        <a:srgbClr val="0000FF"/>
                                      </p:to>
                                    </p:animClr>
                                    <p:set>
                                      <p:cBhvr>
                                        <p:cTn id="95" dur="500" fill="hold"/>
                                        <p:tgtEl>
                                          <p:spTgt spid="63"/>
                                        </p:tgtEl>
                                        <p:attrNameLst>
                                          <p:attrName>fill.type</p:attrName>
                                        </p:attrNameLst>
                                      </p:cBhvr>
                                      <p:to>
                                        <p:strVal val="solid"/>
                                      </p:to>
                                    </p:set>
                                    <p:set>
                                      <p:cBhvr>
                                        <p:cTn id="96" dur="500" fill="hold"/>
                                        <p:tgtEl>
                                          <p:spTgt spid="63"/>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64"/>
                                        </p:tgtEl>
                                        <p:attrNameLst>
                                          <p:attrName>fillcolor</p:attrName>
                                        </p:attrNameLst>
                                      </p:cBhvr>
                                      <p:to>
                                        <a:srgbClr val="0000FF"/>
                                      </p:to>
                                    </p:animClr>
                                    <p:set>
                                      <p:cBhvr>
                                        <p:cTn id="99" dur="500" fill="hold"/>
                                        <p:tgtEl>
                                          <p:spTgt spid="64"/>
                                        </p:tgtEl>
                                        <p:attrNameLst>
                                          <p:attrName>fill.type</p:attrName>
                                        </p:attrNameLst>
                                      </p:cBhvr>
                                      <p:to>
                                        <p:strVal val="solid"/>
                                      </p:to>
                                    </p:set>
                                    <p:set>
                                      <p:cBhvr>
                                        <p:cTn id="100" dur="500" fill="hold"/>
                                        <p:tgtEl>
                                          <p:spTgt spid="64"/>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71"/>
                                        </p:tgtEl>
                                        <p:attrNameLst>
                                          <p:attrName>fillcolor</p:attrName>
                                        </p:attrNameLst>
                                      </p:cBhvr>
                                      <p:to>
                                        <a:srgbClr val="0000FF"/>
                                      </p:to>
                                    </p:animClr>
                                    <p:set>
                                      <p:cBhvr>
                                        <p:cTn id="103" dur="500" fill="hold"/>
                                        <p:tgtEl>
                                          <p:spTgt spid="71"/>
                                        </p:tgtEl>
                                        <p:attrNameLst>
                                          <p:attrName>fill.type</p:attrName>
                                        </p:attrNameLst>
                                      </p:cBhvr>
                                      <p:to>
                                        <p:strVal val="solid"/>
                                      </p:to>
                                    </p:set>
                                    <p:set>
                                      <p:cBhvr>
                                        <p:cTn id="104" dur="500" fill="hold"/>
                                        <p:tgtEl>
                                          <p:spTgt spid="71"/>
                                        </p:tgtEl>
                                        <p:attrNameLst>
                                          <p:attrName>fill.on</p:attrName>
                                        </p:attrNameLst>
                                      </p:cBhvr>
                                      <p:to>
                                        <p:strVal val="true"/>
                                      </p:to>
                                    </p:set>
                                  </p:childTnLst>
                                </p:cTn>
                              </p:par>
                              <p:par>
                                <p:cTn id="105" presetID="1" presetClass="entr" presetSubtype="0"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par>
                                <p:cTn id="107" presetID="42" presetClass="path" presetSubtype="0" accel="50000" decel="50000" fill="hold" nodeType="withEffect">
                                  <p:stCondLst>
                                    <p:cond delay="0"/>
                                  </p:stCondLst>
                                  <p:childTnLst>
                                    <p:animMotion origin="layout" path="M -1.94444E-6 3.7037E-6 L -1.94444E-6 0.36597 " pathEditMode="relative" rAng="0" ptsTypes="AA">
                                      <p:cBhvr>
                                        <p:cTn id="108" dur="1000" fill="hold"/>
                                        <p:tgtEl>
                                          <p:spTgt spid="4"/>
                                        </p:tgtEl>
                                        <p:attrNameLst>
                                          <p:attrName>ppt_x</p:attrName>
                                          <p:attrName>ppt_y</p:attrName>
                                        </p:attrNameLst>
                                      </p:cBhvr>
                                      <p:rCtr x="0" y="18300"/>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500" fill="hold"/>
                                        <p:tgtEl>
                                          <p:spTgt spid="62"/>
                                        </p:tgtEl>
                                        <p:attrNameLst>
                                          <p:attrName>fillcolor</p:attrName>
                                        </p:attrNameLst>
                                      </p:cBhvr>
                                      <p:to>
                                        <a:schemeClr val="bg1"/>
                                      </p:to>
                                    </p:animClr>
                                    <p:set>
                                      <p:cBhvr>
                                        <p:cTn id="113" dur="500" fill="hold"/>
                                        <p:tgtEl>
                                          <p:spTgt spid="62"/>
                                        </p:tgtEl>
                                        <p:attrNameLst>
                                          <p:attrName>fill.type</p:attrName>
                                        </p:attrNameLst>
                                      </p:cBhvr>
                                      <p:to>
                                        <p:strVal val="solid"/>
                                      </p:to>
                                    </p:set>
                                    <p:set>
                                      <p:cBhvr>
                                        <p:cTn id="114" dur="500" fill="hold"/>
                                        <p:tgtEl>
                                          <p:spTgt spid="62"/>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63"/>
                                        </p:tgtEl>
                                        <p:attrNameLst>
                                          <p:attrName>fillcolor</p:attrName>
                                        </p:attrNameLst>
                                      </p:cBhvr>
                                      <p:to>
                                        <a:schemeClr val="bg1"/>
                                      </p:to>
                                    </p:animClr>
                                    <p:set>
                                      <p:cBhvr>
                                        <p:cTn id="117" dur="500" fill="hold"/>
                                        <p:tgtEl>
                                          <p:spTgt spid="63"/>
                                        </p:tgtEl>
                                        <p:attrNameLst>
                                          <p:attrName>fill.type</p:attrName>
                                        </p:attrNameLst>
                                      </p:cBhvr>
                                      <p:to>
                                        <p:strVal val="solid"/>
                                      </p:to>
                                    </p:set>
                                    <p:set>
                                      <p:cBhvr>
                                        <p:cTn id="118" dur="500" fill="hold"/>
                                        <p:tgtEl>
                                          <p:spTgt spid="6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64"/>
                                        </p:tgtEl>
                                        <p:attrNameLst>
                                          <p:attrName>fillcolor</p:attrName>
                                        </p:attrNameLst>
                                      </p:cBhvr>
                                      <p:to>
                                        <a:schemeClr val="bg1"/>
                                      </p:to>
                                    </p:animClr>
                                    <p:set>
                                      <p:cBhvr>
                                        <p:cTn id="121" dur="500" fill="hold"/>
                                        <p:tgtEl>
                                          <p:spTgt spid="64"/>
                                        </p:tgtEl>
                                        <p:attrNameLst>
                                          <p:attrName>fill.type</p:attrName>
                                        </p:attrNameLst>
                                      </p:cBhvr>
                                      <p:to>
                                        <p:strVal val="solid"/>
                                      </p:to>
                                    </p:set>
                                    <p:set>
                                      <p:cBhvr>
                                        <p:cTn id="122" dur="500" fill="hold"/>
                                        <p:tgtEl>
                                          <p:spTgt spid="64"/>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71"/>
                                        </p:tgtEl>
                                        <p:attrNameLst>
                                          <p:attrName>fillcolor</p:attrName>
                                        </p:attrNameLst>
                                      </p:cBhvr>
                                      <p:to>
                                        <a:schemeClr val="bg1"/>
                                      </p:to>
                                    </p:animClr>
                                    <p:set>
                                      <p:cBhvr>
                                        <p:cTn id="125" dur="500" fill="hold"/>
                                        <p:tgtEl>
                                          <p:spTgt spid="71"/>
                                        </p:tgtEl>
                                        <p:attrNameLst>
                                          <p:attrName>fill.type</p:attrName>
                                        </p:attrNameLst>
                                      </p:cBhvr>
                                      <p:to>
                                        <p:strVal val="solid"/>
                                      </p:to>
                                    </p:set>
                                    <p:set>
                                      <p:cBhvr>
                                        <p:cTn id="126" dur="500" fill="hold"/>
                                        <p:tgtEl>
                                          <p:spTgt spid="71"/>
                                        </p:tgtEl>
                                        <p:attrNameLst>
                                          <p:attrName>fill.on</p:attrName>
                                        </p:attrNameLst>
                                      </p:cBhvr>
                                      <p:to>
                                        <p:strVal val="tru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nodeType="clickEffect">
                                  <p:stCondLst>
                                    <p:cond delay="0"/>
                                  </p:stCondLst>
                                  <p:childTnLst>
                                    <p:animEffect transition="out" filter="blinds(horizontal)">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62"/>
                                        </p:tgtEl>
                                        <p:attrNameLst>
                                          <p:attrName>fillcolor</p:attrName>
                                        </p:attrNameLst>
                                      </p:cBhvr>
                                      <p:to>
                                        <a:srgbClr val="0000FF"/>
                                      </p:to>
                                    </p:animClr>
                                    <p:set>
                                      <p:cBhvr>
                                        <p:cTn id="134" dur="500" fill="hold"/>
                                        <p:tgtEl>
                                          <p:spTgt spid="62"/>
                                        </p:tgtEl>
                                        <p:attrNameLst>
                                          <p:attrName>fill.type</p:attrName>
                                        </p:attrNameLst>
                                      </p:cBhvr>
                                      <p:to>
                                        <p:strVal val="solid"/>
                                      </p:to>
                                    </p:set>
                                    <p:set>
                                      <p:cBhvr>
                                        <p:cTn id="135" dur="500" fill="hold"/>
                                        <p:tgtEl>
                                          <p:spTgt spid="62"/>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63"/>
                                        </p:tgtEl>
                                        <p:attrNameLst>
                                          <p:attrName>fillcolor</p:attrName>
                                        </p:attrNameLst>
                                      </p:cBhvr>
                                      <p:to>
                                        <a:srgbClr val="0000FF"/>
                                      </p:to>
                                    </p:animClr>
                                    <p:set>
                                      <p:cBhvr>
                                        <p:cTn id="138" dur="500" fill="hold"/>
                                        <p:tgtEl>
                                          <p:spTgt spid="63"/>
                                        </p:tgtEl>
                                        <p:attrNameLst>
                                          <p:attrName>fill.type</p:attrName>
                                        </p:attrNameLst>
                                      </p:cBhvr>
                                      <p:to>
                                        <p:strVal val="solid"/>
                                      </p:to>
                                    </p:set>
                                    <p:set>
                                      <p:cBhvr>
                                        <p:cTn id="139" dur="500" fill="hold"/>
                                        <p:tgtEl>
                                          <p:spTgt spid="63"/>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64"/>
                                        </p:tgtEl>
                                        <p:attrNameLst>
                                          <p:attrName>fillcolor</p:attrName>
                                        </p:attrNameLst>
                                      </p:cBhvr>
                                      <p:to>
                                        <a:srgbClr val="0000FF"/>
                                      </p:to>
                                    </p:animClr>
                                    <p:set>
                                      <p:cBhvr>
                                        <p:cTn id="142" dur="500" fill="hold"/>
                                        <p:tgtEl>
                                          <p:spTgt spid="64"/>
                                        </p:tgtEl>
                                        <p:attrNameLst>
                                          <p:attrName>fill.type</p:attrName>
                                        </p:attrNameLst>
                                      </p:cBhvr>
                                      <p:to>
                                        <p:strVal val="solid"/>
                                      </p:to>
                                    </p:set>
                                    <p:set>
                                      <p:cBhvr>
                                        <p:cTn id="143" dur="500" fill="hold"/>
                                        <p:tgtEl>
                                          <p:spTgt spid="6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71"/>
                                        </p:tgtEl>
                                        <p:attrNameLst>
                                          <p:attrName>fillcolor</p:attrName>
                                        </p:attrNameLst>
                                      </p:cBhvr>
                                      <p:to>
                                        <a:srgbClr val="0000FF"/>
                                      </p:to>
                                    </p:animClr>
                                    <p:set>
                                      <p:cBhvr>
                                        <p:cTn id="146" dur="500" fill="hold"/>
                                        <p:tgtEl>
                                          <p:spTgt spid="71"/>
                                        </p:tgtEl>
                                        <p:attrNameLst>
                                          <p:attrName>fill.type</p:attrName>
                                        </p:attrNameLst>
                                      </p:cBhvr>
                                      <p:to>
                                        <p:strVal val="solid"/>
                                      </p:to>
                                    </p:set>
                                    <p:set>
                                      <p:cBhvr>
                                        <p:cTn id="147" dur="500" fill="hold"/>
                                        <p:tgtEl>
                                          <p:spTgt spid="71"/>
                                        </p:tgtEl>
                                        <p:attrNameLst>
                                          <p:attrName>fill.on</p:attrName>
                                        </p:attrNameLst>
                                      </p:cBhvr>
                                      <p:to>
                                        <p:strVal val="true"/>
                                      </p:to>
                                    </p:set>
                                  </p:childTnLst>
                                </p:cTn>
                              </p:par>
                              <p:par>
                                <p:cTn id="148" presetID="1" presetClass="entr" presetSubtype="0" fill="hold" nodeType="withEffect">
                                  <p:stCondLst>
                                    <p:cond delay="0"/>
                                  </p:stCondLst>
                                  <p:childTnLst>
                                    <p:set>
                                      <p:cBhvr>
                                        <p:cTn id="149" dur="1" fill="hold">
                                          <p:stCondLst>
                                            <p:cond delay="0"/>
                                          </p:stCondLst>
                                        </p:cTn>
                                        <p:tgtEl>
                                          <p:spTgt spid="6"/>
                                        </p:tgtEl>
                                        <p:attrNameLst>
                                          <p:attrName>style.visibility</p:attrName>
                                        </p:attrNameLst>
                                      </p:cBhvr>
                                      <p:to>
                                        <p:strVal val="visible"/>
                                      </p:to>
                                    </p:set>
                                  </p:childTnLst>
                                </p:cTn>
                              </p:par>
                              <p:par>
                                <p:cTn id="150" presetID="42" presetClass="path" presetSubtype="0" accel="50000" decel="50000" fill="hold" nodeType="withEffect">
                                  <p:stCondLst>
                                    <p:cond delay="0"/>
                                  </p:stCondLst>
                                  <p:childTnLst>
                                    <p:animMotion origin="layout" path="M -1.94444E-6 3.7037E-6 L -1.94444E-6 0.36597 " pathEditMode="relative" rAng="0" ptsTypes="AA">
                                      <p:cBhvr>
                                        <p:cTn id="151" dur="1000" fill="hold"/>
                                        <p:tgtEl>
                                          <p:spTgt spid="6"/>
                                        </p:tgtEl>
                                        <p:attrNameLst>
                                          <p:attrName>ppt_x</p:attrName>
                                          <p:attrName>ppt_y</p:attrName>
                                        </p:attrNameLst>
                                      </p:cBhvr>
                                      <p:rCtr x="0" y="18300"/>
                                    </p:animMotion>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500" fill="hold"/>
                                        <p:tgtEl>
                                          <p:spTgt spid="62"/>
                                        </p:tgtEl>
                                        <p:attrNameLst>
                                          <p:attrName>fillcolor</p:attrName>
                                        </p:attrNameLst>
                                      </p:cBhvr>
                                      <p:to>
                                        <a:schemeClr val="bg1"/>
                                      </p:to>
                                    </p:animClr>
                                    <p:set>
                                      <p:cBhvr>
                                        <p:cTn id="156" dur="500" fill="hold"/>
                                        <p:tgtEl>
                                          <p:spTgt spid="62"/>
                                        </p:tgtEl>
                                        <p:attrNameLst>
                                          <p:attrName>fill.type</p:attrName>
                                        </p:attrNameLst>
                                      </p:cBhvr>
                                      <p:to>
                                        <p:strVal val="solid"/>
                                      </p:to>
                                    </p:set>
                                    <p:set>
                                      <p:cBhvr>
                                        <p:cTn id="157" dur="500" fill="hold"/>
                                        <p:tgtEl>
                                          <p:spTgt spid="6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63"/>
                                        </p:tgtEl>
                                        <p:attrNameLst>
                                          <p:attrName>fillcolor</p:attrName>
                                        </p:attrNameLst>
                                      </p:cBhvr>
                                      <p:to>
                                        <a:schemeClr val="bg1"/>
                                      </p:to>
                                    </p:animClr>
                                    <p:set>
                                      <p:cBhvr>
                                        <p:cTn id="160" dur="500" fill="hold"/>
                                        <p:tgtEl>
                                          <p:spTgt spid="63"/>
                                        </p:tgtEl>
                                        <p:attrNameLst>
                                          <p:attrName>fill.type</p:attrName>
                                        </p:attrNameLst>
                                      </p:cBhvr>
                                      <p:to>
                                        <p:strVal val="solid"/>
                                      </p:to>
                                    </p:set>
                                    <p:set>
                                      <p:cBhvr>
                                        <p:cTn id="161" dur="500" fill="hold"/>
                                        <p:tgtEl>
                                          <p:spTgt spid="6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64"/>
                                        </p:tgtEl>
                                        <p:attrNameLst>
                                          <p:attrName>fillcolor</p:attrName>
                                        </p:attrNameLst>
                                      </p:cBhvr>
                                      <p:to>
                                        <a:schemeClr val="bg1"/>
                                      </p:to>
                                    </p:animClr>
                                    <p:set>
                                      <p:cBhvr>
                                        <p:cTn id="164" dur="500" fill="hold"/>
                                        <p:tgtEl>
                                          <p:spTgt spid="64"/>
                                        </p:tgtEl>
                                        <p:attrNameLst>
                                          <p:attrName>fill.type</p:attrName>
                                        </p:attrNameLst>
                                      </p:cBhvr>
                                      <p:to>
                                        <p:strVal val="solid"/>
                                      </p:to>
                                    </p:set>
                                    <p:set>
                                      <p:cBhvr>
                                        <p:cTn id="165" dur="500" fill="hold"/>
                                        <p:tgtEl>
                                          <p:spTgt spid="6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71"/>
                                        </p:tgtEl>
                                        <p:attrNameLst>
                                          <p:attrName>fillcolor</p:attrName>
                                        </p:attrNameLst>
                                      </p:cBhvr>
                                      <p:to>
                                        <a:schemeClr val="bg1"/>
                                      </p:to>
                                    </p:animClr>
                                    <p:set>
                                      <p:cBhvr>
                                        <p:cTn id="168" dur="500" fill="hold"/>
                                        <p:tgtEl>
                                          <p:spTgt spid="71"/>
                                        </p:tgtEl>
                                        <p:attrNameLst>
                                          <p:attrName>fill.type</p:attrName>
                                        </p:attrNameLst>
                                      </p:cBhvr>
                                      <p:to>
                                        <p:strVal val="solid"/>
                                      </p:to>
                                    </p:set>
                                    <p:set>
                                      <p:cBhvr>
                                        <p:cTn id="169" dur="500" fill="hold"/>
                                        <p:tgtEl>
                                          <p:spTgt spid="71"/>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nodeType="clickEffect">
                                  <p:stCondLst>
                                    <p:cond delay="0"/>
                                  </p:stCondLst>
                                  <p:childTnLst>
                                    <p:animEffect transition="out" filter="blinds(horizontal)">
                                      <p:cBhvr>
                                        <p:cTn id="173" dur="500"/>
                                        <p:tgtEl>
                                          <p:spTgt spid="6"/>
                                        </p:tgtEl>
                                      </p:cBhvr>
                                    </p:animEffect>
                                    <p:set>
                                      <p:cBhvr>
                                        <p:cTn id="174" dur="1" fill="hold">
                                          <p:stCondLst>
                                            <p:cond delay="499"/>
                                          </p:stCondLst>
                                        </p:cTn>
                                        <p:tgtEl>
                                          <p:spTgt spid="6"/>
                                        </p:tgtEl>
                                        <p:attrNameLst>
                                          <p:attrName>style.visibility</p:attrName>
                                        </p:attrNameLst>
                                      </p:cBhvr>
                                      <p:to>
                                        <p:strVal val="hidden"/>
                                      </p:to>
                                    </p:set>
                                  </p:childTnLst>
                                </p:cTn>
                              </p:par>
                              <p:par>
                                <p:cTn id="175" presetID="1" presetClass="emph" presetSubtype="2" fill="hold" grpId="0" nodeType="withEffect">
                                  <p:stCondLst>
                                    <p:cond delay="0"/>
                                  </p:stCondLst>
                                  <p:childTnLst>
                                    <p:animClr clrSpc="rgb" dir="cw">
                                      <p:cBhvr>
                                        <p:cTn id="176" dur="500" fill="hold"/>
                                        <p:tgtEl>
                                          <p:spTgt spid="62"/>
                                        </p:tgtEl>
                                        <p:attrNameLst>
                                          <p:attrName>fillcolor</p:attrName>
                                        </p:attrNameLst>
                                      </p:cBhvr>
                                      <p:to>
                                        <a:srgbClr val="0033CC"/>
                                      </p:to>
                                    </p:animClr>
                                    <p:set>
                                      <p:cBhvr>
                                        <p:cTn id="177" dur="500" fill="hold"/>
                                        <p:tgtEl>
                                          <p:spTgt spid="62"/>
                                        </p:tgtEl>
                                        <p:attrNameLst>
                                          <p:attrName>fill.type</p:attrName>
                                        </p:attrNameLst>
                                      </p:cBhvr>
                                      <p:to>
                                        <p:strVal val="solid"/>
                                      </p:to>
                                    </p:set>
                                    <p:set>
                                      <p:cBhvr>
                                        <p:cTn id="178" dur="500" fill="hold"/>
                                        <p:tgtEl>
                                          <p:spTgt spid="62"/>
                                        </p:tgtEl>
                                        <p:attrNameLst>
                                          <p:attrName>fill.on</p:attrName>
                                        </p:attrNameLst>
                                      </p:cBhvr>
                                      <p:to>
                                        <p:strVal val="true"/>
                                      </p:to>
                                    </p:set>
                                  </p:childTnLst>
                                </p:cTn>
                              </p:par>
                              <p:par>
                                <p:cTn id="179" presetID="1" presetClass="emph" presetSubtype="2" fill="hold" grpId="0" nodeType="withEffect">
                                  <p:stCondLst>
                                    <p:cond delay="0"/>
                                  </p:stCondLst>
                                  <p:childTnLst>
                                    <p:animClr clrSpc="rgb" dir="cw">
                                      <p:cBhvr>
                                        <p:cTn id="180" dur="500" fill="hold"/>
                                        <p:tgtEl>
                                          <p:spTgt spid="63"/>
                                        </p:tgtEl>
                                        <p:attrNameLst>
                                          <p:attrName>fillcolor</p:attrName>
                                        </p:attrNameLst>
                                      </p:cBhvr>
                                      <p:to>
                                        <a:srgbClr val="0000FF"/>
                                      </p:to>
                                    </p:animClr>
                                    <p:set>
                                      <p:cBhvr>
                                        <p:cTn id="181" dur="500" fill="hold"/>
                                        <p:tgtEl>
                                          <p:spTgt spid="63"/>
                                        </p:tgtEl>
                                        <p:attrNameLst>
                                          <p:attrName>fill.type</p:attrName>
                                        </p:attrNameLst>
                                      </p:cBhvr>
                                      <p:to>
                                        <p:strVal val="solid"/>
                                      </p:to>
                                    </p:set>
                                    <p:set>
                                      <p:cBhvr>
                                        <p:cTn id="182" dur="500" fill="hold"/>
                                        <p:tgtEl>
                                          <p:spTgt spid="63"/>
                                        </p:tgtEl>
                                        <p:attrNameLst>
                                          <p:attrName>fill.on</p:attrName>
                                        </p:attrNameLst>
                                      </p:cBhvr>
                                      <p:to>
                                        <p:strVal val="true"/>
                                      </p:to>
                                    </p:set>
                                  </p:childTnLst>
                                </p:cTn>
                              </p:par>
                              <p:par>
                                <p:cTn id="183" presetID="1" presetClass="emph" presetSubtype="2" fill="hold" grpId="0" nodeType="withEffect">
                                  <p:stCondLst>
                                    <p:cond delay="0"/>
                                  </p:stCondLst>
                                  <p:childTnLst>
                                    <p:animClr clrSpc="rgb" dir="cw">
                                      <p:cBhvr>
                                        <p:cTn id="184" dur="500" fill="hold"/>
                                        <p:tgtEl>
                                          <p:spTgt spid="64"/>
                                        </p:tgtEl>
                                        <p:attrNameLst>
                                          <p:attrName>fillcolor</p:attrName>
                                        </p:attrNameLst>
                                      </p:cBhvr>
                                      <p:to>
                                        <a:srgbClr val="0033CC"/>
                                      </p:to>
                                    </p:animClr>
                                    <p:set>
                                      <p:cBhvr>
                                        <p:cTn id="185" dur="500" fill="hold"/>
                                        <p:tgtEl>
                                          <p:spTgt spid="64"/>
                                        </p:tgtEl>
                                        <p:attrNameLst>
                                          <p:attrName>fill.type</p:attrName>
                                        </p:attrNameLst>
                                      </p:cBhvr>
                                      <p:to>
                                        <p:strVal val="solid"/>
                                      </p:to>
                                    </p:set>
                                    <p:set>
                                      <p:cBhvr>
                                        <p:cTn id="186" dur="500" fill="hold"/>
                                        <p:tgtEl>
                                          <p:spTgt spid="64"/>
                                        </p:tgtEl>
                                        <p:attrNameLst>
                                          <p:attrName>fill.on</p:attrName>
                                        </p:attrNameLst>
                                      </p:cBhvr>
                                      <p:to>
                                        <p:strVal val="true"/>
                                      </p:to>
                                    </p:set>
                                  </p:childTnLst>
                                </p:cTn>
                              </p:par>
                              <p:par>
                                <p:cTn id="187" presetID="1" presetClass="emph" presetSubtype="2" fill="hold" grpId="0" nodeType="withEffect">
                                  <p:stCondLst>
                                    <p:cond delay="0"/>
                                  </p:stCondLst>
                                  <p:childTnLst>
                                    <p:animClr clrSpc="rgb" dir="cw">
                                      <p:cBhvr>
                                        <p:cTn id="188" dur="500" fill="hold"/>
                                        <p:tgtEl>
                                          <p:spTgt spid="71"/>
                                        </p:tgtEl>
                                        <p:attrNameLst>
                                          <p:attrName>fillcolor</p:attrName>
                                        </p:attrNameLst>
                                      </p:cBhvr>
                                      <p:to>
                                        <a:srgbClr val="0033CC"/>
                                      </p:to>
                                    </p:animClr>
                                    <p:set>
                                      <p:cBhvr>
                                        <p:cTn id="189" dur="500" fill="hold"/>
                                        <p:tgtEl>
                                          <p:spTgt spid="71"/>
                                        </p:tgtEl>
                                        <p:attrNameLst>
                                          <p:attrName>fill.type</p:attrName>
                                        </p:attrNameLst>
                                      </p:cBhvr>
                                      <p:to>
                                        <p:strVal val="solid"/>
                                      </p:to>
                                    </p:set>
                                    <p:set>
                                      <p:cBhvr>
                                        <p:cTn id="190" dur="500" fill="hold"/>
                                        <p:tgtEl>
                                          <p:spTgt spid="71"/>
                                        </p:tgtEl>
                                        <p:attrNameLst>
                                          <p:attrName>fill.on</p:attrName>
                                        </p:attrNameLst>
                                      </p:cBhvr>
                                      <p:to>
                                        <p:strVal val="true"/>
                                      </p:to>
                                    </p:set>
                                  </p:childTnLst>
                                </p:cTn>
                              </p:par>
                              <p:par>
                                <p:cTn id="191" presetID="1" presetClass="entr" presetSubtype="0" fill="hold" nodeType="withEffect">
                                  <p:stCondLst>
                                    <p:cond delay="0"/>
                                  </p:stCondLst>
                                  <p:childTnLst>
                                    <p:set>
                                      <p:cBhvr>
                                        <p:cTn id="192" dur="1" fill="hold">
                                          <p:stCondLst>
                                            <p:cond delay="0"/>
                                          </p:stCondLst>
                                        </p:cTn>
                                        <p:tgtEl>
                                          <p:spTgt spid="5"/>
                                        </p:tgtEl>
                                        <p:attrNameLst>
                                          <p:attrName>style.visibility</p:attrName>
                                        </p:attrNameLst>
                                      </p:cBhvr>
                                      <p:to>
                                        <p:strVal val="visible"/>
                                      </p:to>
                                    </p:set>
                                  </p:childTnLst>
                                </p:cTn>
                              </p:par>
                              <p:par>
                                <p:cTn id="193" presetID="42" presetClass="path" presetSubtype="0" accel="50000" decel="50000" fill="hold" nodeType="withEffect">
                                  <p:stCondLst>
                                    <p:cond delay="0"/>
                                  </p:stCondLst>
                                  <p:childTnLst>
                                    <p:animMotion origin="layout" path="M -1.94444E-6 3.7037E-6 L -1.94444E-6 0.36597 " pathEditMode="relative" rAng="0" ptsTypes="AA">
                                      <p:cBhvr>
                                        <p:cTn id="194" dur="1000" fill="hold"/>
                                        <p:tgtEl>
                                          <p:spTgt spid="5"/>
                                        </p:tgtEl>
                                        <p:attrNameLst>
                                          <p:attrName>ppt_x</p:attrName>
                                          <p:attrName>ppt_y</p:attrName>
                                        </p:attrNameLst>
                                      </p:cBhvr>
                                      <p:rCtr x="0" y="18300"/>
                                    </p:animMotion>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xit" presetSubtype="0" fill="hold" nodeType="clickEffect">
                                  <p:stCondLst>
                                    <p:cond delay="0"/>
                                  </p:stCondLst>
                                  <p:childTnLst>
                                    <p:set>
                                      <p:cBhvr>
                                        <p:cTn id="198" dur="1" fill="hold">
                                          <p:stCondLst>
                                            <p:cond delay="0"/>
                                          </p:stCondLst>
                                        </p:cTn>
                                        <p:tgtEl>
                                          <p:spTgt spid="5"/>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107"/>
                                        </p:tgtEl>
                                        <p:attrNameLst>
                                          <p:attrName>style.visibility</p:attrName>
                                        </p:attrNameLst>
                                      </p:cBhvr>
                                      <p:to>
                                        <p:strVal val="hidden"/>
                                      </p:to>
                                    </p:set>
                                  </p:childTnLst>
                                </p:cTn>
                              </p:par>
                              <p:par>
                                <p:cTn id="201" presetID="3" presetClass="entr" presetSubtype="10" fill="hold" grpId="0" nodeType="withEffect">
                                  <p:stCondLst>
                                    <p:cond delay="0"/>
                                  </p:stCondLst>
                                  <p:childTnLst>
                                    <p:set>
                                      <p:cBhvr>
                                        <p:cTn id="202" dur="1" fill="hold">
                                          <p:stCondLst>
                                            <p:cond delay="0"/>
                                          </p:stCondLst>
                                        </p:cTn>
                                        <p:tgtEl>
                                          <p:spTgt spid="432182"/>
                                        </p:tgtEl>
                                        <p:attrNameLst>
                                          <p:attrName>style.visibility</p:attrName>
                                        </p:attrNameLst>
                                      </p:cBhvr>
                                      <p:to>
                                        <p:strVal val="visible"/>
                                      </p:to>
                                    </p:set>
                                    <p:animEffect transition="in" filter="blinds(horizontal)">
                                      <p:cBhvr>
                                        <p:cTn id="203" dur="500"/>
                                        <p:tgtEl>
                                          <p:spTgt spid="432182"/>
                                        </p:tgtEl>
                                      </p:cBhvr>
                                    </p:animEffect>
                                  </p:childTnLst>
                                </p:cTn>
                              </p:par>
                              <p:par>
                                <p:cTn id="204" presetID="3" presetClass="entr" presetSubtype="10" fill="hold" nodeType="withEffect">
                                  <p:stCondLst>
                                    <p:cond delay="0"/>
                                  </p:stCondLst>
                                  <p:childTnLst>
                                    <p:set>
                                      <p:cBhvr>
                                        <p:cTn id="205" dur="1" fill="hold">
                                          <p:stCondLst>
                                            <p:cond delay="0"/>
                                          </p:stCondLst>
                                        </p:cTn>
                                        <p:tgtEl>
                                          <p:spTgt spid="432183">
                                            <p:txEl>
                                              <p:pRg st="0" end="0"/>
                                            </p:txEl>
                                          </p:spTgt>
                                        </p:tgtEl>
                                        <p:attrNameLst>
                                          <p:attrName>style.visibility</p:attrName>
                                        </p:attrNameLst>
                                      </p:cBhvr>
                                      <p:to>
                                        <p:strVal val="visible"/>
                                      </p:to>
                                    </p:set>
                                    <p:animEffect transition="in" filter="blinds(horizontal)">
                                      <p:cBhvr>
                                        <p:cTn id="206" dur="500"/>
                                        <p:tgtEl>
                                          <p:spTgt spid="432183">
                                            <p:txEl>
                                              <p:pRg st="0" end="0"/>
                                            </p:txEl>
                                          </p:spTgt>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432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432134" grpId="0"/>
      <p:bldP spid="62" grpId="0" animBg="1"/>
      <p:bldP spid="63" grpId="0" animBg="1"/>
      <p:bldP spid="64" grpId="0" animBg="1"/>
      <p:bldP spid="432178" grpId="0"/>
      <p:bldP spid="432182" grpId="0" animBg="1"/>
      <p:bldP spid="432184" grpId="0" animBg="1"/>
      <p:bldP spid="69" grpId="0" animBg="1"/>
      <p:bldP spid="70" grpId="0" animBg="1"/>
      <p:bldP spid="71" grpId="0" animBg="1"/>
      <p:bldP spid="107" grpId="0" animBg="1"/>
      <p:bldP spid="107" grpId="1" animBg="1"/>
      <p:bldP spid="107" grpId="2"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52"/>
            <a:ext cx="3483429" cy="2031325"/>
          </a:xfrm>
          <a:prstGeom prst="rect">
            <a:avLst/>
          </a:prstGeom>
          <a:noFill/>
          <a:ln w="19050">
            <a:solidFill>
              <a:srgbClr val="FF0000"/>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rand();</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solidFill>
                  <a:srgbClr val="000000"/>
                </a:solidFill>
              </a:rPr>
              <a:pPr>
                <a:defRPr/>
              </a:pPr>
              <a:t>102</a:t>
            </a:fld>
            <a:endParaRPr lang="en-US" altLang="en-US" smtClean="0">
              <a:solidFill>
                <a:srgbClr val="000000"/>
              </a:solidFill>
            </a:endParaRPr>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0" y="3654156"/>
            <a:ext cx="1258887" cy="396875"/>
          </a:xfrm>
          <a:prstGeom prst="rect">
            <a:avLst/>
          </a:prstGeom>
          <a:noFill/>
          <a:ln w="9525">
            <a:noFill/>
            <a:miter lim="800000"/>
            <a:headEnd/>
            <a:tailEnd/>
          </a:ln>
        </p:spPr>
        <p:txBody>
          <a:bodyPr wrap="none">
            <a:spAutoFit/>
          </a:bodyPr>
          <a:lstStyle/>
          <a:p>
            <a:r>
              <a:rPr lang="en-US" sz="2000" b="1" dirty="0">
                <a:solidFill>
                  <a:srgbClr val="003399"/>
                </a:solidFill>
                <a:latin typeface="Tahoma"/>
              </a:rPr>
              <a:t>STREAM</a:t>
            </a:r>
          </a:p>
        </p:txBody>
      </p:sp>
      <p:sp>
        <p:nvSpPr>
          <p:cNvPr id="25606" name="Text Box 6"/>
          <p:cNvSpPr txBox="1">
            <a:spLocks noChangeArrowheads="1"/>
          </p:cNvSpPr>
          <p:nvPr/>
        </p:nvSpPr>
        <p:spPr bwMode="auto">
          <a:xfrm>
            <a:off x="143061" y="4172086"/>
            <a:ext cx="45656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Sequential memory access </a:t>
            </a:r>
          </a:p>
          <a:p>
            <a:pPr>
              <a:buFontTx/>
              <a:buChar char="-"/>
            </a:pPr>
            <a:r>
              <a:rPr lang="en-US" dirty="0">
                <a:solidFill>
                  <a:srgbClr val="000000"/>
                </a:solidFill>
                <a:latin typeface="Tahoma"/>
              </a:rPr>
              <a:t> Very high row buffer locality (96% hit rate)</a:t>
            </a:r>
          </a:p>
          <a:p>
            <a:pPr>
              <a:buFontTx/>
              <a:buChar char="-"/>
            </a:pPr>
            <a:r>
              <a:rPr lang="en-US" dirty="0">
                <a:solidFill>
                  <a:srgbClr val="000000"/>
                </a:solidFill>
                <a:latin typeface="Tahoma"/>
              </a:rPr>
              <a:t> Memory intensive</a:t>
            </a:r>
          </a:p>
        </p:txBody>
      </p:sp>
      <p:sp>
        <p:nvSpPr>
          <p:cNvPr id="11" name="Rectangle 8"/>
          <p:cNvSpPr>
            <a:spLocks noChangeArrowheads="1"/>
          </p:cNvSpPr>
          <p:nvPr/>
        </p:nvSpPr>
        <p:spPr bwMode="auto">
          <a:xfrm>
            <a:off x="5119024" y="2079296"/>
            <a:ext cx="1662776" cy="253104"/>
          </a:xfrm>
          <a:prstGeom prst="rect">
            <a:avLst/>
          </a:prstGeom>
          <a:noFill/>
          <a:ln w="38100">
            <a:solidFill>
              <a:srgbClr val="FF0000"/>
            </a:solidFill>
            <a:miter lim="800000"/>
            <a:headEnd/>
            <a:tailEnd/>
          </a:ln>
        </p:spPr>
        <p:txBody>
          <a:bodyPr wrap="none" anchor="ctr"/>
          <a:lstStyle/>
          <a:p>
            <a:endParaRPr lang="en-US">
              <a:solidFill>
                <a:srgbClr val="000000"/>
              </a:solidFill>
              <a:latin typeface="Tahoma"/>
            </a:endParaRPr>
          </a:p>
        </p:txBody>
      </p:sp>
      <p:sp>
        <p:nvSpPr>
          <p:cNvPr id="13" name="Text Box 6"/>
          <p:cNvSpPr txBox="1">
            <a:spLocks noChangeArrowheads="1"/>
          </p:cNvSpPr>
          <p:nvPr/>
        </p:nvSpPr>
        <p:spPr bwMode="auto">
          <a:xfrm>
            <a:off x="5882984" y="3654156"/>
            <a:ext cx="1340432" cy="400110"/>
          </a:xfrm>
          <a:prstGeom prst="rect">
            <a:avLst/>
          </a:prstGeom>
          <a:noFill/>
          <a:ln w="9525">
            <a:noFill/>
            <a:miter lim="800000"/>
            <a:headEnd/>
            <a:tailEnd/>
          </a:ln>
        </p:spPr>
        <p:txBody>
          <a:bodyPr wrap="none">
            <a:spAutoFit/>
          </a:bodyPr>
          <a:lstStyle/>
          <a:p>
            <a:r>
              <a:rPr lang="en-US" sz="2000" b="1" dirty="0" smtClean="0">
                <a:solidFill>
                  <a:srgbClr val="FF0000"/>
                </a:solidFill>
                <a:latin typeface="Tahoma"/>
              </a:rPr>
              <a:t>RANDOM</a:t>
            </a:r>
            <a:endParaRPr lang="en-US" sz="2000" b="1" dirty="0">
              <a:solidFill>
                <a:srgbClr val="FF0000"/>
              </a:solidFill>
              <a:latin typeface="Tahoma"/>
            </a:endParaRPr>
          </a:p>
        </p:txBody>
      </p:sp>
      <p:sp>
        <p:nvSpPr>
          <p:cNvPr id="14" name="Text Box 7"/>
          <p:cNvSpPr txBox="1">
            <a:spLocks noChangeArrowheads="1"/>
          </p:cNvSpPr>
          <p:nvPr/>
        </p:nvSpPr>
        <p:spPr bwMode="auto">
          <a:xfrm>
            <a:off x="4694487" y="4171681"/>
            <a:ext cx="43497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Random memory access</a:t>
            </a:r>
          </a:p>
          <a:p>
            <a:pPr>
              <a:buFontTx/>
              <a:buChar char="-"/>
            </a:pPr>
            <a:r>
              <a:rPr lang="en-US" dirty="0">
                <a:solidFill>
                  <a:srgbClr val="000000"/>
                </a:solidFill>
                <a:latin typeface="Tahoma"/>
              </a:rPr>
              <a:t> Very low row buffer locality (3% hit rate)</a:t>
            </a:r>
          </a:p>
          <a:p>
            <a:pPr>
              <a:buFontTx/>
              <a:buChar char="-"/>
            </a:pPr>
            <a:r>
              <a:rPr lang="en-US" dirty="0">
                <a:solidFill>
                  <a:srgbClr val="000000"/>
                </a:solidFill>
                <a:latin typeface="Tahoma"/>
              </a:rPr>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anchor="ctr"/>
          <a:lstStyle/>
          <a:p>
            <a:endParaRPr lang="en-US">
              <a:solidFill>
                <a:srgbClr val="000000"/>
              </a:solidFill>
              <a:latin typeface="Tahoma"/>
            </a:endParaRPr>
          </a:p>
        </p:txBody>
      </p:sp>
      <p:sp>
        <p:nvSpPr>
          <p:cNvPr id="15" name="TextBox 14"/>
          <p:cNvSpPr txBox="1"/>
          <p:nvPr/>
        </p:nvSpPr>
        <p:spPr>
          <a:xfrm>
            <a:off x="566056" y="1196756"/>
            <a:ext cx="3483429" cy="2031325"/>
          </a:xfrm>
          <a:prstGeom prst="rect">
            <a:avLst/>
          </a:prstGeom>
          <a:noFill/>
          <a:ln w="19050">
            <a:solidFill>
              <a:srgbClr val="003399"/>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j*</a:t>
            </a:r>
            <a:r>
              <a:rPr lang="en-US" dirty="0" err="1" smtClean="0">
                <a:solidFill>
                  <a:srgbClr val="000000"/>
                </a:solidFill>
                <a:latin typeface="Tahoma"/>
              </a:rPr>
              <a:t>linesize</a:t>
            </a:r>
            <a:r>
              <a:rPr lang="en-US" dirty="0" smtClean="0">
                <a:solidFill>
                  <a:srgbClr val="000000"/>
                </a:solidFill>
                <a:latin typeface="Tahoma"/>
              </a:rPr>
              <a:t>;</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20" name="Text Box 5"/>
          <p:cNvSpPr txBox="1">
            <a:spLocks noChangeArrowheads="1"/>
          </p:cNvSpPr>
          <p:nvPr/>
        </p:nvSpPr>
        <p:spPr bwMode="auto">
          <a:xfrm>
            <a:off x="2889787" y="2057524"/>
            <a:ext cx="1165704" cy="338554"/>
          </a:xfrm>
          <a:prstGeom prst="rect">
            <a:avLst/>
          </a:prstGeom>
          <a:noFill/>
          <a:ln w="9525">
            <a:noFill/>
            <a:miter lim="800000"/>
            <a:headEnd/>
            <a:tailEnd/>
          </a:ln>
        </p:spPr>
        <p:txBody>
          <a:bodyPr wrap="none">
            <a:spAutoFit/>
          </a:bodyPr>
          <a:lstStyle/>
          <a:p>
            <a:r>
              <a:rPr lang="en-US" sz="1600" b="1" dirty="0" smtClean="0">
                <a:solidFill>
                  <a:srgbClr val="003399"/>
                </a:solidFill>
                <a:latin typeface="Tahoma"/>
              </a:rPr>
              <a:t>streaming</a:t>
            </a:r>
            <a:endParaRPr lang="en-US" sz="1600" b="1" dirty="0">
              <a:solidFill>
                <a:srgbClr val="003399"/>
              </a:solidFill>
              <a:latin typeface="Tahoma"/>
            </a:endParaRPr>
          </a:p>
        </p:txBody>
      </p:sp>
      <p:sp>
        <p:nvSpPr>
          <p:cNvPr id="21" name="Text Box 6"/>
          <p:cNvSpPr txBox="1">
            <a:spLocks noChangeArrowheads="1"/>
          </p:cNvSpPr>
          <p:nvPr/>
        </p:nvSpPr>
        <p:spPr bwMode="auto">
          <a:xfrm>
            <a:off x="6845729" y="2050398"/>
            <a:ext cx="936475" cy="338554"/>
          </a:xfrm>
          <a:prstGeom prst="rect">
            <a:avLst/>
          </a:prstGeom>
          <a:noFill/>
          <a:ln w="9525">
            <a:noFill/>
            <a:miter lim="800000"/>
            <a:headEnd/>
            <a:tailEnd/>
          </a:ln>
        </p:spPr>
        <p:txBody>
          <a:bodyPr wrap="none">
            <a:spAutoFit/>
          </a:bodyPr>
          <a:lstStyle/>
          <a:p>
            <a:r>
              <a:rPr lang="en-US" sz="1600" b="1" dirty="0" smtClean="0">
                <a:solidFill>
                  <a:srgbClr val="FF0000"/>
                </a:solidFill>
                <a:latin typeface="Tahoma"/>
              </a:rPr>
              <a:t>random</a:t>
            </a:r>
            <a:endParaRPr lang="en-US" sz="1600" b="1" dirty="0">
              <a:solidFill>
                <a:srgbClr val="FF0000"/>
              </a:solidFill>
              <a:latin typeface="Tahoma"/>
            </a:endParaRPr>
          </a:p>
        </p:txBody>
      </p:sp>
      <p:sp>
        <p:nvSpPr>
          <p:cNvPr id="17" name="TextBox 1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28696983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103</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69"/>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53657" y="2078037"/>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Row decoder</a:t>
            </a:r>
          </a:p>
        </p:txBody>
      </p:sp>
      <p:sp>
        <p:nvSpPr>
          <p:cNvPr id="45072" name="Text Box 17"/>
          <p:cNvSpPr txBox="1">
            <a:spLocks noChangeArrowheads="1"/>
          </p:cNvSpPr>
          <p:nvPr/>
        </p:nvSpPr>
        <p:spPr bwMode="auto">
          <a:xfrm>
            <a:off x="5391150" y="4560094"/>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8"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44"/>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3"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3"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6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Data</a:t>
            </a:r>
          </a:p>
        </p:txBody>
      </p:sp>
      <p:sp>
        <p:nvSpPr>
          <p:cNvPr id="45086" name="Text Box 36"/>
          <p:cNvSpPr txBox="1">
            <a:spLocks noChangeArrowheads="1"/>
          </p:cNvSpPr>
          <p:nvPr/>
        </p:nvSpPr>
        <p:spPr bwMode="auto">
          <a:xfrm>
            <a:off x="5722938" y="3902869"/>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13" y="3371056"/>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5" y="3901281"/>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77250" name="Text Box 66"/>
          <p:cNvSpPr txBox="1">
            <a:spLocks noChangeArrowheads="1"/>
          </p:cNvSpPr>
          <p:nvPr/>
        </p:nvSpPr>
        <p:spPr bwMode="auto">
          <a:xfrm>
            <a:off x="742950" y="3371056"/>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16</a:t>
            </a:r>
          </a:p>
        </p:txBody>
      </p:sp>
      <p:sp>
        <p:nvSpPr>
          <p:cNvPr id="477251" name="Text Box 67"/>
          <p:cNvSpPr txBox="1">
            <a:spLocks noChangeArrowheads="1"/>
          </p:cNvSpPr>
          <p:nvPr/>
        </p:nvSpPr>
        <p:spPr bwMode="auto">
          <a:xfrm>
            <a:off x="811213" y="3004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2" name="Text Box 68"/>
          <p:cNvSpPr txBox="1">
            <a:spLocks noChangeArrowheads="1"/>
          </p:cNvSpPr>
          <p:nvPr/>
        </p:nvSpPr>
        <p:spPr bwMode="auto">
          <a:xfrm>
            <a:off x="712788" y="3004344"/>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111</a:t>
            </a:r>
          </a:p>
        </p:txBody>
      </p:sp>
      <p:sp>
        <p:nvSpPr>
          <p:cNvPr id="477255" name="Text Box 71"/>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6" name="Text Box 72"/>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7" name="Text Box 73"/>
          <p:cNvSpPr txBox="1">
            <a:spLocks noChangeArrowheads="1"/>
          </p:cNvSpPr>
          <p:nvPr/>
        </p:nvSpPr>
        <p:spPr bwMode="auto">
          <a:xfrm>
            <a:off x="827088"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5</a:t>
            </a:r>
          </a:p>
        </p:txBody>
      </p:sp>
      <p:sp>
        <p:nvSpPr>
          <p:cNvPr id="477258" name="Text Box 74"/>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9" name="Text Box 75"/>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0" name="Text Box 76"/>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1" name="Text Box 77"/>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2" name="Text Box 78"/>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2" y="3796506"/>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smtClean="0">
                <a:solidFill>
                  <a:srgbClr val="000000"/>
                </a:solidFill>
              </a:rPr>
              <a:t>Memory Request Buffer</a:t>
            </a:r>
          </a:p>
        </p:txBody>
      </p:sp>
      <p:sp>
        <p:nvSpPr>
          <p:cNvPr id="45117" name="Text Box 91"/>
          <p:cNvSpPr txBox="1">
            <a:spLocks noChangeArrowheads="1"/>
          </p:cNvSpPr>
          <p:nvPr/>
        </p:nvSpPr>
        <p:spPr bwMode="auto">
          <a:xfrm>
            <a:off x="423863" y="4949031"/>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STREAM</a:t>
            </a:r>
          </a:p>
        </p:txBody>
      </p:sp>
      <p:sp>
        <p:nvSpPr>
          <p:cNvPr id="45118" name="Text Box 92"/>
          <p:cNvSpPr txBox="1">
            <a:spLocks noChangeArrowheads="1"/>
          </p:cNvSpPr>
          <p:nvPr/>
        </p:nvSpPr>
        <p:spPr bwMode="auto">
          <a:xfrm>
            <a:off x="423863" y="5215731"/>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RANDOM</a:t>
            </a:r>
          </a:p>
        </p:txBody>
      </p:sp>
      <p:sp>
        <p:nvSpPr>
          <p:cNvPr id="66" name="Trapezoid 65"/>
          <p:cNvSpPr/>
          <p:nvPr/>
        </p:nvSpPr>
        <p:spPr bwMode="auto">
          <a:xfrm rot="10800000">
            <a:off x="5314950" y="4507706"/>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1"/>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dirty="0" smtClean="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smtClean="0">
                <a:solidFill>
                  <a:srgbClr val="FF0000"/>
                </a:solidFill>
                <a:latin typeface="Arial" charset="0"/>
                <a:ea typeface="ＭＳ Ｐゴシック" charset="0"/>
                <a:cs typeface="Arial" charset="0"/>
                <a:sym typeface="Wingdings" charset="0"/>
              </a:rPr>
              <a:t>128 </a:t>
            </a:r>
            <a:r>
              <a:rPr lang="en-US" sz="2000" dirty="0" smtClean="0">
                <a:solidFill>
                  <a:srgbClr val="FF0000"/>
                </a:solidFill>
                <a:latin typeface="Arial" charset="0"/>
                <a:ea typeface="ＭＳ Ｐゴシック" charset="0"/>
                <a:cs typeface="Arial" charset="0"/>
                <a:sym typeface="Wingdings" charset="0"/>
              </a:rPr>
              <a:t>(8KB/64B) </a:t>
            </a:r>
            <a:r>
              <a:rPr lang="en-US" sz="2800" dirty="0" smtClean="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31062697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73"/>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104</a:t>
            </a:fld>
            <a:endParaRPr lang="en-US" altLang="en-US" dirty="0">
              <a:solidFill>
                <a:srgbClr val="000000"/>
              </a:solidFill>
            </a:endParaRPr>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0" name="Text Box 7"/>
          <p:cNvSpPr txBox="1">
            <a:spLocks noChangeArrowheads="1"/>
          </p:cNvSpPr>
          <p:nvPr/>
        </p:nvSpPr>
        <p:spPr bwMode="auto">
          <a:xfrm>
            <a:off x="2974576" y="2516204"/>
            <a:ext cx="1847850" cy="366713"/>
          </a:xfrm>
          <a:prstGeom prst="rect">
            <a:avLst/>
          </a:prstGeom>
          <a:noFill/>
          <a:ln w="9525">
            <a:noFill/>
            <a:miter lim="800000"/>
            <a:headEnd/>
            <a:tailEnd/>
          </a:ln>
        </p:spPr>
        <p:txBody>
          <a:bodyPr wrap="none">
            <a:spAutoFit/>
          </a:bodyPr>
          <a:lstStyle/>
          <a:p>
            <a:r>
              <a:rPr lang="en-US" dirty="0">
                <a:solidFill>
                  <a:srgbClr val="CC0000"/>
                </a:solidFill>
                <a:latin typeface="Tahoma"/>
              </a:rPr>
              <a:t>1.18X slowdown</a:t>
            </a:r>
          </a:p>
        </p:txBody>
      </p:sp>
      <p:sp>
        <p:nvSpPr>
          <p:cNvPr id="11" name="Text Box 8"/>
          <p:cNvSpPr txBox="1">
            <a:spLocks noChangeArrowheads="1"/>
          </p:cNvSpPr>
          <p:nvPr/>
        </p:nvSpPr>
        <p:spPr bwMode="auto">
          <a:xfrm>
            <a:off x="6172497" y="1304585"/>
            <a:ext cx="1847850" cy="366712"/>
          </a:xfrm>
          <a:prstGeom prst="rect">
            <a:avLst/>
          </a:prstGeom>
          <a:noFill/>
          <a:ln w="9525">
            <a:noFill/>
            <a:miter lim="800000"/>
            <a:headEnd/>
            <a:tailEnd/>
          </a:ln>
        </p:spPr>
        <p:txBody>
          <a:bodyPr wrap="none">
            <a:spAutoFit/>
          </a:bodyPr>
          <a:lstStyle/>
          <a:p>
            <a:r>
              <a:rPr lang="en-US" dirty="0">
                <a:solidFill>
                  <a:srgbClr val="CC0000"/>
                </a:solidFill>
                <a:latin typeface="Tahoma"/>
              </a:rPr>
              <a:t>2.82X slowdown</a:t>
            </a:r>
          </a:p>
        </p:txBody>
      </p:sp>
      <p:sp>
        <p:nvSpPr>
          <p:cNvPr id="14" name="Oval 5"/>
          <p:cNvSpPr>
            <a:spLocks noChangeArrowheads="1"/>
          </p:cNvSpPr>
          <p:nvPr/>
        </p:nvSpPr>
        <p:spPr bwMode="auto">
          <a:xfrm>
            <a:off x="5146604" y="1214624"/>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5" name="Text Box 9"/>
          <p:cNvSpPr txBox="1">
            <a:spLocks noChangeArrowheads="1"/>
          </p:cNvSpPr>
          <p:nvPr/>
        </p:nvSpPr>
        <p:spPr bwMode="auto">
          <a:xfrm>
            <a:off x="251520" y="4941168"/>
            <a:ext cx="7699672" cy="1169551"/>
          </a:xfrm>
          <a:prstGeom prst="rect">
            <a:avLst/>
          </a:prstGeom>
          <a:noFill/>
          <a:ln w="9525">
            <a:noFill/>
            <a:miter lim="800000"/>
            <a:headEnd/>
            <a:tailEnd/>
          </a:ln>
        </p:spPr>
        <p:txBody>
          <a:bodyPr wrap="none">
            <a:spAutoFit/>
          </a:bodyPr>
          <a:lstStyle/>
          <a:p>
            <a:r>
              <a:rPr lang="en-US" dirty="0">
                <a:solidFill>
                  <a:srgbClr val="000000"/>
                </a:solidFill>
                <a:latin typeface="Tahoma"/>
              </a:rPr>
              <a:t>Results on Intel Pentium D running Windows XP</a:t>
            </a:r>
          </a:p>
          <a:p>
            <a:r>
              <a:rPr lang="en-US" dirty="0">
                <a:solidFill>
                  <a:srgbClr val="000000"/>
                </a:solidFill>
                <a:latin typeface="Tahoma"/>
              </a:rPr>
              <a:t>(Similar results for Intel Core Duo and AMD </a:t>
            </a:r>
            <a:r>
              <a:rPr lang="en-US" dirty="0" err="1">
                <a:solidFill>
                  <a:srgbClr val="000000"/>
                </a:solidFill>
                <a:latin typeface="Tahoma"/>
              </a:rPr>
              <a:t>Turion</a:t>
            </a:r>
            <a:r>
              <a:rPr lang="en-US" dirty="0">
                <a:solidFill>
                  <a:srgbClr val="000000"/>
                </a:solidFill>
                <a:latin typeface="Tahoma"/>
              </a:rPr>
              <a:t>, and on </a:t>
            </a:r>
            <a:r>
              <a:rPr lang="en-US" dirty="0" smtClean="0">
                <a:solidFill>
                  <a:srgbClr val="000000"/>
                </a:solidFill>
                <a:latin typeface="Tahoma"/>
              </a:rPr>
              <a:t>Fedora Linux) </a:t>
            </a:r>
            <a:endParaRPr lang="en-US" dirty="0">
              <a:solidFill>
                <a:srgbClr val="000000"/>
              </a:solidFill>
              <a:latin typeface="Tahoma"/>
            </a:endParaRPr>
          </a:p>
          <a:p>
            <a:endParaRPr lang="en-US" dirty="0">
              <a:solidFill>
                <a:srgbClr val="000000"/>
              </a:solidFill>
              <a:latin typeface="Tahoma"/>
            </a:endParaRPr>
          </a:p>
          <a:p>
            <a:endParaRPr lang="en-US" sz="1600" dirty="0">
              <a:solidFill>
                <a:srgbClr val="000000"/>
              </a:solidFill>
              <a:latin typeface="Tahoma"/>
            </a:endParaRPr>
          </a:p>
        </p:txBody>
      </p:sp>
      <p:sp>
        <p:nvSpPr>
          <p:cNvPr id="18" name="TextBox 17"/>
          <p:cNvSpPr txBox="1"/>
          <p:nvPr/>
        </p:nvSpPr>
        <p:spPr>
          <a:xfrm rot="16200000">
            <a:off x="857586" y="2628410"/>
            <a:ext cx="2681047" cy="400110"/>
          </a:xfrm>
          <a:prstGeom prst="rect">
            <a:avLst/>
          </a:prstGeom>
          <a:noFill/>
        </p:spPr>
        <p:txBody>
          <a:bodyPr wrap="square" rtlCol="0">
            <a:spAutoFit/>
          </a:bodyPr>
          <a:lstStyle/>
          <a:p>
            <a:pPr algn="ctr"/>
            <a:r>
              <a:rPr lang="en-US" sz="2000" dirty="0" smtClean="0">
                <a:solidFill>
                  <a:srgbClr val="000000"/>
                </a:solidFill>
                <a:latin typeface="Tahoma"/>
              </a:rPr>
              <a:t>Slowdown</a:t>
            </a:r>
            <a:endParaRPr lang="en-US" sz="2000" dirty="0">
              <a:solidFill>
                <a:srgbClr val="000000"/>
              </a:solidFill>
              <a:latin typeface="Tahoma"/>
            </a:endParaRPr>
          </a:p>
        </p:txBody>
      </p:sp>
      <p:graphicFrame>
        <p:nvGraphicFramePr>
          <p:cNvPr id="16" name="Content Placeholder 4"/>
          <p:cNvGraphicFramePr>
            <a:graphicFrameLocks/>
          </p:cNvGraphicFramePr>
          <p:nvPr/>
        </p:nvGraphicFramePr>
        <p:xfrm>
          <a:off x="2305608" y="1162511"/>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graphicFrame>
        <p:nvGraphicFramePr>
          <p:cNvPr id="19" name="Content Placeholder 4"/>
          <p:cNvGraphicFramePr>
            <a:graphicFrameLocks/>
          </p:cNvGraphicFramePr>
          <p:nvPr/>
        </p:nvGraphicFramePr>
        <p:xfrm>
          <a:off x="2302070" y="1162511"/>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21" name="TextBox 20"/>
          <p:cNvSpPr txBox="1"/>
          <p:nvPr/>
        </p:nvSpPr>
        <p:spPr>
          <a:xfrm>
            <a:off x="233416" y="5805264"/>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35269927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677902"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smtClean="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smtClean="0">
                <a:solidFill>
                  <a:srgbClr val="2C6123"/>
                </a:solidFill>
              </a:rPr>
              <a:t>[MICRO’07,’10,’11, ISCA’08’11’12, ASPLOS’10]</a:t>
            </a:r>
          </a:p>
          <a:p>
            <a:pPr eaLnBrk="1" hangingPunct="1">
              <a:lnSpc>
                <a:spcPct val="90000"/>
              </a:lnSpc>
              <a:defRPr/>
            </a:pPr>
            <a:r>
              <a:rPr lang="en-US" dirty="0" smtClean="0"/>
              <a:t>Low system performance </a:t>
            </a:r>
            <a:r>
              <a:rPr lang="en-US" sz="1400" dirty="0" smtClean="0">
                <a:solidFill>
                  <a:srgbClr val="2C6123"/>
                </a:solidFill>
              </a:rPr>
              <a:t>[IEEE Micro Top Picks </a:t>
            </a:r>
            <a:r>
              <a:rPr lang="en-US" sz="1400" dirty="0">
                <a:solidFill>
                  <a:srgbClr val="2C6123"/>
                </a:solidFill>
              </a:rPr>
              <a:t>’</a:t>
            </a:r>
            <a:r>
              <a:rPr lang="en-US" sz="1400" dirty="0" smtClean="0">
                <a:solidFill>
                  <a:srgbClr val="2C6123"/>
                </a:solidFill>
              </a:rPr>
              <a:t>09,’11a,’11b,’12]</a:t>
            </a:r>
          </a:p>
          <a:p>
            <a:pPr marL="0" indent="0" eaLnBrk="1" hangingPunct="1">
              <a:lnSpc>
                <a:spcPct val="90000"/>
              </a:lnSpc>
              <a:buFont typeface="Wingdings" charset="0"/>
              <a:buNone/>
              <a:defRPr/>
            </a:pPr>
            <a:endParaRPr lang="en-US" sz="1100" dirty="0" smtClean="0">
              <a:solidFill>
                <a:schemeClr val="tx1">
                  <a:lumMod val="60000"/>
                  <a:lumOff val="40000"/>
                </a:schemeClr>
              </a:solidFill>
              <a:sym typeface="Wingdings"/>
            </a:endParaRPr>
          </a:p>
          <a:p>
            <a:pPr marL="0" indent="0" algn="ctr" eaLnBrk="1" hangingPunct="1">
              <a:lnSpc>
                <a:spcPct val="90000"/>
              </a:lnSpc>
              <a:buFont typeface="Wingdings" charset="0"/>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105</a:t>
            </a:fld>
            <a:endParaRPr lang="en-US" altLang="en-US" dirty="0">
              <a:solidFill>
                <a:srgbClr val="000000"/>
              </a:solidFill>
            </a:endParaRPr>
          </a:p>
        </p:txBody>
      </p:sp>
    </p:spTree>
    <p:custDataLst>
      <p:tags r:id="rId2"/>
    </p:custDataLst>
    <p:extLst>
      <p:ext uri="{BB962C8B-B14F-4D97-AF65-F5344CB8AC3E}">
        <p14:creationId xmlns:p14="http://schemas.microsoft.com/office/powerpoint/2010/main" val="311852732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Distributed DoS in Networked Multi-Core Systems</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106</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3635895" y="1028742"/>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rtlCol="0">
            <a:spAutoFit/>
          </a:bodyPr>
          <a:lstStyle/>
          <a:p>
            <a:pPr algn="ctr"/>
            <a:r>
              <a:rPr lang="en-US" sz="1600" dirty="0" smtClean="0">
                <a:solidFill>
                  <a:srgbClr val="000000"/>
                </a:solidFill>
                <a:latin typeface="Tahoma"/>
              </a:rPr>
              <a:t>Attackers</a:t>
            </a:r>
          </a:p>
          <a:p>
            <a:pPr algn="ctr"/>
            <a:r>
              <a:rPr lang="en-US" sz="1600" dirty="0" smtClean="0">
                <a:solidFill>
                  <a:srgbClr val="000000"/>
                </a:solidFill>
                <a:latin typeface="Tahoma"/>
              </a:rPr>
              <a:t>(Cores 1-8)</a:t>
            </a:r>
            <a:endParaRPr lang="en-US" sz="1600" dirty="0">
              <a:solidFill>
                <a:srgbClr val="000000"/>
              </a:solidFill>
              <a:latin typeface="Tahoma"/>
            </a:endParaRPr>
          </a:p>
        </p:txBody>
      </p:sp>
      <p:sp>
        <p:nvSpPr>
          <p:cNvPr id="7" name="TextBox 6"/>
          <p:cNvSpPr txBox="1"/>
          <p:nvPr/>
        </p:nvSpPr>
        <p:spPr>
          <a:xfrm>
            <a:off x="5004048" y="972016"/>
            <a:ext cx="3168352" cy="584776"/>
          </a:xfrm>
          <a:prstGeom prst="rect">
            <a:avLst/>
          </a:prstGeom>
          <a:solidFill>
            <a:schemeClr val="bg1"/>
          </a:solidFill>
        </p:spPr>
        <p:txBody>
          <a:bodyPr wrap="square" rtlCol="0">
            <a:spAutoFit/>
          </a:bodyPr>
          <a:lstStyle/>
          <a:p>
            <a:pPr algn="ctr"/>
            <a:r>
              <a:rPr lang="en-US" sz="1600" dirty="0" smtClean="0">
                <a:solidFill>
                  <a:srgbClr val="000000"/>
                </a:solidFill>
                <a:latin typeface="Tahoma"/>
              </a:rPr>
              <a:t>Stock option pricing application</a:t>
            </a:r>
          </a:p>
          <a:p>
            <a:pPr algn="ctr"/>
            <a:r>
              <a:rPr lang="en-US" sz="1600" dirty="0" smtClean="0">
                <a:solidFill>
                  <a:srgbClr val="000000"/>
                </a:solidFill>
                <a:latin typeface="Tahoma"/>
              </a:rPr>
              <a:t>(Cores 9-64)</a:t>
            </a:r>
            <a:endParaRPr lang="en-US" sz="1600" dirty="0">
              <a:solidFill>
                <a:srgbClr val="000000"/>
              </a:solidFill>
              <a:latin typeface="Tahoma"/>
            </a:endParaRP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000000"/>
                </a:solidFill>
                <a:latin typeface="Tahoma"/>
              </a:rPr>
              <a:t>    Cores connected via </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packet-switched</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routers on chip</a:t>
            </a:r>
          </a:p>
        </p:txBody>
      </p:sp>
      <p:sp>
        <p:nvSpPr>
          <p:cNvPr id="10" name="Rectangle 3"/>
          <p:cNvSpPr txBox="1">
            <a:spLocks noChangeArrowheads="1"/>
          </p:cNvSpPr>
          <p:nvPr/>
        </p:nvSpPr>
        <p:spPr bwMode="auto">
          <a:xfrm>
            <a:off x="-324544" y="3807172"/>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FF0000"/>
                </a:solidFill>
                <a:latin typeface="Tahoma"/>
              </a:rPr>
              <a:t>     ~5000X slowdown</a:t>
            </a:r>
          </a:p>
        </p:txBody>
      </p:sp>
      <p:sp>
        <p:nvSpPr>
          <p:cNvPr id="11" name="Rectangle 10"/>
          <p:cNvSpPr/>
          <p:nvPr/>
        </p:nvSpPr>
        <p:spPr>
          <a:xfrm>
            <a:off x="179512" y="5157192"/>
            <a:ext cx="3672408" cy="1323439"/>
          </a:xfrm>
          <a:prstGeom prst="rect">
            <a:avLst/>
          </a:prstGeom>
        </p:spPr>
        <p:txBody>
          <a:bodyPr wrap="square">
            <a:spAutoFit/>
          </a:bodyPr>
          <a:lstStyle/>
          <a:p>
            <a:r>
              <a:rPr lang="en-US" sz="1600" dirty="0" smtClean="0">
                <a:solidFill>
                  <a:srgbClr val="000000"/>
                </a:solidFill>
                <a:latin typeface="Tahoma" charset="0"/>
              </a:rPr>
              <a:t>Grot, Hestness, Keckler, Mutlu, </a:t>
            </a:r>
          </a:p>
          <a:p>
            <a:r>
              <a:rPr lang="ja-JP" altLang="en-US" sz="1600" dirty="0" smtClean="0">
                <a:solidFill>
                  <a:srgbClr val="000000"/>
                </a:solidFill>
                <a:latin typeface="Tahoma" charset="0"/>
              </a:rPr>
              <a:t>“</a:t>
            </a:r>
            <a:r>
              <a:rPr lang="en-US" altLang="ja-JP" sz="1600" dirty="0" smtClean="0">
                <a:solidFill>
                  <a:srgbClr val="0000FF"/>
                </a:solidFill>
                <a:latin typeface="Tahoma" charset="0"/>
              </a:rPr>
              <a:t>Preemptive virtual clock</a:t>
            </a:r>
            <a:r>
              <a:rPr lang="en-US" altLang="ja-JP" sz="1600" dirty="0">
                <a:solidFill>
                  <a:srgbClr val="0000FF"/>
                </a:solidFill>
                <a:latin typeface="Tahoma" charset="0"/>
              </a:rPr>
              <a:t>: A Flexible,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Efficient</a:t>
            </a:r>
            <a:r>
              <a:rPr lang="en-US" altLang="ja-JP" sz="1600" dirty="0">
                <a:solidFill>
                  <a:srgbClr val="0000FF"/>
                </a:solidFill>
                <a:latin typeface="Tahoma" charset="0"/>
              </a:rPr>
              <a:t>, and Cost-effective QOS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Scheme </a:t>
            </a:r>
            <a:r>
              <a:rPr lang="en-US" altLang="ja-JP" sz="1600" dirty="0">
                <a:solidFill>
                  <a:srgbClr val="0000FF"/>
                </a:solidFill>
                <a:latin typeface="Tahoma" charset="0"/>
              </a:rPr>
              <a:t>for Networks-on-</a:t>
            </a:r>
            <a:r>
              <a:rPr lang="en-US" altLang="ja-JP" sz="1600" dirty="0" smtClean="0">
                <a:solidFill>
                  <a:srgbClr val="0000FF"/>
                </a:solidFill>
                <a:latin typeface="Tahoma" charset="0"/>
              </a:rPr>
              <a:t>Chip,“</a:t>
            </a:r>
          </a:p>
          <a:p>
            <a:r>
              <a:rPr lang="en-US" altLang="ja-JP" sz="1600" dirty="0" smtClean="0">
                <a:solidFill>
                  <a:srgbClr val="000000"/>
                </a:solidFill>
                <a:latin typeface="Tahoma" charset="0"/>
              </a:rPr>
              <a:t>MICRO 2009.</a:t>
            </a:r>
            <a:endParaRPr lang="en-US" sz="1600" dirty="0">
              <a:solidFill>
                <a:srgbClr val="000000"/>
              </a:solidFill>
              <a:latin typeface="Tahoma"/>
              <a:cs typeface="Arial" charset="0"/>
            </a:endParaRPr>
          </a:p>
        </p:txBody>
      </p:sp>
    </p:spTree>
    <p:extLst>
      <p:ext uri="{BB962C8B-B14F-4D97-AF65-F5344CB8AC3E}">
        <p14:creationId xmlns:p14="http://schemas.microsoft.com/office/powerpoint/2010/main" val="1168188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Solution: </a:t>
            </a:r>
            <a:r>
              <a:rPr lang="en-US" dirty="0">
                <a:latin typeface="Garamond" charset="0"/>
              </a:rPr>
              <a:t>QoS-</a:t>
            </a:r>
            <a:r>
              <a:rPr lang="en-US" dirty="0" smtClean="0">
                <a:latin typeface="Garamond" charset="0"/>
              </a:rPr>
              <a:t>Aware, Predictable Memory</a:t>
            </a:r>
            <a:endParaRPr lang="en-US" dirty="0">
              <a:latin typeface="Garamond" charset="0"/>
            </a:endParaRPr>
          </a:p>
        </p:txBody>
      </p:sp>
    </p:spTree>
    <p:extLst>
      <p:ext uri="{BB962C8B-B14F-4D97-AF65-F5344CB8AC3E}">
        <p14:creationId xmlns:p14="http://schemas.microsoft.com/office/powerpoint/2010/main" val="1013178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108</a:t>
            </a:fld>
            <a:endParaRPr lang="en-US"/>
          </a:p>
        </p:txBody>
      </p:sp>
      <p:sp>
        <p:nvSpPr>
          <p:cNvPr id="7" name="Rectangle 6"/>
          <p:cNvSpPr/>
          <p:nvPr/>
        </p:nvSpPr>
        <p:spPr>
          <a:xfrm>
            <a:off x="899592" y="5180494"/>
            <a:ext cx="5544616"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5130517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422"/>
            <a:ext cx="8915400" cy="5195664"/>
          </a:xfrm>
        </p:spPr>
        <p:txBody>
          <a:bodyPr/>
          <a:lstStyle/>
          <a:p>
            <a:r>
              <a:rPr lang="en-US" dirty="0" smtClean="0">
                <a:solidFill>
                  <a:srgbClr val="0000FF"/>
                </a:solidFill>
              </a:rPr>
              <a:t>Memory Channel Partitioning</a:t>
            </a:r>
          </a:p>
          <a:p>
            <a:pPr lvl="1"/>
            <a:r>
              <a:rPr lang="en-US" dirty="0" smtClean="0"/>
              <a:t>Idea: System software maps badly-interfering applications’ pages to different channels </a:t>
            </a:r>
            <a:r>
              <a:rPr lang="en-US" sz="1800" dirty="0" smtClean="0">
                <a:solidFill>
                  <a:srgbClr val="008000"/>
                </a:solidFill>
              </a:rPr>
              <a:t>[</a:t>
            </a:r>
            <a:r>
              <a:rPr lang="en-US" sz="1800" dirty="0" err="1" smtClean="0">
                <a:solidFill>
                  <a:srgbClr val="008000"/>
                </a:solidFill>
              </a:rPr>
              <a:t>Muralidhara</a:t>
            </a:r>
            <a:r>
              <a:rPr lang="en-US" sz="1800" dirty="0" smtClean="0">
                <a:solidFill>
                  <a:srgbClr val="008000"/>
                </a:solidFill>
              </a:rPr>
              <a:t>+, MICRO’11]</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sz="2000" dirty="0" smtClean="0"/>
          </a:p>
          <a:p>
            <a:r>
              <a:rPr lang="en-US" sz="2000" dirty="0" smtClean="0"/>
              <a:t>Separate data of low/high intensity and low/high row-locality applications</a:t>
            </a:r>
          </a:p>
          <a:p>
            <a:r>
              <a:rPr lang="en-US" sz="2000" dirty="0" smtClean="0"/>
              <a:t>Especially effective in reducing interference of threads with “medium” and “heavy” memory intensity </a:t>
            </a:r>
          </a:p>
          <a:p>
            <a:pPr lvl="1"/>
            <a:r>
              <a:rPr lang="en-US" sz="1800" dirty="0" smtClean="0"/>
              <a:t>11% higher performance over existing systems (200 workloads)</a:t>
            </a:r>
            <a:endParaRPr lang="en-US" sz="1800" dirty="0"/>
          </a:p>
        </p:txBody>
      </p:sp>
      <p:sp>
        <p:nvSpPr>
          <p:cNvPr id="2" name="Title 1"/>
          <p:cNvSpPr>
            <a:spLocks noGrp="1"/>
          </p:cNvSpPr>
          <p:nvPr>
            <p:ph type="title"/>
          </p:nvPr>
        </p:nvSpPr>
        <p:spPr/>
        <p:txBody>
          <a:bodyPr/>
          <a:lstStyle/>
          <a:p>
            <a:r>
              <a:rPr lang="en-US" sz="3600" dirty="0" smtClean="0"/>
              <a:t>A Mechanism to Reduce Memory Interference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109</a:t>
            </a:fld>
            <a:endParaRPr lang="en-US" altLang="en-US"/>
          </a:p>
        </p:txBody>
      </p:sp>
      <p:grpSp>
        <p:nvGrpSpPr>
          <p:cNvPr id="12" name="Group 11"/>
          <p:cNvGrpSpPr/>
          <p:nvPr/>
        </p:nvGrpSpPr>
        <p:grpSpPr>
          <a:xfrm>
            <a:off x="160512" y="1988840"/>
            <a:ext cx="4125504" cy="3105636"/>
            <a:chOff x="160512" y="1988840"/>
            <a:chExt cx="4125504" cy="3105636"/>
          </a:xfrm>
        </p:grpSpPr>
        <p:sp>
          <p:nvSpPr>
            <p:cNvPr id="8" name="Rectangle 7"/>
            <p:cNvSpPr/>
            <p:nvPr/>
          </p:nvSpPr>
          <p:spPr>
            <a:xfrm>
              <a:off x="160512" y="2696843"/>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9" name="Rectangle 8"/>
            <p:cNvSpPr/>
            <p:nvPr/>
          </p:nvSpPr>
          <p:spPr>
            <a:xfrm>
              <a:off x="160512" y="3826815"/>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10" name="Rectangle 9"/>
            <p:cNvSpPr/>
            <p:nvPr/>
          </p:nvSpPr>
          <p:spPr>
            <a:xfrm>
              <a:off x="3002058" y="2430968"/>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TextBox 10"/>
            <p:cNvSpPr txBox="1"/>
            <p:nvPr/>
          </p:nvSpPr>
          <p:spPr>
            <a:xfrm>
              <a:off x="3067587" y="2093084"/>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962719"/>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5" name="Rectangle 14"/>
            <p:cNvSpPr/>
            <p:nvPr/>
          </p:nvSpPr>
          <p:spPr>
            <a:xfrm>
              <a:off x="3002058" y="3627408"/>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TextBox 15"/>
            <p:cNvSpPr txBox="1"/>
            <p:nvPr/>
          </p:nvSpPr>
          <p:spPr>
            <a:xfrm>
              <a:off x="3067587" y="4416458"/>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sp>
          <p:nvSpPr>
            <p:cNvPr id="17" name="Rectangle 16"/>
            <p:cNvSpPr/>
            <p:nvPr/>
          </p:nvSpPr>
          <p:spPr>
            <a:xfrm>
              <a:off x="3069635" y="369387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18" name="Rectangle 17"/>
            <p:cNvSpPr/>
            <p:nvPr/>
          </p:nvSpPr>
          <p:spPr>
            <a:xfrm>
              <a:off x="3069635" y="4092691"/>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20" name="Straight Connector 19"/>
            <p:cNvCxnSpPr/>
            <p:nvPr/>
          </p:nvCxnSpPr>
          <p:spPr>
            <a:xfrm>
              <a:off x="2664174"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364499"/>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69635" y="2497437"/>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3342"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9" name="Rectangle 28"/>
            <p:cNvSpPr/>
            <p:nvPr/>
          </p:nvSpPr>
          <p:spPr>
            <a:xfrm>
              <a:off x="237618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0" name="Rectangle 29"/>
            <p:cNvSpPr/>
            <p:nvPr/>
          </p:nvSpPr>
          <p:spPr>
            <a:xfrm>
              <a:off x="1367408"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1" name="Rectangle 30"/>
            <p:cNvSpPr/>
            <p:nvPr/>
          </p:nvSpPr>
          <p:spPr>
            <a:xfrm>
              <a:off x="270259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238105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2052448"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Rectangle 33"/>
            <p:cNvSpPr/>
            <p:nvPr/>
          </p:nvSpPr>
          <p:spPr>
            <a:xfrm>
              <a:off x="203476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5" name="Rectangle 34"/>
            <p:cNvSpPr/>
            <p:nvPr/>
          </p:nvSpPr>
          <p:spPr>
            <a:xfrm>
              <a:off x="2729469" y="3120628"/>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4" name="Rectangle 43"/>
            <p:cNvSpPr/>
            <p:nvPr/>
          </p:nvSpPr>
          <p:spPr>
            <a:xfrm>
              <a:off x="1705292" y="2696843"/>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1" name="TextBox 120"/>
            <p:cNvSpPr txBox="1"/>
            <p:nvPr/>
          </p:nvSpPr>
          <p:spPr>
            <a:xfrm>
              <a:off x="611560" y="4725144"/>
              <a:ext cx="3456384" cy="369332"/>
            </a:xfrm>
            <a:prstGeom prst="rect">
              <a:avLst/>
            </a:prstGeom>
            <a:noFill/>
          </p:spPr>
          <p:txBody>
            <a:bodyPr wrap="square" rtlCol="0">
              <a:spAutoFit/>
            </a:bodyPr>
            <a:lstStyle/>
            <a:p>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6" name="Group 131"/>
            <p:cNvGrpSpPr/>
            <p:nvPr/>
          </p:nvGrpSpPr>
          <p:grpSpPr>
            <a:xfrm>
              <a:off x="1187624" y="1988840"/>
              <a:ext cx="1872208" cy="642490"/>
              <a:chOff x="1187624" y="1731288"/>
              <a:chExt cx="1872208" cy="642490"/>
            </a:xfrm>
          </p:grpSpPr>
          <p:cxnSp>
            <p:nvCxnSpPr>
              <p:cNvPr id="125" name="Straight Arrow Connector 124"/>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1731288"/>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27" name="TextBox 126"/>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28" name="TextBox 127"/>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29" name="TextBox 128"/>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30" name="TextBox 129"/>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31" name="TextBox 130"/>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grpSp>
      <p:grpSp>
        <p:nvGrpSpPr>
          <p:cNvPr id="13" name="Group 12"/>
          <p:cNvGrpSpPr/>
          <p:nvPr/>
        </p:nvGrpSpPr>
        <p:grpSpPr>
          <a:xfrm>
            <a:off x="4804312" y="1939922"/>
            <a:ext cx="4160176" cy="3154554"/>
            <a:chOff x="4804312" y="1939922"/>
            <a:chExt cx="4160176" cy="3154554"/>
          </a:xfrm>
        </p:grpSpPr>
        <p:sp>
          <p:nvSpPr>
            <p:cNvPr id="122" name="TextBox 121"/>
            <p:cNvSpPr txBox="1"/>
            <p:nvPr/>
          </p:nvSpPr>
          <p:spPr>
            <a:xfrm>
              <a:off x="4932040" y="4725144"/>
              <a:ext cx="3024336" cy="369332"/>
            </a:xfrm>
            <a:prstGeom prst="rect">
              <a:avLst/>
            </a:prstGeom>
            <a:noFill/>
          </p:spPr>
          <p:txBody>
            <a:bodyPr wrap="square" rtlCol="0">
              <a:spAutoFit/>
            </a:bodyPr>
            <a:lstStyle/>
            <a:p>
              <a:pPr algn="ctr"/>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661279"/>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74" name="Rectangle 73"/>
            <p:cNvSpPr/>
            <p:nvPr/>
          </p:nvSpPr>
          <p:spPr>
            <a:xfrm>
              <a:off x="4804312" y="3791251"/>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75" name="Rectangle 74"/>
            <p:cNvSpPr/>
            <p:nvPr/>
          </p:nvSpPr>
          <p:spPr>
            <a:xfrm>
              <a:off x="7645858" y="2395404"/>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6" name="TextBox 75"/>
            <p:cNvSpPr txBox="1"/>
            <p:nvPr/>
          </p:nvSpPr>
          <p:spPr>
            <a:xfrm>
              <a:off x="7711387" y="2057520"/>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77" name="Rectangle 76"/>
            <p:cNvSpPr/>
            <p:nvPr/>
          </p:nvSpPr>
          <p:spPr>
            <a:xfrm>
              <a:off x="7713435" y="2927155"/>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78" name="Rectangle 77"/>
            <p:cNvSpPr/>
            <p:nvPr/>
          </p:nvSpPr>
          <p:spPr>
            <a:xfrm>
              <a:off x="7645858" y="3591844"/>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9" name="Rectangle 78"/>
            <p:cNvSpPr/>
            <p:nvPr/>
          </p:nvSpPr>
          <p:spPr>
            <a:xfrm>
              <a:off x="7713435" y="3658313"/>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0" name="Rectangle 79"/>
            <p:cNvSpPr/>
            <p:nvPr/>
          </p:nvSpPr>
          <p:spPr>
            <a:xfrm>
              <a:off x="7713435" y="405712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81" name="Straight Connector 80"/>
            <p:cNvCxnSpPr/>
            <p:nvPr/>
          </p:nvCxnSpPr>
          <p:spPr>
            <a:xfrm>
              <a:off x="7307974"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328935"/>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435" y="2461873"/>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7" name="Rectangle 86"/>
            <p:cNvSpPr/>
            <p:nvPr/>
          </p:nvSpPr>
          <p:spPr>
            <a:xfrm>
              <a:off x="7367142"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8" name="Rectangle 87"/>
            <p:cNvSpPr/>
            <p:nvPr/>
          </p:nvSpPr>
          <p:spPr>
            <a:xfrm>
              <a:off x="701998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9" name="Rectangle 88"/>
            <p:cNvSpPr/>
            <p:nvPr/>
          </p:nvSpPr>
          <p:spPr>
            <a:xfrm>
              <a:off x="6346488"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3" name="Rectangle 92"/>
            <p:cNvSpPr/>
            <p:nvPr/>
          </p:nvSpPr>
          <p:spPr>
            <a:xfrm>
              <a:off x="667856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5" name="Rectangle 94"/>
            <p:cNvSpPr/>
            <p:nvPr/>
          </p:nvSpPr>
          <p:spPr>
            <a:xfrm>
              <a:off x="7354932" y="3762752"/>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96" name="Group 131"/>
            <p:cNvGrpSpPr/>
            <p:nvPr/>
          </p:nvGrpSpPr>
          <p:grpSpPr>
            <a:xfrm>
              <a:off x="5831424" y="1939922"/>
              <a:ext cx="1894645" cy="655844"/>
              <a:chOff x="1187624" y="1717934"/>
              <a:chExt cx="1894645" cy="655844"/>
            </a:xfrm>
          </p:grpSpPr>
          <p:cxnSp>
            <p:nvCxnSpPr>
              <p:cNvPr id="123" name="Straight Arrow Connector 122"/>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117" y="1717934"/>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32" name="TextBox 131"/>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33" name="TextBox 132"/>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41" name="TextBox 140"/>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42" name="TextBox 141"/>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43" name="TextBox 142"/>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sp>
          <p:nvSpPr>
            <p:cNvPr id="145" name="Rectangle 144"/>
            <p:cNvSpPr/>
            <p:nvPr/>
          </p:nvSpPr>
          <p:spPr>
            <a:xfrm>
              <a:off x="7366902"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701974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6346248"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67832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TextBox 150"/>
            <p:cNvSpPr txBox="1"/>
            <p:nvPr/>
          </p:nvSpPr>
          <p:spPr>
            <a:xfrm>
              <a:off x="7748107" y="4397340"/>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grpSp>
    </p:spTree>
    <p:extLst>
      <p:ext uri="{BB962C8B-B14F-4D97-AF65-F5344CB8AC3E}">
        <p14:creationId xmlns:p14="http://schemas.microsoft.com/office/powerpoint/2010/main" val="2891965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 </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capacity</a:t>
            </a:r>
            <a:r>
              <a:rPr lang="en-US" dirty="0">
                <a:solidFill>
                  <a:srgbClr val="FF0000"/>
                </a:solidFill>
                <a:latin typeface="Tahoma" charset="0"/>
                <a:ea typeface="ＭＳ Ｐゴシック" charset="0"/>
              </a:rPr>
              <a:t> </a:t>
            </a:r>
            <a:r>
              <a:rPr lang="en-US" dirty="0" smtClean="0">
                <a:solidFill>
                  <a:srgbClr val="FF0000"/>
                </a:solidFill>
                <a:latin typeface="Tahoma" charset="0"/>
                <a:ea typeface="ＭＳ Ｐゴシック" charset="0"/>
              </a:rPr>
              <a:t>(density), </a:t>
            </a:r>
            <a:r>
              <a:rPr lang="en-US" dirty="0">
                <a:solidFill>
                  <a:srgbClr val="FF0000"/>
                </a:solidFill>
                <a:latin typeface="Tahoma" charset="0"/>
                <a:ea typeface="ＭＳ Ｐゴシック" charset="0"/>
              </a:rPr>
              <a:t>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E99A2B-29DD-5A4F-B100-24CE86C78EE3}" type="slidenum">
              <a:rPr lang="en-US" sz="1600">
                <a:solidFill>
                  <a:srgbClr val="000000"/>
                </a:solidFill>
                <a:latin typeface="Garamond" charset="0"/>
              </a:rPr>
              <a:pPr eaLnBrk="1" hangingPunct="1"/>
              <a:t>11</a:t>
            </a:fld>
            <a:endParaRPr lang="en-US" sz="1600" dirty="0">
              <a:solidFill>
                <a:srgbClr val="000000"/>
              </a:solidFill>
              <a:latin typeface="Garamond" charset="0"/>
            </a:endParaRPr>
          </a:p>
        </p:txBody>
      </p:sp>
    </p:spTree>
    <p:extLst>
      <p:ext uri="{BB962C8B-B14F-4D97-AF65-F5344CB8AC3E}">
        <p14:creationId xmlns:p14="http://schemas.microsoft.com/office/powerpoint/2010/main" val="2488467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Memory Channel Partitioning</a:t>
            </a:r>
            <a:endParaRPr lang="en-US" dirty="0"/>
          </a:p>
        </p:txBody>
      </p:sp>
      <p:sp>
        <p:nvSpPr>
          <p:cNvPr id="3" name="Content Placeholder 2"/>
          <p:cNvSpPr>
            <a:spLocks noGrp="1"/>
          </p:cNvSpPr>
          <p:nvPr>
            <p:ph idx="1"/>
          </p:nvPr>
        </p:nvSpPr>
        <p:spPr/>
        <p:txBody>
          <a:bodyPr/>
          <a:lstStyle/>
          <a:p>
            <a:r>
              <a:rPr lang="en-US" sz="2000" dirty="0" err="1"/>
              <a:t>Sai</a:t>
            </a:r>
            <a:r>
              <a:rPr lang="en-US" sz="2000" dirty="0"/>
              <a:t> </a:t>
            </a:r>
            <a:r>
              <a:rPr lang="en-US" sz="2000" dirty="0" err="1"/>
              <a:t>Prashanth</a:t>
            </a:r>
            <a:r>
              <a:rPr lang="en-US" sz="2000" dirty="0"/>
              <a:t> </a:t>
            </a:r>
            <a:r>
              <a:rPr lang="en-US" sz="2000" dirty="0" err="1"/>
              <a:t>Muralidhara</a:t>
            </a:r>
            <a:r>
              <a:rPr lang="en-US" sz="2000" dirty="0"/>
              <a:t>, Lavanya Subramanian, </a:t>
            </a:r>
            <a:r>
              <a:rPr lang="en-US" sz="2000" u="sng" dirty="0"/>
              <a:t>Onur Mutlu</a:t>
            </a:r>
            <a:r>
              <a:rPr lang="en-US" sz="2000" dirty="0"/>
              <a:t>, </a:t>
            </a:r>
            <a:r>
              <a:rPr lang="en-US" sz="2000" dirty="0" err="1"/>
              <a:t>Mahmut</a:t>
            </a:r>
            <a:r>
              <a:rPr lang="en-US" sz="2000" dirty="0"/>
              <a:t> </a:t>
            </a:r>
            <a:r>
              <a:rPr lang="en-US" sz="2000" dirty="0" err="1"/>
              <a:t>Kandemir</a:t>
            </a:r>
            <a:r>
              <a:rPr lang="en-US" sz="2000" dirty="0"/>
              <a:t>, and Thomas Moscibroda, </a:t>
            </a:r>
            <a:br>
              <a:rPr lang="en-US" sz="2000" dirty="0"/>
            </a:br>
            <a:r>
              <a:rPr lang="en-US" sz="2000" b="1" dirty="0">
                <a:hlinkClick r:id="rId2"/>
              </a:rPr>
              <a:t>"Reducing Memory Interference in Multicore Systems via Application-Aware Memory Channel Partitioning"</a:t>
            </a:r>
            <a:r>
              <a:rPr lang="en-US" sz="2000" dirty="0"/>
              <a:t/>
            </a:r>
            <a:br>
              <a:rPr lang="en-US" sz="2000" dirty="0"/>
            </a:br>
            <a:r>
              <a:rPr lang="en-US" sz="2000" i="1" dirty="0"/>
              <a:t>Proceedings of the </a:t>
            </a:r>
            <a:r>
              <a:rPr lang="en-US" sz="2000" i="1" dirty="0">
                <a:hlinkClick r:id="rId3"/>
              </a:rPr>
              <a:t>44th International Symposium on Microarchitecture</a:t>
            </a:r>
            <a:r>
              <a:rPr lang="en-US" sz="2000" i="1" dirty="0"/>
              <a:t> (</a:t>
            </a:r>
            <a:r>
              <a:rPr lang="en-US" sz="2000" b="1" i="1" dirty="0"/>
              <a:t>MICRO</a:t>
            </a:r>
            <a:r>
              <a:rPr lang="en-US" sz="2000" i="1" dirty="0"/>
              <a:t>)</a:t>
            </a:r>
            <a:r>
              <a:rPr lang="en-US" sz="2000" dirty="0"/>
              <a:t>, Porto </a:t>
            </a:r>
            <a:r>
              <a:rPr lang="en-US" sz="2000" dirty="0" err="1"/>
              <a:t>Alegre</a:t>
            </a:r>
            <a:r>
              <a:rPr lang="en-US" sz="2000" dirty="0"/>
              <a:t>, Brazil, December 2011. </a:t>
            </a:r>
            <a:r>
              <a:rPr lang="en-US" sz="2000" dirty="0">
                <a:hlinkClick r:id="rId4"/>
              </a:rPr>
              <a:t>Slides (pptx)</a:t>
            </a:r>
            <a:r>
              <a:rPr lang="en-US" sz="2000" dirty="0"/>
              <a:t> </a:t>
            </a:r>
          </a:p>
        </p:txBody>
      </p:sp>
      <p:sp>
        <p:nvSpPr>
          <p:cNvPr id="4" name="Slide Number Placeholder 3"/>
          <p:cNvSpPr>
            <a:spLocks noGrp="1"/>
          </p:cNvSpPr>
          <p:nvPr>
            <p:ph type="sldNum" sz="quarter" idx="11"/>
          </p:nvPr>
        </p:nvSpPr>
        <p:spPr/>
        <p:txBody>
          <a:bodyPr/>
          <a:lstStyle/>
          <a:p>
            <a:fld id="{27F28456-B93E-5440-A8F9-7EDDF5DA4557}" type="slidenum">
              <a:rPr lang="en-US" smtClean="0"/>
              <a:pPr/>
              <a:t>110</a:t>
            </a:fld>
            <a:endParaRPr lang="en-US"/>
          </a:p>
        </p:txBody>
      </p:sp>
    </p:spTree>
    <p:extLst>
      <p:ext uri="{BB962C8B-B14F-4D97-AF65-F5344CB8AC3E}">
        <p14:creationId xmlns:p14="http://schemas.microsoft.com/office/powerpoint/2010/main" val="2726041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111</a:t>
            </a:fld>
            <a:endParaRPr lang="en-US"/>
          </a:p>
        </p:txBody>
      </p:sp>
      <p:sp>
        <p:nvSpPr>
          <p:cNvPr id="6" name="Rectangle 5"/>
          <p:cNvSpPr/>
          <p:nvPr/>
        </p:nvSpPr>
        <p:spPr>
          <a:xfrm>
            <a:off x="899592" y="1844824"/>
            <a:ext cx="360040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1745204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112</a:t>
            </a:fld>
            <a:endParaRPr lang="en-US" altLang="en-US">
              <a:solidFill>
                <a:srgbClr val="000000"/>
              </a:solidFill>
            </a:endParaRPr>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25" tIns="45713" rIns="91425" bIns="45713" rtlCol="0" anchor="ctr"/>
          <a:lstStyle/>
          <a:p>
            <a:pPr algn="ctr" defTabSz="914259">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13" rIns="0" bIns="45713" rtlCol="0" anchor="ctr"/>
          <a:lstStyle/>
          <a:p>
            <a:pPr algn="ctr" defTabSz="914259">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defTabSz="914259">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0"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25" tIns="45713" rIns="91425" bIns="45713" rtlCol="0">
            <a:spAutoFit/>
          </a:bodyPr>
          <a:lstStyle/>
          <a:p>
            <a:pPr defTabSz="914259">
              <a:defRPr/>
            </a:pPr>
            <a:r>
              <a:rPr lang="en-US" sz="2400" i="1" kern="0" dirty="0">
                <a:solidFill>
                  <a:srgbClr val="FF0000"/>
                </a:solidFill>
                <a:latin typeface="Tahoma"/>
              </a:rPr>
              <a:t>Resolves memory contention by scheduling requests</a:t>
            </a:r>
          </a:p>
        </p:txBody>
      </p:sp>
    </p:spTree>
    <p:extLst>
      <p:ext uri="{BB962C8B-B14F-4D97-AF65-F5344CB8AC3E}">
        <p14:creationId xmlns:p14="http://schemas.microsoft.com/office/powerpoint/2010/main" val="31452132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113</a:t>
            </a:fld>
            <a:endParaRPr lang="en-US" altLang="en-US">
              <a:solidFill>
                <a:srgbClr val="000000"/>
              </a:solidFill>
            </a:endParaRPr>
          </a:p>
        </p:txBody>
      </p:sp>
    </p:spTree>
    <p:extLst>
      <p:ext uri="{BB962C8B-B14F-4D97-AF65-F5344CB8AC3E}">
        <p14:creationId xmlns:p14="http://schemas.microsoft.com/office/powerpoint/2010/main" val="7280693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114</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higher</a:t>
            </a:r>
          </a:p>
          <a:p>
            <a:pPr algn="ctr" defTabSz="914259"/>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259"/>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1439800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115</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a:lnSpc>
                <a:spcPct val="80000"/>
              </a:lnSpc>
            </a:pPr>
            <a:r>
              <a:rPr lang="en-US" sz="2400" i="1" dirty="0">
                <a:solidFill>
                  <a:prstClr val="black"/>
                </a:solidFill>
                <a:latin typeface="Calibri"/>
              </a:rPr>
              <a:t>higher</a:t>
            </a:r>
          </a:p>
          <a:p>
            <a:pPr algn="ctr" defTabSz="914259">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Unfairness caused by memory-intensive being prioritized over each other </a:t>
            </a:r>
          </a:p>
          <a:p>
            <a:pPr marL="914259" lvl="2" defTabSz="914259">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2600841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116</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a:lnSpc>
                <a:spcPct val="80000"/>
              </a:lnSpc>
            </a:pPr>
            <a:r>
              <a:rPr lang="en-US" sz="2000" b="1" dirty="0">
                <a:solidFill>
                  <a:srgbClr val="4F81BD">
                    <a:lumMod val="75000"/>
                  </a:srgbClr>
                </a:solidFill>
                <a:latin typeface="Calibri"/>
              </a:rPr>
              <a:t>Non-intensive </a:t>
            </a:r>
          </a:p>
          <a:p>
            <a:pPr algn="ctr" defTabSz="914259">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000" kern="0" dirty="0">
              <a:solidFill>
                <a:sysClr val="window" lastClr="FFFFFF"/>
              </a:solidFill>
              <a:latin typeface="Calibri"/>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Fairness</a:t>
            </a:r>
          </a:p>
        </p:txBody>
      </p:sp>
    </p:spTree>
    <p:extLst>
      <p:ext uri="{BB962C8B-B14F-4D97-AF65-F5344CB8AC3E}">
        <p14:creationId xmlns:p14="http://schemas.microsoft.com/office/powerpoint/2010/main" val="538057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1499334"/>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117</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a:r>
              <a:rPr lang="en-US" sz="2800" i="1" dirty="0">
                <a:solidFill>
                  <a:srgbClr val="FF0000"/>
                </a:solidFill>
                <a:latin typeface="Calibri"/>
              </a:rPr>
              <a:t>TCM, a heterogeneous scheduling policy,</a:t>
            </a:r>
          </a:p>
          <a:p>
            <a:pPr algn="ctr" defTabSz="914259"/>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2419274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118</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537174480"/>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567071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Memory QoS in a Parallel Application</a:t>
            </a:r>
            <a:endParaRPr lang="en-US" sz="36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119</a:t>
            </a:fld>
            <a:endParaRPr lang="en-US" altLang="en-US">
              <a:solidFill>
                <a:srgbClr val="000000"/>
              </a:solidFill>
            </a:endParaRPr>
          </a:p>
        </p:txBody>
      </p:sp>
    </p:spTree>
    <p:extLst>
      <p:ext uri="{BB962C8B-B14F-4D97-AF65-F5344CB8AC3E}">
        <p14:creationId xmlns:p14="http://schemas.microsoft.com/office/powerpoint/2010/main" val="36243163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a:t>
            </a:r>
            <a:r>
              <a:rPr lang="en-US" dirty="0" smtClean="0">
                <a:latin typeface="Tahoma" charset="0"/>
                <a:ea typeface="ＭＳ Ｐゴシック" charset="0"/>
                <a:cs typeface="ＭＳ Ｐゴシック" charset="0"/>
              </a:rPr>
              <a:t>Systems</a:t>
            </a:r>
          </a:p>
          <a:p>
            <a:pPr eaLnBrk="1" hangingPunct="1"/>
            <a:r>
              <a:rPr lang="en-US" dirty="0" smtClean="0">
                <a:latin typeface="Tahoma" charset="0"/>
                <a:ea typeface="ＭＳ Ｐゴシック" charset="0"/>
                <a:cs typeface="ＭＳ Ｐゴシック" charset="0"/>
              </a:rPr>
              <a:t>The Memory Interference/QoS Problem and Solutions</a:t>
            </a:r>
          </a:p>
          <a:p>
            <a:pPr lvl="1" eaLnBrk="1" hangingPunct="1"/>
            <a:r>
              <a:rPr lang="en-US" dirty="0" smtClean="0">
                <a:latin typeface="Tahoma" charset="0"/>
                <a:ea typeface="ＭＳ Ｐゴシック" charset="0"/>
                <a:cs typeface="ＭＳ Ｐゴシック" charset="0"/>
              </a:rPr>
              <a:t>QoS-Aware Memory Systems</a:t>
            </a:r>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val="1726329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Request/thread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120</a:t>
            </a:fld>
            <a:endParaRPr lang="en-US" altLang="en-US">
              <a:solidFill>
                <a:srgbClr val="000000"/>
              </a:solidFill>
            </a:endParaRPr>
          </a:p>
        </p:txBody>
      </p:sp>
      <p:sp>
        <p:nvSpPr>
          <p:cNvPr id="5" name="TextBox 4"/>
          <p:cNvSpPr txBox="1"/>
          <p:nvPr/>
        </p:nvSpPr>
        <p:spPr>
          <a:xfrm>
            <a:off x="5508105" y="6381328"/>
            <a:ext cx="2330684"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2" action="ppaction://hlinkpres?slideindex=1&amp;slidetitle="/>
              </a:rPr>
              <a:t>MCP Micro 2011 Talk</a:t>
            </a:r>
            <a:endParaRPr lang="en-US" dirty="0">
              <a:solidFill>
                <a:srgbClr val="000000"/>
              </a:solidFill>
              <a:latin typeface="Tahoma"/>
            </a:endParaRPr>
          </a:p>
        </p:txBody>
      </p:sp>
    </p:spTree>
    <p:extLst>
      <p:ext uri="{BB962C8B-B14F-4D97-AF65-F5344CB8AC3E}">
        <p14:creationId xmlns:p14="http://schemas.microsoft.com/office/powerpoint/2010/main" val="40599325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Memory Interference and QoS</a:t>
            </a:r>
            <a:endParaRPr lang="en-US" dirty="0"/>
          </a:p>
        </p:txBody>
      </p:sp>
      <p:sp>
        <p:nvSpPr>
          <p:cNvPr id="3" name="Content Placeholder 2"/>
          <p:cNvSpPr>
            <a:spLocks noGrp="1"/>
          </p:cNvSpPr>
          <p:nvPr>
            <p:ph idx="1"/>
          </p:nvPr>
        </p:nvSpPr>
        <p:spPr>
          <a:xfrm>
            <a:off x="228600" y="1124744"/>
            <a:ext cx="8915400" cy="5123656"/>
          </a:xfrm>
        </p:spPr>
        <p:txBody>
          <a:bodyPr/>
          <a:lstStyle/>
          <a:p>
            <a:r>
              <a:rPr lang="en-US" dirty="0" smtClean="0"/>
              <a:t>QoS</a:t>
            </a:r>
            <a:r>
              <a:rPr lang="en-US" dirty="0"/>
              <a:t>-unaware </a:t>
            </a:r>
            <a:r>
              <a:rPr lang="en-US" dirty="0" smtClean="0"/>
              <a:t>memory </a:t>
            </a:r>
            <a:r>
              <a:rPr lang="en-US" dirty="0" smtClean="0">
                <a:sym typeface="Wingdings"/>
              </a:rPr>
              <a:t> </a:t>
            </a:r>
          </a:p>
          <a:p>
            <a:pPr marL="0" indent="0">
              <a:buNone/>
            </a:pPr>
            <a:r>
              <a:rPr lang="en-US" dirty="0">
                <a:sym typeface="Wingdings"/>
              </a:rPr>
              <a:t> </a:t>
            </a:r>
            <a:r>
              <a:rPr lang="en-US" dirty="0" smtClean="0">
                <a:sym typeface="Wingdings"/>
              </a:rPr>
              <a:t>   </a:t>
            </a:r>
            <a:r>
              <a:rPr lang="en-US" dirty="0" smtClean="0"/>
              <a:t>uncontrollable and unpredictable system</a:t>
            </a:r>
          </a:p>
          <a:p>
            <a:pPr marL="0" indent="0">
              <a:buNone/>
            </a:pPr>
            <a:endParaRPr lang="en-US" dirty="0" smtClean="0"/>
          </a:p>
          <a:p>
            <a:r>
              <a:rPr lang="en-US" dirty="0" smtClean="0">
                <a:solidFill>
                  <a:srgbClr val="008000"/>
                </a:solidFill>
              </a:rPr>
              <a:t>Providing QoS awareness improves performance, predictability, fairness, and utilization of the memory system</a:t>
            </a:r>
          </a:p>
          <a:p>
            <a:endParaRPr lang="en-US" dirty="0">
              <a:solidFill>
                <a:srgbClr val="008000"/>
              </a:solidFill>
            </a:endParaRPr>
          </a:p>
          <a:p>
            <a:r>
              <a:rPr lang="en-US" dirty="0" smtClean="0">
                <a:solidFill>
                  <a:schemeClr val="tx1">
                    <a:lumMod val="95000"/>
                    <a:lumOff val="5000"/>
                  </a:schemeClr>
                </a:solidFill>
              </a:rPr>
              <a:t>Designed new </a:t>
            </a:r>
            <a:r>
              <a:rPr lang="en-US" dirty="0" smtClean="0">
                <a:solidFill>
                  <a:schemeClr val="tx1">
                    <a:lumMod val="95000"/>
                    <a:lumOff val="5000"/>
                  </a:schemeClr>
                </a:solidFill>
              </a:rPr>
              <a:t>techniques to:</a:t>
            </a:r>
          </a:p>
          <a:p>
            <a:pPr lvl="1"/>
            <a:r>
              <a:rPr lang="en-US" dirty="0" smtClean="0">
                <a:solidFill>
                  <a:schemeClr val="tx1">
                    <a:lumMod val="95000"/>
                    <a:lumOff val="5000"/>
                  </a:schemeClr>
                </a:solidFill>
              </a:rPr>
              <a:t>Minimize memory interference</a:t>
            </a:r>
          </a:p>
          <a:p>
            <a:pPr lvl="1"/>
            <a:r>
              <a:rPr lang="en-US" dirty="0" smtClean="0">
                <a:solidFill>
                  <a:schemeClr val="tx1">
                    <a:lumMod val="95000"/>
                    <a:lumOff val="5000"/>
                  </a:schemeClr>
                </a:solidFill>
              </a:rPr>
              <a:t>Provide predictable performance</a:t>
            </a:r>
          </a:p>
          <a:p>
            <a:pPr lvl="1"/>
            <a:endParaRPr lang="en-US" dirty="0">
              <a:solidFill>
                <a:srgbClr val="008000"/>
              </a:solidFill>
            </a:endParaRPr>
          </a:p>
          <a:p>
            <a:r>
              <a:rPr lang="en-US" dirty="0" smtClean="0">
                <a:solidFill>
                  <a:srgbClr val="0D0D0D"/>
                </a:solidFill>
              </a:rPr>
              <a:t>Many new research ideas needed for integrated techniques and closing the interaction with software</a:t>
            </a:r>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121</a:t>
            </a:fld>
            <a:endParaRPr lang="en-US" altLang="en-US">
              <a:solidFill>
                <a:srgbClr val="000000"/>
              </a:solidFill>
            </a:endParaRPr>
          </a:p>
        </p:txBody>
      </p:sp>
    </p:spTree>
    <p:extLst>
      <p:ext uri="{BB962C8B-B14F-4D97-AF65-F5344CB8AC3E}">
        <p14:creationId xmlns:p14="http://schemas.microsoft.com/office/powerpoint/2010/main" val="309490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on Memory QoS (I)</a:t>
            </a:r>
            <a:endParaRPr lang="en-US" dirty="0"/>
          </a:p>
        </p:txBody>
      </p:sp>
      <p:sp>
        <p:nvSpPr>
          <p:cNvPr id="3" name="Content Placeholder 2"/>
          <p:cNvSpPr>
            <a:spLocks noGrp="1"/>
          </p:cNvSpPr>
          <p:nvPr>
            <p:ph idx="1"/>
          </p:nvPr>
        </p:nvSpPr>
        <p:spPr/>
        <p:txBody>
          <a:bodyPr/>
          <a:lstStyle/>
          <a:p>
            <a:r>
              <a:rPr lang="en-US" sz="2000" dirty="0" smtClean="0"/>
              <a:t>Moscibroda and Mutlu, “</a:t>
            </a:r>
            <a:r>
              <a:rPr lang="en-US" sz="2000" dirty="0" smtClean="0">
                <a:solidFill>
                  <a:srgbClr val="0000FF"/>
                </a:solidFill>
              </a:rPr>
              <a:t>Memory Performance Attacks</a:t>
            </a:r>
            <a:r>
              <a:rPr lang="en-US" sz="2000" dirty="0" smtClean="0"/>
              <a:t>,” USENIX Security 2007.</a:t>
            </a:r>
          </a:p>
          <a:p>
            <a:r>
              <a:rPr lang="en-US" sz="2000" dirty="0" smtClean="0"/>
              <a:t>Mutlu and Moscibroda, “</a:t>
            </a:r>
            <a:r>
              <a:rPr lang="en-US" sz="2000" dirty="0" smtClean="0">
                <a:solidFill>
                  <a:srgbClr val="0000FF"/>
                </a:solidFill>
              </a:rPr>
              <a:t>Stall-Time Fair Memory Access Scheduling</a:t>
            </a:r>
            <a:r>
              <a:rPr lang="en-US" sz="2000" dirty="0" smtClean="0"/>
              <a:t>,” MICRO 2007.</a:t>
            </a:r>
          </a:p>
          <a:p>
            <a:r>
              <a:rPr lang="en-US" sz="2000" dirty="0" smtClean="0"/>
              <a:t>Mutlu and Moscibroda, “</a:t>
            </a:r>
            <a:r>
              <a:rPr lang="en-US" sz="2000" dirty="0" smtClean="0">
                <a:solidFill>
                  <a:srgbClr val="0000FF"/>
                </a:solidFill>
              </a:rPr>
              <a:t>Parallelism-Aware Batch Scheduling</a:t>
            </a:r>
            <a:r>
              <a:rPr lang="en-US" sz="2000" dirty="0" smtClean="0"/>
              <a:t>,” ISCA 2008, IEEE Micro 2009.</a:t>
            </a:r>
          </a:p>
          <a:p>
            <a:r>
              <a:rPr lang="en-US" sz="2000" dirty="0" smtClean="0"/>
              <a:t>Kim et al., “</a:t>
            </a:r>
            <a:r>
              <a:rPr lang="en-US" sz="2000" dirty="0">
                <a:solidFill>
                  <a:srgbClr val="0000FF"/>
                </a:solidFill>
              </a:rPr>
              <a:t>ATLAS: A Scalable and High-Performance Scheduling Algorithm for Multiple Memory </a:t>
            </a:r>
            <a:r>
              <a:rPr lang="en-US" sz="2000" dirty="0" smtClean="0">
                <a:solidFill>
                  <a:srgbClr val="0000FF"/>
                </a:solidFill>
              </a:rPr>
              <a:t>Controllers</a:t>
            </a:r>
            <a:r>
              <a:rPr lang="en-US" sz="2000" dirty="0" smtClean="0"/>
              <a:t>,” HPCA 2010.</a:t>
            </a:r>
          </a:p>
          <a:p>
            <a:r>
              <a:rPr lang="en-US" sz="2000" dirty="0" smtClean="0"/>
              <a:t>Kim et al., “</a:t>
            </a:r>
            <a:r>
              <a:rPr lang="en-US" sz="2000" dirty="0" smtClean="0">
                <a:solidFill>
                  <a:srgbClr val="0000FF"/>
                </a:solidFill>
              </a:rPr>
              <a:t>Thread Cluster Memory Scheduling</a:t>
            </a:r>
            <a:r>
              <a:rPr lang="en-US" sz="2000" dirty="0" smtClean="0"/>
              <a:t>,” MICRO 2010, IEEE Micro 2011.</a:t>
            </a:r>
          </a:p>
          <a:p>
            <a:r>
              <a:rPr lang="en-US" sz="2000" dirty="0" err="1" smtClean="0"/>
              <a:t>Muralidhara</a:t>
            </a:r>
            <a:r>
              <a:rPr lang="en-US" sz="2000" dirty="0" smtClean="0"/>
              <a:t> et al., “</a:t>
            </a:r>
            <a:r>
              <a:rPr lang="en-US" sz="2000" dirty="0" smtClean="0">
                <a:solidFill>
                  <a:srgbClr val="0000FF"/>
                </a:solidFill>
              </a:rPr>
              <a:t>Memory Channel Partitioning</a:t>
            </a:r>
            <a:r>
              <a:rPr lang="en-US" sz="2000" dirty="0" smtClean="0"/>
              <a:t>,” MICRO 2011.</a:t>
            </a:r>
          </a:p>
          <a:p>
            <a:r>
              <a:rPr lang="en-US" sz="2000" dirty="0" err="1" smtClean="0"/>
              <a:t>Ausavarungnirun</a:t>
            </a:r>
            <a:r>
              <a:rPr lang="en-US" sz="2000" dirty="0" smtClean="0"/>
              <a:t> et al., “</a:t>
            </a:r>
            <a:r>
              <a:rPr lang="en-US" sz="2000" dirty="0" smtClean="0">
                <a:solidFill>
                  <a:srgbClr val="0000FF"/>
                </a:solidFill>
              </a:rPr>
              <a:t>Staged Memory Scheduling</a:t>
            </a:r>
            <a:r>
              <a:rPr lang="en-US" sz="2000" dirty="0" smtClean="0"/>
              <a:t>,” ISCA 2012.</a:t>
            </a:r>
          </a:p>
          <a:p>
            <a:r>
              <a:rPr lang="en-US" sz="2000" dirty="0" smtClean="0"/>
              <a:t>Subramanian et al., “</a:t>
            </a:r>
            <a:r>
              <a:rPr lang="en-US" sz="2000" dirty="0" smtClean="0">
                <a:solidFill>
                  <a:srgbClr val="0000FF"/>
                </a:solidFill>
              </a:rPr>
              <a:t>MISE: </a:t>
            </a:r>
            <a:r>
              <a:rPr lang="en-US" sz="2000" dirty="0">
                <a:solidFill>
                  <a:srgbClr val="0000FF"/>
                </a:solidFill>
              </a:rPr>
              <a:t>Providing Performance Predictability and Improving Fairness in Shared Main Memory </a:t>
            </a:r>
            <a:r>
              <a:rPr lang="en-US" sz="2000" dirty="0" smtClean="0">
                <a:solidFill>
                  <a:srgbClr val="0000FF"/>
                </a:solidFill>
              </a:rPr>
              <a:t>Systems</a:t>
            </a:r>
            <a:r>
              <a:rPr lang="en-US" sz="2000" dirty="0" smtClean="0"/>
              <a:t>,” HPCA 2013.</a:t>
            </a:r>
          </a:p>
          <a:p>
            <a:r>
              <a:rPr lang="en-US" sz="2000" dirty="0" smtClean="0"/>
              <a:t>Das et al., “</a:t>
            </a:r>
            <a:r>
              <a:rPr lang="en-US" sz="2000" dirty="0">
                <a:solidFill>
                  <a:srgbClr val="0000FF"/>
                </a:solidFill>
              </a:rPr>
              <a:t>Application-to-Core Mapping Policies to Reduce Memory System Interference in Multi-Core </a:t>
            </a:r>
            <a:r>
              <a:rPr lang="en-US" sz="2000" dirty="0" smtClean="0">
                <a:solidFill>
                  <a:srgbClr val="0000FF"/>
                </a:solidFill>
              </a:rPr>
              <a:t>Systems</a:t>
            </a:r>
            <a:r>
              <a:rPr lang="en-US" sz="2000" dirty="0" smtClean="0"/>
              <a:t>,</a:t>
            </a:r>
            <a:r>
              <a:rPr lang="en-US" sz="2000" dirty="0"/>
              <a:t>” HPCA 2013.</a:t>
            </a:r>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122</a:t>
            </a:fld>
            <a:endParaRPr lang="en-US"/>
          </a:p>
        </p:txBody>
      </p:sp>
    </p:spTree>
    <p:extLst>
      <p:ext uri="{BB962C8B-B14F-4D97-AF65-F5344CB8AC3E}">
        <p14:creationId xmlns:p14="http://schemas.microsoft.com/office/powerpoint/2010/main" val="1312199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on Memory QoS (II)</a:t>
            </a:r>
            <a:endParaRPr lang="en-US" dirty="0"/>
          </a:p>
        </p:txBody>
      </p:sp>
      <p:sp>
        <p:nvSpPr>
          <p:cNvPr id="3" name="Content Placeholder 2"/>
          <p:cNvSpPr>
            <a:spLocks noGrp="1"/>
          </p:cNvSpPr>
          <p:nvPr>
            <p:ph idx="1"/>
          </p:nvPr>
        </p:nvSpPr>
        <p:spPr/>
        <p:txBody>
          <a:bodyPr/>
          <a:lstStyle/>
          <a:p>
            <a:r>
              <a:rPr lang="en-US" sz="2000" dirty="0" smtClean="0"/>
              <a:t>Ebrahimi et al., “</a:t>
            </a:r>
            <a:r>
              <a:rPr lang="en-US" sz="2000" dirty="0" smtClean="0">
                <a:solidFill>
                  <a:srgbClr val="0000FF"/>
                </a:solidFill>
              </a:rPr>
              <a:t>Fairness via Source Throttling</a:t>
            </a:r>
            <a:r>
              <a:rPr lang="en-US" sz="2000" dirty="0" smtClean="0"/>
              <a:t>,” ASPLOS 2010, ACM TOCS 2012.</a:t>
            </a:r>
          </a:p>
          <a:p>
            <a:r>
              <a:rPr lang="en-US" sz="2000" dirty="0" smtClean="0"/>
              <a:t>Lee et al., “</a:t>
            </a:r>
            <a:r>
              <a:rPr lang="en-US" sz="2000" dirty="0" smtClean="0">
                <a:solidFill>
                  <a:srgbClr val="0000FF"/>
                </a:solidFill>
              </a:rPr>
              <a:t>Prefetch-Aware DRAM Controllers</a:t>
            </a:r>
            <a:r>
              <a:rPr lang="en-US" sz="2000" dirty="0" smtClean="0"/>
              <a:t>,” MICRO 2008, IEEE TC 2011.</a:t>
            </a:r>
          </a:p>
          <a:p>
            <a:r>
              <a:rPr lang="en-US" sz="2000" dirty="0" smtClean="0"/>
              <a:t>Ebrahimi et al., “</a:t>
            </a:r>
            <a:r>
              <a:rPr lang="en-US" sz="2000" dirty="0" smtClean="0">
                <a:solidFill>
                  <a:srgbClr val="0000FF"/>
                </a:solidFill>
              </a:rPr>
              <a:t>Parallel Application Memory Scheduling</a:t>
            </a:r>
            <a:r>
              <a:rPr lang="en-US" sz="2000" dirty="0" smtClean="0"/>
              <a:t>,” MICRO 2011.</a:t>
            </a:r>
          </a:p>
          <a:p>
            <a:r>
              <a:rPr lang="en-US" sz="2000" dirty="0" smtClean="0"/>
              <a:t>Ebrahimi et al., “</a:t>
            </a:r>
            <a:r>
              <a:rPr lang="en-US" sz="2000" dirty="0">
                <a:solidFill>
                  <a:srgbClr val="0000FF"/>
                </a:solidFill>
              </a:rPr>
              <a:t>Prefetch-Aware Shared Resource Management for Multi-Core </a:t>
            </a:r>
            <a:r>
              <a:rPr lang="en-US" sz="2000" dirty="0" smtClean="0">
                <a:solidFill>
                  <a:srgbClr val="0000FF"/>
                </a:solidFill>
              </a:rPr>
              <a:t>Systems</a:t>
            </a:r>
            <a:r>
              <a:rPr lang="en-US" sz="2000" dirty="0" smtClean="0"/>
              <a:t>,” ISCA 2011.</a:t>
            </a:r>
            <a:endParaRPr lang="en-US" sz="2000" dirty="0" smtClean="0">
              <a:solidFill>
                <a:srgbClr val="0000FF"/>
              </a:solidFill>
            </a:endParaRPr>
          </a:p>
          <a:p>
            <a:pPr marL="0" indent="0">
              <a:buNone/>
            </a:pPr>
            <a:endParaRPr lang="en-US" sz="2000" dirty="0" smtClean="0"/>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123</a:t>
            </a:fld>
            <a:endParaRPr lang="en-US"/>
          </a:p>
        </p:txBody>
      </p:sp>
    </p:spTree>
    <p:extLst>
      <p:ext uri="{BB962C8B-B14F-4D97-AF65-F5344CB8AC3E}">
        <p14:creationId xmlns:p14="http://schemas.microsoft.com/office/powerpoint/2010/main" val="2856010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a:t>
            </a:r>
            <a:r>
              <a:rPr lang="en-US" dirty="0" smtClean="0">
                <a:latin typeface="Tahoma" charset="0"/>
                <a:ea typeface="ＭＳ Ｐゴシック" charset="0"/>
                <a:cs typeface="ＭＳ Ｐゴシック" charset="0"/>
              </a:rPr>
              <a:t>Systems</a:t>
            </a:r>
          </a:p>
          <a:p>
            <a:pPr eaLnBrk="1" hangingPunct="1"/>
            <a:r>
              <a:rPr lang="en-US" dirty="0" smtClean="0">
                <a:latin typeface="Tahoma" charset="0"/>
                <a:ea typeface="ＭＳ Ｐゴシック" charset="0"/>
                <a:cs typeface="ＭＳ Ｐゴシック" charset="0"/>
              </a:rPr>
              <a:t>The Memory Interference/QoS Problem and Solutions</a:t>
            </a:r>
          </a:p>
          <a:p>
            <a:pPr lvl="1" eaLnBrk="1" hangingPunct="1"/>
            <a:r>
              <a:rPr lang="en-US" dirty="0" smtClean="0">
                <a:latin typeface="Tahoma" charset="0"/>
                <a:ea typeface="ＭＳ Ｐゴシック" charset="0"/>
                <a:cs typeface="ＭＳ Ｐゴシック" charset="0"/>
              </a:rPr>
              <a:t>QoS-Aware Memory Systems</a:t>
            </a:r>
            <a:endParaRPr lang="en-US" dirty="0" smtClean="0">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124</a:t>
            </a:fld>
            <a:endParaRPr lang="en-US" sz="1600">
              <a:solidFill>
                <a:srgbClr val="000000"/>
              </a:solidFill>
              <a:latin typeface="Garamond" charset="0"/>
            </a:endParaRPr>
          </a:p>
        </p:txBody>
      </p:sp>
    </p:spTree>
    <p:extLst>
      <p:ext uri="{BB962C8B-B14F-4D97-AF65-F5344CB8AC3E}">
        <p14:creationId xmlns:p14="http://schemas.microsoft.com/office/powerpoint/2010/main" val="1864633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(So Far)</a:t>
            </a:r>
            <a:endParaRPr lang="en-US" dirty="0"/>
          </a:p>
        </p:txBody>
      </p:sp>
      <p:sp>
        <p:nvSpPr>
          <p:cNvPr id="3" name="Content Placeholder 2"/>
          <p:cNvSpPr>
            <a:spLocks noGrp="1"/>
          </p:cNvSpPr>
          <p:nvPr>
            <p:ph idx="1"/>
          </p:nvPr>
        </p:nvSpPr>
        <p:spPr>
          <a:xfrm>
            <a:off x="228600" y="1196752"/>
            <a:ext cx="8610600" cy="4876800"/>
          </a:xfrm>
        </p:spPr>
        <p:txBody>
          <a:bodyPr/>
          <a:lstStyle/>
          <a:p>
            <a:r>
              <a:rPr lang="en-US" dirty="0" smtClean="0">
                <a:solidFill>
                  <a:srgbClr val="0000FF"/>
                </a:solidFill>
              </a:rPr>
              <a:t>Better cooperation between devices/</a:t>
            </a:r>
            <a:r>
              <a:rPr lang="en-US" dirty="0" smtClean="0">
                <a:solidFill>
                  <a:srgbClr val="0000FF"/>
                </a:solidFill>
              </a:rPr>
              <a:t>circuits, hardware </a:t>
            </a:r>
            <a:r>
              <a:rPr lang="en-US" dirty="0" smtClean="0">
                <a:solidFill>
                  <a:srgbClr val="0000FF"/>
                </a:solidFill>
              </a:rPr>
              <a:t>and the system</a:t>
            </a:r>
          </a:p>
          <a:p>
            <a:pPr lvl="1"/>
            <a:r>
              <a:rPr lang="en-US" dirty="0" smtClean="0"/>
              <a:t>Expose more information about devices </a:t>
            </a:r>
            <a:r>
              <a:rPr lang="en-US" dirty="0" smtClean="0"/>
              <a:t>and controllers to </a:t>
            </a:r>
            <a:r>
              <a:rPr lang="en-US" dirty="0" smtClean="0"/>
              <a:t>upper layers</a:t>
            </a:r>
          </a:p>
          <a:p>
            <a:pPr lvl="1"/>
            <a:endParaRPr lang="en-US" dirty="0" smtClean="0"/>
          </a:p>
          <a:p>
            <a:r>
              <a:rPr lang="en-US" dirty="0" smtClean="0">
                <a:solidFill>
                  <a:srgbClr val="0000FF"/>
                </a:solidFill>
              </a:rPr>
              <a:t>Better-than-worst-case design</a:t>
            </a:r>
          </a:p>
          <a:p>
            <a:pPr lvl="1"/>
            <a:r>
              <a:rPr lang="en-US" dirty="0" smtClean="0"/>
              <a:t>Do not optimize for worst case</a:t>
            </a:r>
          </a:p>
          <a:p>
            <a:pPr lvl="1"/>
            <a:r>
              <a:rPr lang="en-US" dirty="0"/>
              <a:t>W</a:t>
            </a:r>
            <a:r>
              <a:rPr lang="en-US" dirty="0" smtClean="0"/>
              <a:t>orst case should not determine the common case</a:t>
            </a:r>
          </a:p>
          <a:p>
            <a:endParaRPr lang="en-US" dirty="0"/>
          </a:p>
          <a:p>
            <a:r>
              <a:rPr lang="en-US" dirty="0" smtClean="0">
                <a:solidFill>
                  <a:srgbClr val="0000FF"/>
                </a:solidFill>
              </a:rPr>
              <a:t>Heterogeneity in parameters/design</a:t>
            </a:r>
          </a:p>
          <a:p>
            <a:pPr lvl="1"/>
            <a:r>
              <a:rPr lang="en-US" dirty="0" smtClean="0"/>
              <a:t>Enables a more efficient design (No one size fits all) </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125</a:t>
            </a:fld>
            <a:endParaRPr lang="en-US" altLang="en-US"/>
          </a:p>
        </p:txBody>
      </p:sp>
    </p:spTree>
    <p:extLst>
      <p:ext uri="{BB962C8B-B14F-4D97-AF65-F5344CB8AC3E}">
        <p14:creationId xmlns:p14="http://schemas.microsoft.com/office/powerpoint/2010/main" val="8593702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Opportunities with Emerging Technologies</a:t>
            </a:r>
            <a:endParaRPr lang="en-US" sz="3400"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e</a:t>
            </a:r>
            <a:r>
              <a:rPr lang="en-US" dirty="0" smtClean="0"/>
              <a:t>.g., a single interface to manage all </a:t>
            </a:r>
            <a:r>
              <a:rPr lang="en-US" dirty="0" smtClean="0"/>
              <a:t>data </a:t>
            </a:r>
            <a:r>
              <a:rPr lang="en-US" sz="1800" dirty="0" smtClean="0">
                <a:solidFill>
                  <a:schemeClr val="tx2">
                    <a:lumMod val="75000"/>
                  </a:schemeClr>
                </a:solidFill>
              </a:rPr>
              <a:t>[Meza+, WEED’13]</a:t>
            </a:r>
            <a:endParaRPr lang="en-US" sz="1800" dirty="0" smtClean="0">
              <a:solidFill>
                <a:schemeClr val="tx2">
                  <a:lumMod val="75000"/>
                </a:schemeClr>
              </a:solidFill>
            </a:endParaRPr>
          </a:p>
          <a:p>
            <a:endParaRPr lang="en-US" dirty="0" smtClean="0"/>
          </a:p>
          <a:p>
            <a:r>
              <a:rPr lang="en-US" dirty="0" smtClean="0">
                <a:solidFill>
                  <a:srgbClr val="0000FF"/>
                </a:solidFill>
              </a:rPr>
              <a:t>New applications</a:t>
            </a:r>
          </a:p>
          <a:p>
            <a:pPr lvl="1"/>
            <a:r>
              <a:rPr lang="en-US" dirty="0"/>
              <a:t>e</a:t>
            </a:r>
            <a:r>
              <a:rPr lang="en-US" dirty="0" smtClean="0"/>
              <a:t>.g., ultra-fast checkpoint and restore</a:t>
            </a:r>
          </a:p>
          <a:p>
            <a:pPr lvl="1"/>
            <a:endParaRPr lang="en-US" dirty="0" smtClean="0"/>
          </a:p>
          <a:p>
            <a:r>
              <a:rPr lang="en-US" dirty="0" smtClean="0">
                <a:solidFill>
                  <a:srgbClr val="0000FF"/>
                </a:solidFill>
              </a:rPr>
              <a:t>More robust system design</a:t>
            </a:r>
          </a:p>
          <a:p>
            <a:pPr lvl="1"/>
            <a:r>
              <a:rPr lang="en-US" dirty="0" smtClean="0"/>
              <a:t>e.g., reducing data loss</a:t>
            </a:r>
            <a:endParaRPr lang="en-US" dirty="0"/>
          </a:p>
          <a:p>
            <a:endParaRPr lang="en-US" dirty="0"/>
          </a:p>
          <a:p>
            <a:r>
              <a:rPr lang="en-US" dirty="0" smtClean="0">
                <a:solidFill>
                  <a:srgbClr val="0000FF"/>
                </a:solidFill>
              </a:rPr>
              <a:t>Memory as an accelerator (or computing element)</a:t>
            </a:r>
            <a:endParaRPr lang="en-US" dirty="0" smtClean="0">
              <a:solidFill>
                <a:srgbClr val="0000FF"/>
              </a:solidFill>
            </a:endParaRPr>
          </a:p>
          <a:p>
            <a:pPr lvl="1"/>
            <a:r>
              <a:rPr lang="en-US" dirty="0"/>
              <a:t>e</a:t>
            </a:r>
            <a:r>
              <a:rPr lang="en-US" dirty="0" smtClean="0"/>
              <a:t>.g., enabling efficient search and filtering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126</a:t>
            </a:fld>
            <a:endParaRPr lang="en-US" altLang="en-US"/>
          </a:p>
        </p:txBody>
      </p:sp>
    </p:spTree>
    <p:extLst>
      <p:ext uri="{BB962C8B-B14F-4D97-AF65-F5344CB8AC3E}">
        <p14:creationId xmlns:p14="http://schemas.microsoft.com/office/powerpoint/2010/main" val="3699585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solidFill>
                  <a:srgbClr val="000000"/>
                </a:solidFill>
                <a:latin typeface="Tahoma" charset="0"/>
                <a:ea typeface="ＭＳ Ｐゴシック" charset="0"/>
                <a:cs typeface="ＭＳ Ｐゴシック" charset="0"/>
              </a:rPr>
              <a:t>How Can We Do Better?</a:t>
            </a:r>
          </a:p>
          <a:p>
            <a:pPr eaLnBrk="1" hangingPunct="1"/>
            <a:r>
              <a:rPr lang="en-US" dirty="0" smtClean="0">
                <a:solidFill>
                  <a:srgbClr val="0000FF"/>
                </a:solidFill>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Tree>
    <p:extLst>
      <p:ext uri="{BB962C8B-B14F-4D97-AF65-F5344CB8AC3E}">
        <p14:creationId xmlns:p14="http://schemas.microsoft.com/office/powerpoint/2010/main" val="417411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a:t>
            </a:r>
            <a:r>
              <a:rPr lang="en-US" dirty="0" smtClean="0">
                <a:latin typeface="Garamond" charset="0"/>
                <a:ea typeface="ＭＳ Ｐゴシック" charset="0"/>
                <a:cs typeface="ＭＳ Ｐゴシック" charset="0"/>
              </a:rPr>
              <a:t>Scalable Memory Systems</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000" dirty="0">
              <a:solidFill>
                <a:srgbClr val="0000FF"/>
              </a:solidFill>
            </a:endParaRPr>
          </a:p>
          <a:p>
            <a:r>
              <a:rPr lang="en-US" dirty="0" smtClean="0">
                <a:solidFill>
                  <a:srgbClr val="0000FF"/>
                </a:solidFill>
              </a:rPr>
              <a:t>Solution 1: Tolerate DRAM with novel architectures</a:t>
            </a:r>
          </a:p>
          <a:p>
            <a:pPr lvl="1"/>
            <a:r>
              <a:rPr lang="en-US" sz="1800" dirty="0" smtClean="0"/>
              <a:t>RAIDR: Retention-aware refresh</a:t>
            </a:r>
          </a:p>
          <a:p>
            <a:pPr lvl="1"/>
            <a:r>
              <a:rPr lang="en-US" sz="1800" dirty="0" smtClean="0"/>
              <a:t>TL-DRAM: Tiered-Latency DRAM</a:t>
            </a:r>
          </a:p>
          <a:p>
            <a:pPr lvl="1"/>
            <a:r>
              <a:rPr lang="en-US" sz="1800" dirty="0" err="1" smtClean="0"/>
              <a:t>RowClone</a:t>
            </a:r>
            <a:r>
              <a:rPr lang="en-US" sz="1800" dirty="0" smtClean="0"/>
              <a:t>: Fast Page Copy and </a:t>
            </a:r>
            <a:r>
              <a:rPr lang="en-US" sz="1800" dirty="0" smtClean="0"/>
              <a:t>Initialization</a:t>
            </a:r>
          </a:p>
          <a:p>
            <a:pPr lvl="1"/>
            <a:r>
              <a:rPr lang="en-US" sz="1800" dirty="0" smtClean="0"/>
              <a:t>SALP: Subarray-Level Parallelism</a:t>
            </a:r>
            <a:endParaRPr lang="en-US" sz="1800" dirty="0" smtClean="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sz="1800" dirty="0" smtClean="0"/>
              <a:t>Replace DRAM with NVM by architecting NVM chips well</a:t>
            </a:r>
          </a:p>
          <a:p>
            <a:pPr lvl="1"/>
            <a:r>
              <a:rPr lang="en-US" sz="1800" dirty="0"/>
              <a:t>H</a:t>
            </a:r>
            <a:r>
              <a:rPr lang="en-US" sz="1800" dirty="0" smtClean="0"/>
              <a:t>ybrid memory systems</a:t>
            </a:r>
            <a:r>
              <a:rPr lang="en-US" sz="1800" dirty="0"/>
              <a:t> </a:t>
            </a:r>
            <a:r>
              <a:rPr lang="en-US" sz="1800" dirty="0" smtClean="0"/>
              <a:t>with automatic data </a:t>
            </a:r>
            <a:r>
              <a:rPr lang="en-US" sz="1800" dirty="0" smtClean="0"/>
              <a:t>management</a:t>
            </a:r>
          </a:p>
          <a:p>
            <a:r>
              <a:rPr lang="en-US" dirty="0" smtClean="0">
                <a:solidFill>
                  <a:srgbClr val="0000FF"/>
                </a:solidFill>
              </a:rPr>
              <a:t>QoS-aware Memory Systems</a:t>
            </a:r>
          </a:p>
          <a:p>
            <a:pPr lvl="1"/>
            <a:r>
              <a:rPr lang="en-US" sz="1800" dirty="0" smtClean="0"/>
              <a:t>Required to reduce and control memory interference</a:t>
            </a:r>
            <a:endParaRPr lang="en-US" sz="1800" dirty="0" smtClean="0"/>
          </a:p>
          <a:p>
            <a:pPr lvl="1"/>
            <a:endParaRPr lang="en-US" sz="1000" dirty="0"/>
          </a:p>
          <a:p>
            <a:r>
              <a:rPr lang="en-US" dirty="0" smtClean="0">
                <a:solidFill>
                  <a:srgbClr val="FF0000"/>
                </a:solidFill>
              </a:rPr>
              <a:t>Software/hardware/</a:t>
            </a:r>
            <a:r>
              <a:rPr lang="en-US" dirty="0">
                <a:solidFill>
                  <a:srgbClr val="FF0000"/>
                </a:solidFill>
              </a:rPr>
              <a:t>device </a:t>
            </a:r>
            <a:r>
              <a:rPr lang="en-US" dirty="0" smtClean="0">
                <a:solidFill>
                  <a:srgbClr val="FF0000"/>
                </a:solidFill>
              </a:rPr>
              <a:t>cooperation essential for effective scaling of main memory</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128</a:t>
            </a:fld>
            <a:endParaRPr lang="en-US"/>
          </a:p>
        </p:txBody>
      </p:sp>
    </p:spTree>
    <p:extLst>
      <p:ext uri="{BB962C8B-B14F-4D97-AF65-F5344CB8AC3E}">
        <p14:creationId xmlns:p14="http://schemas.microsoft.com/office/powerpoint/2010/main" val="3972715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129</a:t>
            </a:fld>
            <a:endParaRPr lang="en-US" altLang="en-US"/>
          </a:p>
        </p:txBody>
      </p:sp>
    </p:spTree>
    <p:extLst>
      <p:ext uri="{BB962C8B-B14F-4D97-AF65-F5344CB8AC3E}">
        <p14:creationId xmlns:p14="http://schemas.microsoft.com/office/powerpoint/2010/main" val="89708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8952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382000" cy="2057400"/>
          </a:xfrm>
        </p:spPr>
        <p:txBody>
          <a:bodyPr>
            <a:normAutofit/>
          </a:bodyPr>
          <a:lstStyle/>
          <a:p>
            <a:pPr algn="ctr"/>
            <a:r>
              <a:rPr lang="en-US" sz="4000" dirty="0" smtClean="0"/>
              <a:t>Scaling the Memory System </a:t>
            </a:r>
            <a:br>
              <a:rPr lang="en-US" sz="4000" dirty="0" smtClean="0"/>
            </a:br>
            <a:r>
              <a:rPr lang="en-US" sz="4000" dirty="0" smtClean="0"/>
              <a:t>in th</a:t>
            </a:r>
            <a:r>
              <a:rPr lang="en-US" sz="4000" dirty="0" smtClean="0"/>
              <a:t>e Many-Core Era</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a:t>
            </a:r>
            <a:r>
              <a:rPr lang="en-US" sz="2200" dirty="0" smtClean="0"/>
              <a:t> 26, </a:t>
            </a:r>
            <a:r>
              <a:rPr lang="en-US" sz="2200" dirty="0" smtClean="0"/>
              <a:t>2013</a:t>
            </a:r>
          </a:p>
          <a:p>
            <a:r>
              <a:rPr lang="en-US" sz="2200" dirty="0" smtClean="0"/>
              <a:t>BSC/UPC</a:t>
            </a:r>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26830592"/>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131</a:t>
            </a:fld>
            <a:endParaRPr lang="en-US" altLang="en-US">
              <a:solidFill>
                <a:srgbClr val="000000"/>
              </a:solidFill>
            </a:endParaRPr>
          </a:p>
        </p:txBody>
      </p:sp>
    </p:spTree>
    <p:extLst>
      <p:ext uri="{BB962C8B-B14F-4D97-AF65-F5344CB8AC3E}">
        <p14:creationId xmlns:p14="http://schemas.microsoft.com/office/powerpoint/2010/main" val="629657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Agenda</a:t>
            </a:r>
            <a:endParaRPr lang="en-US" dirty="0"/>
          </a:p>
        </p:txBody>
      </p:sp>
      <p:sp>
        <p:nvSpPr>
          <p:cNvPr id="3" name="Content Placeholder 2"/>
          <p:cNvSpPr>
            <a:spLocks noGrp="1"/>
          </p:cNvSpPr>
          <p:nvPr>
            <p:ph idx="1"/>
          </p:nvPr>
        </p:nvSpPr>
        <p:spPr/>
        <p:txBody>
          <a:bodyPr/>
          <a:lstStyle/>
          <a:p>
            <a:r>
              <a:rPr lang="en-US" dirty="0" smtClean="0"/>
              <a:t>RAIDR: Retention-Aware DRAM Refresh</a:t>
            </a:r>
          </a:p>
          <a:p>
            <a:r>
              <a:rPr lang="en-US" dirty="0" smtClean="0"/>
              <a:t>Building </a:t>
            </a:r>
            <a:r>
              <a:rPr lang="en-US" dirty="0" smtClean="0"/>
              <a:t>Large DRAM Caches for Hybrid Memories</a:t>
            </a:r>
          </a:p>
          <a:p>
            <a:r>
              <a:rPr lang="en-US" dirty="0" smtClean="0"/>
              <a:t>Memory QoS and Predictable Performance</a:t>
            </a:r>
          </a:p>
          <a:p>
            <a:r>
              <a:rPr lang="en-US" dirty="0" smtClean="0"/>
              <a:t>Subarray-Level Parallelism (SALP) in DRAM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132</a:t>
            </a:fld>
            <a:endParaRPr lang="en-US" dirty="0"/>
          </a:p>
        </p:txBody>
      </p:sp>
    </p:spTree>
    <p:extLst>
      <p:ext uri="{BB962C8B-B14F-4D97-AF65-F5344CB8AC3E}">
        <p14:creationId xmlns:p14="http://schemas.microsoft.com/office/powerpoint/2010/main" val="1039404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RAIDR: Reducing </a:t>
            </a:r>
            <a:br>
              <a:rPr lang="en-US" sz="4000" dirty="0" smtClean="0">
                <a:latin typeface="Garamond" charset="0"/>
              </a:rPr>
            </a:br>
            <a:r>
              <a:rPr lang="en-US" sz="4000" dirty="0" smtClean="0">
                <a:latin typeface="Garamond" charset="0"/>
              </a:rPr>
              <a:t>DRAM Refresh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5522893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Temperature Changes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134</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358900"/>
            <a:ext cx="9144000" cy="4128920"/>
          </a:xfrm>
          <a:prstGeom prst="rect">
            <a:avLst/>
          </a:prstGeom>
        </p:spPr>
      </p:pic>
    </p:spTree>
    <p:extLst>
      <p:ext uri="{BB962C8B-B14F-4D97-AF65-F5344CB8AC3E}">
        <p14:creationId xmlns:p14="http://schemas.microsoft.com/office/powerpoint/2010/main" val="1956166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Baseline Design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135</a:t>
            </a:fld>
            <a:endParaRPr lang="en-US" altLang="en-US">
              <a:solidFill>
                <a:srgbClr val="000000"/>
              </a:solidFill>
            </a:endParaRPr>
          </a:p>
        </p:txBody>
      </p:sp>
      <p:pic>
        <p:nvPicPr>
          <p:cNvPr id="10" name="Picture 9" descr="raidr_base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
        <p:nvSpPr>
          <p:cNvPr id="11" name="TextBox 10"/>
          <p:cNvSpPr txBox="1"/>
          <p:nvPr/>
        </p:nvSpPr>
        <p:spPr>
          <a:xfrm>
            <a:off x="251520" y="5157192"/>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Refresh control is in DRAM in today’s auto-refresh systems</a:t>
            </a:r>
            <a:endParaRPr lang="en-US" sz="2400" dirty="0">
              <a:solidFill>
                <a:srgbClr val="FF0000"/>
              </a:solidFill>
              <a:latin typeface="Tahoma"/>
            </a:endParaRPr>
          </a:p>
        </p:txBody>
      </p:sp>
      <p:sp>
        <p:nvSpPr>
          <p:cNvPr id="13" name="TextBox 12"/>
          <p:cNvSpPr txBox="1"/>
          <p:nvPr/>
        </p:nvSpPr>
        <p:spPr>
          <a:xfrm>
            <a:off x="251520" y="5618857"/>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0000FF"/>
                </a:solidFill>
                <a:latin typeface="Tahoma"/>
              </a:rPr>
              <a:t>RAIDR can be </a:t>
            </a:r>
            <a:r>
              <a:rPr lang="en-US" sz="2400" dirty="0">
                <a:solidFill>
                  <a:srgbClr val="0000FF"/>
                </a:solidFill>
                <a:latin typeface="Tahoma"/>
              </a:rPr>
              <a:t>implemented in either the </a:t>
            </a:r>
            <a:r>
              <a:rPr lang="en-US" sz="2400" dirty="0" smtClean="0">
                <a:solidFill>
                  <a:srgbClr val="0000FF"/>
                </a:solidFill>
                <a:latin typeface="Tahoma"/>
              </a:rPr>
              <a:t>controller or DRAM</a:t>
            </a:r>
            <a:endParaRPr lang="en-US" sz="2400" dirty="0">
              <a:solidFill>
                <a:srgbClr val="0000FF"/>
              </a:solidFill>
              <a:latin typeface="Tahoma"/>
            </a:endParaRPr>
          </a:p>
        </p:txBody>
      </p:sp>
    </p:spTree>
    <p:extLst>
      <p:ext uri="{BB962C8B-B14F-4D97-AF65-F5344CB8AC3E}">
        <p14:creationId xmlns:p14="http://schemas.microsoft.com/office/powerpoint/2010/main" val="25484072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Memory Controller: Option 1</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136</a:t>
            </a:fld>
            <a:endParaRPr lang="en-US" altLang="en-US">
              <a:solidFill>
                <a:srgbClr val="000000"/>
              </a:solidFill>
            </a:endParaRPr>
          </a:p>
        </p:txBody>
      </p:sp>
      <p:pic>
        <p:nvPicPr>
          <p:cNvPr id="10" name="Picture 9" descr="raidr_m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3685953"/>
          </a:xfrm>
          <a:prstGeom prst="rect">
            <a:avLst/>
          </a:prstGeom>
        </p:spPr>
      </p:pic>
      <p:sp>
        <p:nvSpPr>
          <p:cNvPr id="11" name="TextBox 10"/>
          <p:cNvSpPr txBox="1"/>
          <p:nvPr/>
        </p:nvSpPr>
        <p:spPr>
          <a:xfrm>
            <a:off x="251520" y="5085184"/>
            <a:ext cx="8640960"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controller:</a:t>
            </a:r>
          </a:p>
          <a:p>
            <a:r>
              <a:rPr lang="en-US" sz="2400" dirty="0" smtClean="0">
                <a:solidFill>
                  <a:srgbClr val="0000FF"/>
                </a:solidFill>
                <a:latin typeface="Tahoma"/>
              </a:rPr>
              <a:t>1.25 KB Bloom Filters, 3 counters, additional commands    issued for per-row refresh </a:t>
            </a:r>
            <a:r>
              <a:rPr lang="en-US" sz="2400" dirty="0" smtClean="0">
                <a:solidFill>
                  <a:srgbClr val="FF0000"/>
                </a:solidFill>
                <a:latin typeface="Tahoma"/>
              </a:rPr>
              <a:t>(all accounted for in evaluations)</a:t>
            </a:r>
            <a:endParaRPr lang="en-US" sz="2400" dirty="0">
              <a:solidFill>
                <a:srgbClr val="FF0000"/>
              </a:solidFill>
              <a:latin typeface="Tahoma"/>
            </a:endParaRPr>
          </a:p>
        </p:txBody>
      </p:sp>
    </p:spTree>
    <p:extLst>
      <p:ext uri="{BB962C8B-B14F-4D97-AF65-F5344CB8AC3E}">
        <p14:creationId xmlns:p14="http://schemas.microsoft.com/office/powerpoint/2010/main" val="1441879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DRAM Chip: Option 2</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137</a:t>
            </a:fld>
            <a:endParaRPr lang="en-US" altLang="en-US">
              <a:solidFill>
                <a:srgbClr val="000000"/>
              </a:solidFill>
            </a:endParaRPr>
          </a:p>
        </p:txBody>
      </p:sp>
      <p:sp>
        <p:nvSpPr>
          <p:cNvPr id="8" name="TextBox 7"/>
          <p:cNvSpPr txBox="1"/>
          <p:nvPr/>
        </p:nvSpPr>
        <p:spPr>
          <a:xfrm>
            <a:off x="35496" y="5085184"/>
            <a:ext cx="9036496"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chip:</a:t>
            </a:r>
          </a:p>
          <a:p>
            <a:pPr algn="ctr"/>
            <a:r>
              <a:rPr lang="en-US" sz="2400" dirty="0" smtClean="0">
                <a:solidFill>
                  <a:srgbClr val="0000FF"/>
                </a:solidFill>
                <a:latin typeface="Tahoma"/>
              </a:rPr>
              <a:t>Per-chip overhead: 20B Bloom Filters, 1 counter (4 </a:t>
            </a:r>
            <a:r>
              <a:rPr lang="en-US" sz="2400" dirty="0" err="1" smtClean="0">
                <a:solidFill>
                  <a:srgbClr val="0000FF"/>
                </a:solidFill>
                <a:latin typeface="Tahoma"/>
              </a:rPr>
              <a:t>Gbit</a:t>
            </a:r>
            <a:r>
              <a:rPr lang="en-US" sz="2400" dirty="0" smtClean="0">
                <a:solidFill>
                  <a:srgbClr val="0000FF"/>
                </a:solidFill>
                <a:latin typeface="Tahoma"/>
              </a:rPr>
              <a:t> chip)</a:t>
            </a:r>
          </a:p>
          <a:p>
            <a:pPr algn="ctr"/>
            <a:r>
              <a:rPr lang="en-US" sz="2400" dirty="0" smtClean="0">
                <a:solidFill>
                  <a:srgbClr val="0000FF"/>
                </a:solidFill>
                <a:latin typeface="Tahoma"/>
              </a:rPr>
              <a:t>Total overhead: 1.25KB Bloom Filters, 64 counters (32 GB DRAM)</a:t>
            </a:r>
            <a:endParaRPr lang="en-US" sz="2400" dirty="0">
              <a:solidFill>
                <a:srgbClr val="FF0000"/>
              </a:solidFill>
              <a:latin typeface="Tahoma"/>
            </a:endParaRPr>
          </a:p>
        </p:txBody>
      </p:sp>
      <p:pic>
        <p:nvPicPr>
          <p:cNvPr id="9" name="Picture 8" descr="raidr_dram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Tree>
    <p:extLst>
      <p:ext uri="{BB962C8B-B14F-4D97-AF65-F5344CB8AC3E}">
        <p14:creationId xmlns:p14="http://schemas.microsoft.com/office/powerpoint/2010/main" val="10574138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Results</a:t>
            </a:r>
            <a:endParaRPr lang="en-US" dirty="0"/>
          </a:p>
        </p:txBody>
      </p:sp>
      <p:sp>
        <p:nvSpPr>
          <p:cNvPr id="3" name="Content Placeholder 2"/>
          <p:cNvSpPr>
            <a:spLocks noGrp="1"/>
          </p:cNvSpPr>
          <p:nvPr>
            <p:ph idx="1"/>
          </p:nvPr>
        </p:nvSpPr>
        <p:spPr>
          <a:xfrm>
            <a:off x="228600" y="997527"/>
            <a:ext cx="8915400" cy="5193723"/>
          </a:xfrm>
        </p:spPr>
        <p:txBody>
          <a:bodyPr/>
          <a:lstStyle/>
          <a:p>
            <a:r>
              <a:rPr lang="en-US" dirty="0" smtClean="0"/>
              <a:t>Baseline:</a:t>
            </a:r>
          </a:p>
          <a:p>
            <a:pPr lvl="1"/>
            <a:r>
              <a:rPr lang="en-US" dirty="0" smtClean="0"/>
              <a:t>32 </a:t>
            </a:r>
            <a:r>
              <a:rPr lang="en-US" dirty="0"/>
              <a:t>GB </a:t>
            </a:r>
            <a:r>
              <a:rPr lang="en-US" dirty="0" smtClean="0"/>
              <a:t>DDR3 DRAM system (8 cores, 512KB cache/core)</a:t>
            </a:r>
            <a:endParaRPr lang="en-US" dirty="0"/>
          </a:p>
          <a:p>
            <a:pPr lvl="1"/>
            <a:r>
              <a:rPr lang="en-US" dirty="0" smtClean="0"/>
              <a:t>64ms refresh interval for all rows</a:t>
            </a:r>
          </a:p>
          <a:p>
            <a:endParaRPr lang="en-US" sz="1600" dirty="0" smtClean="0"/>
          </a:p>
          <a:p>
            <a:r>
              <a:rPr lang="en-US" dirty="0" smtClean="0"/>
              <a:t>RAIDR: </a:t>
            </a:r>
          </a:p>
          <a:p>
            <a:pPr lvl="1"/>
            <a:r>
              <a:rPr lang="en-US" dirty="0" smtClean="0"/>
              <a:t>64</a:t>
            </a:r>
            <a:r>
              <a:rPr lang="en-US" dirty="0"/>
              <a:t>–</a:t>
            </a:r>
            <a:r>
              <a:rPr lang="en-US" dirty="0" smtClean="0"/>
              <a:t>128ms </a:t>
            </a:r>
            <a:r>
              <a:rPr lang="en-US" dirty="0"/>
              <a:t>retention range: 256 B Bloom filter, 10 hash functions</a:t>
            </a:r>
          </a:p>
          <a:p>
            <a:pPr lvl="1"/>
            <a:r>
              <a:rPr lang="en-US" dirty="0"/>
              <a:t>128–</a:t>
            </a:r>
            <a:r>
              <a:rPr lang="en-US" dirty="0" smtClean="0"/>
              <a:t>256ms </a:t>
            </a:r>
            <a:r>
              <a:rPr lang="en-US" dirty="0"/>
              <a:t>retention range: 1 KB Bloom filter, 6 hash functions</a:t>
            </a:r>
          </a:p>
          <a:p>
            <a:pPr lvl="1"/>
            <a:r>
              <a:rPr lang="en-US" dirty="0"/>
              <a:t>Default refresh interval: 256 </a:t>
            </a:r>
            <a:r>
              <a:rPr lang="en-US" dirty="0" err="1" smtClean="0"/>
              <a:t>ms</a:t>
            </a:r>
            <a:endParaRPr lang="en-US" dirty="0" smtClean="0"/>
          </a:p>
          <a:p>
            <a:pPr lvl="1"/>
            <a:endParaRPr lang="en-US" sz="1600" dirty="0"/>
          </a:p>
          <a:p>
            <a:r>
              <a:rPr lang="en-US" dirty="0" smtClean="0"/>
              <a:t>Results</a:t>
            </a:r>
            <a:r>
              <a:rPr lang="en-US" dirty="0"/>
              <a:t> </a:t>
            </a:r>
            <a:r>
              <a:rPr lang="en-US" dirty="0" smtClean="0"/>
              <a:t>on SPEC </a:t>
            </a:r>
            <a:r>
              <a:rPr lang="en-US" dirty="0"/>
              <a:t>CPU2006, TPC-C, TPC-H benchmarks</a:t>
            </a:r>
            <a:endParaRPr lang="en-US" dirty="0" smtClean="0"/>
          </a:p>
          <a:p>
            <a:pPr lvl="1"/>
            <a:r>
              <a:rPr lang="en-US" dirty="0" smtClean="0">
                <a:solidFill>
                  <a:srgbClr val="0000FF"/>
                </a:solidFill>
              </a:rPr>
              <a:t>74.6% refresh reduction</a:t>
            </a:r>
          </a:p>
          <a:p>
            <a:pPr lvl="1"/>
            <a:r>
              <a:rPr lang="en-US" dirty="0" smtClean="0">
                <a:solidFill>
                  <a:srgbClr val="0000FF"/>
                </a:solidFill>
              </a:rPr>
              <a:t>~16%/20% DRAM dynamic/idle power reduction</a:t>
            </a:r>
          </a:p>
          <a:p>
            <a:pPr lvl="1"/>
            <a:r>
              <a:rPr lang="en-US" dirty="0" smtClean="0">
                <a:solidFill>
                  <a:srgbClr val="0000FF"/>
                </a:solidFill>
              </a:rPr>
              <a:t>~9% performance improvement </a:t>
            </a:r>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138</a:t>
            </a:fld>
            <a:endParaRPr lang="en-US">
              <a:solidFill>
                <a:srgbClr val="000000"/>
              </a:solidFill>
            </a:endParaRPr>
          </a:p>
        </p:txBody>
      </p:sp>
    </p:spTree>
    <p:extLst>
      <p:ext uri="{BB962C8B-B14F-4D97-AF65-F5344CB8AC3E}">
        <p14:creationId xmlns:p14="http://schemas.microsoft.com/office/powerpoint/2010/main" val="1665941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Refresh Reduction</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139</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1043608" y="1203920"/>
            <a:ext cx="6235700" cy="5105400"/>
          </a:xfrm>
          <a:prstGeom prst="rect">
            <a:avLst/>
          </a:prstGeom>
        </p:spPr>
      </p:pic>
      <p:sp>
        <p:nvSpPr>
          <p:cNvPr id="3" name="Rectangle 2"/>
          <p:cNvSpPr/>
          <p:nvPr/>
        </p:nvSpPr>
        <p:spPr>
          <a:xfrm>
            <a:off x="2987824" y="1124744"/>
            <a:ext cx="2927379" cy="369332"/>
          </a:xfrm>
          <a:prstGeom prst="rect">
            <a:avLst/>
          </a:prstGeom>
        </p:spPr>
        <p:txBody>
          <a:bodyPr wrap="none">
            <a:spAutoFit/>
          </a:bodyPr>
          <a:lstStyle/>
          <a:p>
            <a:r>
              <a:rPr lang="en-US" dirty="0">
                <a:solidFill>
                  <a:srgbClr val="000000"/>
                </a:solidFill>
                <a:latin typeface="Tahoma"/>
              </a:rPr>
              <a:t>32 GB DDR3 DRAM system </a:t>
            </a:r>
          </a:p>
        </p:txBody>
      </p:sp>
    </p:spTree>
    <p:extLst>
      <p:ext uri="{BB962C8B-B14F-4D97-AF65-F5344CB8AC3E}">
        <p14:creationId xmlns:p14="http://schemas.microsoft.com/office/powerpoint/2010/main" val="7859827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3418930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140</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187624" y="956228"/>
            <a:ext cx="6480720" cy="4921044"/>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performance benefits increase with workload’s memory intensity</a:t>
            </a:r>
            <a:endParaRPr lang="en-US" dirty="0">
              <a:solidFill>
                <a:srgbClr val="0000FF"/>
              </a:solidFill>
              <a:latin typeface="Tahoma"/>
            </a:endParaRPr>
          </a:p>
        </p:txBody>
      </p:sp>
    </p:spTree>
    <p:extLst>
      <p:ext uri="{BB962C8B-B14F-4D97-AF65-F5344CB8AC3E}">
        <p14:creationId xmlns:p14="http://schemas.microsoft.com/office/powerpoint/2010/main" val="2707958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DRAM Energy Efficiency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141</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025004" y="928060"/>
            <a:ext cx="6643340" cy="5093228"/>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energy benefits increase with memory idleness</a:t>
            </a:r>
            <a:endParaRPr lang="en-US" dirty="0">
              <a:solidFill>
                <a:srgbClr val="0000FF"/>
              </a:solidFill>
              <a:latin typeface="Tahoma"/>
            </a:endParaRPr>
          </a:p>
        </p:txBody>
      </p:sp>
    </p:spTree>
    <p:extLst>
      <p:ext uri="{BB962C8B-B14F-4D97-AF65-F5344CB8AC3E}">
        <p14:creationId xmlns:p14="http://schemas.microsoft.com/office/powerpoint/2010/main" val="4103081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DRAM Device Capacity Scaling: Performance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142</a:t>
            </a:fld>
            <a:endParaRPr lang="en-US" altLang="en-US">
              <a:solidFill>
                <a:srgbClr val="000000"/>
              </a:solidFill>
            </a:endParaRPr>
          </a:p>
        </p:txBody>
      </p:sp>
      <p:sp>
        <p:nvSpPr>
          <p:cNvPr id="3" name="Rectangle 2"/>
          <p:cNvSpPr/>
          <p:nvPr/>
        </p:nvSpPr>
        <p:spPr>
          <a:xfrm>
            <a:off x="125760" y="5949280"/>
            <a:ext cx="7326560" cy="369332"/>
          </a:xfrm>
          <a:prstGeom prst="rect">
            <a:avLst/>
          </a:prstGeom>
        </p:spPr>
        <p:txBody>
          <a:bodyPr wrap="square">
            <a:spAutoFit/>
          </a:bodyPr>
          <a:lstStyle/>
          <a:p>
            <a:r>
              <a:rPr lang="en-US" dirty="0" smtClean="0">
                <a:solidFill>
                  <a:srgbClr val="0000FF"/>
                </a:solidFill>
                <a:latin typeface="Tahoma" charset="0"/>
              </a:rPr>
              <a:t>RAIDR performance benefits increase with DRAM chip capacity</a:t>
            </a:r>
            <a:endParaRPr lang="en-US" dirty="0">
              <a:solidFill>
                <a:srgbClr val="0000FF"/>
              </a:solidFill>
              <a:latin typeface="Tahoma"/>
            </a:endParaRPr>
          </a:p>
        </p:txBody>
      </p:sp>
      <p:pic>
        <p:nvPicPr>
          <p:cNvPr id="6" name="Picture 5"/>
          <p:cNvPicPr>
            <a:picLocks noChangeAspect="1"/>
          </p:cNvPicPr>
          <p:nvPr/>
        </p:nvPicPr>
        <p:blipFill>
          <a:blip r:embed="rId2"/>
          <a:stretch>
            <a:fillRect/>
          </a:stretch>
        </p:blipFill>
        <p:spPr>
          <a:xfrm>
            <a:off x="1020688" y="1052736"/>
            <a:ext cx="6575648" cy="4871564"/>
          </a:xfrm>
          <a:prstGeom prst="rect">
            <a:avLst/>
          </a:prstGeom>
        </p:spPr>
      </p:pic>
    </p:spTree>
    <p:extLst>
      <p:ext uri="{BB962C8B-B14F-4D97-AF65-F5344CB8AC3E}">
        <p14:creationId xmlns:p14="http://schemas.microsoft.com/office/powerpoint/2010/main" val="37065221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DRAM Device Capacity Scaling: </a:t>
            </a:r>
            <a:r>
              <a:rPr lang="en-US" sz="3600" dirty="0" smtClean="0">
                <a:solidFill>
                  <a:srgbClr val="006633"/>
                </a:solidFill>
              </a:rPr>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143</a:t>
            </a:fld>
            <a:endParaRPr lang="en-US" altLang="en-US">
              <a:solidFill>
                <a:srgbClr val="000000"/>
              </a:solidFill>
            </a:endParaRPr>
          </a:p>
        </p:txBody>
      </p:sp>
      <p:sp>
        <p:nvSpPr>
          <p:cNvPr id="6" name="Rectangle 5"/>
          <p:cNvSpPr/>
          <p:nvPr/>
        </p:nvSpPr>
        <p:spPr>
          <a:xfrm>
            <a:off x="125760" y="5949280"/>
            <a:ext cx="6102424" cy="369332"/>
          </a:xfrm>
          <a:prstGeom prst="rect">
            <a:avLst/>
          </a:prstGeom>
        </p:spPr>
        <p:txBody>
          <a:bodyPr wrap="square">
            <a:spAutoFit/>
          </a:bodyPr>
          <a:lstStyle/>
          <a:p>
            <a:r>
              <a:rPr lang="en-US" dirty="0" smtClean="0">
                <a:solidFill>
                  <a:srgbClr val="0000FF"/>
                </a:solidFill>
                <a:latin typeface="Tahoma" charset="0"/>
              </a:rPr>
              <a:t>RAIDR energy benefits increase with DRAM chip capacity</a:t>
            </a:r>
            <a:endParaRPr lang="en-US" dirty="0">
              <a:solidFill>
                <a:srgbClr val="0000FF"/>
              </a:solidFill>
              <a:latin typeface="Tahoma"/>
            </a:endParaRPr>
          </a:p>
        </p:txBody>
      </p:sp>
      <p:pic>
        <p:nvPicPr>
          <p:cNvPr id="3" name="Picture 2"/>
          <p:cNvPicPr>
            <a:picLocks noChangeAspect="1"/>
          </p:cNvPicPr>
          <p:nvPr/>
        </p:nvPicPr>
        <p:blipFill>
          <a:blip r:embed="rId2"/>
          <a:stretch>
            <a:fillRect/>
          </a:stretch>
        </p:blipFill>
        <p:spPr>
          <a:xfrm>
            <a:off x="755576" y="1052736"/>
            <a:ext cx="6840760" cy="4894516"/>
          </a:xfrm>
          <a:prstGeom prst="rect">
            <a:avLst/>
          </a:prstGeom>
        </p:spPr>
      </p:pic>
      <p:sp>
        <p:nvSpPr>
          <p:cNvPr id="7" name="Rectangle 6"/>
          <p:cNvSpPr/>
          <p:nvPr/>
        </p:nvSpPr>
        <p:spPr>
          <a:xfrm>
            <a:off x="7596336" y="5949280"/>
            <a:ext cx="1485240" cy="369332"/>
          </a:xfrm>
          <a:prstGeom prst="rect">
            <a:avLst/>
          </a:prstGeom>
        </p:spPr>
        <p:txBody>
          <a:bodyPr wrap="none">
            <a:spAutoFit/>
          </a:bodyPr>
          <a:lstStyle/>
          <a:p>
            <a:r>
              <a:rPr lang="en-US" dirty="0">
                <a:solidFill>
                  <a:srgbClr val="000000"/>
                </a:solidFill>
                <a:latin typeface="Tahoma"/>
                <a:hlinkClick r:id="rId3" action="ppaction://hlinkfile"/>
              </a:rPr>
              <a:t>RAIDR slides</a:t>
            </a:r>
            <a:endParaRPr lang="en-US" dirty="0">
              <a:solidFill>
                <a:srgbClr val="000000"/>
              </a:solidFill>
              <a:latin typeface="Tahoma"/>
            </a:endParaRPr>
          </a:p>
        </p:txBody>
      </p:sp>
    </p:spTree>
    <p:extLst>
      <p:ext uri="{BB962C8B-B14F-4D97-AF65-F5344CB8AC3E}">
        <p14:creationId xmlns:p14="http://schemas.microsoft.com/office/powerpoint/2010/main" val="791762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12776"/>
            <a:ext cx="7924800" cy="1752600"/>
          </a:xfrm>
        </p:spPr>
        <p:txBody>
          <a:bodyPr/>
          <a:lstStyle/>
          <a:p>
            <a:r>
              <a:rPr lang="en-US" dirty="0" smtClean="0"/>
              <a:t>SALP: Reducing DRAM Bank Conflict Impact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144</a:t>
            </a:fld>
            <a:endParaRPr lang="en-US" altLang="en-US">
              <a:solidFill>
                <a:srgbClr val="000000"/>
              </a:solidFill>
            </a:endParaRPr>
          </a:p>
        </p:txBody>
      </p:sp>
      <p:sp>
        <p:nvSpPr>
          <p:cNvPr id="9" name="Rectangle 8"/>
          <p:cNvSpPr/>
          <p:nvPr/>
        </p:nvSpPr>
        <p:spPr>
          <a:xfrm>
            <a:off x="467544" y="4149080"/>
            <a:ext cx="8460432" cy="1815882"/>
          </a:xfrm>
          <a:prstGeom prst="rect">
            <a:avLst/>
          </a:prstGeom>
        </p:spPr>
        <p:txBody>
          <a:bodyPr wrap="square">
            <a:spAutoFit/>
          </a:bodyPr>
          <a:lstStyle/>
          <a:p>
            <a:r>
              <a:rPr lang="en-US" sz="2800" dirty="0" smtClean="0">
                <a:solidFill>
                  <a:srgbClr val="000000"/>
                </a:solidFill>
                <a:latin typeface="Tahoma" charset="0"/>
              </a:rPr>
              <a:t>Kim, Seshadri, Lee, Liu, Mutlu</a:t>
            </a:r>
          </a:p>
          <a:p>
            <a:r>
              <a:rPr lang="en-US" sz="2800" dirty="0" smtClean="0">
                <a:solidFill>
                  <a:srgbClr val="000000"/>
                </a:solidFill>
                <a:latin typeface="Tahoma" charset="0"/>
                <a:hlinkClick r:id="rId2"/>
              </a:rPr>
              <a:t>A Case for Exploiting Subarray-Level Parallelism (SALP) in DRAM</a:t>
            </a:r>
            <a:r>
              <a:rPr lang="en-US" altLang="ja-JP" sz="2800" dirty="0" smtClean="0">
                <a:solidFill>
                  <a:srgbClr val="000000"/>
                </a:solidFill>
                <a:latin typeface="Tahoma" charset="0"/>
              </a:rPr>
              <a:t> </a:t>
            </a:r>
          </a:p>
          <a:p>
            <a:r>
              <a:rPr lang="en-US" altLang="ja-JP" sz="2800" dirty="0" smtClean="0">
                <a:solidFill>
                  <a:srgbClr val="000000"/>
                </a:solidFill>
                <a:latin typeface="Tahoma" charset="0"/>
              </a:rPr>
              <a:t>ISCA </a:t>
            </a:r>
            <a:r>
              <a:rPr lang="en-US" altLang="ja-JP" sz="2800" dirty="0">
                <a:solidFill>
                  <a:srgbClr val="000000"/>
                </a:solidFill>
                <a:latin typeface="Tahoma" charset="0"/>
              </a:rPr>
              <a:t>2012.</a:t>
            </a:r>
            <a:endParaRPr lang="en-US" sz="2800" dirty="0">
              <a:solidFill>
                <a:srgbClr val="000000"/>
              </a:solidFill>
              <a:latin typeface="Tahoma"/>
            </a:endParaRPr>
          </a:p>
        </p:txBody>
      </p:sp>
    </p:spTree>
    <p:extLst>
      <p:ext uri="{BB962C8B-B14F-4D97-AF65-F5344CB8AC3E}">
        <p14:creationId xmlns:p14="http://schemas.microsoft.com/office/powerpoint/2010/main" val="1721292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Problem, Goal, Observations</a:t>
            </a:r>
            <a:endParaRPr lang="en-US" dirty="0"/>
          </a:p>
        </p:txBody>
      </p:sp>
      <p:sp>
        <p:nvSpPr>
          <p:cNvPr id="3" name="Content Placeholder 2"/>
          <p:cNvSpPr>
            <a:spLocks noGrp="1"/>
          </p:cNvSpPr>
          <p:nvPr>
            <p:ph idx="1"/>
          </p:nvPr>
        </p:nvSpPr>
        <p:spPr>
          <a:xfrm>
            <a:off x="228600" y="1052736"/>
            <a:ext cx="8915400" cy="5195664"/>
          </a:xfrm>
        </p:spPr>
        <p:txBody>
          <a:bodyPr/>
          <a:lstStyle/>
          <a:p>
            <a:r>
              <a:rPr lang="en-US" sz="2200" dirty="0"/>
              <a:t>Problem: </a:t>
            </a:r>
            <a:r>
              <a:rPr lang="en-US" sz="2200" dirty="0">
                <a:solidFill>
                  <a:srgbClr val="FF0000"/>
                </a:solidFill>
              </a:rPr>
              <a:t>Bank conflicts are costly for performance and energy</a:t>
            </a:r>
          </a:p>
          <a:p>
            <a:pPr lvl="1"/>
            <a:r>
              <a:rPr lang="en-US" sz="2000" dirty="0">
                <a:sym typeface="Wingdings"/>
              </a:rPr>
              <a:t>serialized requests, wasted energy (thrashing of row buffer, busy wait</a:t>
            </a:r>
            <a:r>
              <a:rPr lang="en-US" sz="2000" dirty="0" smtClean="0">
                <a:sym typeface="Wingdings"/>
              </a:rPr>
              <a:t>)</a:t>
            </a:r>
            <a:endParaRPr lang="en-US" sz="2200" dirty="0" smtClean="0"/>
          </a:p>
          <a:p>
            <a:r>
              <a:rPr lang="en-US" sz="2200" dirty="0" smtClean="0"/>
              <a:t>Goal</a:t>
            </a:r>
            <a:r>
              <a:rPr lang="en-US" sz="2200" dirty="0"/>
              <a:t>: </a:t>
            </a:r>
            <a:r>
              <a:rPr lang="en-US" sz="2200" dirty="0">
                <a:solidFill>
                  <a:srgbClr val="0000FF"/>
                </a:solidFill>
              </a:rPr>
              <a:t>Reduce bank conflicts without adding more banks (low cost</a:t>
            </a:r>
            <a:r>
              <a:rPr lang="en-US" sz="2200" dirty="0" smtClean="0">
                <a:solidFill>
                  <a:srgbClr val="0000FF"/>
                </a:solidFill>
              </a:rPr>
              <a:t>)</a:t>
            </a:r>
          </a:p>
          <a:p>
            <a:r>
              <a:rPr lang="en-US" sz="2200" dirty="0" smtClean="0"/>
              <a:t>Observation 1:</a:t>
            </a:r>
            <a:r>
              <a:rPr lang="en-US" sz="2200" dirty="0" smtClean="0">
                <a:solidFill>
                  <a:srgbClr val="0000FF"/>
                </a:solidFill>
              </a:rPr>
              <a:t> A DRAM bank is divided into subarrays </a:t>
            </a:r>
            <a:r>
              <a:rPr lang="en-US" sz="2200" dirty="0" smtClean="0">
                <a:solidFill>
                  <a:srgbClr val="000000"/>
                </a:solidFill>
              </a:rPr>
              <a:t>and</a:t>
            </a:r>
            <a:r>
              <a:rPr lang="en-US" sz="2200" dirty="0" smtClean="0">
                <a:solidFill>
                  <a:srgbClr val="0000FF"/>
                </a:solidFill>
              </a:rPr>
              <a:t> each subarray has its own local row buffer</a:t>
            </a:r>
            <a:endParaRPr lang="en-US" sz="2200" dirty="0">
              <a:solidFill>
                <a:srgbClr val="0000FF"/>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145</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683568" y="3046394"/>
            <a:ext cx="7344816" cy="3550958"/>
          </a:xfrm>
          <a:prstGeom prst="rect">
            <a:avLst/>
          </a:prstGeom>
        </p:spPr>
      </p:pic>
    </p:spTree>
    <p:extLst>
      <p:ext uri="{BB962C8B-B14F-4D97-AF65-F5344CB8AC3E}">
        <p14:creationId xmlns:p14="http://schemas.microsoft.com/office/powerpoint/2010/main" val="17786675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Key Ideas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smtClean="0"/>
              <a:t>Observation 2: </a:t>
            </a:r>
            <a:r>
              <a:rPr lang="en-US" dirty="0" smtClean="0">
                <a:solidFill>
                  <a:srgbClr val="0000FF"/>
                </a:solidFill>
              </a:rPr>
              <a:t>Subarrays are mostly independent</a:t>
            </a:r>
          </a:p>
          <a:p>
            <a:pPr lvl="1"/>
            <a:r>
              <a:rPr lang="en-US" dirty="0" smtClean="0"/>
              <a:t>Except when sharing </a:t>
            </a:r>
            <a:r>
              <a:rPr lang="en-US" dirty="0" smtClean="0">
                <a:solidFill>
                  <a:srgbClr val="FF0000"/>
                </a:solidFill>
              </a:rPr>
              <a:t>global structures </a:t>
            </a:r>
            <a:r>
              <a:rPr lang="en-US" dirty="0" smtClean="0"/>
              <a:t>to reduce cost</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146</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979712" y="2060848"/>
            <a:ext cx="4536504" cy="2518223"/>
          </a:xfrm>
          <a:prstGeom prst="rect">
            <a:avLst/>
          </a:prstGeom>
        </p:spPr>
      </p:pic>
      <p:sp>
        <p:nvSpPr>
          <p:cNvPr id="6" name="Rectangle 5"/>
          <p:cNvSpPr>
            <a:spLocks noChangeArrowheads="1"/>
          </p:cNvSpPr>
          <p:nvPr/>
        </p:nvSpPr>
        <p:spPr bwMode="auto">
          <a:xfrm>
            <a:off x="4033924" y="3933056"/>
            <a:ext cx="2448272" cy="648072"/>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7" name="Rectangle 6"/>
          <p:cNvSpPr>
            <a:spLocks noChangeArrowheads="1"/>
          </p:cNvSpPr>
          <p:nvPr/>
        </p:nvSpPr>
        <p:spPr bwMode="auto">
          <a:xfrm>
            <a:off x="2051720" y="2204864"/>
            <a:ext cx="936104" cy="187220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8" name="TextBox 7"/>
          <p:cNvSpPr txBox="1"/>
          <p:nvPr/>
        </p:nvSpPr>
        <p:spPr>
          <a:xfrm>
            <a:off x="251520" y="4725144"/>
            <a:ext cx="8712968"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Key Idea of SALP: </a:t>
            </a:r>
            <a:r>
              <a:rPr lang="en-US" sz="2400" dirty="0" smtClean="0">
                <a:solidFill>
                  <a:srgbClr val="0000FF"/>
                </a:solidFill>
                <a:latin typeface="Tahoma"/>
              </a:rPr>
              <a:t>Minimally reduce sharing of global structures</a:t>
            </a:r>
          </a:p>
        </p:txBody>
      </p:sp>
      <p:sp>
        <p:nvSpPr>
          <p:cNvPr id="9" name="TextBox 8"/>
          <p:cNvSpPr txBox="1"/>
          <p:nvPr/>
        </p:nvSpPr>
        <p:spPr>
          <a:xfrm>
            <a:off x="251520" y="5229200"/>
            <a:ext cx="8712968"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Reduce the sharing of …</a:t>
            </a:r>
          </a:p>
          <a:p>
            <a:r>
              <a:rPr lang="en-US" sz="2400" dirty="0" smtClean="0">
                <a:solidFill>
                  <a:srgbClr val="FF0000"/>
                </a:solidFill>
                <a:latin typeface="Tahoma"/>
              </a:rPr>
              <a:t>Global decoder </a:t>
            </a:r>
            <a:r>
              <a:rPr lang="en-US" sz="2400" dirty="0" smtClean="0">
                <a:solidFill>
                  <a:srgbClr val="0000FF"/>
                </a:solidFill>
                <a:latin typeface="Tahoma"/>
                <a:sym typeface="Wingdings"/>
              </a:rPr>
              <a:t></a:t>
            </a:r>
            <a:r>
              <a:rPr lang="en-US" sz="2400" dirty="0" smtClean="0">
                <a:solidFill>
                  <a:srgbClr val="0000FF"/>
                </a:solidFill>
                <a:latin typeface="Tahoma"/>
              </a:rPr>
              <a:t> Enables almost parallel access to subarrays</a:t>
            </a:r>
          </a:p>
          <a:p>
            <a:r>
              <a:rPr lang="en-US" sz="2400" dirty="0" smtClean="0">
                <a:solidFill>
                  <a:srgbClr val="FF0000"/>
                </a:solidFill>
                <a:latin typeface="Tahoma"/>
              </a:rPr>
              <a:t>Global row buffer </a:t>
            </a:r>
            <a:r>
              <a:rPr lang="en-US" sz="2400" dirty="0" smtClean="0">
                <a:solidFill>
                  <a:srgbClr val="0000FF"/>
                </a:solidFill>
                <a:latin typeface="Tahoma"/>
                <a:sym typeface="Wingdings"/>
              </a:rPr>
              <a:t> Utilizes multiple local row buffers</a:t>
            </a:r>
            <a:endParaRPr lang="en-US" sz="2400" dirty="0" smtClean="0">
              <a:solidFill>
                <a:srgbClr val="0000FF"/>
              </a:solidFill>
              <a:latin typeface="Tahoma"/>
            </a:endParaRPr>
          </a:p>
        </p:txBody>
      </p:sp>
    </p:spTree>
    <p:extLst>
      <p:ext uri="{BB962C8B-B14F-4D97-AF65-F5344CB8AC3E}">
        <p14:creationId xmlns:p14="http://schemas.microsoft.com/office/powerpoint/2010/main" val="5643530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Reduce Sharing of Global Decoder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147</a:t>
            </a:fld>
            <a:endParaRPr lang="en-US" altLang="en-US">
              <a:solidFill>
                <a:srgbClr val="000000"/>
              </a:solidFill>
            </a:endParaRPr>
          </a:p>
        </p:txBody>
      </p:sp>
      <p:sp>
        <p:nvSpPr>
          <p:cNvPr id="95" name="localrb"/>
          <p:cNvSpPr txBox="1"/>
          <p:nvPr/>
        </p:nvSpPr>
        <p:spPr>
          <a:xfrm>
            <a:off x="6934200" y="2763966"/>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6" name="localrb"/>
          <p:cNvSpPr txBox="1"/>
          <p:nvPr/>
        </p:nvSpPr>
        <p:spPr>
          <a:xfrm>
            <a:off x="6934200" y="5126166"/>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7" name="localrb"/>
          <p:cNvSpPr txBox="1"/>
          <p:nvPr/>
        </p:nvSpPr>
        <p:spPr>
          <a:xfrm>
            <a:off x="6934200" y="5889654"/>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8" name="movebluerow"/>
          <p:cNvSpPr/>
          <p:nvPr/>
        </p:nvSpPr>
        <p:spPr>
          <a:xfrm>
            <a:off x="4906190" y="1772821"/>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99" name="movebluerow"/>
          <p:cNvSpPr/>
          <p:nvPr/>
        </p:nvSpPr>
        <p:spPr>
          <a:xfrm>
            <a:off x="4915715" y="4123881"/>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0" name="longblack"/>
          <p:cNvCxnSpPr/>
          <p:nvPr/>
        </p:nvCxnSpPr>
        <p:spPr>
          <a:xfrm flipV="1">
            <a:off x="2647934" y="2228464"/>
            <a:ext cx="1498927" cy="1557"/>
          </a:xfrm>
          <a:prstGeom prst="line">
            <a:avLst/>
          </a:prstGeom>
          <a:noFill/>
          <a:ln w="76200" cap="flat" cmpd="sng" algn="ctr">
            <a:solidFill>
              <a:sysClr val="window" lastClr="FFFFFF">
                <a:lumMod val="65000"/>
              </a:sysClr>
            </a:solidFill>
            <a:prstDash val="solid"/>
          </a:ln>
          <a:effectLst/>
        </p:spPr>
      </p:cxnSp>
      <p:cxnSp>
        <p:nvCxnSpPr>
          <p:cNvPr id="101" name="longblack"/>
          <p:cNvCxnSpPr/>
          <p:nvPr/>
        </p:nvCxnSpPr>
        <p:spPr>
          <a:xfrm>
            <a:off x="2647934" y="4581076"/>
            <a:ext cx="1489121" cy="0"/>
          </a:xfrm>
          <a:prstGeom prst="line">
            <a:avLst/>
          </a:prstGeom>
          <a:noFill/>
          <a:ln w="76200" cap="flat" cmpd="sng" algn="ctr">
            <a:solidFill>
              <a:sysClr val="window" lastClr="FFFFFF">
                <a:lumMod val="65000"/>
              </a:sysClr>
            </a:solidFill>
            <a:prstDash val="solid"/>
          </a:ln>
          <a:effectLst/>
        </p:spPr>
      </p:cxnSp>
      <p:cxnSp>
        <p:nvCxnSpPr>
          <p:cNvPr id="102" name="black"/>
          <p:cNvCxnSpPr/>
          <p:nvPr/>
        </p:nvCxnSpPr>
        <p:spPr>
          <a:xfrm>
            <a:off x="1177883" y="3616514"/>
            <a:ext cx="1470051" cy="0"/>
          </a:xfrm>
          <a:prstGeom prst="line">
            <a:avLst/>
          </a:prstGeom>
          <a:noFill/>
          <a:ln w="76200" cap="flat" cmpd="sng" algn="ctr">
            <a:solidFill>
              <a:sysClr val="window" lastClr="FFFFFF">
                <a:lumMod val="65000"/>
              </a:sysClr>
            </a:solidFill>
            <a:prstDash val="solid"/>
          </a:ln>
          <a:effectLst/>
        </p:spPr>
      </p:cxnSp>
      <p:sp>
        <p:nvSpPr>
          <p:cNvPr id="103" name="smallrow"/>
          <p:cNvSpPr/>
          <p:nvPr/>
        </p:nvSpPr>
        <p:spPr>
          <a:xfrm>
            <a:off x="4906191" y="2230019"/>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4" name="TextBox 103"/>
          <p:cNvSpPr txBox="1"/>
          <p:nvPr/>
        </p:nvSpPr>
        <p:spPr>
          <a:xfrm rot="16200000">
            <a:off x="5334398" y="3315630"/>
            <a:ext cx="978910" cy="637581"/>
          </a:xfrm>
          <a:prstGeom prst="rect">
            <a:avLst/>
          </a:prstGeom>
          <a:noFill/>
        </p:spPr>
        <p:txBody>
          <a:bodyPr wrap="square" rtlCol="0" anchor="ctr">
            <a:noAutofit/>
          </a:bodyPr>
          <a:lstStyle/>
          <a:p>
            <a:pPr algn="ctr">
              <a:defRPr/>
            </a:pPr>
            <a:r>
              <a:rPr lang="en-US" sz="5400" b="1" kern="0" dirty="0" smtClean="0">
                <a:solidFill>
                  <a:sysClr val="windowText" lastClr="000000"/>
                </a:solidFill>
                <a:latin typeface="Tahoma"/>
              </a:rPr>
              <a:t>···</a:t>
            </a:r>
            <a:endParaRPr lang="en-US" sz="5400" b="1" kern="0" dirty="0">
              <a:solidFill>
                <a:sysClr val="windowText" lastClr="000000"/>
              </a:solidFill>
              <a:latin typeface="Tahoma"/>
            </a:endParaRPr>
          </a:p>
        </p:txBody>
      </p:sp>
      <p:cxnSp>
        <p:nvCxnSpPr>
          <p:cNvPr id="105" name="Straight Connector 104"/>
          <p:cNvCxnSpPr/>
          <p:nvPr/>
        </p:nvCxnSpPr>
        <p:spPr>
          <a:xfrm>
            <a:off x="4488461" y="2458619"/>
            <a:ext cx="2750539" cy="0"/>
          </a:xfrm>
          <a:prstGeom prst="line">
            <a:avLst/>
          </a:prstGeom>
          <a:noFill/>
          <a:ln w="19050" cap="flat" cmpd="sng" algn="ctr">
            <a:solidFill>
              <a:sysClr val="windowText" lastClr="000000"/>
            </a:solidFill>
            <a:prstDash val="sysDash"/>
          </a:ln>
          <a:effectLst/>
        </p:spPr>
      </p:cxnSp>
      <p:cxnSp>
        <p:nvCxnSpPr>
          <p:cNvPr id="106" name="black"/>
          <p:cNvCxnSpPr/>
          <p:nvPr/>
        </p:nvCxnSpPr>
        <p:spPr>
          <a:xfrm>
            <a:off x="2647933" y="1772819"/>
            <a:ext cx="0" cy="3722110"/>
          </a:xfrm>
          <a:prstGeom prst="line">
            <a:avLst/>
          </a:prstGeom>
          <a:noFill/>
          <a:ln w="76200" cap="flat" cmpd="sng" algn="ctr">
            <a:solidFill>
              <a:sysClr val="window" lastClr="FFFFFF">
                <a:lumMod val="65000"/>
              </a:sysClr>
            </a:solidFill>
            <a:prstDash val="solid"/>
          </a:ln>
          <a:effectLst/>
        </p:spPr>
      </p:cxnSp>
      <p:cxnSp>
        <p:nvCxnSpPr>
          <p:cNvPr id="107" name="black"/>
          <p:cNvCxnSpPr/>
          <p:nvPr/>
        </p:nvCxnSpPr>
        <p:spPr>
          <a:xfrm>
            <a:off x="3679848" y="2230019"/>
            <a:ext cx="457206" cy="0"/>
          </a:xfrm>
          <a:prstGeom prst="line">
            <a:avLst/>
          </a:prstGeom>
          <a:noFill/>
          <a:ln w="76200" cap="flat" cmpd="sng" algn="ctr">
            <a:solidFill>
              <a:sysClr val="window" lastClr="FFFFFF">
                <a:lumMod val="65000"/>
              </a:sysClr>
            </a:solidFill>
            <a:prstDash val="solid"/>
          </a:ln>
          <a:effectLst/>
        </p:spPr>
      </p:cxnSp>
      <p:sp>
        <p:nvSpPr>
          <p:cNvPr id="108" name="smallrow"/>
          <p:cNvSpPr/>
          <p:nvPr/>
        </p:nvSpPr>
        <p:spPr>
          <a:xfrm>
            <a:off x="4915716" y="1772819"/>
            <a:ext cx="1866084"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9" name="smallrow"/>
          <p:cNvSpPr/>
          <p:nvPr/>
        </p:nvSpPr>
        <p:spPr>
          <a:xfrm>
            <a:off x="4906191" y="4580529"/>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0" name="smallrow"/>
          <p:cNvSpPr/>
          <p:nvPr/>
        </p:nvSpPr>
        <p:spPr>
          <a:xfrm>
            <a:off x="4915716" y="4123329"/>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1" name="Straight Connector 110"/>
          <p:cNvCxnSpPr/>
          <p:nvPr/>
        </p:nvCxnSpPr>
        <p:spPr>
          <a:xfrm flipV="1">
            <a:off x="4488460" y="4809128"/>
            <a:ext cx="2750540" cy="1"/>
          </a:xfrm>
          <a:prstGeom prst="line">
            <a:avLst/>
          </a:prstGeom>
          <a:noFill/>
          <a:ln w="19050" cap="flat" cmpd="sng" algn="ctr">
            <a:solidFill>
              <a:sysClr val="windowText" lastClr="000000"/>
            </a:solidFill>
            <a:prstDash val="sysDash"/>
          </a:ln>
          <a:effectLst/>
        </p:spPr>
      </p:cxnSp>
      <p:cxnSp>
        <p:nvCxnSpPr>
          <p:cNvPr id="112" name="black"/>
          <p:cNvCxnSpPr>
            <a:endCxn id="128" idx="0"/>
          </p:cNvCxnSpPr>
          <p:nvPr/>
        </p:nvCxnSpPr>
        <p:spPr>
          <a:xfrm>
            <a:off x="3679848" y="4580528"/>
            <a:ext cx="457206" cy="0"/>
          </a:xfrm>
          <a:prstGeom prst="line">
            <a:avLst/>
          </a:prstGeom>
          <a:noFill/>
          <a:ln w="76200" cap="flat" cmpd="sng" algn="ctr">
            <a:solidFill>
              <a:sysClr val="window" lastClr="FFFFFF">
                <a:lumMod val="65000"/>
              </a:sysClr>
            </a:solidFill>
            <a:prstDash val="solid"/>
          </a:ln>
          <a:effectLst/>
        </p:spPr>
      </p:cxnSp>
      <p:cxnSp>
        <p:nvCxnSpPr>
          <p:cNvPr id="113" name="blue"/>
          <p:cNvCxnSpPr/>
          <p:nvPr/>
        </p:nvCxnSpPr>
        <p:spPr>
          <a:xfrm>
            <a:off x="3679848" y="2230019"/>
            <a:ext cx="457206" cy="0"/>
          </a:xfrm>
          <a:prstGeom prst="line">
            <a:avLst/>
          </a:prstGeom>
          <a:noFill/>
          <a:ln w="76200" cap="flat" cmpd="sng" algn="ctr">
            <a:solidFill>
              <a:srgbClr val="0070C0"/>
            </a:solidFill>
            <a:prstDash val="solid"/>
          </a:ln>
          <a:effectLst/>
        </p:spPr>
      </p:cxnSp>
      <p:cxnSp>
        <p:nvCxnSpPr>
          <p:cNvPr id="115" name="orange"/>
          <p:cNvCxnSpPr>
            <a:endCxn id="129" idx="0"/>
          </p:cNvCxnSpPr>
          <p:nvPr/>
        </p:nvCxnSpPr>
        <p:spPr>
          <a:xfrm flipV="1">
            <a:off x="3679848" y="4580525"/>
            <a:ext cx="457206" cy="3"/>
          </a:xfrm>
          <a:prstGeom prst="line">
            <a:avLst/>
          </a:prstGeom>
          <a:noFill/>
          <a:ln w="76200" cap="flat" cmpd="sng" algn="ctr">
            <a:solidFill>
              <a:srgbClr val="EEB500"/>
            </a:solidFill>
            <a:prstDash val="solid"/>
          </a:ln>
          <a:effectLst/>
        </p:spPr>
      </p:cxnSp>
      <p:sp>
        <p:nvSpPr>
          <p:cNvPr id="116" name="globaldecoder"/>
          <p:cNvSpPr/>
          <p:nvPr/>
        </p:nvSpPr>
        <p:spPr>
          <a:xfrm rot="16200000">
            <a:off x="-949959" y="3332376"/>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globallatch"/>
          <p:cNvSpPr/>
          <p:nvPr/>
        </p:nvSpPr>
        <p:spPr>
          <a:xfrm rot="16200000">
            <a:off x="978175" y="3357012"/>
            <a:ext cx="1869464" cy="519006"/>
          </a:xfrm>
          <a:prstGeom prst="hexagon">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sp>
        <p:nvSpPr>
          <p:cNvPr id="119" name="movebluerow"/>
          <p:cNvSpPr/>
          <p:nvPr/>
        </p:nvSpPr>
        <p:spPr>
          <a:xfrm>
            <a:off x="4906191" y="1772816"/>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0" name="bankblank"/>
          <p:cNvSpPr/>
          <p:nvPr/>
        </p:nvSpPr>
        <p:spPr>
          <a:xfrm>
            <a:off x="4906190" y="1772819"/>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cxnSp>
        <p:nvCxnSpPr>
          <p:cNvPr id="121" name="wlblueraised"/>
          <p:cNvCxnSpPr/>
          <p:nvPr/>
        </p:nvCxnSpPr>
        <p:spPr>
          <a:xfrm>
            <a:off x="4488461" y="2001420"/>
            <a:ext cx="2750539" cy="0"/>
          </a:xfrm>
          <a:prstGeom prst="line">
            <a:avLst/>
          </a:prstGeom>
          <a:noFill/>
          <a:ln w="76200" cap="flat" cmpd="sng" algn="ctr">
            <a:solidFill>
              <a:srgbClr val="FF0000"/>
            </a:solidFill>
            <a:prstDash val="solid"/>
          </a:ln>
          <a:effectLst/>
        </p:spPr>
      </p:cxnSp>
      <p:sp>
        <p:nvSpPr>
          <p:cNvPr id="122" name="row-buffer"/>
          <p:cNvSpPr/>
          <p:nvPr/>
        </p:nvSpPr>
        <p:spPr>
          <a:xfrm>
            <a:off x="4906190" y="2687219"/>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3" name="decoder"/>
          <p:cNvSpPr/>
          <p:nvPr/>
        </p:nvSpPr>
        <p:spPr>
          <a:xfrm rot="16200000">
            <a:off x="3855558" y="2054318"/>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4" name="movebluerow"/>
          <p:cNvSpPr/>
          <p:nvPr/>
        </p:nvSpPr>
        <p:spPr>
          <a:xfrm>
            <a:off x="4915716" y="4123876"/>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5" name="bankblank"/>
          <p:cNvSpPr/>
          <p:nvPr/>
        </p:nvSpPr>
        <p:spPr>
          <a:xfrm>
            <a:off x="4906190" y="4123329"/>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6" name="row-buffer"/>
          <p:cNvSpPr/>
          <p:nvPr/>
        </p:nvSpPr>
        <p:spPr>
          <a:xfrm>
            <a:off x="4906191" y="5785850"/>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27" name="wlorangeraised"/>
          <p:cNvCxnSpPr/>
          <p:nvPr/>
        </p:nvCxnSpPr>
        <p:spPr>
          <a:xfrm>
            <a:off x="4488460" y="4351928"/>
            <a:ext cx="2750540" cy="1"/>
          </a:xfrm>
          <a:prstGeom prst="line">
            <a:avLst/>
          </a:prstGeom>
          <a:noFill/>
          <a:ln w="76200" cap="flat" cmpd="sng" algn="ctr">
            <a:solidFill>
              <a:srgbClr val="FF0000"/>
            </a:solidFill>
            <a:prstDash val="solid"/>
          </a:ln>
          <a:effectLst/>
        </p:spPr>
      </p:cxnSp>
      <p:sp>
        <p:nvSpPr>
          <p:cNvPr id="128" name="decoder"/>
          <p:cNvSpPr/>
          <p:nvPr/>
        </p:nvSpPr>
        <p:spPr>
          <a:xfrm rot="16200000">
            <a:off x="3855556" y="4404824"/>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9" name="orangedecoder"/>
          <p:cNvSpPr/>
          <p:nvPr/>
        </p:nvSpPr>
        <p:spPr>
          <a:xfrm rot="16200000">
            <a:off x="3855556" y="4404821"/>
            <a:ext cx="914402" cy="351407"/>
          </a:xfrm>
          <a:prstGeom prst="trapezoid">
            <a:avLst/>
          </a:prstGeom>
          <a:solidFill>
            <a:srgbClr val="FFC00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30" name="row-buffer"/>
          <p:cNvSpPr/>
          <p:nvPr/>
        </p:nvSpPr>
        <p:spPr>
          <a:xfrm>
            <a:off x="4906190" y="5037729"/>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31" name="black"/>
          <p:cNvCxnSpPr/>
          <p:nvPr/>
        </p:nvCxnSpPr>
        <p:spPr>
          <a:xfrm>
            <a:off x="2647934" y="2228464"/>
            <a:ext cx="552466" cy="1557"/>
          </a:xfrm>
          <a:prstGeom prst="line">
            <a:avLst/>
          </a:prstGeom>
          <a:noFill/>
          <a:ln w="76200" cap="flat" cmpd="sng" algn="ctr">
            <a:solidFill>
              <a:sysClr val="window" lastClr="FFFFFF">
                <a:lumMod val="65000"/>
              </a:sysClr>
            </a:solidFill>
            <a:prstDash val="solid"/>
          </a:ln>
          <a:effectLst/>
        </p:spPr>
      </p:cxnSp>
      <p:cxnSp>
        <p:nvCxnSpPr>
          <p:cNvPr id="132" name="black"/>
          <p:cNvCxnSpPr/>
          <p:nvPr/>
        </p:nvCxnSpPr>
        <p:spPr>
          <a:xfrm flipV="1">
            <a:off x="2647933" y="4580524"/>
            <a:ext cx="552467" cy="552"/>
          </a:xfrm>
          <a:prstGeom prst="line">
            <a:avLst/>
          </a:prstGeom>
          <a:noFill/>
          <a:ln w="76200" cap="flat" cmpd="sng" algn="ctr">
            <a:solidFill>
              <a:sysClr val="window" lastClr="FFFFFF">
                <a:lumMod val="65000"/>
              </a:sysClr>
            </a:solidFill>
            <a:prstDash val="solid"/>
          </a:ln>
          <a:effectLst/>
        </p:spPr>
      </p:cxnSp>
      <p:sp>
        <p:nvSpPr>
          <p:cNvPr id="133" name="bluegloballatch"/>
          <p:cNvSpPr/>
          <p:nvPr/>
        </p:nvSpPr>
        <p:spPr>
          <a:xfrm rot="16200000">
            <a:off x="1136418" y="3357011"/>
            <a:ext cx="1552978" cy="519006"/>
          </a:xfrm>
          <a:prstGeom prst="hexagon">
            <a:avLst/>
          </a:prstGeom>
          <a:solidFill>
            <a:srgbClr val="0070C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sp>
        <p:nvSpPr>
          <p:cNvPr id="134" name="orangegloballatch"/>
          <p:cNvSpPr/>
          <p:nvPr/>
        </p:nvSpPr>
        <p:spPr>
          <a:xfrm rot="16200000">
            <a:off x="1136419" y="3357009"/>
            <a:ext cx="1552977" cy="519006"/>
          </a:xfrm>
          <a:prstGeom prst="hexagon">
            <a:avLst/>
          </a:prstGeom>
          <a:solidFill>
            <a:srgbClr val="FFC00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smtClean="0">
                <a:solidFill>
                  <a:sysClr val="windowText" lastClr="000000"/>
                </a:solidFill>
                <a:latin typeface="Calibri"/>
              </a:rPr>
              <a:t>Latch</a:t>
            </a:r>
            <a:endParaRPr lang="en-US" sz="4000" b="1" kern="0">
              <a:solidFill>
                <a:sysClr val="windowText" lastClr="000000"/>
              </a:solidFill>
              <a:latin typeface="Calibri"/>
            </a:endParaRPr>
          </a:p>
        </p:txBody>
      </p:sp>
      <p:sp>
        <p:nvSpPr>
          <p:cNvPr id="135" name="bluedecoder"/>
          <p:cNvSpPr/>
          <p:nvPr/>
        </p:nvSpPr>
        <p:spPr>
          <a:xfrm rot="16200000">
            <a:off x="3855557" y="2054316"/>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cxnSp>
        <p:nvCxnSpPr>
          <p:cNvPr id="136" name="wlorangelowered"/>
          <p:cNvCxnSpPr/>
          <p:nvPr/>
        </p:nvCxnSpPr>
        <p:spPr>
          <a:xfrm>
            <a:off x="4488463" y="4351925"/>
            <a:ext cx="2750537" cy="4"/>
          </a:xfrm>
          <a:prstGeom prst="line">
            <a:avLst/>
          </a:prstGeom>
          <a:noFill/>
          <a:ln w="19050" cap="flat" cmpd="sng" algn="ctr">
            <a:solidFill>
              <a:sysClr val="windowText" lastClr="000000"/>
            </a:solidFill>
            <a:prstDash val="sysDash"/>
          </a:ln>
          <a:effectLst/>
        </p:spPr>
      </p:cxnSp>
      <p:cxnSp>
        <p:nvCxnSpPr>
          <p:cNvPr id="137" name="wlbluelowered"/>
          <p:cNvCxnSpPr/>
          <p:nvPr/>
        </p:nvCxnSpPr>
        <p:spPr>
          <a:xfrm flipV="1">
            <a:off x="4488461" y="2001416"/>
            <a:ext cx="2750539" cy="3"/>
          </a:xfrm>
          <a:prstGeom prst="line">
            <a:avLst/>
          </a:prstGeom>
          <a:noFill/>
          <a:ln w="19050" cap="flat" cmpd="sng" algn="ctr">
            <a:solidFill>
              <a:sysClr val="windowText" lastClr="000000"/>
            </a:solidFill>
            <a:prstDash val="sysDash"/>
          </a:ln>
          <a:effectLst/>
        </p:spPr>
      </p:cxnSp>
      <p:sp>
        <p:nvSpPr>
          <p:cNvPr id="140" name="localrb"/>
          <p:cNvSpPr txBox="1"/>
          <p:nvPr/>
        </p:nvSpPr>
        <p:spPr>
          <a:xfrm>
            <a:off x="179512" y="1108526"/>
            <a:ext cx="8812088" cy="304250"/>
          </a:xfrm>
          <a:prstGeom prst="rect">
            <a:avLst/>
          </a:prstGeom>
          <a:noFill/>
        </p:spPr>
        <p:txBody>
          <a:bodyPr wrap="square" rtlCol="0" anchor="ctr">
            <a:noAutofit/>
          </a:bodyPr>
          <a:lstStyle/>
          <a:p>
            <a:pPr>
              <a:lnSpc>
                <a:spcPct val="70000"/>
              </a:lnSpc>
              <a:defRPr/>
            </a:pPr>
            <a:r>
              <a:rPr lang="en-US" sz="2800" kern="0" dirty="0" smtClean="0">
                <a:solidFill>
                  <a:srgbClr val="0000FF"/>
                </a:solidFill>
                <a:latin typeface="Tahoma"/>
              </a:rPr>
              <a:t>Instead of a global latch, have </a:t>
            </a:r>
            <a:r>
              <a:rPr lang="en-US" sz="2800" b="1" i="1" kern="0" dirty="0" smtClean="0">
                <a:solidFill>
                  <a:srgbClr val="0000FF"/>
                </a:solidFill>
                <a:latin typeface="Tahoma"/>
              </a:rPr>
              <a:t>per-</a:t>
            </a:r>
            <a:r>
              <a:rPr lang="en-US" sz="2800" b="1" i="1" kern="0" dirty="0" err="1" smtClean="0">
                <a:solidFill>
                  <a:srgbClr val="0000FF"/>
                </a:solidFill>
                <a:latin typeface="Tahoma"/>
              </a:rPr>
              <a:t>subarray</a:t>
            </a:r>
            <a:r>
              <a:rPr lang="en-US" sz="2800" b="1" i="1" kern="0" dirty="0" smtClean="0">
                <a:solidFill>
                  <a:srgbClr val="0000FF"/>
                </a:solidFill>
                <a:latin typeface="Tahoma"/>
              </a:rPr>
              <a:t> latches</a:t>
            </a:r>
            <a:endParaRPr lang="en-US" sz="2400" b="1" i="1" kern="0" dirty="0">
              <a:solidFill>
                <a:srgbClr val="0000FF"/>
              </a:solidFill>
              <a:latin typeface="Tahoma"/>
            </a:endParaRPr>
          </a:p>
        </p:txBody>
      </p:sp>
    </p:spTree>
    <p:extLst>
      <p:ext uri="{BB962C8B-B14F-4D97-AF65-F5344CB8AC3E}">
        <p14:creationId xmlns:p14="http://schemas.microsoft.com/office/powerpoint/2010/main" val="34636428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8"/>
                                        </p:tgtEl>
                                      </p:cBhvr>
                                    </p:animEffect>
                                    <p:set>
                                      <p:cBhvr>
                                        <p:cTn id="7" dur="1" fill="hold">
                                          <p:stCondLst>
                                            <p:cond delay="499"/>
                                          </p:stCondLst>
                                        </p:cTn>
                                        <p:tgtEl>
                                          <p:spTgt spid="1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fade">
                                      <p:cBhvr>
                                        <p:cTn id="11" dur="500"/>
                                        <p:tgtEl>
                                          <p:spTgt spid="134"/>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500"/>
                                        <p:tgtEl>
                                          <p:spTgt spid="1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134"/>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1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10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10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fade">
                                      <p:cBhvr>
                                        <p:cTn id="29" dur="500"/>
                                        <p:tgtEl>
                                          <p:spTgt spid="1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500"/>
                                        <p:tgtEl>
                                          <p:spTgt spid="129"/>
                                        </p:tgtEl>
                                      </p:cBhvr>
                                    </p:animEffect>
                                  </p:childTnLst>
                                </p:cTn>
                              </p:par>
                              <p:par>
                                <p:cTn id="33" presetID="10" presetClass="exit" presetSubtype="0" fill="hold" grpId="0" nodeType="withEffect">
                                  <p:stCondLst>
                                    <p:cond delay="0"/>
                                  </p:stCondLst>
                                  <p:childTnLst>
                                    <p:animEffect transition="out" filter="fade">
                                      <p:cBhvr>
                                        <p:cTn id="34" dur="500"/>
                                        <p:tgtEl>
                                          <p:spTgt spid="123"/>
                                        </p:tgtEl>
                                      </p:cBhvr>
                                    </p:animEffect>
                                    <p:set>
                                      <p:cBhvr>
                                        <p:cTn id="35" dur="1" fill="hold">
                                          <p:stCondLst>
                                            <p:cond delay="499"/>
                                          </p:stCondLst>
                                        </p:cTn>
                                        <p:tgtEl>
                                          <p:spTgt spid="12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28"/>
                                        </p:tgtEl>
                                      </p:cBhvr>
                                    </p:animEffect>
                                    <p:set>
                                      <p:cBhvr>
                                        <p:cTn id="38" dur="1" fill="hold">
                                          <p:stCondLst>
                                            <p:cond delay="499"/>
                                          </p:stCondLst>
                                        </p:cTn>
                                        <p:tgtEl>
                                          <p:spTgt spid="128"/>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500"/>
                                        <p:tgtEl>
                                          <p:spTgt spid="115"/>
                                        </p:tgtEl>
                                      </p:cBhvr>
                                    </p:animEffect>
                                  </p:childTnLst>
                                </p:cTn>
                              </p:par>
                              <p:par>
                                <p:cTn id="42" presetID="10" presetClass="entr" presetSubtype="0" fill="hold"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fade">
                                      <p:cBhvr>
                                        <p:cTn id="44" dur="500"/>
                                        <p:tgtEl>
                                          <p:spTgt spid="113"/>
                                        </p:tgtEl>
                                      </p:cBhvr>
                                    </p:animEffect>
                                  </p:childTnLst>
                                </p:cTn>
                              </p:par>
                              <p:par>
                                <p:cTn id="45" presetID="10" presetClass="exit" presetSubtype="0" fill="hold" nodeType="withEffect">
                                  <p:stCondLst>
                                    <p:cond delay="0"/>
                                  </p:stCondLst>
                                  <p:childTnLst>
                                    <p:animEffect transition="out" filter="fade">
                                      <p:cBhvr>
                                        <p:cTn id="46" dur="500"/>
                                        <p:tgtEl>
                                          <p:spTgt spid="107"/>
                                        </p:tgtEl>
                                      </p:cBhvr>
                                    </p:animEffect>
                                    <p:set>
                                      <p:cBhvr>
                                        <p:cTn id="47" dur="1" fill="hold">
                                          <p:stCondLst>
                                            <p:cond delay="499"/>
                                          </p:stCondLst>
                                        </p:cTn>
                                        <p:tgtEl>
                                          <p:spTgt spid="10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2"/>
                                        </p:tgtEl>
                                      </p:cBhvr>
                                    </p:animEffect>
                                    <p:set>
                                      <p:cBhvr>
                                        <p:cTn id="50" dur="1" fill="hold">
                                          <p:stCondLst>
                                            <p:cond delay="499"/>
                                          </p:stCondLst>
                                        </p:cTn>
                                        <p:tgtEl>
                                          <p:spTgt spid="11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500"/>
                                        <p:tgtEl>
                                          <p:spTgt spid="121"/>
                                        </p:tgtEl>
                                      </p:cBhvr>
                                    </p:animEffect>
                                  </p:childTnLst>
                                </p:cTn>
                              </p:par>
                              <p:par>
                                <p:cTn id="55" presetID="10" presetClass="entr" presetSubtype="0" fill="hold" nodeType="with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fade">
                                      <p:cBhvr>
                                        <p:cTn id="57" dur="500"/>
                                        <p:tgtEl>
                                          <p:spTgt spid="127"/>
                                        </p:tgtEl>
                                      </p:cBhvr>
                                    </p:animEffect>
                                  </p:childTnLst>
                                </p:cTn>
                              </p:par>
                              <p:par>
                                <p:cTn id="58" presetID="10" presetClass="exit" presetSubtype="0" fill="hold" nodeType="withEffect">
                                  <p:stCondLst>
                                    <p:cond delay="0"/>
                                  </p:stCondLst>
                                  <p:childTnLst>
                                    <p:animEffect transition="out" filter="fade">
                                      <p:cBhvr>
                                        <p:cTn id="59" dur="500"/>
                                        <p:tgtEl>
                                          <p:spTgt spid="136"/>
                                        </p:tgtEl>
                                      </p:cBhvr>
                                    </p:animEffect>
                                    <p:set>
                                      <p:cBhvr>
                                        <p:cTn id="60" dur="1" fill="hold">
                                          <p:stCondLst>
                                            <p:cond delay="499"/>
                                          </p:stCondLst>
                                        </p:cTn>
                                        <p:tgtEl>
                                          <p:spTgt spid="13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37"/>
                                        </p:tgtEl>
                                      </p:cBhvr>
                                    </p:animEffect>
                                    <p:set>
                                      <p:cBhvr>
                                        <p:cTn id="63" dur="1" fill="hold">
                                          <p:stCondLst>
                                            <p:cond delay="499"/>
                                          </p:stCondLst>
                                        </p:cTn>
                                        <p:tgtEl>
                                          <p:spTgt spid="137"/>
                                        </p:tgtEl>
                                        <p:attrNameLst>
                                          <p:attrName>style.visibility</p:attrName>
                                        </p:attrNameLst>
                                      </p:cBhvr>
                                      <p:to>
                                        <p:strVal val="hidden"/>
                                      </p:to>
                                    </p:set>
                                  </p:childTnLst>
                                </p:cTn>
                              </p:par>
                            </p:childTnLst>
                          </p:cTn>
                        </p:par>
                        <p:par>
                          <p:cTn id="64" fill="hold">
                            <p:stCondLst>
                              <p:cond delay="1000"/>
                            </p:stCondLst>
                            <p:childTnLst>
                              <p:par>
                                <p:cTn id="65" presetID="10" presetClass="entr" presetSubtype="0" fill="hold" grpId="1" nodeType="after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par>
                                <p:cTn id="68" presetID="42" presetClass="path" presetSubtype="0" accel="50000" decel="50000" fill="hold" grpId="0" nodeType="withEffect">
                                  <p:stCondLst>
                                    <p:cond delay="0"/>
                                  </p:stCondLst>
                                  <p:childTnLst>
                                    <p:animMotion origin="layout" path="M -1.38889E-6 -2.59259E-6 L -1.38889E-6 0.13588 " pathEditMode="relative" rAng="0" ptsTypes="AA">
                                      <p:cBhvr>
                                        <p:cTn id="69" dur="2000" fill="hold"/>
                                        <p:tgtEl>
                                          <p:spTgt spid="98"/>
                                        </p:tgtEl>
                                        <p:attrNameLst>
                                          <p:attrName>ppt_x</p:attrName>
                                          <p:attrName>ppt_y</p:attrName>
                                        </p:attrNameLst>
                                      </p:cBhvr>
                                      <p:rCtr x="0" y="6782"/>
                                    </p:animMotion>
                                  </p:childTnLst>
                                </p:cTn>
                              </p:par>
                              <p:par>
                                <p:cTn id="70" presetID="10"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par>
                                <p:cTn id="73" presetID="42" presetClass="path" presetSubtype="0" accel="50000" decel="50000" fill="hold" grpId="1" nodeType="withEffect">
                                  <p:stCondLst>
                                    <p:cond delay="0"/>
                                  </p:stCondLst>
                                  <p:childTnLst>
                                    <p:animMotion origin="layout" path="M -2.77778E-6 3.33333E-6 L -2.77778E-6 0.13426 " pathEditMode="relative" rAng="0" ptsTypes="AA">
                                      <p:cBhvr>
                                        <p:cTn id="74" dur="2000" fill="hold"/>
                                        <p:tgtEl>
                                          <p:spTgt spid="99"/>
                                        </p:tgtEl>
                                        <p:attrNameLst>
                                          <p:attrName>ppt_x</p:attrName>
                                          <p:attrName>ppt_y</p:attrName>
                                        </p:attrNameLst>
                                      </p:cBhvr>
                                      <p:rCtr x="0"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99" grpId="0" animBg="1"/>
      <p:bldP spid="99" grpId="1" animBg="1"/>
      <p:bldP spid="118" grpId="0" animBg="1"/>
      <p:bldP spid="123" grpId="0" animBg="1"/>
      <p:bldP spid="128" grpId="0" animBg="1"/>
      <p:bldP spid="129" grpId="0" animBg="1"/>
      <p:bldP spid="133" grpId="0" animBg="1"/>
      <p:bldP spid="133" grpId="1" animBg="1"/>
      <p:bldP spid="134" grpId="0" animBg="1"/>
      <p:bldP spid="134" grpId="1" animBg="1"/>
      <p:bldP spid="13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SALP: Reduce Sharing of Global Row-Buffer</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148</a:t>
            </a:fld>
            <a:endParaRPr lang="en-US" altLang="en-US">
              <a:solidFill>
                <a:srgbClr val="000000"/>
              </a:solidFill>
            </a:endParaRPr>
          </a:p>
        </p:txBody>
      </p:sp>
      <p:cxnSp>
        <p:nvCxnSpPr>
          <p:cNvPr id="46" name="thickline0"/>
          <p:cNvCxnSpPr/>
          <p:nvPr/>
        </p:nvCxnSpPr>
        <p:spPr>
          <a:xfrm flipH="1">
            <a:off x="1409700" y="1873529"/>
            <a:ext cx="1192" cy="4578175"/>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wire"/>
          <p:cNvSpPr txBox="1"/>
          <p:nvPr/>
        </p:nvSpPr>
        <p:spPr>
          <a:xfrm rot="16200000">
            <a:off x="438958" y="3711452"/>
            <a:ext cx="1311867" cy="571500"/>
          </a:xfrm>
          <a:prstGeom prst="rect">
            <a:avLst/>
          </a:prstGeom>
          <a:noFill/>
        </p:spPr>
        <p:txBody>
          <a:bodyPr wrap="square" rtlCol="0" anchor="ctr">
            <a:noAutofit/>
          </a:bodyPr>
          <a:lstStyle/>
          <a:p>
            <a:pPr algn="ctr">
              <a:lnSpc>
                <a:spcPct val="80000"/>
              </a:lnSpc>
            </a:pPr>
            <a:r>
              <a:rPr lang="en-US" sz="3600" b="1" i="1" dirty="0" smtClean="0">
                <a:solidFill>
                  <a:srgbClr val="000000"/>
                </a:solidFill>
                <a:latin typeface="Tahoma"/>
              </a:rPr>
              <a:t>Wire</a:t>
            </a:r>
            <a:endParaRPr lang="en-US" sz="3200" b="1" i="1" dirty="0">
              <a:solidFill>
                <a:srgbClr val="000000"/>
              </a:solidFill>
              <a:latin typeface="Tahoma"/>
            </a:endParaRPr>
          </a:p>
        </p:txBody>
      </p:sp>
      <p:cxnSp>
        <p:nvCxnSpPr>
          <p:cNvPr id="48" name="on1"/>
          <p:cNvCxnSpPr/>
          <p:nvPr/>
        </p:nvCxnSpPr>
        <p:spPr>
          <a:xfrm>
            <a:off x="4226681" y="469658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on1"/>
          <p:cNvCxnSpPr/>
          <p:nvPr/>
        </p:nvCxnSpPr>
        <p:spPr>
          <a:xfrm>
            <a:off x="3165108" y="4691828"/>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on0"/>
          <p:cNvCxnSpPr/>
          <p:nvPr/>
        </p:nvCxnSpPr>
        <p:spPr>
          <a:xfrm>
            <a:off x="4226681" y="2791040"/>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on0"/>
          <p:cNvCxnSpPr/>
          <p:nvPr/>
        </p:nvCxnSpPr>
        <p:spPr>
          <a:xfrm>
            <a:off x="3165108" y="2786281"/>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bus0"/>
          <p:cNvCxnSpPr/>
          <p:nvPr/>
        </p:nvCxnSpPr>
        <p:spPr>
          <a:xfrm>
            <a:off x="2057400" y="3403704"/>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bus1"/>
          <p:cNvCxnSpPr/>
          <p:nvPr/>
        </p:nvCxnSpPr>
        <p:spPr>
          <a:xfrm>
            <a:off x="2057400" y="5308704"/>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off1"/>
          <p:cNvCxnSpPr/>
          <p:nvPr/>
        </p:nvCxnSpPr>
        <p:spPr>
          <a:xfrm flipH="1">
            <a:off x="2827154" y="4696111"/>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off1"/>
          <p:cNvCxnSpPr/>
          <p:nvPr/>
        </p:nvCxnSpPr>
        <p:spPr>
          <a:xfrm flipH="1">
            <a:off x="3880973" y="4696111"/>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off0"/>
          <p:cNvCxnSpPr/>
          <p:nvPr/>
        </p:nvCxnSpPr>
        <p:spPr>
          <a:xfrm flipH="1">
            <a:off x="2827154" y="2780842"/>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off0"/>
          <p:cNvCxnSpPr/>
          <p:nvPr/>
        </p:nvCxnSpPr>
        <p:spPr>
          <a:xfrm flipH="1">
            <a:off x="3880973" y="2780842"/>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bank"/>
          <p:cNvSpPr/>
          <p:nvPr/>
        </p:nvSpPr>
        <p:spPr>
          <a:xfrm>
            <a:off x="2749560" y="1873529"/>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59" name="bank"/>
          <p:cNvSpPr/>
          <p:nvPr/>
        </p:nvSpPr>
        <p:spPr>
          <a:xfrm>
            <a:off x="2759087" y="3784707"/>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cxnSp>
        <p:nvCxnSpPr>
          <p:cNvPr id="60" name="long"/>
          <p:cNvCxnSpPr/>
          <p:nvPr/>
        </p:nvCxnSpPr>
        <p:spPr>
          <a:xfrm>
            <a:off x="7310417" y="2383960"/>
            <a:ext cx="1" cy="35343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long"/>
          <p:cNvCxnSpPr/>
          <p:nvPr/>
        </p:nvCxnSpPr>
        <p:spPr>
          <a:xfrm>
            <a:off x="6249601" y="2383960"/>
            <a:ext cx="0" cy="35343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movebluerow"/>
          <p:cNvSpPr/>
          <p:nvPr/>
        </p:nvSpPr>
        <p:spPr>
          <a:xfrm>
            <a:off x="2749561" y="2482031"/>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3" name="globalbitline"/>
          <p:cNvSpPr txBox="1"/>
          <p:nvPr/>
        </p:nvSpPr>
        <p:spPr>
          <a:xfrm>
            <a:off x="5141892" y="1827912"/>
            <a:ext cx="3278984" cy="556048"/>
          </a:xfrm>
          <a:prstGeom prst="rect">
            <a:avLst/>
          </a:prstGeom>
          <a:noFill/>
        </p:spPr>
        <p:txBody>
          <a:bodyPr wrap="square" rtlCol="0" anchor="ctr">
            <a:noAutofit/>
          </a:bodyPr>
          <a:lstStyle/>
          <a:p>
            <a:pPr algn="ctr">
              <a:lnSpc>
                <a:spcPct val="80000"/>
              </a:lnSpc>
            </a:pPr>
            <a:r>
              <a:rPr lang="en-US" sz="3200" b="1" i="1" dirty="0" smtClean="0">
                <a:solidFill>
                  <a:srgbClr val="FF0000"/>
                </a:solidFill>
                <a:latin typeface="Tahoma"/>
              </a:rPr>
              <a:t>Global </a:t>
            </a:r>
            <a:r>
              <a:rPr lang="en-US" sz="3200" b="1" i="1" dirty="0" err="1" smtClean="0">
                <a:solidFill>
                  <a:srgbClr val="FF0000"/>
                </a:solidFill>
                <a:latin typeface="Tahoma"/>
              </a:rPr>
              <a:t>bitlines</a:t>
            </a:r>
            <a:endParaRPr lang="en-US" sz="2800" i="1" dirty="0">
              <a:solidFill>
                <a:srgbClr val="FF0000"/>
              </a:solidFill>
              <a:latin typeface="Tahoma"/>
            </a:endParaRPr>
          </a:p>
        </p:txBody>
      </p:sp>
      <p:sp>
        <p:nvSpPr>
          <p:cNvPr id="64" name="globalrb"/>
          <p:cNvSpPr txBox="1"/>
          <p:nvPr/>
        </p:nvSpPr>
        <p:spPr>
          <a:xfrm>
            <a:off x="3313092" y="5918854"/>
            <a:ext cx="2364584" cy="304250"/>
          </a:xfrm>
          <a:prstGeom prst="rect">
            <a:avLst/>
          </a:prstGeom>
          <a:noFill/>
        </p:spPr>
        <p:txBody>
          <a:bodyPr wrap="square" rtlCol="0" anchor="ctr">
            <a:noAutofit/>
          </a:bodyPr>
          <a:lstStyle/>
          <a:p>
            <a:pPr algn="r">
              <a:lnSpc>
                <a:spcPct val="70000"/>
              </a:lnSpc>
            </a:pPr>
            <a:r>
              <a:rPr lang="en-US" sz="3600" i="1" smtClean="0">
                <a:solidFill>
                  <a:srgbClr val="000000"/>
                </a:solidFill>
                <a:latin typeface="Tahoma"/>
              </a:rPr>
              <a:t>Global </a:t>
            </a:r>
            <a:br>
              <a:rPr lang="en-US" sz="3600" i="1" smtClean="0">
                <a:solidFill>
                  <a:srgbClr val="000000"/>
                </a:solidFill>
                <a:latin typeface="Tahoma"/>
              </a:rPr>
            </a:br>
            <a:r>
              <a:rPr lang="en-US" sz="3600" i="1" smtClean="0">
                <a:solidFill>
                  <a:srgbClr val="000000"/>
                </a:solidFill>
                <a:latin typeface="Tahoma"/>
              </a:rPr>
              <a:t>row-buffer</a:t>
            </a:r>
            <a:endParaRPr lang="en-US" sz="3200" i="1">
              <a:solidFill>
                <a:srgbClr val="000000"/>
              </a:solidFill>
              <a:latin typeface="Tahoma"/>
            </a:endParaRPr>
          </a:p>
        </p:txBody>
      </p:sp>
      <p:sp>
        <p:nvSpPr>
          <p:cNvPr id="65" name="row-buffer"/>
          <p:cNvSpPr/>
          <p:nvPr/>
        </p:nvSpPr>
        <p:spPr>
          <a:xfrm>
            <a:off x="2749560" y="2482031"/>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66" name="movebluerow"/>
          <p:cNvSpPr/>
          <p:nvPr/>
        </p:nvSpPr>
        <p:spPr>
          <a:xfrm>
            <a:off x="2749561" y="1873529"/>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7" name="bankblank"/>
          <p:cNvSpPr/>
          <p:nvPr/>
        </p:nvSpPr>
        <p:spPr>
          <a:xfrm>
            <a:off x="2749560" y="1873530"/>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68" name="moveorangerow"/>
          <p:cNvSpPr/>
          <p:nvPr/>
        </p:nvSpPr>
        <p:spPr>
          <a:xfrm>
            <a:off x="2759086" y="4390212"/>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9" name="row-buffer"/>
          <p:cNvSpPr/>
          <p:nvPr/>
        </p:nvSpPr>
        <p:spPr>
          <a:xfrm>
            <a:off x="5838816" y="5918307"/>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70" name="row-buffer"/>
          <p:cNvSpPr/>
          <p:nvPr/>
        </p:nvSpPr>
        <p:spPr>
          <a:xfrm>
            <a:off x="2754324" y="4390212"/>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71" name="movebluerow"/>
          <p:cNvSpPr/>
          <p:nvPr/>
        </p:nvSpPr>
        <p:spPr>
          <a:xfrm>
            <a:off x="2759087" y="3781710"/>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72" name="localrb"/>
          <p:cNvSpPr txBox="1"/>
          <p:nvPr/>
        </p:nvSpPr>
        <p:spPr>
          <a:xfrm>
            <a:off x="228600" y="2482031"/>
            <a:ext cx="2364584" cy="304250"/>
          </a:xfrm>
          <a:prstGeom prst="rect">
            <a:avLst/>
          </a:prstGeom>
          <a:noFill/>
        </p:spPr>
        <p:txBody>
          <a:bodyPr wrap="square" rtlCol="0" anchor="ctr">
            <a:noAutofit/>
          </a:bodyPr>
          <a:lstStyle/>
          <a:p>
            <a:pPr algn="r">
              <a:lnSpc>
                <a:spcPct val="70000"/>
              </a:lnSpc>
            </a:pPr>
            <a:r>
              <a:rPr lang="en-US" sz="2800" i="1" dirty="0" smtClean="0">
                <a:solidFill>
                  <a:srgbClr val="0070C0"/>
                </a:solidFill>
                <a:latin typeface="Tahoma"/>
              </a:rPr>
              <a:t>Local</a:t>
            </a:r>
            <a:br>
              <a:rPr lang="en-US" sz="2800" i="1" dirty="0" smtClean="0">
                <a:solidFill>
                  <a:srgbClr val="0070C0"/>
                </a:solidFill>
                <a:latin typeface="Tahoma"/>
              </a:rPr>
            </a:br>
            <a:r>
              <a:rPr lang="en-US" sz="2800" i="1" dirty="0" smtClean="0">
                <a:solidFill>
                  <a:srgbClr val="0070C0"/>
                </a:solidFill>
                <a:latin typeface="Tahoma"/>
              </a:rPr>
              <a:t>row-buffer</a:t>
            </a:r>
            <a:endParaRPr lang="en-US" sz="2400" i="1" dirty="0">
              <a:solidFill>
                <a:srgbClr val="0070C0"/>
              </a:solidFill>
              <a:latin typeface="Tahoma"/>
            </a:endParaRPr>
          </a:p>
        </p:txBody>
      </p:sp>
      <p:sp>
        <p:nvSpPr>
          <p:cNvPr id="73" name="localrb"/>
          <p:cNvSpPr txBox="1"/>
          <p:nvPr/>
        </p:nvSpPr>
        <p:spPr>
          <a:xfrm>
            <a:off x="228600" y="4390212"/>
            <a:ext cx="2364584" cy="304250"/>
          </a:xfrm>
          <a:prstGeom prst="rect">
            <a:avLst/>
          </a:prstGeom>
          <a:noFill/>
        </p:spPr>
        <p:txBody>
          <a:bodyPr wrap="square" rtlCol="0" anchor="ctr">
            <a:noAutofit/>
          </a:bodyPr>
          <a:lstStyle/>
          <a:p>
            <a:pPr algn="r">
              <a:lnSpc>
                <a:spcPct val="70000"/>
              </a:lnSpc>
            </a:pPr>
            <a:r>
              <a:rPr lang="en-US" sz="2800" i="1" dirty="0" smtClean="0">
                <a:solidFill>
                  <a:srgbClr val="E2AC00"/>
                </a:solidFill>
                <a:latin typeface="Tahoma"/>
              </a:rPr>
              <a:t>Local </a:t>
            </a:r>
            <a:br>
              <a:rPr lang="en-US" sz="2800" i="1" dirty="0" smtClean="0">
                <a:solidFill>
                  <a:srgbClr val="E2AC00"/>
                </a:solidFill>
                <a:latin typeface="Tahoma"/>
              </a:rPr>
            </a:br>
            <a:r>
              <a:rPr lang="en-US" sz="3200" i="1" dirty="0" smtClean="0">
                <a:solidFill>
                  <a:srgbClr val="E2AC00"/>
                </a:solidFill>
                <a:latin typeface="Tahoma"/>
              </a:rPr>
              <a:t>row-buffer</a:t>
            </a:r>
            <a:endParaRPr lang="en-US" sz="2400" i="1" dirty="0">
              <a:solidFill>
                <a:srgbClr val="E2AC00"/>
              </a:solidFill>
              <a:latin typeface="Tahoma"/>
            </a:endParaRPr>
          </a:p>
        </p:txBody>
      </p:sp>
      <p:sp>
        <p:nvSpPr>
          <p:cNvPr id="74" name="bankblank"/>
          <p:cNvSpPr/>
          <p:nvPr/>
        </p:nvSpPr>
        <p:spPr>
          <a:xfrm>
            <a:off x="2754324" y="3781711"/>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75" name="switch"/>
          <p:cNvSpPr txBox="1"/>
          <p:nvPr/>
        </p:nvSpPr>
        <p:spPr>
          <a:xfrm>
            <a:off x="4399124" y="2946504"/>
            <a:ext cx="1696876" cy="304250"/>
          </a:xfrm>
          <a:prstGeom prst="rect">
            <a:avLst/>
          </a:prstGeom>
          <a:noFill/>
        </p:spPr>
        <p:txBody>
          <a:bodyPr wrap="square" rtlCol="0" anchor="ctr">
            <a:noAutofit/>
          </a:bodyPr>
          <a:lstStyle/>
          <a:p>
            <a:pPr>
              <a:lnSpc>
                <a:spcPct val="80000"/>
              </a:lnSpc>
            </a:pPr>
            <a:r>
              <a:rPr lang="en-US" sz="3200" b="1" i="1" dirty="0" smtClean="0">
                <a:solidFill>
                  <a:srgbClr val="FF0000"/>
                </a:solidFill>
                <a:latin typeface="Tahoma"/>
              </a:rPr>
              <a:t>Switch</a:t>
            </a:r>
            <a:endParaRPr lang="en-US" sz="2800" b="1" i="1" dirty="0">
              <a:solidFill>
                <a:srgbClr val="FF0000"/>
              </a:solidFill>
              <a:latin typeface="Tahoma"/>
            </a:endParaRPr>
          </a:p>
        </p:txBody>
      </p:sp>
      <p:sp>
        <p:nvSpPr>
          <p:cNvPr id="76" name="switch"/>
          <p:cNvSpPr txBox="1"/>
          <p:nvPr/>
        </p:nvSpPr>
        <p:spPr>
          <a:xfrm>
            <a:off x="4399124" y="4866018"/>
            <a:ext cx="1696876" cy="304250"/>
          </a:xfrm>
          <a:prstGeom prst="rect">
            <a:avLst/>
          </a:prstGeom>
          <a:noFill/>
        </p:spPr>
        <p:txBody>
          <a:bodyPr wrap="square" rtlCol="0" anchor="ctr">
            <a:noAutofit/>
          </a:bodyPr>
          <a:lstStyle/>
          <a:p>
            <a:pPr>
              <a:lnSpc>
                <a:spcPct val="80000"/>
              </a:lnSpc>
            </a:pPr>
            <a:r>
              <a:rPr lang="en-US" sz="3200" b="1" i="1" dirty="0" smtClean="0">
                <a:solidFill>
                  <a:srgbClr val="FF0000"/>
                </a:solidFill>
                <a:latin typeface="Tahoma"/>
              </a:rPr>
              <a:t>Switch</a:t>
            </a:r>
            <a:endParaRPr lang="en-US" sz="2800" b="1" i="1" dirty="0">
              <a:solidFill>
                <a:srgbClr val="FF0000"/>
              </a:solidFill>
              <a:latin typeface="Tahoma"/>
            </a:endParaRPr>
          </a:p>
        </p:txBody>
      </p:sp>
      <p:sp>
        <p:nvSpPr>
          <p:cNvPr id="77" name="readblue"/>
          <p:cNvSpPr/>
          <p:nvPr/>
        </p:nvSpPr>
        <p:spPr>
          <a:xfrm>
            <a:off x="908181" y="5611494"/>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FF"/>
                </a:solidFill>
                <a:latin typeface="Courier New" pitchFamily="49" charset="0"/>
                <a:cs typeface="Courier New" pitchFamily="49" charset="0"/>
              </a:rPr>
              <a:t>READ</a:t>
            </a:r>
            <a:endParaRPr lang="en-US" sz="4000" b="1">
              <a:solidFill>
                <a:srgbClr val="FFFFFF"/>
              </a:solidFill>
              <a:latin typeface="Courier New" pitchFamily="49" charset="0"/>
              <a:cs typeface="Courier New" pitchFamily="49" charset="0"/>
            </a:endParaRPr>
          </a:p>
        </p:txBody>
      </p:sp>
      <p:sp>
        <p:nvSpPr>
          <p:cNvPr id="78" name="readorange"/>
          <p:cNvSpPr/>
          <p:nvPr/>
        </p:nvSpPr>
        <p:spPr>
          <a:xfrm>
            <a:off x="908181" y="5611494"/>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0000"/>
                </a:solidFill>
                <a:latin typeface="Courier New" pitchFamily="49" charset="0"/>
                <a:cs typeface="Courier New" pitchFamily="49" charset="0"/>
              </a:rPr>
              <a:t>READ</a:t>
            </a:r>
            <a:endParaRPr lang="en-US" sz="4000" b="1">
              <a:solidFill>
                <a:srgbClr val="000000"/>
              </a:solidFill>
              <a:latin typeface="Courier New" pitchFamily="49" charset="0"/>
              <a:cs typeface="Courier New" pitchFamily="49" charset="0"/>
            </a:endParaRPr>
          </a:p>
        </p:txBody>
      </p:sp>
      <p:cxnSp>
        <p:nvCxnSpPr>
          <p:cNvPr id="79" name="line0"/>
          <p:cNvCxnSpPr/>
          <p:nvPr/>
        </p:nvCxnSpPr>
        <p:spPr>
          <a:xfrm>
            <a:off x="1676400" y="3021487"/>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line1"/>
          <p:cNvCxnSpPr/>
          <p:nvPr/>
        </p:nvCxnSpPr>
        <p:spPr>
          <a:xfrm>
            <a:off x="1676400" y="4932105"/>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thickline0"/>
          <p:cNvCxnSpPr/>
          <p:nvPr/>
        </p:nvCxnSpPr>
        <p:spPr>
          <a:xfrm>
            <a:off x="1676400" y="3021486"/>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2" name="thickline1"/>
          <p:cNvCxnSpPr>
            <a:stCxn id="86" idx="3"/>
          </p:cNvCxnSpPr>
          <p:nvPr/>
        </p:nvCxnSpPr>
        <p:spPr>
          <a:xfrm flipV="1">
            <a:off x="1676400" y="4932105"/>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83" name="d0blue"/>
          <p:cNvSpPr/>
          <p:nvPr/>
        </p:nvSpPr>
        <p:spPr>
          <a:xfrm>
            <a:off x="1143000" y="2767746"/>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4" name="d0black"/>
          <p:cNvSpPr/>
          <p:nvPr/>
        </p:nvSpPr>
        <p:spPr>
          <a:xfrm>
            <a:off x="1143000" y="2767746"/>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5" name="d1black"/>
          <p:cNvSpPr/>
          <p:nvPr/>
        </p:nvSpPr>
        <p:spPr>
          <a:xfrm>
            <a:off x="1143000" y="4678365"/>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6" name="d1orange"/>
          <p:cNvSpPr/>
          <p:nvPr/>
        </p:nvSpPr>
        <p:spPr>
          <a:xfrm>
            <a:off x="1143000" y="4678365"/>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000000"/>
                </a:solidFill>
                <a:latin typeface="Tahoma"/>
              </a:rPr>
              <a:t>D</a:t>
            </a:r>
            <a:endParaRPr lang="en-US" sz="3600" b="1" i="1">
              <a:solidFill>
                <a:srgbClr val="000000"/>
              </a:solidFill>
              <a:latin typeface="Tahoma"/>
            </a:endParaRPr>
          </a:p>
        </p:txBody>
      </p:sp>
      <p:sp>
        <p:nvSpPr>
          <p:cNvPr id="94" name="localrb"/>
          <p:cNvSpPr txBox="1"/>
          <p:nvPr/>
        </p:nvSpPr>
        <p:spPr>
          <a:xfrm>
            <a:off x="323528" y="1180534"/>
            <a:ext cx="8496944" cy="304250"/>
          </a:xfrm>
          <a:prstGeom prst="rect">
            <a:avLst/>
          </a:prstGeom>
          <a:noFill/>
        </p:spPr>
        <p:txBody>
          <a:bodyPr wrap="square" rtlCol="0" anchor="ctr">
            <a:noAutofit/>
          </a:bodyPr>
          <a:lstStyle/>
          <a:p>
            <a:pPr>
              <a:lnSpc>
                <a:spcPct val="90000"/>
              </a:lnSpc>
              <a:defRPr/>
            </a:pPr>
            <a:r>
              <a:rPr lang="en-US" sz="2800" kern="0" dirty="0" smtClean="0">
                <a:solidFill>
                  <a:srgbClr val="0000FF"/>
                </a:solidFill>
                <a:latin typeface="Tahoma"/>
              </a:rPr>
              <a:t>Selectively connect local row-buffers to global row-buffer using a </a:t>
            </a:r>
            <a:r>
              <a:rPr lang="en-US" sz="2800" b="1" i="1" kern="0" dirty="0" smtClean="0">
                <a:solidFill>
                  <a:srgbClr val="0000FF"/>
                </a:solidFill>
                <a:latin typeface="Tahoma"/>
              </a:rPr>
              <a:t>Designated</a:t>
            </a:r>
            <a:r>
              <a:rPr lang="en-US" sz="2800" kern="0" dirty="0" smtClean="0">
                <a:solidFill>
                  <a:srgbClr val="0000FF"/>
                </a:solidFill>
                <a:latin typeface="Tahoma"/>
              </a:rPr>
              <a:t> single-bit latch</a:t>
            </a:r>
            <a:endParaRPr lang="en-US" sz="2400" kern="0" dirty="0">
              <a:solidFill>
                <a:srgbClr val="0000FF"/>
              </a:solidFill>
              <a:latin typeface="Tahoma"/>
            </a:endParaRPr>
          </a:p>
        </p:txBody>
      </p:sp>
    </p:spTree>
    <p:extLst>
      <p:ext uri="{BB962C8B-B14F-4D97-AF65-F5344CB8AC3E}">
        <p14:creationId xmlns:p14="http://schemas.microsoft.com/office/powerpoint/2010/main" val="269386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2"/>
                                        </p:tgtEl>
                                      </p:cBhvr>
                                    </p:animEffect>
                                    <p:set>
                                      <p:cBhvr>
                                        <p:cTn id="7" dur="1" fill="hold">
                                          <p:stCondLst>
                                            <p:cond delay="499"/>
                                          </p:stCondLst>
                                        </p:cTn>
                                        <p:tgtEl>
                                          <p:spTgt spid="7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3"/>
                                        </p:tgtEl>
                                      </p:cBhvr>
                                    </p:animEffect>
                                    <p:set>
                                      <p:cBhvr>
                                        <p:cTn id="10" dur="1" fill="hold">
                                          <p:stCondLst>
                                            <p:cond delay="499"/>
                                          </p:stCondLst>
                                        </p:cTn>
                                        <p:tgtEl>
                                          <p:spTgt spid="7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500"/>
                                        <p:tgtEl>
                                          <p:spTgt spid="8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84"/>
                                        </p:tgtEl>
                                      </p:cBhvr>
                                    </p:animEffect>
                                    <p:animScale>
                                      <p:cBhvr>
                                        <p:cTn id="17" dur="250" autoRev="1" fill="hold"/>
                                        <p:tgtEl>
                                          <p:spTgt spid="8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85"/>
                                        </p:tgtEl>
                                      </p:cBhvr>
                                    </p:animEffect>
                                    <p:animScale>
                                      <p:cBhvr>
                                        <p:cTn id="23" dur="250" autoRev="1" fill="hold"/>
                                        <p:tgtEl>
                                          <p:spTgt spid="85"/>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79"/>
                                        </p:tgtEl>
                                      </p:cBhvr>
                                    </p:animEffect>
                                    <p:animScale>
                                      <p:cBhvr>
                                        <p:cTn id="29" dur="250" autoRev="1" fill="hold"/>
                                        <p:tgtEl>
                                          <p:spTgt spid="79"/>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80"/>
                                        </p:tgtEl>
                                      </p:cBhvr>
                                    </p:animEffect>
                                    <p:animScale>
                                      <p:cBhvr>
                                        <p:cTn id="35" dur="250" autoRev="1" fill="hold"/>
                                        <p:tgtEl>
                                          <p:spTgt spid="8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par>
                                <p:cTn id="46" presetID="10" presetClass="entr" presetSubtype="0"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xit" presetSubtype="0" fill="hold" grpId="2" nodeType="withEffect">
                                  <p:stCondLst>
                                    <p:cond delay="0"/>
                                  </p:stCondLst>
                                  <p:childTnLst>
                                    <p:animEffect transition="out" filter="fade">
                                      <p:cBhvr>
                                        <p:cTn id="50" dur="500"/>
                                        <p:tgtEl>
                                          <p:spTgt spid="84"/>
                                        </p:tgtEl>
                                      </p:cBhvr>
                                    </p:animEffect>
                                    <p:set>
                                      <p:cBhvr>
                                        <p:cTn id="51" dur="1" fill="hold">
                                          <p:stCondLst>
                                            <p:cond delay="499"/>
                                          </p:stCondLst>
                                        </p:cTn>
                                        <p:tgtEl>
                                          <p:spTgt spid="8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xit" presetSubtype="0" fill="hold" nodeType="withEffect">
                                  <p:stCondLst>
                                    <p:cond delay="0"/>
                                  </p:stCondLst>
                                  <p:childTnLst>
                                    <p:animEffect transition="out" filter="fade">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6"/>
                                        </p:tgtEl>
                                      </p:cBhvr>
                                    </p:animEffect>
                                    <p:set>
                                      <p:cBhvr>
                                        <p:cTn id="64" dur="1" fill="hold">
                                          <p:stCondLst>
                                            <p:cond delay="499"/>
                                          </p:stCondLst>
                                        </p:cTn>
                                        <p:tgtEl>
                                          <p:spTgt spid="56"/>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2"/>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2"/>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2"/>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77"/>
                                        </p:tgtEl>
                                      </p:cBhvr>
                                    </p:animEffect>
                                    <p:set>
                                      <p:cBhvr>
                                        <p:cTn id="81" dur="1" fill="hold">
                                          <p:stCondLst>
                                            <p:cond delay="499"/>
                                          </p:stCondLst>
                                        </p:cTn>
                                        <p:tgtEl>
                                          <p:spTgt spid="77"/>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2"/>
                                        </p:tgtEl>
                                      </p:cBhvr>
                                    </p:animEffect>
                                    <p:set>
                                      <p:cBhvr>
                                        <p:cTn id="84" dur="1" fill="hold">
                                          <p:stCondLst>
                                            <p:cond delay="499"/>
                                          </p:stCondLst>
                                        </p:cTn>
                                        <p:tgtEl>
                                          <p:spTgt spid="6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83"/>
                                        </p:tgtEl>
                                      </p:cBhvr>
                                    </p:animEffect>
                                    <p:set>
                                      <p:cBhvr>
                                        <p:cTn id="87" dur="1" fill="hold">
                                          <p:stCondLst>
                                            <p:cond delay="499"/>
                                          </p:stCondLst>
                                        </p:cTn>
                                        <p:tgtEl>
                                          <p:spTgt spid="8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81"/>
                                        </p:tgtEl>
                                      </p:cBhvr>
                                    </p:animEffect>
                                    <p:set>
                                      <p:cBhvr>
                                        <p:cTn id="90" dur="1" fill="hold">
                                          <p:stCondLst>
                                            <p:cond delay="499"/>
                                          </p:stCondLst>
                                        </p:cTn>
                                        <p:tgtEl>
                                          <p:spTgt spid="81"/>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fade">
                                      <p:cBhvr>
                                        <p:cTn id="93" dur="500"/>
                                        <p:tgtEl>
                                          <p:spTgt spid="84"/>
                                        </p:tgtEl>
                                      </p:cBhvr>
                                    </p:animEffect>
                                  </p:childTnLst>
                                </p:cTn>
                              </p:par>
                              <p:par>
                                <p:cTn id="94" presetID="10" presetClass="entr" presetSubtype="0" fill="hold"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par>
                                <p:cTn id="97" presetID="10" presetClass="exit" presetSubtype="0" fill="hold" nodeType="withEffect">
                                  <p:stCondLst>
                                    <p:cond delay="0"/>
                                  </p:stCondLst>
                                  <p:childTnLst>
                                    <p:animEffect transition="out" filter="fade">
                                      <p:cBhvr>
                                        <p:cTn id="98" dur="500"/>
                                        <p:tgtEl>
                                          <p:spTgt spid="51"/>
                                        </p:tgtEl>
                                      </p:cBhvr>
                                    </p:animEffect>
                                    <p:set>
                                      <p:cBhvr>
                                        <p:cTn id="99" dur="1" fill="hold">
                                          <p:stCondLst>
                                            <p:cond delay="499"/>
                                          </p:stCondLst>
                                        </p:cTn>
                                        <p:tgtEl>
                                          <p:spTgt spid="5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50"/>
                                        </p:tgtEl>
                                      </p:cBhvr>
                                    </p:animEffect>
                                    <p:set>
                                      <p:cBhvr>
                                        <p:cTn id="102" dur="1" fill="hold">
                                          <p:stCondLst>
                                            <p:cond delay="499"/>
                                          </p:stCondLst>
                                        </p:cTn>
                                        <p:tgtEl>
                                          <p:spTgt spid="50"/>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par>
                                <p:cTn id="106" presetID="10" presetClass="entr" presetSubtype="0"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500"/>
                                        <p:tgtEl>
                                          <p:spTgt spid="5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500"/>
                                        <p:tgtEl>
                                          <p:spTgt spid="7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fade">
                                      <p:cBhvr>
                                        <p:cTn id="116" dur="500"/>
                                        <p:tgtEl>
                                          <p:spTgt spid="86"/>
                                        </p:tgtEl>
                                      </p:cBhvr>
                                    </p:animEffect>
                                  </p:childTnLst>
                                </p:cTn>
                              </p:par>
                              <p:par>
                                <p:cTn id="117" presetID="10" presetClass="entr" presetSubtype="0" fill="hold"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fade">
                                      <p:cBhvr>
                                        <p:cTn id="119" dur="500"/>
                                        <p:tgtEl>
                                          <p:spTgt spid="82"/>
                                        </p:tgtEl>
                                      </p:cBhvr>
                                    </p:animEffect>
                                  </p:childTnLst>
                                </p:cTn>
                              </p:par>
                              <p:par>
                                <p:cTn id="120" presetID="10" presetClass="exit" presetSubtype="0" fill="hold" grpId="2" nodeType="withEffect">
                                  <p:stCondLst>
                                    <p:cond delay="0"/>
                                  </p:stCondLst>
                                  <p:childTnLst>
                                    <p:animEffect transition="out" filter="fade">
                                      <p:cBhvr>
                                        <p:cTn id="121" dur="500"/>
                                        <p:tgtEl>
                                          <p:spTgt spid="85"/>
                                        </p:tgtEl>
                                      </p:cBhvr>
                                    </p:animEffect>
                                    <p:set>
                                      <p:cBhvr>
                                        <p:cTn id="122" dur="1" fill="hold">
                                          <p:stCondLst>
                                            <p:cond delay="499"/>
                                          </p:stCondLst>
                                        </p:cTn>
                                        <p:tgtEl>
                                          <p:spTgt spid="85"/>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500"/>
                                        <p:tgtEl>
                                          <p:spTgt spid="49"/>
                                        </p:tgtEl>
                                      </p:cBhvr>
                                    </p:animEffect>
                                  </p:childTnLst>
                                </p:cTn>
                              </p:par>
                              <p:par>
                                <p:cTn id="126" presetID="10" presetClass="entr" presetSubtype="0" fill="hold" nodeType="with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par>
                                <p:cTn id="129" presetID="10" presetClass="exit" presetSubtype="0" fill="hold" nodeType="withEffect">
                                  <p:stCondLst>
                                    <p:cond delay="0"/>
                                  </p:stCondLst>
                                  <p:childTnLst>
                                    <p:animEffect transition="out" filter="fade">
                                      <p:cBhvr>
                                        <p:cTn id="130" dur="500"/>
                                        <p:tgtEl>
                                          <p:spTgt spid="55"/>
                                        </p:tgtEl>
                                      </p:cBhvr>
                                    </p:animEffect>
                                    <p:set>
                                      <p:cBhvr>
                                        <p:cTn id="131" dur="1" fill="hold">
                                          <p:stCondLst>
                                            <p:cond delay="499"/>
                                          </p:stCondLst>
                                        </p:cTn>
                                        <p:tgtEl>
                                          <p:spTgt spid="5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54"/>
                                        </p:tgtEl>
                                      </p:cBhvr>
                                    </p:animEffect>
                                    <p:set>
                                      <p:cBhvr>
                                        <p:cTn id="134" dur="1" fill="hold">
                                          <p:stCondLst>
                                            <p:cond delay="499"/>
                                          </p:stCondLst>
                                        </p:cTn>
                                        <p:tgtEl>
                                          <p:spTgt spid="54"/>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500"/>
                                        <p:tgtEl>
                                          <p:spTgt spid="68"/>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68"/>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68"/>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68"/>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78"/>
                                        </p:tgtEl>
                                      </p:cBhvr>
                                    </p:animEffect>
                                    <p:set>
                                      <p:cBhvr>
                                        <p:cTn id="151" dur="1" fill="hold">
                                          <p:stCondLst>
                                            <p:cond delay="499"/>
                                          </p:stCondLst>
                                        </p:cTn>
                                        <p:tgtEl>
                                          <p:spTgt spid="78"/>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68"/>
                                        </p:tgtEl>
                                      </p:cBhvr>
                                    </p:animEffect>
                                    <p:set>
                                      <p:cBhvr>
                                        <p:cTn id="154" dur="1" fill="hold">
                                          <p:stCondLst>
                                            <p:cond delay="499"/>
                                          </p:stCondLst>
                                        </p:cTn>
                                        <p:tgtEl>
                                          <p:spTgt spid="6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500"/>
                                        <p:tgtEl>
                                          <p:spTgt spid="47"/>
                                        </p:tgtEl>
                                      </p:cBhvr>
                                    </p:animEffect>
                                  </p:childTnLst>
                                </p:cTn>
                              </p:par>
                              <p:par>
                                <p:cTn id="160" presetID="10" presetClass="entr" presetSubtype="0" fill="hold" nodeType="with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fade">
                                      <p:cBhvr>
                                        <p:cTn id="1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2" grpId="0" animBg="1"/>
      <p:bldP spid="62" grpId="1" animBg="1"/>
      <p:bldP spid="62" grpId="2" animBg="1"/>
      <p:bldP spid="62" grpId="3" animBg="1"/>
      <p:bldP spid="62" grpId="4" animBg="1"/>
      <p:bldP spid="68" grpId="0" animBg="1"/>
      <p:bldP spid="68" grpId="1" animBg="1"/>
      <p:bldP spid="68" grpId="2" animBg="1"/>
      <p:bldP spid="68" grpId="3" animBg="1"/>
      <p:bldP spid="68" grpId="4" animBg="1"/>
      <p:bldP spid="72" grpId="0"/>
      <p:bldP spid="73" grpId="0"/>
      <p:bldP spid="77" grpId="0" animBg="1"/>
      <p:bldP spid="77" grpId="1" animBg="1"/>
      <p:bldP spid="78" grpId="0" animBg="1"/>
      <p:bldP spid="78" grpId="1" animBg="1"/>
      <p:bldP spid="83" grpId="0" animBg="1"/>
      <p:bldP spid="83" grpId="1" animBg="1"/>
      <p:bldP spid="84" grpId="0" animBg="1"/>
      <p:bldP spid="84" grpId="1" animBg="1"/>
      <p:bldP spid="84" grpId="2" animBg="1"/>
      <p:bldP spid="84" grpId="3" animBg="1"/>
      <p:bldP spid="85" grpId="0" animBg="1"/>
      <p:bldP spid="85" grpId="1" animBg="1"/>
      <p:bldP spid="85" grpId="2" animBg="1"/>
      <p:bldP spid="86"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Baseline Bank Organization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149</a:t>
            </a:fld>
            <a:endParaRPr lang="en-US" altLang="en-US">
              <a:solidFill>
                <a:srgbClr val="000000"/>
              </a:solidFill>
            </a:endParaRPr>
          </a:p>
        </p:txBody>
      </p:sp>
      <p:cxnSp>
        <p:nvCxnSpPr>
          <p:cNvPr id="97" name="on0"/>
          <p:cNvCxnSpPr/>
          <p:nvPr/>
        </p:nvCxnSpPr>
        <p:spPr>
          <a:xfrm>
            <a:off x="5328989" y="2599608"/>
            <a:ext cx="0" cy="472095"/>
          </a:xfrm>
          <a:prstGeom prst="line">
            <a:avLst/>
          </a:prstGeom>
          <a:noFill/>
          <a:ln w="57150" cap="flat" cmpd="sng" algn="ctr">
            <a:solidFill>
              <a:srgbClr val="FF0000"/>
            </a:solidFill>
            <a:prstDash val="solid"/>
          </a:ln>
          <a:effectLst/>
        </p:spPr>
      </p:cxnSp>
      <p:cxnSp>
        <p:nvCxnSpPr>
          <p:cNvPr id="98" name="on0"/>
          <p:cNvCxnSpPr/>
          <p:nvPr/>
        </p:nvCxnSpPr>
        <p:spPr>
          <a:xfrm>
            <a:off x="4448024" y="2586544"/>
            <a:ext cx="0" cy="455361"/>
          </a:xfrm>
          <a:prstGeom prst="line">
            <a:avLst/>
          </a:prstGeom>
          <a:noFill/>
          <a:ln w="57150" cap="flat" cmpd="sng" algn="ctr">
            <a:solidFill>
              <a:srgbClr val="FF0000"/>
            </a:solidFill>
            <a:prstDash val="solid"/>
          </a:ln>
          <a:effectLst/>
        </p:spPr>
      </p:cxnSp>
      <p:cxnSp>
        <p:nvCxnSpPr>
          <p:cNvPr id="99" name="long"/>
          <p:cNvCxnSpPr/>
          <p:nvPr/>
        </p:nvCxnSpPr>
        <p:spPr>
          <a:xfrm>
            <a:off x="8052975" y="1761405"/>
            <a:ext cx="0" cy="4114800"/>
          </a:xfrm>
          <a:prstGeom prst="line">
            <a:avLst/>
          </a:prstGeom>
          <a:noFill/>
          <a:ln w="57150" cap="flat" cmpd="sng" algn="ctr">
            <a:solidFill>
              <a:srgbClr val="FF0000"/>
            </a:solidFill>
            <a:prstDash val="solid"/>
          </a:ln>
          <a:effectLst/>
        </p:spPr>
      </p:cxnSp>
      <p:cxnSp>
        <p:nvCxnSpPr>
          <p:cNvPr id="100" name="long"/>
          <p:cNvCxnSpPr/>
          <p:nvPr/>
        </p:nvCxnSpPr>
        <p:spPr>
          <a:xfrm>
            <a:off x="6992157" y="1761405"/>
            <a:ext cx="1" cy="4114800"/>
          </a:xfrm>
          <a:prstGeom prst="line">
            <a:avLst/>
          </a:prstGeom>
          <a:noFill/>
          <a:ln w="57150" cap="flat" cmpd="sng" algn="ctr">
            <a:solidFill>
              <a:srgbClr val="FF0000"/>
            </a:solidFill>
            <a:prstDash val="solid"/>
          </a:ln>
          <a:effectLst/>
        </p:spPr>
      </p:cxnSp>
      <p:sp>
        <p:nvSpPr>
          <p:cNvPr id="101" name="localrb"/>
          <p:cNvSpPr txBox="1"/>
          <p:nvPr/>
        </p:nvSpPr>
        <p:spPr>
          <a:xfrm>
            <a:off x="5991234" y="2219155"/>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2" name="localrb"/>
          <p:cNvSpPr txBox="1"/>
          <p:nvPr/>
        </p:nvSpPr>
        <p:spPr>
          <a:xfrm>
            <a:off x="5991234" y="4581355"/>
            <a:ext cx="1933566"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3" name="localrb"/>
          <p:cNvSpPr txBox="1"/>
          <p:nvPr/>
        </p:nvSpPr>
        <p:spPr>
          <a:xfrm>
            <a:off x="4525191" y="5952955"/>
            <a:ext cx="1875609" cy="304250"/>
          </a:xfrm>
          <a:prstGeom prst="rect">
            <a:avLst/>
          </a:prstGeom>
          <a:noFill/>
        </p:spPr>
        <p:txBody>
          <a:bodyPr wrap="square" rtlCol="0" anchor="ctr">
            <a:noAutofit/>
          </a:bodyPr>
          <a:lstStyle/>
          <a:p>
            <a:pPr algn="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4" name="movebluerow"/>
          <p:cNvSpPr/>
          <p:nvPr/>
        </p:nvSpPr>
        <p:spPr>
          <a:xfrm>
            <a:off x="3963224" y="1228010"/>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5" name="movebluerow"/>
          <p:cNvSpPr/>
          <p:nvPr/>
        </p:nvSpPr>
        <p:spPr>
          <a:xfrm>
            <a:off x="3972749" y="357907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6" name="longblack"/>
          <p:cNvCxnSpPr/>
          <p:nvPr/>
        </p:nvCxnSpPr>
        <p:spPr>
          <a:xfrm flipV="1">
            <a:off x="2555776" y="1683654"/>
            <a:ext cx="648119" cy="1556"/>
          </a:xfrm>
          <a:prstGeom prst="line">
            <a:avLst/>
          </a:prstGeom>
          <a:noFill/>
          <a:ln w="76200" cap="flat" cmpd="sng" algn="ctr">
            <a:solidFill>
              <a:sysClr val="window" lastClr="FFFFFF">
                <a:lumMod val="65000"/>
              </a:sysClr>
            </a:solidFill>
            <a:prstDash val="solid"/>
          </a:ln>
          <a:effectLst/>
        </p:spPr>
      </p:cxnSp>
      <p:cxnSp>
        <p:nvCxnSpPr>
          <p:cNvPr id="107" name="longblack"/>
          <p:cNvCxnSpPr/>
          <p:nvPr/>
        </p:nvCxnSpPr>
        <p:spPr>
          <a:xfrm flipV="1">
            <a:off x="2555776" y="4036265"/>
            <a:ext cx="638313" cy="5"/>
          </a:xfrm>
          <a:prstGeom prst="line">
            <a:avLst/>
          </a:prstGeom>
          <a:noFill/>
          <a:ln w="76200" cap="flat" cmpd="sng" algn="ctr">
            <a:solidFill>
              <a:sysClr val="window" lastClr="FFFFFF">
                <a:lumMod val="65000"/>
              </a:sysClr>
            </a:solidFill>
            <a:prstDash val="solid"/>
          </a:ln>
          <a:effectLst/>
        </p:spPr>
      </p:cxnSp>
      <p:cxnSp>
        <p:nvCxnSpPr>
          <p:cNvPr id="108" name="black"/>
          <p:cNvCxnSpPr/>
          <p:nvPr/>
        </p:nvCxnSpPr>
        <p:spPr>
          <a:xfrm>
            <a:off x="969942" y="3071703"/>
            <a:ext cx="1585834" cy="0"/>
          </a:xfrm>
          <a:prstGeom prst="line">
            <a:avLst/>
          </a:prstGeom>
          <a:noFill/>
          <a:ln w="76200" cap="flat" cmpd="sng" algn="ctr">
            <a:solidFill>
              <a:sysClr val="window" lastClr="FFFFFF">
                <a:lumMod val="65000"/>
              </a:sysClr>
            </a:solidFill>
            <a:prstDash val="solid"/>
          </a:ln>
          <a:effectLst/>
        </p:spPr>
      </p:cxnSp>
      <p:sp>
        <p:nvSpPr>
          <p:cNvPr id="109" name="smallrow"/>
          <p:cNvSpPr/>
          <p:nvPr/>
        </p:nvSpPr>
        <p:spPr>
          <a:xfrm>
            <a:off x="3963225" y="168520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0" name="Straight Connector 109"/>
          <p:cNvCxnSpPr/>
          <p:nvPr/>
        </p:nvCxnSpPr>
        <p:spPr>
          <a:xfrm>
            <a:off x="3545495" y="1913808"/>
            <a:ext cx="2750539" cy="0"/>
          </a:xfrm>
          <a:prstGeom prst="line">
            <a:avLst/>
          </a:prstGeom>
          <a:noFill/>
          <a:ln w="19050" cap="flat" cmpd="sng" algn="ctr">
            <a:solidFill>
              <a:sysClr val="windowText" lastClr="000000"/>
            </a:solidFill>
            <a:prstDash val="sysDash"/>
          </a:ln>
          <a:effectLst/>
        </p:spPr>
      </p:cxnSp>
      <p:cxnSp>
        <p:nvCxnSpPr>
          <p:cNvPr id="111" name="black"/>
          <p:cNvCxnSpPr/>
          <p:nvPr/>
        </p:nvCxnSpPr>
        <p:spPr>
          <a:xfrm>
            <a:off x="2555776" y="1228008"/>
            <a:ext cx="0" cy="3722110"/>
          </a:xfrm>
          <a:prstGeom prst="line">
            <a:avLst/>
          </a:prstGeom>
          <a:noFill/>
          <a:ln w="76200" cap="flat" cmpd="sng" algn="ctr">
            <a:solidFill>
              <a:sysClr val="window" lastClr="FFFFFF">
                <a:lumMod val="65000"/>
              </a:sysClr>
            </a:solidFill>
            <a:prstDash val="solid"/>
          </a:ln>
          <a:effectLst/>
        </p:spPr>
      </p:cxnSp>
      <p:cxnSp>
        <p:nvCxnSpPr>
          <p:cNvPr id="112" name="black"/>
          <p:cNvCxnSpPr/>
          <p:nvPr/>
        </p:nvCxnSpPr>
        <p:spPr>
          <a:xfrm>
            <a:off x="2736882" y="1685208"/>
            <a:ext cx="457206" cy="0"/>
          </a:xfrm>
          <a:prstGeom prst="line">
            <a:avLst/>
          </a:prstGeom>
          <a:noFill/>
          <a:ln w="76200" cap="flat" cmpd="sng" algn="ctr">
            <a:solidFill>
              <a:sysClr val="window" lastClr="FFFFFF">
                <a:lumMod val="65000"/>
              </a:sysClr>
            </a:solidFill>
            <a:prstDash val="solid"/>
          </a:ln>
          <a:effectLst/>
        </p:spPr>
      </p:cxnSp>
      <p:sp>
        <p:nvSpPr>
          <p:cNvPr id="113" name="smallrow"/>
          <p:cNvSpPr/>
          <p:nvPr/>
        </p:nvSpPr>
        <p:spPr>
          <a:xfrm>
            <a:off x="3963225" y="403571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4" name="smallrow"/>
          <p:cNvSpPr/>
          <p:nvPr/>
        </p:nvSpPr>
        <p:spPr>
          <a:xfrm>
            <a:off x="3972750" y="3578518"/>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5" name="Straight Connector 114"/>
          <p:cNvCxnSpPr/>
          <p:nvPr/>
        </p:nvCxnSpPr>
        <p:spPr>
          <a:xfrm flipV="1">
            <a:off x="3545494" y="4264317"/>
            <a:ext cx="2750540" cy="1"/>
          </a:xfrm>
          <a:prstGeom prst="line">
            <a:avLst/>
          </a:prstGeom>
          <a:noFill/>
          <a:ln w="19050" cap="flat" cmpd="sng" algn="ctr">
            <a:solidFill>
              <a:sysClr val="windowText" lastClr="000000"/>
            </a:solidFill>
            <a:prstDash val="sysDash"/>
          </a:ln>
          <a:effectLst/>
        </p:spPr>
      </p:cxnSp>
      <p:cxnSp>
        <p:nvCxnSpPr>
          <p:cNvPr id="116" name="black"/>
          <p:cNvCxnSpPr>
            <a:endCxn id="125" idx="0"/>
          </p:cNvCxnSpPr>
          <p:nvPr/>
        </p:nvCxnSpPr>
        <p:spPr>
          <a:xfrm>
            <a:off x="2736882" y="4035717"/>
            <a:ext cx="457206" cy="0"/>
          </a:xfrm>
          <a:prstGeom prst="line">
            <a:avLst/>
          </a:prstGeom>
          <a:noFill/>
          <a:ln w="76200" cap="flat" cmpd="sng" algn="ctr">
            <a:solidFill>
              <a:sysClr val="window" lastClr="FFFFFF">
                <a:lumMod val="65000"/>
              </a:sysClr>
            </a:solidFill>
            <a:prstDash val="solid"/>
          </a:ln>
          <a:effectLst/>
        </p:spPr>
      </p:cxnSp>
      <p:sp>
        <p:nvSpPr>
          <p:cNvPr id="117" name="globaldecoder"/>
          <p:cNvSpPr/>
          <p:nvPr/>
        </p:nvSpPr>
        <p:spPr>
          <a:xfrm rot="16200000">
            <a:off x="-873758" y="2757764"/>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movebluerow"/>
          <p:cNvSpPr/>
          <p:nvPr/>
        </p:nvSpPr>
        <p:spPr>
          <a:xfrm>
            <a:off x="3985450" y="2142408"/>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9" name="bankblank"/>
          <p:cNvSpPr/>
          <p:nvPr/>
        </p:nvSpPr>
        <p:spPr>
          <a:xfrm>
            <a:off x="3963224" y="122800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0" name="row-buffer"/>
          <p:cNvSpPr/>
          <p:nvPr/>
        </p:nvSpPr>
        <p:spPr>
          <a:xfrm>
            <a:off x="3963224" y="214240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1" name="decoder"/>
          <p:cNvSpPr/>
          <p:nvPr/>
        </p:nvSpPr>
        <p:spPr>
          <a:xfrm rot="16200000">
            <a:off x="2912592" y="1509507"/>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3" name="bankblank"/>
          <p:cNvSpPr/>
          <p:nvPr/>
        </p:nvSpPr>
        <p:spPr>
          <a:xfrm>
            <a:off x="3963224" y="357851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4" name="row-buffer"/>
          <p:cNvSpPr/>
          <p:nvPr/>
        </p:nvSpPr>
        <p:spPr>
          <a:xfrm>
            <a:off x="6582591" y="5876205"/>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5" name="decoder"/>
          <p:cNvSpPr/>
          <p:nvPr/>
        </p:nvSpPr>
        <p:spPr>
          <a:xfrm rot="16200000">
            <a:off x="2912590" y="3860013"/>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6" name="row-buffer"/>
          <p:cNvSpPr/>
          <p:nvPr/>
        </p:nvSpPr>
        <p:spPr>
          <a:xfrm>
            <a:off x="3963224" y="449291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31" name="wlbluelowered"/>
          <p:cNvCxnSpPr/>
          <p:nvPr/>
        </p:nvCxnSpPr>
        <p:spPr>
          <a:xfrm flipV="1">
            <a:off x="3545495" y="1456605"/>
            <a:ext cx="2750539" cy="3"/>
          </a:xfrm>
          <a:prstGeom prst="line">
            <a:avLst/>
          </a:prstGeom>
          <a:noFill/>
          <a:ln w="19050" cap="flat" cmpd="sng" algn="ctr">
            <a:solidFill>
              <a:sysClr val="windowText" lastClr="000000"/>
            </a:solidFill>
            <a:prstDash val="sysDash"/>
          </a:ln>
          <a:effectLst/>
        </p:spPr>
      </p:cxnSp>
      <p:cxnSp>
        <p:nvCxnSpPr>
          <p:cNvPr id="132" name="wlorangelowered"/>
          <p:cNvCxnSpPr/>
          <p:nvPr/>
        </p:nvCxnSpPr>
        <p:spPr>
          <a:xfrm>
            <a:off x="3545497" y="3807114"/>
            <a:ext cx="2750537" cy="4"/>
          </a:xfrm>
          <a:prstGeom prst="line">
            <a:avLst/>
          </a:prstGeom>
          <a:noFill/>
          <a:ln w="19050" cap="flat" cmpd="sng" algn="ctr">
            <a:solidFill>
              <a:sysClr val="windowText" lastClr="000000"/>
            </a:solidFill>
            <a:prstDash val="sysDash"/>
          </a:ln>
          <a:effectLst/>
        </p:spPr>
      </p:cxnSp>
      <p:sp>
        <p:nvSpPr>
          <p:cNvPr id="135" name="globalbitline"/>
          <p:cNvSpPr txBox="1"/>
          <p:nvPr/>
        </p:nvSpPr>
        <p:spPr>
          <a:xfrm>
            <a:off x="5880903" y="999405"/>
            <a:ext cx="3278984" cy="556048"/>
          </a:xfrm>
          <a:prstGeom prst="rect">
            <a:avLst/>
          </a:prstGeom>
          <a:noFill/>
        </p:spPr>
        <p:txBody>
          <a:bodyPr wrap="square" rtlCol="0" anchor="ctr">
            <a:noAutofit/>
          </a:bodyPr>
          <a:lstStyle/>
          <a:p>
            <a:pPr algn="ctr">
              <a:lnSpc>
                <a:spcPct val="80000"/>
              </a:lnSpc>
              <a:defRPr/>
            </a:pPr>
            <a:r>
              <a:rPr lang="en-US" sz="3600" b="1" i="1" kern="0" dirty="0" smtClean="0">
                <a:solidFill>
                  <a:srgbClr val="FF0000"/>
                </a:solidFill>
                <a:latin typeface="Tahoma"/>
              </a:rPr>
              <a:t>Global </a:t>
            </a:r>
          </a:p>
          <a:p>
            <a:pPr algn="ctr">
              <a:lnSpc>
                <a:spcPct val="80000"/>
              </a:lnSpc>
              <a:defRPr/>
            </a:pPr>
            <a:r>
              <a:rPr lang="en-US" sz="3600" b="1" i="1" kern="0" dirty="0" err="1" smtClean="0">
                <a:solidFill>
                  <a:srgbClr val="FF0000"/>
                </a:solidFill>
                <a:latin typeface="Tahoma"/>
              </a:rPr>
              <a:t>bitlines</a:t>
            </a:r>
            <a:endParaRPr lang="en-US" sz="3200" i="1" kern="0" dirty="0">
              <a:solidFill>
                <a:srgbClr val="FF0000"/>
              </a:solidFill>
              <a:latin typeface="Tahoma"/>
            </a:endParaRPr>
          </a:p>
        </p:txBody>
      </p:sp>
      <p:cxnSp>
        <p:nvCxnSpPr>
          <p:cNvPr id="136" name="bus0"/>
          <p:cNvCxnSpPr/>
          <p:nvPr/>
        </p:nvCxnSpPr>
        <p:spPr>
          <a:xfrm>
            <a:off x="3963224" y="3041905"/>
            <a:ext cx="4791066"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7" name="bus1"/>
          <p:cNvCxnSpPr/>
          <p:nvPr/>
        </p:nvCxnSpPr>
        <p:spPr>
          <a:xfrm>
            <a:off x="3985450" y="5495205"/>
            <a:ext cx="4853750" cy="0"/>
          </a:xfrm>
          <a:prstGeom prst="line">
            <a:avLst/>
          </a:prstGeom>
          <a:noFill/>
          <a:ln w="76200" cap="flat" cmpd="sng" algn="ctr">
            <a:solidFill>
              <a:sysClr val="windowText" lastClr="000000"/>
            </a:solidFill>
            <a:prstDash val="solid"/>
            <a:headEnd type="triangle" w="med" len="med"/>
            <a:tailEnd type="triangle" w="med" len="med"/>
          </a:ln>
          <a:effectLst/>
        </p:spPr>
      </p:cxnSp>
      <p:sp>
        <p:nvSpPr>
          <p:cNvPr id="51" name="globallatch"/>
          <p:cNvSpPr/>
          <p:nvPr/>
        </p:nvSpPr>
        <p:spPr>
          <a:xfrm rot="16200000">
            <a:off x="978175" y="2812200"/>
            <a:ext cx="1869464" cy="519006"/>
          </a:xfrm>
          <a:prstGeom prst="hexagon">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cxnSp>
        <p:nvCxnSpPr>
          <p:cNvPr id="42" name="on0"/>
          <p:cNvCxnSpPr/>
          <p:nvPr/>
        </p:nvCxnSpPr>
        <p:spPr>
          <a:xfrm>
            <a:off x="4427984" y="4941168"/>
            <a:ext cx="0" cy="527369"/>
          </a:xfrm>
          <a:prstGeom prst="line">
            <a:avLst/>
          </a:prstGeom>
          <a:noFill/>
          <a:ln w="57150" cap="flat" cmpd="sng" algn="ctr">
            <a:solidFill>
              <a:srgbClr val="FF0000"/>
            </a:solidFill>
            <a:prstDash val="solid"/>
          </a:ln>
          <a:effectLst/>
        </p:spPr>
      </p:cxnSp>
      <p:cxnSp>
        <p:nvCxnSpPr>
          <p:cNvPr id="47" name="on0"/>
          <p:cNvCxnSpPr/>
          <p:nvPr/>
        </p:nvCxnSpPr>
        <p:spPr>
          <a:xfrm>
            <a:off x="5364088" y="4941168"/>
            <a:ext cx="0" cy="527369"/>
          </a:xfrm>
          <a:prstGeom prst="line">
            <a:avLst/>
          </a:prstGeom>
          <a:noFill/>
          <a:ln w="57150" cap="flat" cmpd="sng" algn="ctr">
            <a:solidFill>
              <a:srgbClr val="FF0000"/>
            </a:solidFill>
            <a:prstDash val="solid"/>
          </a:ln>
          <a:effectLst/>
        </p:spPr>
      </p:cxnSp>
    </p:spTree>
    <p:extLst>
      <p:ext uri="{BB962C8B-B14F-4D97-AF65-F5344CB8AC3E}">
        <p14:creationId xmlns:p14="http://schemas.microsoft.com/office/powerpoint/2010/main" val="584931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97632"/>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r>
              <a:rPr lang="en-US" sz="1600" dirty="0" smtClean="0"/>
              <a:t>Seshadri+, “</a:t>
            </a:r>
            <a:r>
              <a:rPr lang="en-US" sz="1600" dirty="0" err="1">
                <a:solidFill>
                  <a:srgbClr val="0000FF"/>
                </a:solidFill>
              </a:rPr>
              <a:t>RowClone</a:t>
            </a:r>
            <a:r>
              <a:rPr lang="en-US" sz="1600" dirty="0">
                <a:solidFill>
                  <a:srgbClr val="0000FF"/>
                </a:solidFill>
              </a:rPr>
              <a:t>: Fast and Efficient In-DRAM Copy and Initialization of Bulk Data</a:t>
            </a:r>
            <a:r>
              <a:rPr lang="en-US" sz="1600" dirty="0"/>
              <a:t>,</a:t>
            </a:r>
            <a:r>
              <a:rPr lang="en-US" sz="1600" dirty="0" smtClean="0"/>
              <a:t>” 2013.</a:t>
            </a:r>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15</a:t>
            </a:fld>
            <a:endParaRPr lang="en-US" sz="1600" dirty="0">
              <a:solidFill>
                <a:srgbClr val="000000"/>
              </a:solidFill>
              <a:latin typeface="Garamond" charset="0"/>
            </a:endParaRPr>
          </a:p>
        </p:txBody>
      </p:sp>
    </p:spTree>
    <p:extLst>
      <p:ext uri="{BB962C8B-B14F-4D97-AF65-F5344CB8AC3E}">
        <p14:creationId xmlns:p14="http://schemas.microsoft.com/office/powerpoint/2010/main" val="28713039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Proposed Bank Organization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150</a:t>
            </a:fld>
            <a:endParaRPr lang="en-US" altLang="en-US">
              <a:solidFill>
                <a:srgbClr val="000000"/>
              </a:solidFill>
            </a:endParaRPr>
          </a:p>
        </p:txBody>
      </p:sp>
      <p:cxnSp>
        <p:nvCxnSpPr>
          <p:cNvPr id="95" name="off0"/>
          <p:cNvCxnSpPr/>
          <p:nvPr/>
        </p:nvCxnSpPr>
        <p:spPr>
          <a:xfrm flipH="1">
            <a:off x="4102316" y="4950118"/>
            <a:ext cx="345708" cy="254017"/>
          </a:xfrm>
          <a:prstGeom prst="line">
            <a:avLst/>
          </a:prstGeom>
          <a:noFill/>
          <a:ln w="57150" cap="flat" cmpd="sng" algn="ctr">
            <a:solidFill>
              <a:srgbClr val="FF0000"/>
            </a:solidFill>
            <a:prstDash val="solid"/>
          </a:ln>
          <a:effectLst/>
        </p:spPr>
      </p:cxnSp>
      <p:cxnSp>
        <p:nvCxnSpPr>
          <p:cNvPr id="96" name="off0"/>
          <p:cNvCxnSpPr/>
          <p:nvPr/>
        </p:nvCxnSpPr>
        <p:spPr>
          <a:xfrm flipH="1">
            <a:off x="5061476" y="4931349"/>
            <a:ext cx="345708" cy="272786"/>
          </a:xfrm>
          <a:prstGeom prst="line">
            <a:avLst/>
          </a:prstGeom>
          <a:noFill/>
          <a:ln w="57150" cap="flat" cmpd="sng" algn="ctr">
            <a:solidFill>
              <a:srgbClr val="FF0000"/>
            </a:solidFill>
            <a:prstDash val="solid"/>
          </a:ln>
          <a:effectLst/>
        </p:spPr>
      </p:cxnSp>
      <p:cxnSp>
        <p:nvCxnSpPr>
          <p:cNvPr id="97" name="on0"/>
          <p:cNvCxnSpPr/>
          <p:nvPr/>
        </p:nvCxnSpPr>
        <p:spPr>
          <a:xfrm>
            <a:off x="5328989" y="2599608"/>
            <a:ext cx="0" cy="472095"/>
          </a:xfrm>
          <a:prstGeom prst="line">
            <a:avLst/>
          </a:prstGeom>
          <a:noFill/>
          <a:ln w="57150" cap="flat" cmpd="sng" algn="ctr">
            <a:solidFill>
              <a:srgbClr val="FF0000"/>
            </a:solidFill>
            <a:prstDash val="solid"/>
          </a:ln>
          <a:effectLst/>
        </p:spPr>
      </p:cxnSp>
      <p:cxnSp>
        <p:nvCxnSpPr>
          <p:cNvPr id="98" name="on0"/>
          <p:cNvCxnSpPr/>
          <p:nvPr/>
        </p:nvCxnSpPr>
        <p:spPr>
          <a:xfrm>
            <a:off x="4448024" y="2586544"/>
            <a:ext cx="0" cy="455361"/>
          </a:xfrm>
          <a:prstGeom prst="line">
            <a:avLst/>
          </a:prstGeom>
          <a:noFill/>
          <a:ln w="57150" cap="flat" cmpd="sng" algn="ctr">
            <a:solidFill>
              <a:srgbClr val="FF0000"/>
            </a:solidFill>
            <a:prstDash val="solid"/>
          </a:ln>
          <a:effectLst/>
        </p:spPr>
      </p:cxnSp>
      <p:cxnSp>
        <p:nvCxnSpPr>
          <p:cNvPr id="99" name="long"/>
          <p:cNvCxnSpPr/>
          <p:nvPr/>
        </p:nvCxnSpPr>
        <p:spPr>
          <a:xfrm>
            <a:off x="8052975" y="1761405"/>
            <a:ext cx="0" cy="4114800"/>
          </a:xfrm>
          <a:prstGeom prst="line">
            <a:avLst/>
          </a:prstGeom>
          <a:noFill/>
          <a:ln w="57150" cap="flat" cmpd="sng" algn="ctr">
            <a:solidFill>
              <a:srgbClr val="FF0000"/>
            </a:solidFill>
            <a:prstDash val="solid"/>
          </a:ln>
          <a:effectLst/>
        </p:spPr>
      </p:cxnSp>
      <p:cxnSp>
        <p:nvCxnSpPr>
          <p:cNvPr id="100" name="long"/>
          <p:cNvCxnSpPr/>
          <p:nvPr/>
        </p:nvCxnSpPr>
        <p:spPr>
          <a:xfrm>
            <a:off x="6992157" y="1761405"/>
            <a:ext cx="1" cy="4114800"/>
          </a:xfrm>
          <a:prstGeom prst="line">
            <a:avLst/>
          </a:prstGeom>
          <a:noFill/>
          <a:ln w="57150" cap="flat" cmpd="sng" algn="ctr">
            <a:solidFill>
              <a:srgbClr val="FF0000"/>
            </a:solidFill>
            <a:prstDash val="solid"/>
          </a:ln>
          <a:effectLst/>
        </p:spPr>
      </p:cxnSp>
      <p:sp>
        <p:nvSpPr>
          <p:cNvPr id="101" name="localrb"/>
          <p:cNvSpPr txBox="1"/>
          <p:nvPr/>
        </p:nvSpPr>
        <p:spPr>
          <a:xfrm>
            <a:off x="5991234" y="2219155"/>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2" name="localrb"/>
          <p:cNvSpPr txBox="1"/>
          <p:nvPr/>
        </p:nvSpPr>
        <p:spPr>
          <a:xfrm>
            <a:off x="5991234" y="4581355"/>
            <a:ext cx="1933566"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3" name="localrb"/>
          <p:cNvSpPr txBox="1"/>
          <p:nvPr/>
        </p:nvSpPr>
        <p:spPr>
          <a:xfrm>
            <a:off x="4525191" y="5952955"/>
            <a:ext cx="1875609" cy="304250"/>
          </a:xfrm>
          <a:prstGeom prst="rect">
            <a:avLst/>
          </a:prstGeom>
          <a:noFill/>
        </p:spPr>
        <p:txBody>
          <a:bodyPr wrap="square" rtlCol="0" anchor="ctr">
            <a:noAutofit/>
          </a:bodyPr>
          <a:lstStyle/>
          <a:p>
            <a:pPr algn="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4" name="movebluerow"/>
          <p:cNvSpPr/>
          <p:nvPr/>
        </p:nvSpPr>
        <p:spPr>
          <a:xfrm>
            <a:off x="3963224" y="1228010"/>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5" name="movebluerow"/>
          <p:cNvSpPr/>
          <p:nvPr/>
        </p:nvSpPr>
        <p:spPr>
          <a:xfrm>
            <a:off x="3972749" y="357907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6" name="longblack"/>
          <p:cNvCxnSpPr/>
          <p:nvPr/>
        </p:nvCxnSpPr>
        <p:spPr>
          <a:xfrm flipV="1">
            <a:off x="1704968" y="1683653"/>
            <a:ext cx="1498927" cy="1557"/>
          </a:xfrm>
          <a:prstGeom prst="line">
            <a:avLst/>
          </a:prstGeom>
          <a:noFill/>
          <a:ln w="76200" cap="flat" cmpd="sng" algn="ctr">
            <a:solidFill>
              <a:sysClr val="window" lastClr="FFFFFF">
                <a:lumMod val="65000"/>
              </a:sysClr>
            </a:solidFill>
            <a:prstDash val="solid"/>
          </a:ln>
          <a:effectLst/>
        </p:spPr>
      </p:cxnSp>
      <p:cxnSp>
        <p:nvCxnSpPr>
          <p:cNvPr id="107" name="longblack"/>
          <p:cNvCxnSpPr/>
          <p:nvPr/>
        </p:nvCxnSpPr>
        <p:spPr>
          <a:xfrm>
            <a:off x="1704968" y="4036265"/>
            <a:ext cx="1489121" cy="0"/>
          </a:xfrm>
          <a:prstGeom prst="line">
            <a:avLst/>
          </a:prstGeom>
          <a:noFill/>
          <a:ln w="76200" cap="flat" cmpd="sng" algn="ctr">
            <a:solidFill>
              <a:sysClr val="window" lastClr="FFFFFF">
                <a:lumMod val="65000"/>
              </a:sysClr>
            </a:solidFill>
            <a:prstDash val="solid"/>
          </a:ln>
          <a:effectLst/>
        </p:spPr>
      </p:cxnSp>
      <p:cxnSp>
        <p:nvCxnSpPr>
          <p:cNvPr id="108" name="black"/>
          <p:cNvCxnSpPr/>
          <p:nvPr/>
        </p:nvCxnSpPr>
        <p:spPr>
          <a:xfrm>
            <a:off x="969942" y="3071703"/>
            <a:ext cx="735026" cy="0"/>
          </a:xfrm>
          <a:prstGeom prst="line">
            <a:avLst/>
          </a:prstGeom>
          <a:noFill/>
          <a:ln w="76200" cap="flat" cmpd="sng" algn="ctr">
            <a:solidFill>
              <a:sysClr val="window" lastClr="FFFFFF">
                <a:lumMod val="65000"/>
              </a:sysClr>
            </a:solidFill>
            <a:prstDash val="solid"/>
          </a:ln>
          <a:effectLst/>
        </p:spPr>
      </p:cxnSp>
      <p:sp>
        <p:nvSpPr>
          <p:cNvPr id="109" name="smallrow"/>
          <p:cNvSpPr/>
          <p:nvPr/>
        </p:nvSpPr>
        <p:spPr>
          <a:xfrm>
            <a:off x="3963225" y="168520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0" name="Straight Connector 109"/>
          <p:cNvCxnSpPr/>
          <p:nvPr/>
        </p:nvCxnSpPr>
        <p:spPr>
          <a:xfrm>
            <a:off x="3545495" y="1913808"/>
            <a:ext cx="2750539" cy="0"/>
          </a:xfrm>
          <a:prstGeom prst="line">
            <a:avLst/>
          </a:prstGeom>
          <a:noFill/>
          <a:ln w="19050" cap="flat" cmpd="sng" algn="ctr">
            <a:solidFill>
              <a:sysClr val="windowText" lastClr="000000"/>
            </a:solidFill>
            <a:prstDash val="sysDash"/>
          </a:ln>
          <a:effectLst/>
        </p:spPr>
      </p:cxnSp>
      <p:cxnSp>
        <p:nvCxnSpPr>
          <p:cNvPr id="111" name="black"/>
          <p:cNvCxnSpPr/>
          <p:nvPr/>
        </p:nvCxnSpPr>
        <p:spPr>
          <a:xfrm>
            <a:off x="1704967" y="1228008"/>
            <a:ext cx="0" cy="3722110"/>
          </a:xfrm>
          <a:prstGeom prst="line">
            <a:avLst/>
          </a:prstGeom>
          <a:noFill/>
          <a:ln w="76200" cap="flat" cmpd="sng" algn="ctr">
            <a:solidFill>
              <a:sysClr val="window" lastClr="FFFFFF">
                <a:lumMod val="65000"/>
              </a:sysClr>
            </a:solidFill>
            <a:prstDash val="solid"/>
          </a:ln>
          <a:effectLst/>
        </p:spPr>
      </p:cxnSp>
      <p:cxnSp>
        <p:nvCxnSpPr>
          <p:cNvPr id="112" name="black"/>
          <p:cNvCxnSpPr/>
          <p:nvPr/>
        </p:nvCxnSpPr>
        <p:spPr>
          <a:xfrm>
            <a:off x="2736882" y="1685208"/>
            <a:ext cx="457206" cy="0"/>
          </a:xfrm>
          <a:prstGeom prst="line">
            <a:avLst/>
          </a:prstGeom>
          <a:noFill/>
          <a:ln w="76200" cap="flat" cmpd="sng" algn="ctr">
            <a:solidFill>
              <a:sysClr val="window" lastClr="FFFFFF">
                <a:lumMod val="65000"/>
              </a:sysClr>
            </a:solidFill>
            <a:prstDash val="solid"/>
          </a:ln>
          <a:effectLst/>
        </p:spPr>
      </p:cxnSp>
      <p:sp>
        <p:nvSpPr>
          <p:cNvPr id="113" name="smallrow"/>
          <p:cNvSpPr/>
          <p:nvPr/>
        </p:nvSpPr>
        <p:spPr>
          <a:xfrm>
            <a:off x="3963225" y="403571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4" name="smallrow"/>
          <p:cNvSpPr/>
          <p:nvPr/>
        </p:nvSpPr>
        <p:spPr>
          <a:xfrm>
            <a:off x="3972750" y="3578518"/>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5" name="Straight Connector 114"/>
          <p:cNvCxnSpPr/>
          <p:nvPr/>
        </p:nvCxnSpPr>
        <p:spPr>
          <a:xfrm flipV="1">
            <a:off x="3545494" y="4264317"/>
            <a:ext cx="2750540" cy="1"/>
          </a:xfrm>
          <a:prstGeom prst="line">
            <a:avLst/>
          </a:prstGeom>
          <a:noFill/>
          <a:ln w="19050" cap="flat" cmpd="sng" algn="ctr">
            <a:solidFill>
              <a:sysClr val="windowText" lastClr="000000"/>
            </a:solidFill>
            <a:prstDash val="sysDash"/>
          </a:ln>
          <a:effectLst/>
        </p:spPr>
      </p:cxnSp>
      <p:cxnSp>
        <p:nvCxnSpPr>
          <p:cNvPr id="116" name="black"/>
          <p:cNvCxnSpPr>
            <a:endCxn id="125" idx="0"/>
          </p:cNvCxnSpPr>
          <p:nvPr/>
        </p:nvCxnSpPr>
        <p:spPr>
          <a:xfrm>
            <a:off x="2736882" y="4035717"/>
            <a:ext cx="457206" cy="0"/>
          </a:xfrm>
          <a:prstGeom prst="line">
            <a:avLst/>
          </a:prstGeom>
          <a:noFill/>
          <a:ln w="76200" cap="flat" cmpd="sng" algn="ctr">
            <a:solidFill>
              <a:sysClr val="window" lastClr="FFFFFF">
                <a:lumMod val="65000"/>
              </a:sysClr>
            </a:solidFill>
            <a:prstDash val="solid"/>
          </a:ln>
          <a:effectLst/>
        </p:spPr>
      </p:cxnSp>
      <p:sp>
        <p:nvSpPr>
          <p:cNvPr id="117" name="globaldecoder"/>
          <p:cNvSpPr/>
          <p:nvPr/>
        </p:nvSpPr>
        <p:spPr>
          <a:xfrm rot="16200000">
            <a:off x="-873758" y="2757764"/>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movebluerow"/>
          <p:cNvSpPr/>
          <p:nvPr/>
        </p:nvSpPr>
        <p:spPr>
          <a:xfrm>
            <a:off x="3985450" y="2142408"/>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9" name="bankblank"/>
          <p:cNvSpPr/>
          <p:nvPr/>
        </p:nvSpPr>
        <p:spPr>
          <a:xfrm>
            <a:off x="3963224" y="122800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0" name="row-buffer"/>
          <p:cNvSpPr/>
          <p:nvPr/>
        </p:nvSpPr>
        <p:spPr>
          <a:xfrm>
            <a:off x="3963224" y="214240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1" name="decoder"/>
          <p:cNvSpPr/>
          <p:nvPr/>
        </p:nvSpPr>
        <p:spPr>
          <a:xfrm rot="16200000">
            <a:off x="2912592" y="1509507"/>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2" name="movebluerow"/>
          <p:cNvSpPr/>
          <p:nvPr/>
        </p:nvSpPr>
        <p:spPr>
          <a:xfrm>
            <a:off x="3963224" y="450488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3" name="bankblank"/>
          <p:cNvSpPr/>
          <p:nvPr/>
        </p:nvSpPr>
        <p:spPr>
          <a:xfrm>
            <a:off x="3963224" y="357851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4" name="row-buffer"/>
          <p:cNvSpPr/>
          <p:nvPr/>
        </p:nvSpPr>
        <p:spPr>
          <a:xfrm>
            <a:off x="6582591" y="5876205"/>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5" name="decoder"/>
          <p:cNvSpPr/>
          <p:nvPr/>
        </p:nvSpPr>
        <p:spPr>
          <a:xfrm rot="16200000">
            <a:off x="2912590" y="3860013"/>
            <a:ext cx="914402" cy="351407"/>
          </a:xfrm>
          <a:prstGeom prst="trapezoid">
            <a:avLst/>
          </a:prstGeom>
          <a:solidFill>
            <a:srgbClr val="FFC00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6" name="row-buffer"/>
          <p:cNvSpPr/>
          <p:nvPr/>
        </p:nvSpPr>
        <p:spPr>
          <a:xfrm>
            <a:off x="3963224" y="449291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27" name="black"/>
          <p:cNvCxnSpPr/>
          <p:nvPr/>
        </p:nvCxnSpPr>
        <p:spPr>
          <a:xfrm>
            <a:off x="1704968" y="1683653"/>
            <a:ext cx="552466" cy="1557"/>
          </a:xfrm>
          <a:prstGeom prst="line">
            <a:avLst/>
          </a:prstGeom>
          <a:noFill/>
          <a:ln w="76200" cap="flat" cmpd="sng" algn="ctr">
            <a:solidFill>
              <a:sysClr val="window" lastClr="FFFFFF">
                <a:lumMod val="65000"/>
              </a:sysClr>
            </a:solidFill>
            <a:prstDash val="solid"/>
          </a:ln>
          <a:effectLst/>
        </p:spPr>
      </p:cxnSp>
      <p:cxnSp>
        <p:nvCxnSpPr>
          <p:cNvPr id="128" name="black"/>
          <p:cNvCxnSpPr/>
          <p:nvPr/>
        </p:nvCxnSpPr>
        <p:spPr>
          <a:xfrm flipV="1">
            <a:off x="1704967" y="4035713"/>
            <a:ext cx="552467" cy="552"/>
          </a:xfrm>
          <a:prstGeom prst="line">
            <a:avLst/>
          </a:prstGeom>
          <a:noFill/>
          <a:ln w="76200" cap="flat" cmpd="sng" algn="ctr">
            <a:solidFill>
              <a:sysClr val="window" lastClr="FFFFFF">
                <a:lumMod val="65000"/>
              </a:sysClr>
            </a:solidFill>
            <a:prstDash val="solid"/>
          </a:ln>
          <a:effectLst/>
        </p:spPr>
      </p:cxnSp>
      <p:sp>
        <p:nvSpPr>
          <p:cNvPr id="129" name="bluegloballatch"/>
          <p:cNvSpPr/>
          <p:nvPr/>
        </p:nvSpPr>
        <p:spPr>
          <a:xfrm rot="16200000">
            <a:off x="1740450" y="1425707"/>
            <a:ext cx="1552978" cy="519006"/>
          </a:xfrm>
          <a:prstGeom prst="hexagon">
            <a:avLst/>
          </a:prstGeom>
          <a:solidFill>
            <a:srgbClr val="0070C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dirty="0" smtClean="0">
                <a:solidFill>
                  <a:sysClr val="window" lastClr="FFFFFF"/>
                </a:solidFill>
                <a:latin typeface="Calibri"/>
              </a:rPr>
              <a:t>Latch</a:t>
            </a:r>
            <a:endParaRPr lang="en-US" sz="4000" b="1" kern="0" dirty="0">
              <a:solidFill>
                <a:sysClr val="window" lastClr="FFFFFF"/>
              </a:solidFill>
              <a:latin typeface="Calibri"/>
            </a:endParaRPr>
          </a:p>
        </p:txBody>
      </p:sp>
      <p:sp>
        <p:nvSpPr>
          <p:cNvPr id="130" name="orangegloballatch"/>
          <p:cNvSpPr/>
          <p:nvPr/>
        </p:nvSpPr>
        <p:spPr>
          <a:xfrm rot="16200000">
            <a:off x="1740450" y="3776211"/>
            <a:ext cx="1552977" cy="519006"/>
          </a:xfrm>
          <a:prstGeom prst="hexagon">
            <a:avLst/>
          </a:prstGeom>
          <a:solidFill>
            <a:srgbClr val="FFC00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dirty="0" smtClean="0">
                <a:solidFill>
                  <a:sysClr val="windowText" lastClr="000000"/>
                </a:solidFill>
                <a:latin typeface="Calibri"/>
              </a:rPr>
              <a:t>Latch</a:t>
            </a:r>
            <a:endParaRPr lang="en-US" sz="4000" b="1" kern="0" dirty="0">
              <a:solidFill>
                <a:sysClr val="windowText" lastClr="000000"/>
              </a:solidFill>
              <a:latin typeface="Calibri"/>
            </a:endParaRPr>
          </a:p>
        </p:txBody>
      </p:sp>
      <p:cxnSp>
        <p:nvCxnSpPr>
          <p:cNvPr id="131" name="wlbluelowered"/>
          <p:cNvCxnSpPr/>
          <p:nvPr/>
        </p:nvCxnSpPr>
        <p:spPr>
          <a:xfrm flipV="1">
            <a:off x="3545495" y="1456605"/>
            <a:ext cx="2750539" cy="3"/>
          </a:xfrm>
          <a:prstGeom prst="line">
            <a:avLst/>
          </a:prstGeom>
          <a:noFill/>
          <a:ln w="19050" cap="flat" cmpd="sng" algn="ctr">
            <a:solidFill>
              <a:sysClr val="windowText" lastClr="000000"/>
            </a:solidFill>
            <a:prstDash val="sysDash"/>
          </a:ln>
          <a:effectLst/>
        </p:spPr>
      </p:cxnSp>
      <p:cxnSp>
        <p:nvCxnSpPr>
          <p:cNvPr id="132" name="wlorangelowered"/>
          <p:cNvCxnSpPr/>
          <p:nvPr/>
        </p:nvCxnSpPr>
        <p:spPr>
          <a:xfrm>
            <a:off x="3545497" y="3807114"/>
            <a:ext cx="2750537" cy="4"/>
          </a:xfrm>
          <a:prstGeom prst="line">
            <a:avLst/>
          </a:prstGeom>
          <a:noFill/>
          <a:ln w="19050" cap="flat" cmpd="sng" algn="ctr">
            <a:solidFill>
              <a:sysClr val="windowText" lastClr="000000"/>
            </a:solidFill>
            <a:prstDash val="sysDash"/>
          </a:ln>
          <a:effectLst/>
        </p:spPr>
      </p:cxnSp>
      <p:sp>
        <p:nvSpPr>
          <p:cNvPr id="133" name="d1orange"/>
          <p:cNvSpPr/>
          <p:nvPr/>
        </p:nvSpPr>
        <p:spPr>
          <a:xfrm>
            <a:off x="3103093" y="4950393"/>
            <a:ext cx="533400" cy="507484"/>
          </a:xfrm>
          <a:prstGeom prst="roundRect">
            <a:avLst/>
          </a:prstGeom>
          <a:solidFill>
            <a:srgbClr val="FFC000"/>
          </a:solidFill>
          <a:ln w="57150" cap="flat" cmpd="sng" algn="ctr">
            <a:solidFill>
              <a:sysClr val="windowText" lastClr="000000"/>
            </a:solidFill>
            <a:prstDash val="solid"/>
          </a:ln>
          <a:effectLst/>
        </p:spPr>
        <p:txBody>
          <a:bodyPr rtlCol="0" anchor="ctr"/>
          <a:lstStyle/>
          <a:p>
            <a:pPr algn="ctr">
              <a:defRPr/>
            </a:pPr>
            <a:r>
              <a:rPr lang="en-US" sz="3600" b="1" i="1" kern="0" dirty="0" smtClean="0">
                <a:solidFill>
                  <a:sysClr val="windowText" lastClr="000000"/>
                </a:solidFill>
                <a:latin typeface="Calibri"/>
              </a:rPr>
              <a:t>D</a:t>
            </a:r>
            <a:endParaRPr lang="en-US" sz="3600" b="1" i="1" kern="0" dirty="0">
              <a:solidFill>
                <a:sysClr val="windowText" lastClr="000000"/>
              </a:solidFill>
              <a:latin typeface="Calibri"/>
            </a:endParaRPr>
          </a:p>
        </p:txBody>
      </p:sp>
      <p:sp>
        <p:nvSpPr>
          <p:cNvPr id="134" name="d0blue"/>
          <p:cNvSpPr/>
          <p:nvPr/>
        </p:nvSpPr>
        <p:spPr>
          <a:xfrm>
            <a:off x="3103091" y="2599608"/>
            <a:ext cx="533400" cy="507484"/>
          </a:xfrm>
          <a:prstGeom prst="roundRect">
            <a:avLst/>
          </a:prstGeom>
          <a:solidFill>
            <a:srgbClr val="0070C0"/>
          </a:solidFill>
          <a:ln w="57150" cap="flat" cmpd="sng" algn="ctr">
            <a:solidFill>
              <a:sysClr val="windowText" lastClr="000000"/>
            </a:solidFill>
            <a:prstDash val="solid"/>
          </a:ln>
          <a:effectLst/>
        </p:spPr>
        <p:txBody>
          <a:bodyPr rtlCol="0" anchor="ctr"/>
          <a:lstStyle/>
          <a:p>
            <a:pPr algn="ctr">
              <a:defRPr/>
            </a:pPr>
            <a:r>
              <a:rPr lang="en-US" sz="3600" b="1" i="1" kern="0" smtClean="0">
                <a:solidFill>
                  <a:sysClr val="window" lastClr="FFFFFF"/>
                </a:solidFill>
                <a:latin typeface="Calibri"/>
              </a:rPr>
              <a:t>D</a:t>
            </a:r>
            <a:endParaRPr lang="en-US" sz="3600" b="1" i="1" kern="0">
              <a:solidFill>
                <a:sysClr val="window" lastClr="FFFFFF"/>
              </a:solidFill>
              <a:latin typeface="Calibri"/>
            </a:endParaRPr>
          </a:p>
        </p:txBody>
      </p:sp>
      <p:sp>
        <p:nvSpPr>
          <p:cNvPr id="135" name="globalbitline"/>
          <p:cNvSpPr txBox="1"/>
          <p:nvPr/>
        </p:nvSpPr>
        <p:spPr>
          <a:xfrm>
            <a:off x="5880903" y="999405"/>
            <a:ext cx="3278984" cy="556048"/>
          </a:xfrm>
          <a:prstGeom prst="rect">
            <a:avLst/>
          </a:prstGeom>
          <a:noFill/>
        </p:spPr>
        <p:txBody>
          <a:bodyPr wrap="square" rtlCol="0" anchor="ctr">
            <a:noAutofit/>
          </a:bodyPr>
          <a:lstStyle/>
          <a:p>
            <a:pPr algn="ctr">
              <a:lnSpc>
                <a:spcPct val="80000"/>
              </a:lnSpc>
              <a:defRPr/>
            </a:pPr>
            <a:r>
              <a:rPr lang="en-US" sz="3600" b="1" i="1" kern="0" dirty="0" smtClean="0">
                <a:solidFill>
                  <a:srgbClr val="FF0000"/>
                </a:solidFill>
                <a:latin typeface="Tahoma"/>
              </a:rPr>
              <a:t>Global </a:t>
            </a:r>
          </a:p>
          <a:p>
            <a:pPr algn="ctr">
              <a:lnSpc>
                <a:spcPct val="80000"/>
              </a:lnSpc>
              <a:defRPr/>
            </a:pPr>
            <a:r>
              <a:rPr lang="en-US" sz="3600" b="1" i="1" kern="0" dirty="0" err="1" smtClean="0">
                <a:solidFill>
                  <a:srgbClr val="FF0000"/>
                </a:solidFill>
                <a:latin typeface="Tahoma"/>
              </a:rPr>
              <a:t>bitlines</a:t>
            </a:r>
            <a:endParaRPr lang="en-US" sz="3200" i="1" kern="0" dirty="0">
              <a:solidFill>
                <a:srgbClr val="FF0000"/>
              </a:solidFill>
              <a:latin typeface="Tahoma"/>
            </a:endParaRPr>
          </a:p>
        </p:txBody>
      </p:sp>
      <p:cxnSp>
        <p:nvCxnSpPr>
          <p:cNvPr id="136" name="bus0"/>
          <p:cNvCxnSpPr/>
          <p:nvPr/>
        </p:nvCxnSpPr>
        <p:spPr>
          <a:xfrm>
            <a:off x="3963224" y="3041905"/>
            <a:ext cx="4791066"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7" name="bus1"/>
          <p:cNvCxnSpPr/>
          <p:nvPr/>
        </p:nvCxnSpPr>
        <p:spPr>
          <a:xfrm>
            <a:off x="3985450" y="5495205"/>
            <a:ext cx="4853750"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8" name="Straight Connector 137"/>
          <p:cNvCxnSpPr/>
          <p:nvPr/>
        </p:nvCxnSpPr>
        <p:spPr>
          <a:xfrm>
            <a:off x="3636491" y="2853350"/>
            <a:ext cx="2192817" cy="0"/>
          </a:xfrm>
          <a:prstGeom prst="line">
            <a:avLst/>
          </a:prstGeom>
          <a:noFill/>
          <a:ln w="19050" cap="flat" cmpd="sng" algn="ctr">
            <a:solidFill>
              <a:sysClr val="windowText" lastClr="000000"/>
            </a:solidFill>
            <a:prstDash val="sysDash"/>
          </a:ln>
          <a:effectLst/>
        </p:spPr>
      </p:cxnSp>
      <p:cxnSp>
        <p:nvCxnSpPr>
          <p:cNvPr id="139" name="Straight Connector 138"/>
          <p:cNvCxnSpPr/>
          <p:nvPr/>
        </p:nvCxnSpPr>
        <p:spPr>
          <a:xfrm>
            <a:off x="3646017" y="5241980"/>
            <a:ext cx="2192817" cy="0"/>
          </a:xfrm>
          <a:prstGeom prst="line">
            <a:avLst/>
          </a:prstGeom>
          <a:noFill/>
          <a:ln w="19050" cap="flat" cmpd="sng" algn="ctr">
            <a:solidFill>
              <a:sysClr val="windowText" lastClr="000000"/>
            </a:solidFill>
            <a:prstDash val="sysDash"/>
          </a:ln>
          <a:effectLst/>
        </p:spPr>
      </p:cxnSp>
      <p:sp>
        <p:nvSpPr>
          <p:cNvPr id="49" name="TextBox 48"/>
          <p:cNvSpPr txBox="1"/>
          <p:nvPr/>
        </p:nvSpPr>
        <p:spPr>
          <a:xfrm>
            <a:off x="0" y="5736158"/>
            <a:ext cx="4499992" cy="107721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1600" dirty="0" smtClean="0">
                <a:solidFill>
                  <a:srgbClr val="0000FF"/>
                </a:solidFill>
                <a:latin typeface="Tahoma"/>
              </a:rPr>
              <a:t>Overhead of SALP in DRAM chip: 0.15%</a:t>
            </a:r>
          </a:p>
          <a:p>
            <a:r>
              <a:rPr lang="en-US" sz="1600" dirty="0" smtClean="0">
                <a:solidFill>
                  <a:srgbClr val="000000"/>
                </a:solidFill>
                <a:latin typeface="Tahoma"/>
              </a:rPr>
              <a:t>1. Global latch </a:t>
            </a:r>
            <a:r>
              <a:rPr lang="en-US" sz="1600" dirty="0" smtClean="0">
                <a:solidFill>
                  <a:srgbClr val="000000"/>
                </a:solidFill>
                <a:latin typeface="Tahoma"/>
                <a:sym typeface="Wingdings"/>
              </a:rPr>
              <a:t> per-subarray local latches</a:t>
            </a:r>
          </a:p>
          <a:p>
            <a:r>
              <a:rPr lang="en-US" sz="1600" dirty="0" smtClean="0">
                <a:solidFill>
                  <a:srgbClr val="000000"/>
                </a:solidFill>
                <a:latin typeface="Tahoma"/>
                <a:sym typeface="Wingdings"/>
              </a:rPr>
              <a:t>2. Designated bit latches and wire to selectively        enable a subarray</a:t>
            </a:r>
            <a:endParaRPr lang="en-US" sz="1600" dirty="0" smtClean="0">
              <a:solidFill>
                <a:srgbClr val="000000"/>
              </a:solidFill>
              <a:latin typeface="Tahoma"/>
            </a:endParaRPr>
          </a:p>
        </p:txBody>
      </p:sp>
    </p:spTree>
    <p:extLst>
      <p:ext uri="{BB962C8B-B14F-4D97-AF65-F5344CB8AC3E}">
        <p14:creationId xmlns:p14="http://schemas.microsoft.com/office/powerpoint/2010/main" val="13840556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Results</a:t>
            </a:r>
            <a:endParaRPr lang="en-US" dirty="0"/>
          </a:p>
        </p:txBody>
      </p:sp>
      <p:sp>
        <p:nvSpPr>
          <p:cNvPr id="3" name="Content Placeholder 2"/>
          <p:cNvSpPr>
            <a:spLocks noGrp="1"/>
          </p:cNvSpPr>
          <p:nvPr>
            <p:ph idx="1"/>
          </p:nvPr>
        </p:nvSpPr>
        <p:spPr>
          <a:xfrm>
            <a:off x="228600" y="848052"/>
            <a:ext cx="8610600" cy="5123656"/>
          </a:xfrm>
        </p:spPr>
        <p:txBody>
          <a:bodyPr/>
          <a:lstStyle/>
          <a:p>
            <a:r>
              <a:rPr lang="en-US" dirty="0" smtClean="0"/>
              <a:t>Wide variety of systems with different #channels, banks, ranks, subarrays</a:t>
            </a:r>
          </a:p>
          <a:p>
            <a:r>
              <a:rPr lang="en-US" dirty="0" smtClean="0"/>
              <a:t>Server, streaming, random-access, SPEC workloads</a:t>
            </a:r>
          </a:p>
          <a:p>
            <a:endParaRPr lang="en-US" sz="1000" dirty="0" smtClean="0"/>
          </a:p>
          <a:p>
            <a:r>
              <a:rPr lang="en-US" dirty="0" smtClean="0">
                <a:solidFill>
                  <a:srgbClr val="0000FF"/>
                </a:solidFill>
              </a:rPr>
              <a:t>Dynamic DRAM energy reduction: </a:t>
            </a:r>
            <a:r>
              <a:rPr lang="en-US" dirty="0" smtClean="0">
                <a:solidFill>
                  <a:srgbClr val="FF0000"/>
                </a:solidFill>
              </a:rPr>
              <a:t>19</a:t>
            </a:r>
            <a:r>
              <a:rPr lang="en-US" dirty="0">
                <a:solidFill>
                  <a:srgbClr val="FF0000"/>
                </a:solidFill>
              </a:rPr>
              <a:t>%</a:t>
            </a:r>
            <a:r>
              <a:rPr lang="en-US" dirty="0">
                <a:solidFill>
                  <a:schemeClr val="tx1">
                    <a:lumMod val="95000"/>
                    <a:lumOff val="5000"/>
                  </a:schemeClr>
                </a:solidFill>
              </a:rPr>
              <a:t> </a:t>
            </a:r>
            <a:endParaRPr lang="en-US" dirty="0" smtClean="0">
              <a:solidFill>
                <a:schemeClr val="tx1">
                  <a:lumMod val="95000"/>
                  <a:lumOff val="5000"/>
                </a:schemeClr>
              </a:solidFill>
            </a:endParaRPr>
          </a:p>
          <a:p>
            <a:pPr lvl="1"/>
            <a:r>
              <a:rPr lang="en-US" dirty="0" smtClean="0">
                <a:solidFill>
                  <a:schemeClr val="tx1">
                    <a:lumMod val="95000"/>
                    <a:lumOff val="5000"/>
                  </a:schemeClr>
                </a:solidFill>
              </a:rPr>
              <a:t>DRAM row hit rate improvement: 13</a:t>
            </a:r>
            <a:r>
              <a:rPr lang="en-US" dirty="0">
                <a:solidFill>
                  <a:schemeClr val="tx1">
                    <a:lumMod val="95000"/>
                    <a:lumOff val="5000"/>
                  </a:schemeClr>
                </a:solidFill>
              </a:rPr>
              <a:t>% </a:t>
            </a:r>
            <a:endParaRPr lang="en-US" dirty="0" smtClean="0">
              <a:solidFill>
                <a:schemeClr val="tx1">
                  <a:lumMod val="95000"/>
                  <a:lumOff val="5000"/>
                </a:schemeClr>
              </a:solidFill>
            </a:endParaRPr>
          </a:p>
          <a:p>
            <a:r>
              <a:rPr lang="en-US" dirty="0" smtClean="0">
                <a:solidFill>
                  <a:srgbClr val="0000FF"/>
                </a:solidFill>
              </a:rPr>
              <a:t>System performance improvement: </a:t>
            </a:r>
            <a:r>
              <a:rPr lang="en-US" dirty="0" smtClean="0">
                <a:solidFill>
                  <a:srgbClr val="FF0000"/>
                </a:solidFill>
              </a:rPr>
              <a:t>17%</a:t>
            </a:r>
          </a:p>
          <a:p>
            <a:pPr lvl="1"/>
            <a:r>
              <a:rPr lang="en-US" dirty="0" smtClean="0">
                <a:solidFill>
                  <a:schemeClr val="tx1">
                    <a:lumMod val="95000"/>
                    <a:lumOff val="5000"/>
                  </a:schemeClr>
                </a:solidFill>
              </a:rPr>
              <a:t>Within 3% of ideal (all independent banks)</a:t>
            </a:r>
            <a:endParaRPr lang="en-US" dirty="0">
              <a:solidFill>
                <a:schemeClr val="tx1">
                  <a:lumMod val="95000"/>
                  <a:lumOff val="5000"/>
                </a:schemeClr>
              </a:solidFill>
            </a:endParaRPr>
          </a:p>
          <a:p>
            <a:r>
              <a:rPr lang="en-US" dirty="0" smtClean="0">
                <a:solidFill>
                  <a:srgbClr val="0000FF"/>
                </a:solidFill>
              </a:rPr>
              <a:t>DRAM die area overhead:</a:t>
            </a:r>
            <a:r>
              <a:rPr lang="en-US" dirty="0" smtClean="0">
                <a:solidFill>
                  <a:srgbClr val="2A55D6"/>
                </a:solidFill>
              </a:rPr>
              <a:t> </a:t>
            </a:r>
            <a:r>
              <a:rPr lang="en-US" dirty="0">
                <a:solidFill>
                  <a:srgbClr val="FF0000"/>
                </a:solidFill>
              </a:rPr>
              <a:t>0.15%</a:t>
            </a:r>
            <a:r>
              <a:rPr lang="en-US" dirty="0">
                <a:solidFill>
                  <a:schemeClr val="tx1">
                    <a:lumMod val="95000"/>
                    <a:lumOff val="5000"/>
                  </a:schemeClr>
                </a:solidFill>
              </a:rPr>
              <a:t> </a:t>
            </a:r>
          </a:p>
          <a:p>
            <a:pPr lvl="1"/>
            <a:r>
              <a:rPr lang="en-US" dirty="0" smtClean="0">
                <a:solidFill>
                  <a:schemeClr val="tx1">
                    <a:lumMod val="95000"/>
                    <a:lumOff val="5000"/>
                  </a:schemeClr>
                </a:solidFill>
              </a:rPr>
              <a:t>vs. 36% overhead of independent banks</a:t>
            </a:r>
            <a:endParaRPr lang="en-US" dirty="0">
              <a:solidFill>
                <a:schemeClr val="tx1">
                  <a:lumMod val="95000"/>
                  <a:lumOff val="5000"/>
                </a:schemeClr>
              </a:solidFill>
            </a:endParaRP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43808" y="4940095"/>
            <a:ext cx="3960440" cy="1917905"/>
          </a:xfrm>
          <a:prstGeom prst="rect">
            <a:avLst/>
          </a:prstGeom>
        </p:spPr>
      </p:pic>
    </p:spTree>
    <p:extLst>
      <p:ext uri="{BB962C8B-B14F-4D97-AF65-F5344CB8AC3E}">
        <p14:creationId xmlns:p14="http://schemas.microsoft.com/office/powerpoint/2010/main" val="33696886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807896"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lvl="1" eaLnBrk="1" hangingPunct="1"/>
            <a:endParaRPr lang="en-US" sz="1600" dirty="0" smtClean="0">
              <a:solidFill>
                <a:srgbClr val="000000"/>
              </a:solidFill>
              <a:latin typeface="Tahoma" charset="0"/>
              <a:ea typeface="ＭＳ Ｐゴシック" charset="0"/>
              <a:cs typeface="ＭＳ Ｐゴシック" charset="0"/>
            </a:endParaRPr>
          </a:p>
          <a:p>
            <a:pPr lvl="1" eaLnBrk="1" hangingPunct="1"/>
            <a:endParaRPr lang="en-US" sz="12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500" dirty="0">
                <a:solidFill>
                  <a:srgbClr val="000000"/>
                </a:solidFill>
                <a:latin typeface="Tahoma" charset="0"/>
                <a:ea typeface="ＭＳ Ｐゴシック" charset="0"/>
                <a:cs typeface="ＭＳ Ｐゴシック" charset="0"/>
              </a:rPr>
              <a:t>Lee, </a:t>
            </a:r>
            <a:r>
              <a:rPr lang="en-US" sz="1500" dirty="0" err="1">
                <a:solidFill>
                  <a:srgbClr val="000000"/>
                </a:solidFill>
                <a:latin typeface="Tahoma" charset="0"/>
                <a:ea typeface="ＭＳ Ｐゴシック" charset="0"/>
                <a:cs typeface="ＭＳ Ｐゴシック" charset="0"/>
              </a:rPr>
              <a:t>Ipek</a:t>
            </a:r>
            <a:r>
              <a:rPr lang="en-US" sz="1500" dirty="0">
                <a:solidFill>
                  <a:srgbClr val="000000"/>
                </a:solidFill>
                <a:latin typeface="Tahoma" charset="0"/>
                <a:ea typeface="ＭＳ Ｐゴシック" charset="0"/>
                <a:cs typeface="ＭＳ Ｐゴシック" charset="0"/>
              </a:rPr>
              <a:t>, Mutlu, Burger, </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FF"/>
                </a:solidFill>
                <a:latin typeface="Tahoma" charset="0"/>
                <a:ea typeface="ＭＳ Ｐゴシック" charset="0"/>
                <a:cs typeface="ＭＳ Ｐゴシック" charset="0"/>
              </a:rPr>
              <a:t>Architecting Phase Change Memory as a Scalable DRAM Alternative</a:t>
            </a:r>
            <a:r>
              <a:rPr lang="en-US" sz="1500" dirty="0">
                <a:solidFill>
                  <a:srgbClr val="000000"/>
                </a:solidFill>
                <a:latin typeface="Tahoma" charset="0"/>
                <a:ea typeface="ＭＳ Ｐゴシック" charset="0"/>
                <a:cs typeface="ＭＳ Ｐゴシック" charset="0"/>
              </a:rPr>
              <a:t>,</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500" dirty="0"/>
              <a:t>Meza, Chang, Yoon, </a:t>
            </a:r>
            <a:r>
              <a:rPr lang="en-US" sz="1500" dirty="0" smtClean="0"/>
              <a:t>Mutlu, </a:t>
            </a:r>
            <a:r>
              <a:rPr lang="en-US" sz="1500" dirty="0" err="1" smtClean="0"/>
              <a:t>Ranganathan</a:t>
            </a:r>
            <a:r>
              <a:rPr lang="en-US" sz="1500" dirty="0" smtClean="0"/>
              <a:t>, </a:t>
            </a:r>
            <a:r>
              <a:rPr lang="en-US" sz="1500" dirty="0"/>
              <a:t>“</a:t>
            </a:r>
            <a:r>
              <a:rPr lang="en-US" sz="1500" dirty="0">
                <a:solidFill>
                  <a:srgbClr val="0000FF"/>
                </a:solidFill>
              </a:rPr>
              <a:t>Enabling Efficient and Scalable Hybrid Memories</a:t>
            </a:r>
            <a:r>
              <a:rPr lang="en-US" sz="1500" dirty="0"/>
              <a:t>,” IEEE Comp. Arch. Letters 2012.</a:t>
            </a:r>
          </a:p>
          <a:p>
            <a:pPr>
              <a:buClr>
                <a:srgbClr val="CC9900"/>
              </a:buClr>
              <a:buFont typeface="Wingdings" charset="0"/>
              <a:buChar char="n"/>
            </a:pPr>
            <a:r>
              <a:rPr lang="en-US" sz="1500" dirty="0" smtClean="0"/>
              <a:t>Yoon, Meza et al., </a:t>
            </a:r>
            <a:r>
              <a:rPr lang="en-US" sz="1500" dirty="0"/>
              <a:t>“</a:t>
            </a:r>
            <a:r>
              <a:rPr lang="en-US" sz="1500" dirty="0">
                <a:solidFill>
                  <a:srgbClr val="0000FF"/>
                </a:solidFill>
              </a:rPr>
              <a:t>Row Buffer </a:t>
            </a:r>
            <a:r>
              <a:rPr lang="en-US" sz="1500" dirty="0" smtClean="0">
                <a:solidFill>
                  <a:srgbClr val="0000FF"/>
                </a:solidFill>
              </a:rPr>
              <a:t>Locality</a:t>
            </a:r>
            <a:r>
              <a:rPr lang="en-US" sz="1500" dirty="0">
                <a:solidFill>
                  <a:srgbClr val="0000FF"/>
                </a:solidFill>
              </a:rPr>
              <a:t> </a:t>
            </a:r>
            <a:r>
              <a:rPr lang="en-US" sz="1500" dirty="0" smtClean="0">
                <a:solidFill>
                  <a:srgbClr val="0000FF"/>
                </a:solidFill>
              </a:rPr>
              <a:t>Aware Caching Policies for </a:t>
            </a:r>
            <a:r>
              <a:rPr lang="en-US" sz="1500" dirty="0">
                <a:solidFill>
                  <a:srgbClr val="0000FF"/>
                </a:solidFill>
              </a:rPr>
              <a:t>Hybrid Memories</a:t>
            </a:r>
            <a:r>
              <a:rPr lang="en-US" sz="1500" dirty="0"/>
              <a:t>,” </a:t>
            </a:r>
            <a:r>
              <a:rPr lang="en-US" sz="1500" dirty="0" smtClean="0"/>
              <a:t>ICCD 2012.</a:t>
            </a:r>
          </a:p>
          <a:p>
            <a:pPr>
              <a:buClr>
                <a:srgbClr val="CC9900"/>
              </a:buClr>
              <a:buFont typeface="Wingdings" charset="0"/>
              <a:buChar char="n"/>
            </a:pPr>
            <a:r>
              <a:rPr lang="en-US" sz="1500" dirty="0" err="1" smtClean="0"/>
              <a:t>Kultursay</a:t>
            </a:r>
            <a:r>
              <a:rPr lang="en-US" sz="1500" dirty="0"/>
              <a:t>+, “</a:t>
            </a:r>
            <a:r>
              <a:rPr lang="en-US" sz="1500" dirty="0">
                <a:solidFill>
                  <a:srgbClr val="0000FF"/>
                </a:solidFill>
              </a:rPr>
              <a:t>Evaluating STT-RAM as an Energy-Efficient Main Memory </a:t>
            </a:r>
            <a:r>
              <a:rPr lang="en-US" sz="1500" dirty="0" smtClean="0">
                <a:solidFill>
                  <a:srgbClr val="0000FF"/>
                </a:solidFill>
              </a:rPr>
              <a:t>Alternative</a:t>
            </a:r>
            <a:r>
              <a:rPr lang="en-US" sz="1500" dirty="0" smtClean="0"/>
              <a:t>,</a:t>
            </a:r>
            <a:r>
              <a:rPr lang="en-US" sz="1500" dirty="0"/>
              <a:t>” ISPASS 2013. </a:t>
            </a:r>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Tree>
    <p:extLst>
      <p:ext uri="{BB962C8B-B14F-4D97-AF65-F5344CB8AC3E}">
        <p14:creationId xmlns:p14="http://schemas.microsoft.com/office/powerpoint/2010/main" val="2104193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923928" y="1916832"/>
            <a:ext cx="4968552"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6473964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6633"/>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smtClean="0">
                <a:solidFill>
                  <a:srgbClr val="2C6123"/>
                </a:solidFill>
                <a:latin typeface="Tahoma" charset="0"/>
                <a:ea typeface="ＭＳ Ｐゴシック" charset="0"/>
                <a:sym typeface="Wingdings" charset="0"/>
              </a:rPr>
              <a:t>[</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An Orthogonal Issue: Memory Interference</a:t>
            </a:r>
            <a:endParaRPr lang="en-US" dirty="0">
              <a:latin typeface="Garamond" charset="0"/>
            </a:endParaRPr>
          </a:p>
        </p:txBody>
      </p:sp>
    </p:spTree>
    <p:extLst>
      <p:ext uri="{BB962C8B-B14F-4D97-AF65-F5344CB8AC3E}">
        <p14:creationId xmlns:p14="http://schemas.microsoft.com/office/powerpoint/2010/main" val="3055853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solidFill>
                  <a:srgbClr val="0000FF"/>
                </a:solidFill>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a:t>
            </a:r>
            <a:r>
              <a:rPr lang="en-US" dirty="0" smtClean="0">
                <a:latin typeface="Tahoma" charset="0"/>
                <a:ea typeface="ＭＳ Ｐゴシック" charset="0"/>
                <a:cs typeface="ＭＳ Ｐゴシック" charset="0"/>
              </a:rPr>
              <a:t>Systems</a:t>
            </a:r>
          </a:p>
          <a:p>
            <a:pPr eaLnBrk="1" hangingPunct="1"/>
            <a:r>
              <a:rPr lang="en-US" dirty="0" smtClean="0">
                <a:latin typeface="Tahoma" charset="0"/>
                <a:ea typeface="ＭＳ Ｐゴシック" charset="0"/>
                <a:cs typeface="ＭＳ Ｐゴシック" charset="0"/>
              </a:rPr>
              <a:t>The Memory Interference/QoS Problem and Solutions</a:t>
            </a:r>
          </a:p>
          <a:p>
            <a:pPr lvl="1" eaLnBrk="1" hangingPunct="1"/>
            <a:r>
              <a:rPr lang="en-US" dirty="0" smtClean="0">
                <a:latin typeface="Tahoma" charset="0"/>
                <a:ea typeface="ＭＳ Ｐゴシック" charset="0"/>
                <a:cs typeface="ＭＳ Ｐゴシック" charset="0"/>
              </a:rPr>
              <a:t>QoS-Aware Memory Systems</a:t>
            </a:r>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Tree>
    <p:extLst>
      <p:ext uri="{BB962C8B-B14F-4D97-AF65-F5344CB8AC3E}">
        <p14:creationId xmlns:p14="http://schemas.microsoft.com/office/powerpoint/2010/main" val="2193521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Materials and Beyond</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00"/>
                </a:solidFill>
              </a:rPr>
              <a:t>These slides are a shortened version of the Scalable Memory Systems course at ACACES 2013</a:t>
            </a:r>
          </a:p>
          <a:p>
            <a:endParaRPr lang="en-US" dirty="0" smtClean="0">
              <a:solidFill>
                <a:srgbClr val="0000FF"/>
              </a:solidFill>
            </a:endParaRPr>
          </a:p>
          <a:p>
            <a:r>
              <a:rPr lang="en-US" dirty="0" smtClean="0">
                <a:solidFill>
                  <a:srgbClr val="0000FF"/>
                </a:solidFill>
              </a:rPr>
              <a:t>Website </a:t>
            </a:r>
            <a:r>
              <a:rPr lang="en-US" dirty="0" smtClean="0">
                <a:solidFill>
                  <a:srgbClr val="0000FF"/>
                </a:solidFill>
              </a:rPr>
              <a:t>for Course </a:t>
            </a:r>
            <a:r>
              <a:rPr lang="en-US" dirty="0" smtClean="0">
                <a:solidFill>
                  <a:srgbClr val="0000FF"/>
                </a:solidFill>
              </a:rPr>
              <a:t>Slides, Papers, and Videos</a:t>
            </a:r>
            <a:endParaRPr lang="en-US" dirty="0" smtClean="0">
              <a:solidFill>
                <a:srgbClr val="0000FF"/>
              </a:solidFill>
            </a:endParaRPr>
          </a:p>
          <a:p>
            <a:pPr lvl="1"/>
            <a:r>
              <a:rPr lang="en-US" dirty="0">
                <a:hlinkClick r:id="rId2"/>
              </a:rPr>
              <a:t>http://users.ece.cmu.edu/~omutlu/acaces2013-</a:t>
            </a:r>
            <a:r>
              <a:rPr lang="en-US" dirty="0" smtClean="0">
                <a:hlinkClick r:id="rId2"/>
              </a:rPr>
              <a:t>memory.html</a:t>
            </a:r>
            <a:endParaRPr lang="en-US" dirty="0" smtClean="0"/>
          </a:p>
          <a:p>
            <a:pPr lvl="1"/>
            <a:r>
              <a:rPr lang="en-US" dirty="0" smtClean="0">
                <a:hlinkClick r:id="rId3"/>
              </a:rPr>
              <a:t>http</a:t>
            </a:r>
            <a:r>
              <a:rPr lang="en-US" dirty="0">
                <a:hlinkClick r:id="rId3"/>
              </a:rPr>
              <a:t>://users.ece.cmu.edu/~omutlu</a:t>
            </a:r>
            <a:r>
              <a:rPr lang="en-US" dirty="0"/>
              <a:t> </a:t>
            </a:r>
            <a:endParaRPr lang="en-US" dirty="0" smtClean="0"/>
          </a:p>
          <a:p>
            <a:pPr lvl="1"/>
            <a:r>
              <a:rPr lang="en-US" dirty="0" smtClean="0"/>
              <a:t>Includes extended lecture </a:t>
            </a:r>
            <a:r>
              <a:rPr lang="en-US" dirty="0" smtClean="0"/>
              <a:t>notes and </a:t>
            </a:r>
            <a:r>
              <a:rPr lang="en-US" dirty="0" smtClean="0"/>
              <a:t>readings</a:t>
            </a:r>
          </a:p>
          <a:p>
            <a:pPr lvl="1"/>
            <a:endParaRPr lang="en-US" dirty="0">
              <a:solidFill>
                <a:srgbClr val="0000FF"/>
              </a:solidFill>
            </a:endParaRPr>
          </a:p>
          <a:p>
            <a:r>
              <a:rPr lang="en-US" dirty="0" smtClean="0">
                <a:solidFill>
                  <a:srgbClr val="0000FF"/>
                </a:solidFill>
              </a:rPr>
              <a:t>Overview Reading</a:t>
            </a:r>
            <a:endParaRPr lang="en-US" dirty="0" smtClean="0">
              <a:solidFill>
                <a:srgbClr val="0000FF"/>
              </a:solidFill>
            </a:endParaRPr>
          </a:p>
          <a:p>
            <a:pPr lvl="1"/>
            <a:r>
              <a:rPr lang="en-US" u="sng" dirty="0"/>
              <a:t>Onur Mutlu</a:t>
            </a:r>
            <a:r>
              <a:rPr lang="en-US" dirty="0"/>
              <a:t>,</a:t>
            </a:r>
            <a:br>
              <a:rPr lang="en-US" dirty="0"/>
            </a:br>
            <a:r>
              <a:rPr lang="en-US" b="1" dirty="0">
                <a:hlinkClick r:id="rId4"/>
              </a:rPr>
              <a:t>"Memory Scaling: A Systems Architecture Perspective"</a:t>
            </a:r>
            <a:r>
              <a:rPr lang="en-US" dirty="0"/>
              <a:t/>
            </a:r>
            <a:br>
              <a:rPr lang="en-US" dirty="0"/>
            </a:br>
            <a:r>
              <a:rPr lang="en-US" i="1" dirty="0"/>
              <a:t>Proceedings of the </a:t>
            </a:r>
            <a:r>
              <a:rPr lang="en-US" i="1" dirty="0">
                <a:hlinkClick r:id="rId5"/>
              </a:rPr>
              <a:t>5th International Memory Workshop</a:t>
            </a:r>
            <a:r>
              <a:rPr lang="en-US" i="1" dirty="0"/>
              <a:t> (</a:t>
            </a:r>
            <a:r>
              <a:rPr lang="en-US" b="1" i="1" dirty="0"/>
              <a:t>IMW</a:t>
            </a:r>
            <a:r>
              <a:rPr lang="en-US" i="1" dirty="0"/>
              <a:t>)</a:t>
            </a:r>
            <a:r>
              <a:rPr lang="en-US" dirty="0"/>
              <a:t>, Monterey, CA, May 2013. </a:t>
            </a:r>
            <a:r>
              <a:rPr lang="en-US" dirty="0">
                <a:hlinkClick r:id="rId6"/>
              </a:rPr>
              <a:t>Slides (pptx)</a:t>
            </a:r>
            <a:r>
              <a:rPr lang="en-US" dirty="0"/>
              <a:t> </a:t>
            </a:r>
            <a:r>
              <a:rPr lang="en-US" dirty="0">
                <a:hlinkClick r:id="rId7"/>
              </a:rPr>
              <a:t>(pdf)</a:t>
            </a:r>
            <a:r>
              <a:rPr lang="en-US" dirty="0"/>
              <a:t> </a:t>
            </a:r>
            <a:endParaRPr lang="en-US" dirty="0"/>
          </a:p>
          <a:p>
            <a:pPr lvl="1"/>
            <a:endParaRPr lang="en-US" dirty="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465691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a:t>
            </a:r>
            <a:r>
              <a:rPr lang="en-US" dirty="0" smtClean="0"/>
              <a:t>Refresh: </a:t>
            </a:r>
            <a:r>
              <a:rPr lang="en-US" dirty="0" smtClean="0">
                <a:solidFill>
                  <a:srgbClr val="0000FF"/>
                </a:solidFill>
              </a:rPr>
              <a:t>Reducing Refresh Impact</a:t>
            </a:r>
            <a:endParaRPr lang="en-US" dirty="0" smtClean="0">
              <a:solidFill>
                <a:srgbClr val="0000FF"/>
              </a:solidFill>
            </a:endParaRPr>
          </a:p>
          <a:p>
            <a:pPr marL="0" indent="0">
              <a:buNone/>
            </a:pPr>
            <a:endParaRPr lang="en-US" dirty="0" smtClean="0">
              <a:solidFill>
                <a:srgbClr val="0000FF"/>
              </a:solidFill>
            </a:endParaRPr>
          </a:p>
          <a:p>
            <a:r>
              <a:rPr lang="en-US" dirty="0" smtClean="0"/>
              <a:t>Tiered-Latency </a:t>
            </a:r>
            <a:r>
              <a:rPr lang="en-US" dirty="0" smtClean="0"/>
              <a:t>DRAM: </a:t>
            </a:r>
            <a:r>
              <a:rPr lang="en-US" dirty="0" smtClean="0">
                <a:solidFill>
                  <a:srgbClr val="0000FF"/>
                </a:solidFill>
              </a:rPr>
              <a:t>Reducing DRAM Latency</a:t>
            </a:r>
            <a:endParaRPr lang="en-US" dirty="0" smtClean="0">
              <a:solidFill>
                <a:srgbClr val="0000FF"/>
              </a:solidFill>
            </a:endParaRPr>
          </a:p>
          <a:p>
            <a:endParaRPr lang="en-US" dirty="0"/>
          </a:p>
          <a:p>
            <a:r>
              <a:rPr lang="en-US" dirty="0" err="1" smtClean="0"/>
              <a:t>RowClone</a:t>
            </a:r>
            <a:r>
              <a:rPr lang="en-US" dirty="0" smtClean="0"/>
              <a:t>: </a:t>
            </a:r>
            <a:r>
              <a:rPr lang="en-US" dirty="0" smtClean="0">
                <a:solidFill>
                  <a:srgbClr val="0000FF"/>
                </a:solidFill>
              </a:rPr>
              <a:t>In</a:t>
            </a:r>
            <a:r>
              <a:rPr lang="en-US" dirty="0" smtClean="0">
                <a:solidFill>
                  <a:srgbClr val="0000FF"/>
                </a:solidFill>
              </a:rPr>
              <a:t>-Memory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a:t>
            </a:fld>
            <a:endParaRPr lang="en-US" altLang="en-US">
              <a:solidFill>
                <a:srgbClr val="000000"/>
              </a:solidFill>
            </a:endParaRPr>
          </a:p>
        </p:txBody>
      </p:sp>
      <p:sp>
        <p:nvSpPr>
          <p:cNvPr id="6" name="Rectangle 5"/>
          <p:cNvSpPr/>
          <p:nvPr/>
        </p:nvSpPr>
        <p:spPr>
          <a:xfrm>
            <a:off x="539552" y="1340768"/>
            <a:ext cx="8136904"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5300856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863"/>
            <a:ext cx="26463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p:txBody>
          <a:bodyPr/>
          <a:lstStyle/>
          <a:p>
            <a:r>
              <a:rPr lang="en-US">
                <a:latin typeface="Garamond" charset="0"/>
                <a:ea typeface="ＭＳ Ｐゴシック" charset="0"/>
                <a:cs typeface="ＭＳ Ｐゴシック" charset="0"/>
              </a:rPr>
              <a:t>DRAM Refresh</a:t>
            </a:r>
          </a:p>
        </p:txBody>
      </p:sp>
      <p:sp>
        <p:nvSpPr>
          <p:cNvPr id="3" name="Content Placeholder 2"/>
          <p:cNvSpPr>
            <a:spLocks noGrp="1"/>
          </p:cNvSpPr>
          <p:nvPr>
            <p:ph idx="1"/>
          </p:nvPr>
        </p:nvSpPr>
        <p:spPr>
          <a:xfrm>
            <a:off x="228600" y="9969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defRPr/>
            </a:pPr>
            <a:r>
              <a:rPr lang="en-US" dirty="0" smtClean="0">
                <a:latin typeface="Tahoma" charset="0"/>
                <a:ea typeface="ＭＳ Ｐゴシック" charset="0"/>
              </a:rPr>
              <a:t>Read and close each </a:t>
            </a:r>
            <a:r>
              <a:rPr lang="en-US" dirty="0">
                <a:latin typeface="Tahoma" charset="0"/>
                <a:ea typeface="ＭＳ Ｐゴシック" charset="0"/>
              </a:rPr>
              <a:t>row every 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952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3C4982-98C9-324D-9F65-FCC9C20E067B}"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spTree>
    <p:extLst>
      <p:ext uri="{BB962C8B-B14F-4D97-AF65-F5344CB8AC3E}">
        <p14:creationId xmlns:p14="http://schemas.microsoft.com/office/powerpoint/2010/main" val="31806491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ea typeface="ＭＳ Ｐゴシック" charset="0"/>
                <a:cs typeface="ＭＳ Ｐゴシック" charset="0"/>
              </a:rPr>
              <a:t>Refresh Overhead: Performance</a:t>
            </a:r>
          </a:p>
        </p:txBody>
      </p:sp>
      <p:sp>
        <p:nvSpPr>
          <p:cNvPr id="972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1CABFF-B2FC-7446-B344-1DF3937ECF61}"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pic>
        <p:nvPicPr>
          <p:cNvPr id="972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8%</a:t>
            </a:r>
          </a:p>
        </p:txBody>
      </p:sp>
      <p:sp>
        <p:nvSpPr>
          <p:cNvPr id="9728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46%</a:t>
            </a:r>
          </a:p>
        </p:txBody>
      </p:sp>
    </p:spTree>
    <p:extLst>
      <p:ext uri="{BB962C8B-B14F-4D97-AF65-F5344CB8AC3E}">
        <p14:creationId xmlns:p14="http://schemas.microsoft.com/office/powerpoint/2010/main" val="2497922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ea typeface="ＭＳ Ｐゴシック" charset="0"/>
                <a:cs typeface="ＭＳ Ｐゴシック" charset="0"/>
              </a:rPr>
              <a:t>Refresh Overhead: Energy</a:t>
            </a:r>
          </a:p>
        </p:txBody>
      </p:sp>
      <p:sp>
        <p:nvSpPr>
          <p:cNvPr id="983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8D7D63-AEFE-3544-81C8-F29D7B5104D9}"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pic>
        <p:nvPicPr>
          <p:cNvPr id="983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06" y="908720"/>
            <a:ext cx="69294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15%</a:t>
            </a:r>
          </a:p>
        </p:txBody>
      </p:sp>
      <p:sp>
        <p:nvSpPr>
          <p:cNvPr id="98309"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47%</a:t>
            </a:r>
          </a:p>
        </p:txBody>
      </p:sp>
    </p:spTree>
    <p:extLst>
      <p:ext uri="{BB962C8B-B14F-4D97-AF65-F5344CB8AC3E}">
        <p14:creationId xmlns:p14="http://schemas.microsoft.com/office/powerpoint/2010/main" val="2043001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Time Profile of DRAM</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00786FF2-CC60-CB43-AE88-3EA463621049}" type="slidenum">
              <a:rPr lang="en-US" smtClean="0"/>
              <a:pPr>
                <a:defRPr/>
              </a:pPr>
              <a:t>24</a:t>
            </a:fld>
            <a:endParaRPr lang="en-US"/>
          </a:p>
        </p:txBody>
      </p:sp>
      <p:pic>
        <p:nvPicPr>
          <p:cNvPr id="5" name="Picture 4"/>
          <p:cNvPicPr>
            <a:picLocks noChangeAspect="1"/>
          </p:cNvPicPr>
          <p:nvPr/>
        </p:nvPicPr>
        <p:blipFill>
          <a:blip r:embed="rId2"/>
          <a:stretch>
            <a:fillRect/>
          </a:stretch>
        </p:blipFill>
        <p:spPr>
          <a:xfrm>
            <a:off x="0" y="1144459"/>
            <a:ext cx="9144000" cy="4372773"/>
          </a:xfrm>
          <a:prstGeom prst="rect">
            <a:avLst/>
          </a:prstGeom>
        </p:spPr>
      </p:pic>
    </p:spTree>
    <p:extLst>
      <p:ext uri="{BB962C8B-B14F-4D97-AF65-F5344CB8AC3E}">
        <p14:creationId xmlns:p14="http://schemas.microsoft.com/office/powerpoint/2010/main" val="2376935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a:latin typeface="Garamond" charset="0"/>
              </a:rPr>
              <a:t>Retention Time </a:t>
            </a:r>
            <a:r>
              <a:rPr lang="en-US" dirty="0" smtClean="0">
                <a:latin typeface="Garamond" charset="0"/>
              </a:rPr>
              <a:t>Profile of DRAM</a:t>
            </a:r>
            <a:endParaRPr lang="en-US" dirty="0">
              <a:latin typeface="Garamond" charset="0"/>
            </a:endParaRPr>
          </a:p>
        </p:txBody>
      </p:sp>
      <p:sp>
        <p:nvSpPr>
          <p:cNvPr id="94211" name="Content Placeholder 2"/>
          <p:cNvSpPr>
            <a:spLocks noGrp="1"/>
          </p:cNvSpPr>
          <p:nvPr>
            <p:ph idx="1"/>
          </p:nvPr>
        </p:nvSpPr>
        <p:spPr>
          <a:xfrm>
            <a:off x="228600" y="996950"/>
            <a:ext cx="8807896" cy="5194300"/>
          </a:xfrm>
        </p:spPr>
        <p:txBody>
          <a:bodyPr/>
          <a:lstStyle/>
          <a:p>
            <a:r>
              <a:rPr lang="en-US" dirty="0" smtClean="0">
                <a:latin typeface="Tahoma" charset="0"/>
              </a:rPr>
              <a:t>Observation: </a:t>
            </a:r>
            <a:r>
              <a:rPr lang="en-US" dirty="0" smtClean="0">
                <a:solidFill>
                  <a:srgbClr val="0000FF"/>
                </a:solidFill>
                <a:latin typeface="Tahoma" charset="0"/>
              </a:rPr>
              <a:t>Only very few rows need to be refreshed at the worst-case rate</a:t>
            </a: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p:txBody>
      </p:sp>
      <p:sp>
        <p:nvSpPr>
          <p:cNvPr id="942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4E7F4B-6CB8-DD46-83C7-F23CA62D6DC5}" type="slidenum">
              <a:rPr lang="en-US">
                <a:solidFill>
                  <a:srgbClr val="000000"/>
                </a:solidFill>
                <a:latin typeface="Garamond" charset="0"/>
                <a:cs typeface="Arial" charset="0"/>
              </a:rPr>
              <a:pPr eaLnBrk="1" hangingPunct="1"/>
              <a:t>25</a:t>
            </a:fld>
            <a:endParaRPr lang="en-US">
              <a:solidFill>
                <a:srgbClr val="000000"/>
              </a:solidFill>
              <a:latin typeface="Garamond" charset="0"/>
              <a:cs typeface="Arial" charset="0"/>
            </a:endParaRPr>
          </a:p>
        </p:txBody>
      </p:sp>
      <p:pic>
        <p:nvPicPr>
          <p:cNvPr id="3" name="Picture 2"/>
          <p:cNvPicPr>
            <a:picLocks noChangeAspect="1"/>
          </p:cNvPicPr>
          <p:nvPr/>
        </p:nvPicPr>
        <p:blipFill>
          <a:blip r:embed="rId2"/>
          <a:stretch>
            <a:fillRect/>
          </a:stretch>
        </p:blipFill>
        <p:spPr>
          <a:xfrm>
            <a:off x="1115616" y="1844824"/>
            <a:ext cx="6696744" cy="3621257"/>
          </a:xfrm>
          <a:prstGeom prst="rect">
            <a:avLst/>
          </a:prstGeom>
        </p:spPr>
      </p:pic>
      <p:sp>
        <p:nvSpPr>
          <p:cNvPr id="6" name="Rectangle 5"/>
          <p:cNvSpPr>
            <a:spLocks noChangeArrowheads="1"/>
          </p:cNvSpPr>
          <p:nvPr/>
        </p:nvSpPr>
        <p:spPr bwMode="auto">
          <a:xfrm>
            <a:off x="2555776" y="3789040"/>
            <a:ext cx="2448272" cy="43204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7" name="Rectangle 6"/>
          <p:cNvSpPr>
            <a:spLocks noChangeArrowheads="1"/>
          </p:cNvSpPr>
          <p:nvPr/>
        </p:nvSpPr>
        <p:spPr bwMode="auto">
          <a:xfrm>
            <a:off x="3203848" y="3212976"/>
            <a:ext cx="2448272" cy="43204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9667516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73435" y="1268760"/>
            <a:ext cx="3184345" cy="1872208"/>
          </a:xfrm>
          <a:prstGeom prst="rect">
            <a:avLst/>
          </a:prstGeom>
        </p:spPr>
      </p:pic>
      <p:sp>
        <p:nvSpPr>
          <p:cNvPr id="2" name="Title 1"/>
          <p:cNvSpPr>
            <a:spLocks noGrp="1"/>
          </p:cNvSpPr>
          <p:nvPr>
            <p:ph type="title"/>
          </p:nvPr>
        </p:nvSpPr>
        <p:spPr>
          <a:xfrm>
            <a:off x="228600" y="152400"/>
            <a:ext cx="8915400" cy="1066800"/>
          </a:xfrm>
        </p:spPr>
        <p:txBody>
          <a:bodyPr/>
          <a:lstStyle/>
          <a:p>
            <a:r>
              <a:rPr lang="en-US" dirty="0" smtClean="0"/>
              <a:t>RAIDR: Eliminating Unnecessary Refreshes</a:t>
            </a:r>
            <a:endParaRPr lang="en-US" dirty="0"/>
          </a:p>
        </p:txBody>
      </p:sp>
      <p:sp>
        <p:nvSpPr>
          <p:cNvPr id="3" name="Content Placeholder 2"/>
          <p:cNvSpPr>
            <a:spLocks noGrp="1"/>
          </p:cNvSpPr>
          <p:nvPr>
            <p:ph idx="1"/>
          </p:nvPr>
        </p:nvSpPr>
        <p:spPr>
          <a:xfrm>
            <a:off x="-36512" y="980728"/>
            <a:ext cx="9036496" cy="5267672"/>
          </a:xfrm>
        </p:spPr>
        <p:txBody>
          <a:bodyPr/>
          <a:lstStyle/>
          <a:p>
            <a:r>
              <a:rPr lang="en-US" sz="2200" dirty="0"/>
              <a:t>Observation: </a:t>
            </a:r>
            <a:r>
              <a:rPr lang="en-US" sz="2200" dirty="0">
                <a:solidFill>
                  <a:srgbClr val="0000FF"/>
                </a:solidFill>
              </a:rPr>
              <a:t>Most </a:t>
            </a:r>
            <a:r>
              <a:rPr lang="en-US" sz="2200" dirty="0" smtClean="0">
                <a:solidFill>
                  <a:srgbClr val="0000FF"/>
                </a:solidFill>
              </a:rPr>
              <a:t>DRAM rows </a:t>
            </a:r>
            <a:r>
              <a:rPr lang="en-US" sz="2200" dirty="0">
                <a:solidFill>
                  <a:srgbClr val="0000FF"/>
                </a:solidFill>
              </a:rPr>
              <a:t>can be refreshed much less often without losing data </a:t>
            </a:r>
            <a:r>
              <a:rPr lang="en-US" sz="2200" dirty="0">
                <a:solidFill>
                  <a:schemeClr val="accent6">
                    <a:lumMod val="75000"/>
                  </a:schemeClr>
                </a:solidFill>
              </a:rPr>
              <a:t>[Kim+, EDL’09</a:t>
            </a:r>
            <a:r>
              <a:rPr lang="en-US" sz="2200" dirty="0" smtClean="0">
                <a:solidFill>
                  <a:schemeClr val="accent6">
                    <a:lumMod val="75000"/>
                  </a:schemeClr>
                </a:solidFill>
              </a:rPr>
              <a:t>]</a:t>
            </a:r>
          </a:p>
          <a:p>
            <a:endParaRPr lang="en-US" sz="800" dirty="0" smtClean="0"/>
          </a:p>
          <a:p>
            <a:r>
              <a:rPr lang="en-US" sz="2200" dirty="0" smtClean="0"/>
              <a:t>Key </a:t>
            </a:r>
            <a:r>
              <a:rPr lang="en-US" sz="2200" dirty="0"/>
              <a:t>idea: </a:t>
            </a:r>
            <a:r>
              <a:rPr lang="en-US" sz="2200" dirty="0" smtClean="0">
                <a:solidFill>
                  <a:srgbClr val="0000FF"/>
                </a:solidFill>
              </a:rPr>
              <a:t>Refresh </a:t>
            </a:r>
            <a:r>
              <a:rPr lang="en-US" sz="2200" dirty="0">
                <a:solidFill>
                  <a:srgbClr val="0000FF"/>
                </a:solidFill>
              </a:rPr>
              <a:t>rows containing weak cells </a:t>
            </a:r>
            <a:endParaRPr lang="en-US" sz="2200" dirty="0" smtClean="0">
              <a:solidFill>
                <a:srgbClr val="0000FF"/>
              </a:solidFill>
            </a:endParaRPr>
          </a:p>
          <a:p>
            <a:pPr marL="0" indent="0">
              <a:buNone/>
            </a:pPr>
            <a:r>
              <a:rPr lang="en-US" sz="2200" dirty="0">
                <a:solidFill>
                  <a:srgbClr val="0000FF"/>
                </a:solidFill>
              </a:rPr>
              <a:t> </a:t>
            </a:r>
            <a:r>
              <a:rPr lang="en-US" sz="2200" dirty="0" smtClean="0">
                <a:solidFill>
                  <a:srgbClr val="0000FF"/>
                </a:solidFill>
              </a:rPr>
              <a:t>   more frequently, other </a:t>
            </a:r>
            <a:r>
              <a:rPr lang="en-US" sz="2200" dirty="0">
                <a:solidFill>
                  <a:srgbClr val="0000FF"/>
                </a:solidFill>
              </a:rPr>
              <a:t>rows less </a:t>
            </a:r>
            <a:r>
              <a:rPr lang="en-US" sz="2200" dirty="0" smtClean="0">
                <a:solidFill>
                  <a:srgbClr val="0000FF"/>
                </a:solidFill>
              </a:rPr>
              <a:t>frequently</a:t>
            </a:r>
          </a:p>
          <a:p>
            <a:pPr marL="344487" lvl="1" indent="0">
              <a:buNone/>
            </a:pPr>
            <a:r>
              <a:rPr lang="en-US" sz="2000" dirty="0">
                <a:solidFill>
                  <a:srgbClr val="FF0000"/>
                </a:solidFill>
              </a:rPr>
              <a:t>1. Profiling: </a:t>
            </a:r>
            <a:r>
              <a:rPr lang="en-US" sz="2000" dirty="0">
                <a:solidFill>
                  <a:srgbClr val="000000"/>
                </a:solidFill>
              </a:rPr>
              <a:t>Profile </a:t>
            </a:r>
            <a:r>
              <a:rPr lang="en-US" sz="2000" dirty="0" smtClean="0">
                <a:solidFill>
                  <a:srgbClr val="000000"/>
                </a:solidFill>
              </a:rPr>
              <a:t>retention </a:t>
            </a:r>
            <a:r>
              <a:rPr lang="en-US" sz="2000" dirty="0">
                <a:solidFill>
                  <a:srgbClr val="000000"/>
                </a:solidFill>
              </a:rPr>
              <a:t>time of </a:t>
            </a:r>
            <a:r>
              <a:rPr lang="en-US" sz="2000" dirty="0" smtClean="0">
                <a:solidFill>
                  <a:srgbClr val="000000"/>
                </a:solidFill>
              </a:rPr>
              <a:t>all rows</a:t>
            </a:r>
            <a:endParaRPr lang="en-US" sz="2000" dirty="0">
              <a:solidFill>
                <a:srgbClr val="000000"/>
              </a:solidFill>
            </a:endParaRPr>
          </a:p>
          <a:p>
            <a:pPr marL="344487" lvl="1" indent="0">
              <a:buNone/>
            </a:pPr>
            <a:r>
              <a:rPr lang="en-US" sz="2000" dirty="0">
                <a:solidFill>
                  <a:srgbClr val="FF0000"/>
                </a:solidFill>
              </a:rPr>
              <a:t>2. Binning: </a:t>
            </a:r>
            <a:r>
              <a:rPr lang="en-US" sz="2000" dirty="0">
                <a:solidFill>
                  <a:srgbClr val="000000"/>
                </a:solidFill>
              </a:rPr>
              <a:t>Store rows into bins by retention </a:t>
            </a:r>
            <a:r>
              <a:rPr lang="en-US" sz="2000" dirty="0" smtClean="0">
                <a:solidFill>
                  <a:srgbClr val="000000"/>
                </a:solidFill>
              </a:rPr>
              <a:t>time in memory controller</a:t>
            </a:r>
          </a:p>
          <a:p>
            <a:pPr marL="344487" lvl="1" indent="0">
              <a:buNone/>
            </a:pPr>
            <a:r>
              <a:rPr lang="en-US" sz="2000" dirty="0">
                <a:solidFill>
                  <a:srgbClr val="000000"/>
                </a:solidFill>
                <a:sym typeface="Wingdings"/>
              </a:rPr>
              <a:t>	</a:t>
            </a:r>
            <a:r>
              <a:rPr lang="en-US" sz="2000" i="1" dirty="0" smtClean="0">
                <a:solidFill>
                  <a:srgbClr val="000000"/>
                </a:solidFill>
                <a:sym typeface="Wingdings"/>
              </a:rPr>
              <a:t>Efficient storage with Bloom Filters</a:t>
            </a:r>
            <a:r>
              <a:rPr lang="en-US" sz="2000" dirty="0" smtClean="0">
                <a:solidFill>
                  <a:srgbClr val="000000"/>
                </a:solidFill>
                <a:sym typeface="Wingdings"/>
              </a:rPr>
              <a:t> (only 1.25KB for 32GB memory)</a:t>
            </a:r>
            <a:endParaRPr lang="en-US" sz="2000" dirty="0">
              <a:solidFill>
                <a:srgbClr val="000000"/>
              </a:solidFill>
            </a:endParaRPr>
          </a:p>
          <a:p>
            <a:pPr marL="344487" lvl="1" indent="0">
              <a:buNone/>
            </a:pPr>
            <a:r>
              <a:rPr lang="en-US" sz="2000" dirty="0">
                <a:solidFill>
                  <a:srgbClr val="FF0000"/>
                </a:solidFill>
              </a:rPr>
              <a:t>3. Refreshing: </a:t>
            </a:r>
            <a:r>
              <a:rPr lang="en-US" sz="2000" dirty="0">
                <a:solidFill>
                  <a:srgbClr val="000000"/>
                </a:solidFill>
              </a:rPr>
              <a:t>Memory controller refreshes rows in different bins at different rates</a:t>
            </a:r>
          </a:p>
          <a:p>
            <a:pPr lvl="1"/>
            <a:endParaRPr lang="en-US" sz="800" dirty="0" smtClean="0"/>
          </a:p>
          <a:p>
            <a:r>
              <a:rPr lang="en-US" sz="2200" dirty="0" smtClean="0"/>
              <a:t>Results: 8-core, 32GB, SPEC, </a:t>
            </a:r>
            <a:r>
              <a:rPr lang="en-US" sz="2200" dirty="0"/>
              <a:t>TPC-C, TPC-</a:t>
            </a:r>
            <a:r>
              <a:rPr lang="en-US" sz="2200" dirty="0" smtClean="0"/>
              <a:t>H</a:t>
            </a:r>
            <a:endParaRPr lang="en-US" sz="2200" dirty="0"/>
          </a:p>
          <a:p>
            <a:pPr lvl="1"/>
            <a:r>
              <a:rPr lang="en-US" sz="1800" dirty="0">
                <a:solidFill>
                  <a:srgbClr val="0000FF"/>
                </a:solidFill>
              </a:rPr>
              <a:t>74.6% refresh </a:t>
            </a:r>
            <a:r>
              <a:rPr lang="en-US" sz="1800" dirty="0" smtClean="0">
                <a:solidFill>
                  <a:srgbClr val="0000FF"/>
                </a:solidFill>
              </a:rPr>
              <a:t>reduction @ 1.25KB storage</a:t>
            </a:r>
            <a:endParaRPr lang="en-US" sz="1800" dirty="0">
              <a:solidFill>
                <a:srgbClr val="0000FF"/>
              </a:solidFill>
            </a:endParaRPr>
          </a:p>
          <a:p>
            <a:pPr lvl="1"/>
            <a:r>
              <a:rPr lang="en-US" sz="1800" dirty="0">
                <a:solidFill>
                  <a:srgbClr val="0000FF"/>
                </a:solidFill>
              </a:rPr>
              <a:t>~16%/20% DRAM dynamic/idle power reduction</a:t>
            </a:r>
          </a:p>
          <a:p>
            <a:pPr lvl="1"/>
            <a:r>
              <a:rPr lang="en-US" sz="1800" dirty="0">
                <a:solidFill>
                  <a:srgbClr val="0000FF"/>
                </a:solidFill>
              </a:rPr>
              <a:t>~9% performance improvement </a:t>
            </a:r>
            <a:endParaRPr lang="en-US" sz="1800" dirty="0" smtClean="0">
              <a:solidFill>
                <a:srgbClr val="0000FF"/>
              </a:solidFill>
            </a:endParaRPr>
          </a:p>
          <a:p>
            <a:pPr lvl="1"/>
            <a:r>
              <a:rPr lang="en-US" sz="1800" dirty="0" smtClean="0">
                <a:solidFill>
                  <a:srgbClr val="0000FF"/>
                </a:solidFill>
              </a:rPr>
              <a:t>Energy benefits increase with DRAM capacity</a:t>
            </a:r>
            <a:endParaRPr lang="en-US" sz="1800" dirty="0">
              <a:solidFill>
                <a:srgbClr val="0000FF"/>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5796136" y="4299384"/>
            <a:ext cx="3312368" cy="2369976"/>
          </a:xfrm>
          <a:prstGeom prst="rect">
            <a:avLst/>
          </a:prstGeom>
        </p:spPr>
      </p:pic>
      <p:sp>
        <p:nvSpPr>
          <p:cNvPr id="7" name="Rectangle 6"/>
          <p:cNvSpPr/>
          <p:nvPr/>
        </p:nvSpPr>
        <p:spPr>
          <a:xfrm>
            <a:off x="1403648" y="6577607"/>
            <a:ext cx="8208912" cy="307777"/>
          </a:xfrm>
          <a:prstGeom prst="rect">
            <a:avLst/>
          </a:prstGeom>
        </p:spPr>
        <p:txBody>
          <a:bodyPr wrap="square">
            <a:spAutoFit/>
          </a:bodyPr>
          <a:lstStyle/>
          <a:p>
            <a:r>
              <a:rPr lang="en-US" sz="1400" dirty="0">
                <a:solidFill>
                  <a:srgbClr val="000000"/>
                </a:solidFill>
                <a:latin typeface="Tahoma" charset="0"/>
              </a:rPr>
              <a:t>Liu et al., “</a:t>
            </a:r>
            <a:r>
              <a:rPr lang="en-US" altLang="ja-JP" sz="1400" dirty="0">
                <a:solidFill>
                  <a:srgbClr val="0000FF"/>
                </a:solidFill>
                <a:latin typeface="Tahoma" charset="0"/>
              </a:rPr>
              <a:t>RAIDR: Retention-Aware Intelligent DRAM Refresh</a:t>
            </a:r>
            <a:r>
              <a:rPr lang="en-US" altLang="ja-JP" sz="1400" dirty="0">
                <a:solidFill>
                  <a:srgbClr val="000000"/>
                </a:solidFill>
                <a:latin typeface="Tahoma" charset="0"/>
              </a:rPr>
              <a:t>,</a:t>
            </a:r>
            <a:r>
              <a:rPr lang="en-US" sz="1400" dirty="0">
                <a:solidFill>
                  <a:srgbClr val="000000"/>
                </a:solidFill>
                <a:latin typeface="Tahoma" charset="0"/>
              </a:rPr>
              <a:t>”</a:t>
            </a:r>
            <a:r>
              <a:rPr lang="en-US" altLang="ja-JP" sz="1400" dirty="0">
                <a:solidFill>
                  <a:srgbClr val="000000"/>
                </a:solidFill>
                <a:latin typeface="Tahoma" charset="0"/>
              </a:rPr>
              <a:t> ISCA 2012.</a:t>
            </a:r>
            <a:endParaRPr lang="en-US" sz="1400" dirty="0">
              <a:solidFill>
                <a:srgbClr val="000000"/>
              </a:solidFill>
              <a:latin typeface="Tahoma"/>
            </a:endParaRPr>
          </a:p>
        </p:txBody>
      </p:sp>
      <p:sp>
        <p:nvSpPr>
          <p:cNvPr id="8" name="Rectangle 7"/>
          <p:cNvSpPr>
            <a:spLocks noChangeArrowheads="1"/>
          </p:cNvSpPr>
          <p:nvPr/>
        </p:nvSpPr>
        <p:spPr bwMode="auto">
          <a:xfrm>
            <a:off x="6948264" y="1844825"/>
            <a:ext cx="1224136" cy="43204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4985394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Profiling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0" y="1181100"/>
            <a:ext cx="9144000" cy="4482790"/>
          </a:xfrm>
          <a:prstGeom prst="rect">
            <a:avLst/>
          </a:prstGeom>
        </p:spPr>
      </p:pic>
    </p:spTree>
    <p:extLst>
      <p:ext uri="{BB962C8B-B14F-4D97-AF65-F5344CB8AC3E}">
        <p14:creationId xmlns:p14="http://schemas.microsoft.com/office/powerpoint/2010/main" val="1184462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Binning</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0000FF"/>
                </a:solidFill>
              </a:rPr>
              <a:t>How to efficiently and </a:t>
            </a:r>
            <a:r>
              <a:rPr lang="en-US" dirty="0" err="1">
                <a:solidFill>
                  <a:srgbClr val="0000FF"/>
                </a:solidFill>
              </a:rPr>
              <a:t>scalably</a:t>
            </a:r>
            <a:r>
              <a:rPr lang="en-US" dirty="0">
                <a:solidFill>
                  <a:srgbClr val="0000FF"/>
                </a:solidFill>
              </a:rPr>
              <a:t> store rows into retention time bins?</a:t>
            </a:r>
          </a:p>
          <a:p>
            <a:pPr marL="342900" lvl="1" indent="-342900">
              <a:buClr>
                <a:schemeClr val="accent1"/>
              </a:buClr>
              <a:buSzPct val="65000"/>
              <a:buFont typeface="Wingdings" pitchFamily="2" charset="2"/>
              <a:buChar char="n"/>
            </a:pPr>
            <a:r>
              <a:rPr lang="en-US" dirty="0"/>
              <a:t>Use Hardware Bloom Filters [Bloom, CACM 1970]</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561" y="2420888"/>
            <a:ext cx="9144000" cy="3849097"/>
          </a:xfrm>
          <a:prstGeom prst="rect">
            <a:avLst/>
          </a:prstGeom>
        </p:spPr>
      </p:pic>
    </p:spTree>
    <p:extLst>
      <p:ext uri="{BB962C8B-B14F-4D97-AF65-F5344CB8AC3E}">
        <p14:creationId xmlns:p14="http://schemas.microsoft.com/office/powerpoint/2010/main" val="41660155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 Operation Example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2316275"/>
            <a:ext cx="9144000" cy="4065053"/>
          </a:xfrm>
          <a:prstGeom prst="rect">
            <a:avLst/>
          </a:prstGeom>
        </p:spPr>
      </p:pic>
    </p:spTree>
    <p:extLst>
      <p:ext uri="{BB962C8B-B14F-4D97-AF65-F5344CB8AC3E}">
        <p14:creationId xmlns:p14="http://schemas.microsoft.com/office/powerpoint/2010/main" val="3379726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3</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2351915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a:t>
            </a:fld>
            <a:endParaRPr lang="en-US" altLang="en-US">
              <a:solidFill>
                <a:srgbClr val="000000"/>
              </a:solidFill>
            </a:endParaRPr>
          </a:p>
        </p:txBody>
      </p:sp>
      <p:pic>
        <p:nvPicPr>
          <p:cNvPr id="7" name="Picture 6"/>
          <p:cNvPicPr>
            <a:picLocks noChangeAspect="1"/>
          </p:cNvPicPr>
          <p:nvPr/>
        </p:nvPicPr>
        <p:blipFill>
          <a:blip r:embed="rId2"/>
          <a:stretch>
            <a:fillRect/>
          </a:stretch>
        </p:blipFill>
        <p:spPr>
          <a:xfrm>
            <a:off x="0" y="2478989"/>
            <a:ext cx="9144000" cy="3902339"/>
          </a:xfrm>
          <a:prstGeom prst="rect">
            <a:avLst/>
          </a:prstGeom>
        </p:spPr>
      </p:pic>
    </p:spTree>
    <p:extLst>
      <p:ext uri="{BB962C8B-B14F-4D97-AF65-F5344CB8AC3E}">
        <p14:creationId xmlns:p14="http://schemas.microsoft.com/office/powerpoint/2010/main" val="28438485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2699846"/>
            <a:ext cx="9144000" cy="3609474"/>
          </a:xfrm>
          <a:prstGeom prst="rect">
            <a:avLst/>
          </a:prstGeom>
        </p:spPr>
      </p:pic>
    </p:spTree>
    <p:extLst>
      <p:ext uri="{BB962C8B-B14F-4D97-AF65-F5344CB8AC3E}">
        <p14:creationId xmlns:p14="http://schemas.microsoft.com/office/powerpoint/2010/main" val="2461831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32</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0" y="2332253"/>
            <a:ext cx="9144000" cy="4049075"/>
          </a:xfrm>
          <a:prstGeom prst="rect">
            <a:avLst/>
          </a:prstGeom>
        </p:spPr>
      </p:pic>
    </p:spTree>
    <p:extLst>
      <p:ext uri="{BB962C8B-B14F-4D97-AF65-F5344CB8AC3E}">
        <p14:creationId xmlns:p14="http://schemas.microsoft.com/office/powerpoint/2010/main" val="868253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Bloom Filters as Bins</a:t>
            </a:r>
            <a:endParaRPr lang="en-US" dirty="0"/>
          </a:p>
        </p:txBody>
      </p:sp>
      <p:sp>
        <p:nvSpPr>
          <p:cNvPr id="3" name="Content Placeholder 2"/>
          <p:cNvSpPr>
            <a:spLocks noGrp="1"/>
          </p:cNvSpPr>
          <p:nvPr>
            <p:ph idx="1"/>
          </p:nvPr>
        </p:nvSpPr>
        <p:spPr>
          <a:xfrm>
            <a:off x="228600" y="980728"/>
            <a:ext cx="8610600" cy="5267672"/>
          </a:xfrm>
        </p:spPr>
        <p:txBody>
          <a:bodyPr/>
          <a:lstStyle/>
          <a:p>
            <a:r>
              <a:rPr lang="en-US" dirty="0">
                <a:solidFill>
                  <a:srgbClr val="FF0000"/>
                </a:solidFill>
              </a:rPr>
              <a:t>False positives: </a:t>
            </a:r>
            <a:r>
              <a:rPr lang="en-US" dirty="0"/>
              <a:t>a row may be declared present in the Bloom filter even if it was never inserted</a:t>
            </a:r>
          </a:p>
          <a:p>
            <a:pPr lvl="1"/>
            <a:r>
              <a:rPr lang="en-US" dirty="0">
                <a:solidFill>
                  <a:srgbClr val="0000FF"/>
                </a:solidFill>
              </a:rPr>
              <a:t>Not a problem: </a:t>
            </a:r>
            <a:r>
              <a:rPr lang="en-US" dirty="0" smtClean="0"/>
              <a:t>Refresh </a:t>
            </a:r>
            <a:r>
              <a:rPr lang="en-US" dirty="0"/>
              <a:t>some rows more frequently than needed</a:t>
            </a:r>
          </a:p>
          <a:p>
            <a:pPr lvl="1"/>
            <a:endParaRPr lang="en-US" dirty="0"/>
          </a:p>
          <a:p>
            <a:r>
              <a:rPr lang="en-US" dirty="0">
                <a:solidFill>
                  <a:srgbClr val="0000FF"/>
                </a:solidFill>
              </a:rPr>
              <a:t>No false negatives: </a:t>
            </a:r>
            <a:r>
              <a:rPr lang="en-US" dirty="0"/>
              <a:t>rows are never refreshed less frequently than needed (no correctness problems)</a:t>
            </a:r>
          </a:p>
          <a:p>
            <a:endParaRPr lang="en-US" dirty="0" smtClean="0"/>
          </a:p>
          <a:p>
            <a:r>
              <a:rPr lang="en-US" dirty="0" smtClean="0">
                <a:solidFill>
                  <a:srgbClr val="0000FF"/>
                </a:solidFill>
              </a:rPr>
              <a:t>Scalable</a:t>
            </a:r>
            <a:r>
              <a:rPr lang="en-US" dirty="0">
                <a:solidFill>
                  <a:srgbClr val="0000FF"/>
                </a:solidFill>
              </a:rPr>
              <a:t>: </a:t>
            </a:r>
            <a:r>
              <a:rPr lang="en-US" dirty="0"/>
              <a:t>a Bloom filter never overflows (unlike a fixed-size table</a:t>
            </a:r>
            <a:r>
              <a:rPr lang="en-US" dirty="0" smtClean="0"/>
              <a:t>)</a:t>
            </a:r>
          </a:p>
          <a:p>
            <a:endParaRPr lang="en-US" dirty="0"/>
          </a:p>
          <a:p>
            <a:r>
              <a:rPr lang="en-US" dirty="0" smtClean="0">
                <a:solidFill>
                  <a:srgbClr val="0000FF"/>
                </a:solidFill>
              </a:rPr>
              <a:t>Efficient:</a:t>
            </a:r>
            <a:r>
              <a:rPr lang="en-US" dirty="0" smtClean="0"/>
              <a:t> No need to store info on a per-row basis; simple hardware </a:t>
            </a:r>
            <a:r>
              <a:rPr lang="en-US" dirty="0" smtClean="0">
                <a:sym typeface="Wingdings"/>
              </a:rPr>
              <a:t> 1.25 KB for 2 filters for 32 GB DRAM system</a:t>
            </a:r>
            <a:endParaRPr lang="en-US" dirty="0"/>
          </a:p>
          <a:p>
            <a:endParaRPr lang="en-US" dirty="0"/>
          </a:p>
          <a:p>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33</a:t>
            </a:fld>
            <a:endParaRPr lang="en-US" altLang="en-US">
              <a:solidFill>
                <a:srgbClr val="000000"/>
              </a:solidFill>
            </a:endParaRPr>
          </a:p>
        </p:txBody>
      </p:sp>
    </p:spTree>
    <p:extLst>
      <p:ext uri="{BB962C8B-B14F-4D97-AF65-F5344CB8AC3E}">
        <p14:creationId xmlns:p14="http://schemas.microsoft.com/office/powerpoint/2010/main" val="2522543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Refreshing (RAIDR Refresh Controller)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34</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971600" y="1628800"/>
            <a:ext cx="6986488" cy="3730845"/>
          </a:xfrm>
          <a:prstGeom prst="rect">
            <a:avLst/>
          </a:prstGeom>
        </p:spPr>
      </p:pic>
    </p:spTree>
    <p:extLst>
      <p:ext uri="{BB962C8B-B14F-4D97-AF65-F5344CB8AC3E}">
        <p14:creationId xmlns:p14="http://schemas.microsoft.com/office/powerpoint/2010/main" val="3229284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Refreshing (RAIDR Refresh Controller)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35</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422400"/>
            <a:ext cx="9144000" cy="3988037"/>
          </a:xfrm>
          <a:prstGeom prst="rect">
            <a:avLst/>
          </a:prstGeom>
        </p:spPr>
      </p:pic>
      <p:sp>
        <p:nvSpPr>
          <p:cNvPr id="6" name="Rectangle 5"/>
          <p:cNvSpPr/>
          <p:nvPr/>
        </p:nvSpPr>
        <p:spPr>
          <a:xfrm>
            <a:off x="179512" y="5939988"/>
            <a:ext cx="8208912" cy="369332"/>
          </a:xfrm>
          <a:prstGeom prst="rect">
            <a:avLst/>
          </a:prstGeom>
        </p:spPr>
        <p:txBody>
          <a:bodyPr wrap="square">
            <a:spAutoFit/>
          </a:bodyPr>
          <a:lstStyle/>
          <a:p>
            <a:r>
              <a:rPr lang="en-US" dirty="0">
                <a:solidFill>
                  <a:srgbClr val="000000"/>
                </a:solidFill>
                <a:latin typeface="Tahoma" charset="0"/>
              </a:rPr>
              <a:t>Liu et al., “</a:t>
            </a:r>
            <a:r>
              <a:rPr lang="en-US" altLang="ja-JP" dirty="0">
                <a:solidFill>
                  <a:srgbClr val="0000FF"/>
                </a:solidFill>
                <a:latin typeface="Tahoma" charset="0"/>
              </a:rPr>
              <a:t>RAIDR: Retention-Aware Intelligent DRAM Refresh</a:t>
            </a:r>
            <a:r>
              <a:rPr lang="en-US" altLang="ja-JP" dirty="0">
                <a:solidFill>
                  <a:srgbClr val="000000"/>
                </a:solidFill>
                <a:latin typeface="Tahoma" charset="0"/>
              </a:rPr>
              <a:t>,</a:t>
            </a:r>
            <a:r>
              <a:rPr lang="en-US" dirty="0">
                <a:solidFill>
                  <a:srgbClr val="000000"/>
                </a:solidFill>
                <a:latin typeface="Tahoma" charset="0"/>
              </a:rPr>
              <a:t>”</a:t>
            </a:r>
            <a:r>
              <a:rPr lang="en-US" altLang="ja-JP" dirty="0">
                <a:solidFill>
                  <a:srgbClr val="000000"/>
                </a:solidFill>
                <a:latin typeface="Tahoma" charset="0"/>
              </a:rPr>
              <a:t> ISCA 2012.</a:t>
            </a:r>
            <a:endParaRPr lang="en-US" dirty="0">
              <a:solidFill>
                <a:srgbClr val="000000"/>
              </a:solidFill>
              <a:latin typeface="Tahoma"/>
            </a:endParaRPr>
          </a:p>
        </p:txBody>
      </p:sp>
    </p:spTree>
    <p:extLst>
      <p:ext uri="{BB962C8B-B14F-4D97-AF65-F5344CB8AC3E}">
        <p14:creationId xmlns:p14="http://schemas.microsoft.com/office/powerpoint/2010/main" val="123765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dirty="0" smtClean="0"/>
              <a:t>How to find out and expose weak memory cells/</a:t>
            </a:r>
            <a:r>
              <a:rPr lang="en-US" dirty="0" smtClean="0"/>
              <a:t>rows</a:t>
            </a:r>
          </a:p>
          <a:p>
            <a:pPr lvl="1"/>
            <a:r>
              <a:rPr lang="en-US" dirty="0" smtClean="0"/>
              <a:t>Retention time profiling</a:t>
            </a:r>
          </a:p>
          <a:p>
            <a:pPr lvl="1"/>
            <a:r>
              <a:rPr lang="en-US" dirty="0" smtClean="0"/>
              <a:t>Early analysis of modern </a:t>
            </a:r>
            <a:r>
              <a:rPr lang="en-US" dirty="0"/>
              <a:t>DRAM chips: </a:t>
            </a:r>
            <a:endParaRPr lang="en-US" dirty="0" smtClean="0"/>
          </a:p>
          <a:p>
            <a:pPr lvl="2"/>
            <a:r>
              <a:rPr lang="en-US" dirty="0" smtClean="0"/>
              <a:t>Liu</a:t>
            </a:r>
            <a:r>
              <a:rPr lang="en-US" dirty="0"/>
              <a:t>+, “</a:t>
            </a:r>
            <a:r>
              <a:rPr lang="en-US" dirty="0">
                <a:solidFill>
                  <a:srgbClr val="0000FF"/>
                </a:solidFill>
              </a:rPr>
              <a:t>An Experimental Study of Data Retention Behavior in Modern DRAM Devices: Implications for Retention Time Profiling </a:t>
            </a:r>
            <a:r>
              <a:rPr lang="en-US" dirty="0" smtClean="0">
                <a:solidFill>
                  <a:srgbClr val="0000FF"/>
                </a:solidFill>
              </a:rPr>
              <a:t>Mechanisms</a:t>
            </a:r>
            <a:r>
              <a:rPr lang="en-US" dirty="0" smtClean="0"/>
              <a:t>”</a:t>
            </a:r>
            <a:r>
              <a:rPr lang="en-US" dirty="0"/>
              <a:t>, ISCA 2013.</a:t>
            </a:r>
            <a:endParaRPr lang="en-US" dirty="0" smtClean="0"/>
          </a:p>
          <a:p>
            <a:endParaRPr lang="en-US" dirty="0"/>
          </a:p>
          <a:p>
            <a:r>
              <a:rPr lang="en-US" dirty="0" smtClean="0"/>
              <a:t>Tolerating cell-to-cell interference at the system level </a:t>
            </a:r>
          </a:p>
          <a:p>
            <a:pPr lvl="1"/>
            <a:r>
              <a:rPr lang="en-US" dirty="0" smtClean="0"/>
              <a:t>Flash and DRAM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36</a:t>
            </a:fld>
            <a:endParaRPr lang="en-US" altLang="en-US"/>
          </a:p>
        </p:txBody>
      </p:sp>
    </p:spTree>
    <p:extLst>
      <p:ext uri="{BB962C8B-B14F-4D97-AF65-F5344CB8AC3E}">
        <p14:creationId xmlns:p14="http://schemas.microsoft.com/office/powerpoint/2010/main" val="2897072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RAIDR and Refresh</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a:t>Jamie Liu, Ben </a:t>
            </a:r>
            <a:r>
              <a:rPr lang="en-US" sz="2000" dirty="0" err="1"/>
              <a:t>Jaiyen</a:t>
            </a:r>
            <a:r>
              <a:rPr lang="en-US" sz="2000" dirty="0"/>
              <a:t>, Richard </a:t>
            </a:r>
            <a:r>
              <a:rPr lang="en-US" sz="2000" dirty="0" err="1"/>
              <a:t>Veras</a:t>
            </a:r>
            <a:r>
              <a:rPr lang="en-US" sz="2000" dirty="0"/>
              <a:t>, and </a:t>
            </a:r>
            <a:r>
              <a:rPr lang="en-US" sz="2000" u="sng" dirty="0"/>
              <a:t>Onur Mutlu</a:t>
            </a:r>
            <a:r>
              <a:rPr lang="en-US" sz="2000" dirty="0"/>
              <a:t>,</a:t>
            </a:r>
            <a:br>
              <a:rPr lang="en-US" sz="2000" dirty="0"/>
            </a:br>
            <a:r>
              <a:rPr lang="en-US" sz="2000" b="1" dirty="0">
                <a:hlinkClick r:id="rId2"/>
              </a:rPr>
              <a:t>"RAIDR: Retention-Aware Intelligent DRAM Refresh"</a:t>
            </a:r>
            <a:r>
              <a:rPr lang="en-US" sz="2000" dirty="0"/>
              <a:t/>
            </a:r>
            <a:br>
              <a:rPr lang="en-US" sz="2000" dirty="0"/>
            </a:br>
            <a:r>
              <a:rPr lang="en-US" sz="2000" i="1" dirty="0"/>
              <a:t>Proceedings of the </a:t>
            </a:r>
            <a:r>
              <a:rPr lang="en-US" sz="2000" i="1" dirty="0">
                <a:hlinkClick r:id="rId3"/>
              </a:rPr>
              <a:t>39th International Symposium on Computer Architecture</a:t>
            </a:r>
            <a:r>
              <a:rPr lang="en-US" sz="2000" i="1" dirty="0"/>
              <a:t> (</a:t>
            </a:r>
            <a:r>
              <a:rPr lang="en-US" sz="2000" b="1" i="1" dirty="0"/>
              <a:t>ISCA</a:t>
            </a:r>
            <a:r>
              <a:rPr lang="en-US" sz="2000" i="1" dirty="0"/>
              <a:t>)</a:t>
            </a:r>
            <a:r>
              <a:rPr lang="en-US" sz="2000" dirty="0"/>
              <a:t>, Portland, OR, June 2012. </a:t>
            </a:r>
            <a:r>
              <a:rPr lang="en-US" sz="2000" dirty="0">
                <a:hlinkClick r:id="rId4"/>
              </a:rPr>
              <a:t>Slides (pdf)</a:t>
            </a:r>
            <a:r>
              <a:rPr lang="en-US" sz="2000" dirty="0"/>
              <a:t> </a:t>
            </a:r>
            <a:endParaRPr lang="en-US" sz="2000" dirty="0" smtClean="0"/>
          </a:p>
          <a:p>
            <a:endParaRPr lang="en-US" sz="2000" dirty="0"/>
          </a:p>
          <a:p>
            <a:r>
              <a:rPr lang="en-US" sz="2000" dirty="0"/>
              <a:t>Jamie Liu, Ben </a:t>
            </a:r>
            <a:r>
              <a:rPr lang="en-US" sz="2000" dirty="0" err="1"/>
              <a:t>Jaiyen</a:t>
            </a:r>
            <a:r>
              <a:rPr lang="en-US" sz="2000" dirty="0"/>
              <a:t>, </a:t>
            </a:r>
            <a:r>
              <a:rPr lang="en-US" sz="2000" dirty="0" err="1"/>
              <a:t>Yoongu</a:t>
            </a:r>
            <a:r>
              <a:rPr lang="en-US" sz="2000" dirty="0"/>
              <a:t> Kim, Chris Wilkerson, and </a:t>
            </a:r>
            <a:r>
              <a:rPr lang="en-US" sz="2000" u="sng" dirty="0"/>
              <a:t>Onur Mutlu</a:t>
            </a:r>
            <a:r>
              <a:rPr lang="en-US" sz="2000" dirty="0"/>
              <a:t>,</a:t>
            </a:r>
            <a:br>
              <a:rPr lang="en-US" sz="2000" dirty="0"/>
            </a:br>
            <a:r>
              <a:rPr lang="en-US" sz="2000" b="1" dirty="0">
                <a:hlinkClick r:id="rId5"/>
              </a:rPr>
              <a:t>"An Experimental Study of Data Retention Behavior in Modern DRAM Devices: Implications for Retention Time Profiling Mechanisms"</a:t>
            </a:r>
            <a:r>
              <a:rPr lang="en-US" sz="2000" dirty="0"/>
              <a:t/>
            </a:r>
            <a:br>
              <a:rPr lang="en-US" sz="2000" dirty="0"/>
            </a:br>
            <a:r>
              <a:rPr lang="en-US" sz="2000" i="1" dirty="0"/>
              <a:t>Proceedings of the </a:t>
            </a:r>
            <a:r>
              <a:rPr lang="en-US" sz="2000" i="1" dirty="0">
                <a:hlinkClick r:id="rId6"/>
              </a:rPr>
              <a:t>40th International Symposium on Computer Architecture</a:t>
            </a:r>
            <a:r>
              <a:rPr lang="en-US" sz="2000" i="1" dirty="0"/>
              <a:t> (</a:t>
            </a:r>
            <a:r>
              <a:rPr lang="en-US" sz="2000" b="1" i="1" dirty="0"/>
              <a:t>ISCA</a:t>
            </a:r>
            <a:r>
              <a:rPr lang="en-US" sz="2000" i="1" dirty="0"/>
              <a:t>)</a:t>
            </a:r>
            <a:r>
              <a:rPr lang="en-US" sz="2000" dirty="0"/>
              <a:t>, Tel-Aviv, Israel, June 2013. </a:t>
            </a:r>
            <a:r>
              <a:rPr lang="en-US" sz="2000" dirty="0">
                <a:hlinkClick r:id="rId7"/>
              </a:rPr>
              <a:t>Slides (pptx)</a:t>
            </a:r>
            <a:r>
              <a:rPr lang="en-US" sz="2000" dirty="0"/>
              <a:t> </a:t>
            </a:r>
            <a:r>
              <a:rPr lang="en-US" sz="2000" dirty="0">
                <a:hlinkClick r:id="rId8"/>
              </a:rPr>
              <a:t>Slides (pdf)</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37</a:t>
            </a:fld>
            <a:endParaRPr lang="en-US" altLang="en-US"/>
          </a:p>
        </p:txBody>
      </p:sp>
    </p:spTree>
    <p:extLst>
      <p:ext uri="{BB962C8B-B14F-4D97-AF65-F5344CB8AC3E}">
        <p14:creationId xmlns:p14="http://schemas.microsoft.com/office/powerpoint/2010/main" val="12181693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a:t>
            </a:r>
            <a:r>
              <a:rPr lang="en-US" dirty="0" smtClean="0"/>
              <a:t>Refresh: </a:t>
            </a:r>
            <a:r>
              <a:rPr lang="en-US" dirty="0" smtClean="0">
                <a:solidFill>
                  <a:srgbClr val="0000FF"/>
                </a:solidFill>
              </a:rPr>
              <a:t>Reducing Refresh Impact</a:t>
            </a:r>
            <a:endParaRPr lang="en-US" dirty="0" smtClean="0">
              <a:solidFill>
                <a:srgbClr val="0000FF"/>
              </a:solidFill>
            </a:endParaRPr>
          </a:p>
          <a:p>
            <a:pPr marL="0" indent="0">
              <a:buNone/>
            </a:pPr>
            <a:endParaRPr lang="en-US" dirty="0" smtClean="0">
              <a:solidFill>
                <a:srgbClr val="0000FF"/>
              </a:solidFill>
            </a:endParaRPr>
          </a:p>
          <a:p>
            <a:r>
              <a:rPr lang="en-US" dirty="0" smtClean="0"/>
              <a:t>Tiered-Latency </a:t>
            </a:r>
            <a:r>
              <a:rPr lang="en-US" dirty="0" smtClean="0"/>
              <a:t>DRAM: </a:t>
            </a:r>
            <a:r>
              <a:rPr lang="en-US" dirty="0" smtClean="0">
                <a:solidFill>
                  <a:srgbClr val="0000FF"/>
                </a:solidFill>
              </a:rPr>
              <a:t>Reducing DRAM Latency</a:t>
            </a:r>
            <a:endParaRPr lang="en-US" dirty="0" smtClean="0">
              <a:solidFill>
                <a:srgbClr val="0000FF"/>
              </a:solidFill>
            </a:endParaRPr>
          </a:p>
          <a:p>
            <a:endParaRPr lang="en-US" dirty="0"/>
          </a:p>
          <a:p>
            <a:r>
              <a:rPr lang="en-US" dirty="0" err="1" smtClean="0"/>
              <a:t>RowClone</a:t>
            </a:r>
            <a:r>
              <a:rPr lang="en-US" dirty="0" smtClean="0"/>
              <a:t>: </a:t>
            </a:r>
            <a:r>
              <a:rPr lang="en-US" dirty="0" smtClean="0">
                <a:solidFill>
                  <a:srgbClr val="0000FF"/>
                </a:solidFill>
              </a:rPr>
              <a:t>In</a:t>
            </a:r>
            <a:r>
              <a:rPr lang="en-US" dirty="0" smtClean="0">
                <a:solidFill>
                  <a:srgbClr val="0000FF"/>
                </a:solidFill>
              </a:rPr>
              <a:t>-Memory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38</a:t>
            </a:fld>
            <a:endParaRPr lang="en-US" altLang="en-US">
              <a:solidFill>
                <a:srgbClr val="000000"/>
              </a:solidFill>
            </a:endParaRPr>
          </a:p>
        </p:txBody>
      </p:sp>
      <p:sp>
        <p:nvSpPr>
          <p:cNvPr id="6" name="Rectangle 5"/>
          <p:cNvSpPr/>
          <p:nvPr/>
        </p:nvSpPr>
        <p:spPr>
          <a:xfrm>
            <a:off x="539552" y="2238772"/>
            <a:ext cx="6696744"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017144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1182565617"/>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3223493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4</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2867049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normAutofit/>
          </a:bodyPr>
          <a:lstStyle/>
          <a:p>
            <a:r>
              <a:rPr lang="en-US" dirty="0" smtClean="0"/>
              <a:t>   What Causes the Long Latency?</a:t>
            </a:r>
            <a:endParaRPr lang="en-US" dirty="0"/>
          </a:p>
        </p:txBody>
      </p:sp>
      <p:sp>
        <p:nvSpPr>
          <p:cNvPr id="490" name="Rectangle 489"/>
          <p:cNvSpPr/>
          <p:nvPr/>
        </p:nvSpPr>
        <p:spPr>
          <a:xfrm>
            <a:off x="457198" y="761998"/>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73" name="Straight Connector 72"/>
          <p:cNvCxnSpPr/>
          <p:nvPr/>
        </p:nvCxnSpPr>
        <p:spPr>
          <a:xfrm>
            <a:off x="381003" y="4648198"/>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828800" y="4114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3"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533395" y="3428998"/>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1752604" y="2971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3404" y="3428997"/>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75" name="Rectangle 74"/>
          <p:cNvSpPr/>
          <p:nvPr/>
        </p:nvSpPr>
        <p:spPr>
          <a:xfrm rot="10800000" flipV="1">
            <a:off x="457199" y="1219198"/>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flipV="1">
            <a:off x="381010" y="4648198"/>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04800"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533402" y="3429000"/>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1828798" y="30022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33411" y="3428999"/>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44" name="Rectangle 43"/>
          <p:cNvSpPr/>
          <p:nvPr/>
        </p:nvSpPr>
        <p:spPr>
          <a:xfrm rot="10800000" flipV="1">
            <a:off x="533399" y="1295400"/>
            <a:ext cx="2666999" cy="1676399"/>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 name="Rectangle 44"/>
          <p:cNvSpPr/>
          <p:nvPr/>
        </p:nvSpPr>
        <p:spPr>
          <a:xfrm>
            <a:off x="533412" y="1295400"/>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54" name="Rectangle 53"/>
          <p:cNvSpPr/>
          <p:nvPr/>
        </p:nvSpPr>
        <p:spPr>
          <a:xfrm rot="10800000" flipV="1">
            <a:off x="533400" y="1523998"/>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5" name="Rectangle 54"/>
          <p:cNvSpPr/>
          <p:nvPr/>
        </p:nvSpPr>
        <p:spPr>
          <a:xfrm>
            <a:off x="533399" y="1523998"/>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56" name="Rectangle 55"/>
          <p:cNvSpPr/>
          <p:nvPr/>
        </p:nvSpPr>
        <p:spPr>
          <a:xfrm rot="10800000" flipV="1">
            <a:off x="533411" y="15239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8" name="Rectangle 57"/>
          <p:cNvSpPr/>
          <p:nvPr/>
        </p:nvSpPr>
        <p:spPr>
          <a:xfrm rot="10800000" flipV="1">
            <a:off x="609612" y="14477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9" name="Rectangle 58"/>
          <p:cNvSpPr/>
          <p:nvPr/>
        </p:nvSpPr>
        <p:spPr>
          <a:xfrm rot="10800000" flipV="1">
            <a:off x="685812"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0" name="Rectangle 59"/>
          <p:cNvSpPr/>
          <p:nvPr/>
        </p:nvSpPr>
        <p:spPr>
          <a:xfrm rot="10800000" flipV="1">
            <a:off x="762012" y="12953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2" name="Rectangle 61"/>
          <p:cNvSpPr/>
          <p:nvPr/>
        </p:nvSpPr>
        <p:spPr>
          <a:xfrm>
            <a:off x="762011" y="1295398"/>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63" name="Rectangle 62"/>
          <p:cNvSpPr/>
          <p:nvPr/>
        </p:nvSpPr>
        <p:spPr>
          <a:xfrm rot="10800000" flipV="1">
            <a:off x="838213" y="1368744"/>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64" name="Rectangle 63"/>
          <p:cNvSpPr/>
          <p:nvPr/>
        </p:nvSpPr>
        <p:spPr>
          <a:xfrm rot="10800000" flipV="1">
            <a:off x="838213" y="2273620"/>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5" name="Rectangle 64"/>
          <p:cNvSpPr/>
          <p:nvPr/>
        </p:nvSpPr>
        <p:spPr>
          <a:xfrm>
            <a:off x="838214" y="1359219"/>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66" name="Rectangle 65"/>
          <p:cNvSpPr/>
          <p:nvPr/>
        </p:nvSpPr>
        <p:spPr>
          <a:xfrm rot="10800000" flipV="1">
            <a:off x="838213" y="1806894"/>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3124195" y="762000"/>
            <a:ext cx="5410217" cy="2346009"/>
            <a:chOff x="2743183" y="762000"/>
            <a:chExt cx="5410217" cy="2346009"/>
          </a:xfrm>
        </p:grpSpPr>
        <p:sp>
          <p:nvSpPr>
            <p:cNvPr id="167" name="Rectangle 166"/>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cxnSp>
          <p:nvCxnSpPr>
            <p:cNvPr id="71" name="Straight Arrow Connector 70"/>
            <p:cNvCxnSpPr/>
            <p:nvPr/>
          </p:nvCxnSpPr>
          <p:spPr>
            <a:xfrm flipH="1">
              <a:off x="2743192" y="1150620"/>
              <a:ext cx="2019912" cy="656274"/>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2743183" y="2209798"/>
              <a:ext cx="2019921" cy="89821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70" name="Straight Arrow Connector 169"/>
            <p:cNvCxnSpPr/>
            <p:nvPr/>
          </p:nvCxnSpPr>
          <p:spPr>
            <a:xfrm flipV="1">
              <a:off x="7802880"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73456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68884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64312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59740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55168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4" name="Oval 183"/>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9" name="Straight Arrow Connector 188"/>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3" name="Oval 192"/>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Oval 193"/>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5" name="Oval 194"/>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7" name="Straight Arrow Connector 196"/>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0" name="Oval 199"/>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Oval 200"/>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2" name="Oval 201"/>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3" name="Oval 202"/>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7" name="Group 6"/>
          <p:cNvGrpSpPr/>
          <p:nvPr/>
        </p:nvGrpSpPr>
        <p:grpSpPr>
          <a:xfrm>
            <a:off x="5231005" y="1295398"/>
            <a:ext cx="365760" cy="1280160"/>
            <a:chOff x="4842961" y="1304926"/>
            <a:chExt cx="365760" cy="1280160"/>
          </a:xfrm>
        </p:grpSpPr>
        <p:sp>
          <p:nvSpPr>
            <p:cNvPr id="85" name="Rectangle 84"/>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6" name="Rectangle 85"/>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7" name="Rectangle 86"/>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90" name="Rectangle 89"/>
          <p:cNvSpPr/>
          <p:nvPr/>
        </p:nvSpPr>
        <p:spPr>
          <a:xfrm>
            <a:off x="5219700" y="373611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3" name="Rectangle 112"/>
          <p:cNvSpPr/>
          <p:nvPr/>
        </p:nvSpPr>
        <p:spPr>
          <a:xfrm>
            <a:off x="7570097"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7" name="Rectangle 126"/>
          <p:cNvSpPr/>
          <p:nvPr/>
        </p:nvSpPr>
        <p:spPr>
          <a:xfrm rot="16200000">
            <a:off x="3955938" y="457785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31" name="Rectangle 130"/>
          <p:cNvSpPr/>
          <p:nvPr/>
        </p:nvSpPr>
        <p:spPr>
          <a:xfrm>
            <a:off x="5424031" y="6248398"/>
            <a:ext cx="251981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nvGrpSpPr>
          <p:cNvPr id="116" name="Group 115"/>
          <p:cNvGrpSpPr/>
          <p:nvPr/>
        </p:nvGrpSpPr>
        <p:grpSpPr>
          <a:xfrm>
            <a:off x="5715952" y="2667000"/>
            <a:ext cx="2649379" cy="365760"/>
            <a:chOff x="5335795" y="2667000"/>
            <a:chExt cx="2649379" cy="365760"/>
          </a:xfrm>
        </p:grpSpPr>
        <p:sp>
          <p:nvSpPr>
            <p:cNvPr id="117" name="Rectangle 116"/>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9" name="Rectangle 118"/>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0" name="Rectangle 119"/>
            <p:cNvSpPr/>
            <p:nvPr/>
          </p:nvSpPr>
          <p:spPr>
            <a:xfrm>
              <a:off x="62501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1" name="Rectangle 120"/>
            <p:cNvSpPr/>
            <p:nvPr/>
          </p:nvSpPr>
          <p:spPr>
            <a:xfrm>
              <a:off x="57929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Rectangle 121"/>
            <p:cNvSpPr/>
            <p:nvPr/>
          </p:nvSpPr>
          <p:spPr>
            <a:xfrm>
              <a:off x="53357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3" name="Rectangle 122"/>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24" name="Group 123"/>
          <p:cNvGrpSpPr/>
          <p:nvPr/>
        </p:nvGrpSpPr>
        <p:grpSpPr>
          <a:xfrm>
            <a:off x="7391400" y="2406118"/>
            <a:ext cx="1306430" cy="1872102"/>
            <a:chOff x="6999370" y="2406118"/>
            <a:chExt cx="1306430" cy="1872102"/>
          </a:xfrm>
        </p:grpSpPr>
        <p:cxnSp>
          <p:nvCxnSpPr>
            <p:cNvPr id="125" name="Straight Arrow Connector 124"/>
            <p:cNvCxnSpPr/>
            <p:nvPr/>
          </p:nvCxnSpPr>
          <p:spPr>
            <a:xfrm flipH="1" flipV="1">
              <a:off x="7807058" y="2406118"/>
              <a:ext cx="498742" cy="51715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999370" y="2928599"/>
              <a:ext cx="1306430" cy="134962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5143500" y="3276600"/>
            <a:ext cx="3390900" cy="2764633"/>
            <a:chOff x="4762500" y="3352798"/>
            <a:chExt cx="3390900" cy="2764633"/>
          </a:xfrm>
        </p:grpSpPr>
        <p:sp>
          <p:nvSpPr>
            <p:cNvPr id="129" name="Oval 128"/>
            <p:cNvSpPr/>
            <p:nvPr/>
          </p:nvSpPr>
          <p:spPr>
            <a:xfrm>
              <a:off x="5247406" y="4054782"/>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0" name="Straight Arrow Connector 129"/>
            <p:cNvCxnSpPr/>
            <p:nvPr/>
          </p:nvCxnSpPr>
          <p:spPr>
            <a:xfrm flipH="1">
              <a:off x="5204460" y="3990046"/>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rot="16200000">
              <a:off x="4888143" y="4916389"/>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33" name="Rectangle 132"/>
            <p:cNvSpPr/>
            <p:nvPr/>
          </p:nvSpPr>
          <p:spPr>
            <a:xfrm>
              <a:off x="6009406" y="4680991"/>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34" name="Rectangle 133"/>
            <p:cNvSpPr/>
            <p:nvPr/>
          </p:nvSpPr>
          <p:spPr>
            <a:xfrm>
              <a:off x="6009406" y="4854207"/>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transistor</a:t>
              </a:r>
              <a:endParaRPr lang="en-US" sz="2000" dirty="0">
                <a:solidFill>
                  <a:prstClr val="black"/>
                </a:solidFill>
                <a:latin typeface="Calibri"/>
              </a:endParaRPr>
            </a:p>
          </p:txBody>
        </p:sp>
        <p:sp>
          <p:nvSpPr>
            <p:cNvPr id="135" name="Rectangle 134"/>
            <p:cNvSpPr/>
            <p:nvPr/>
          </p:nvSpPr>
          <p:spPr>
            <a:xfrm>
              <a:off x="5095006" y="3688587"/>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prstClr val="black"/>
                  </a:solidFill>
                  <a:latin typeface="Calibri"/>
                </a:rPr>
                <a:t>wordline</a:t>
              </a:r>
              <a:endParaRPr lang="en-US" sz="2000" dirty="0">
                <a:solidFill>
                  <a:prstClr val="black"/>
                </a:solidFill>
                <a:latin typeface="Calibri"/>
              </a:endParaRPr>
            </a:p>
          </p:txBody>
        </p:sp>
        <p:sp>
          <p:nvSpPr>
            <p:cNvPr id="136" name="Rectangle 135"/>
            <p:cNvSpPr/>
            <p:nvPr/>
          </p:nvSpPr>
          <p:spPr>
            <a:xfrm rot="16200000">
              <a:off x="6686928" y="5085299"/>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37" name="Straight Arrow Connector 136"/>
            <p:cNvCxnSpPr/>
            <p:nvPr/>
          </p:nvCxnSpPr>
          <p:spPr>
            <a:xfrm flipV="1">
              <a:off x="7358146" y="3852107"/>
              <a:ext cx="0" cy="20914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6628641" y="4287276"/>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6408128" y="4430639"/>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6847606"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6408128" y="4528591"/>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6847606" y="4757191"/>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6238006" y="4757191"/>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6408127"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627868" y="3990046"/>
              <a:ext cx="774" cy="3185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7017727" y="4757191"/>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5857006" y="4759573"/>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5857005" y="5467564"/>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5857005" y="4985791"/>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5628407" y="5352915"/>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5628407" y="5119391"/>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5857005" y="5352916"/>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762500" y="3352798"/>
              <a:ext cx="33909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c</a:t>
              </a:r>
              <a:r>
                <a:rPr lang="en-US" sz="2800" b="1" i="1" dirty="0" smtClean="0">
                  <a:solidFill>
                    <a:prstClr val="black"/>
                  </a:solidFill>
                  <a:latin typeface="Calibri"/>
                </a:rPr>
                <a:t>ell</a:t>
              </a:r>
              <a:endParaRPr lang="en-US" sz="2800" b="1" i="1" dirty="0">
                <a:solidFill>
                  <a:prstClr val="black"/>
                </a:solidFill>
                <a:latin typeface="Calibri"/>
              </a:endParaRPr>
            </a:p>
          </p:txBody>
        </p:sp>
      </p:grpSp>
    </p:spTree>
    <p:extLst>
      <p:ext uri="{BB962C8B-B14F-4D97-AF65-F5344CB8AC3E}">
        <p14:creationId xmlns:p14="http://schemas.microsoft.com/office/powerpoint/2010/main" val="1021356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83" grpId="0"/>
      <p:bldP spid="20" grpId="0" animBg="1"/>
      <p:bldP spid="24" grpId="0"/>
      <p:bldP spid="44" grpId="0" animBg="1"/>
      <p:bldP spid="45" grpId="0"/>
      <p:bldP spid="54" grpId="0" animBg="1"/>
      <p:bldP spid="55" grpId="0"/>
      <p:bldP spid="56" grpId="0" animBg="1"/>
      <p:bldP spid="58" grpId="0" animBg="1"/>
      <p:bldP spid="59" grpId="0" animBg="1"/>
      <p:bldP spid="60" grpId="0" animBg="1"/>
      <p:bldP spid="62" grpId="0"/>
      <p:bldP spid="63" grpId="0" animBg="1"/>
      <p:bldP spid="64" grpId="0" animBg="1"/>
      <p:bldP spid="65" grpId="0"/>
      <p:bldP spid="66" grpId="0" animBg="1"/>
      <p:bldP spid="90" grpId="0" animBg="1"/>
      <p:bldP spid="113" grpId="0" animBg="1"/>
      <p:bldP spid="127" grpId="0"/>
      <p:bldP spid="1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301752" y="758952"/>
            <a:ext cx="2971798" cy="3886202"/>
            <a:chOff x="304800" y="762000"/>
            <a:chExt cx="2971798" cy="3886202"/>
          </a:xfrm>
        </p:grpSpPr>
        <p:sp>
          <p:nvSpPr>
            <p:cNvPr id="120" name="Rectangle 119"/>
            <p:cNvSpPr/>
            <p:nvPr/>
          </p:nvSpPr>
          <p:spPr>
            <a:xfrm>
              <a:off x="457198" y="762000"/>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121" name="Straight Connector 120"/>
            <p:cNvCxnSpPr/>
            <p:nvPr/>
          </p:nvCxnSpPr>
          <p:spPr>
            <a:xfrm>
              <a:off x="381003" y="46482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828800" y="4114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304803"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24" name="Rectangle 123"/>
            <p:cNvSpPr/>
            <p:nvPr/>
          </p:nvSpPr>
          <p:spPr>
            <a:xfrm rot="10800000" flipV="1">
              <a:off x="533395" y="34290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5" name="Straight Connector 124"/>
            <p:cNvCxnSpPr/>
            <p:nvPr/>
          </p:nvCxnSpPr>
          <p:spPr>
            <a:xfrm flipV="1">
              <a:off x="1752604" y="2971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33404" y="34289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127" name="Rectangle 126"/>
            <p:cNvSpPr/>
            <p:nvPr/>
          </p:nvSpPr>
          <p:spPr>
            <a:xfrm rot="10800000" flipV="1">
              <a:off x="457199" y="1219200"/>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8" name="Straight Connector 127"/>
            <p:cNvCxnSpPr/>
            <p:nvPr/>
          </p:nvCxnSpPr>
          <p:spPr>
            <a:xfrm flipV="1">
              <a:off x="381010" y="4648200"/>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304800"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30" name="Rectangle 129"/>
            <p:cNvSpPr/>
            <p:nvPr/>
          </p:nvSpPr>
          <p:spPr>
            <a:xfrm rot="10800000" flipV="1">
              <a:off x="533402" y="3429002"/>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131" name="Straight Connector 130"/>
            <p:cNvCxnSpPr/>
            <p:nvPr/>
          </p:nvCxnSpPr>
          <p:spPr>
            <a:xfrm flipV="1">
              <a:off x="1828798" y="3002282"/>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33411" y="3429001"/>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134" name="Rectangle 133"/>
            <p:cNvSpPr/>
            <p:nvPr/>
          </p:nvSpPr>
          <p:spPr>
            <a:xfrm>
              <a:off x="533412" y="1295402"/>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136" name="Rectangle 135"/>
            <p:cNvSpPr/>
            <p:nvPr/>
          </p:nvSpPr>
          <p:spPr>
            <a:xfrm rot="10800000" flipV="1">
              <a:off x="533400" y="15240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7" name="Rectangle 136"/>
            <p:cNvSpPr/>
            <p:nvPr/>
          </p:nvSpPr>
          <p:spPr>
            <a:xfrm>
              <a:off x="533399" y="15240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138" name="Rectangle 137"/>
            <p:cNvSpPr/>
            <p:nvPr/>
          </p:nvSpPr>
          <p:spPr>
            <a:xfrm rot="10800000" flipV="1">
              <a:off x="533411" y="15240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Rectangle 138"/>
            <p:cNvSpPr/>
            <p:nvPr/>
          </p:nvSpPr>
          <p:spPr>
            <a:xfrm rot="10800000" flipV="1">
              <a:off x="609612" y="14478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0" name="Rectangle 139"/>
            <p:cNvSpPr/>
            <p:nvPr/>
          </p:nvSpPr>
          <p:spPr>
            <a:xfrm rot="10800000" flipV="1">
              <a:off x="685812" y="13716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1" name="Rectangle 140"/>
            <p:cNvSpPr/>
            <p:nvPr/>
          </p:nvSpPr>
          <p:spPr>
            <a:xfrm rot="10800000" flipV="1">
              <a:off x="762012" y="12954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2" name="Rectangle 141"/>
            <p:cNvSpPr/>
            <p:nvPr/>
          </p:nvSpPr>
          <p:spPr>
            <a:xfrm>
              <a:off x="762011" y="1295400"/>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143" name="Rectangle 142"/>
            <p:cNvSpPr/>
            <p:nvPr/>
          </p:nvSpPr>
          <p:spPr>
            <a:xfrm rot="10800000" flipV="1">
              <a:off x="838213" y="1368746"/>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44" name="Rectangle 143"/>
            <p:cNvSpPr/>
            <p:nvPr/>
          </p:nvSpPr>
          <p:spPr>
            <a:xfrm rot="10800000" flipV="1">
              <a:off x="838213" y="2273622"/>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5" name="Rectangle 144"/>
            <p:cNvSpPr/>
            <p:nvPr/>
          </p:nvSpPr>
          <p:spPr>
            <a:xfrm>
              <a:off x="838214" y="1359221"/>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146" name="Rectangle 145"/>
            <p:cNvSpPr/>
            <p:nvPr/>
          </p:nvSpPr>
          <p:spPr>
            <a:xfrm rot="10800000" flipV="1">
              <a:off x="838213" y="1806896"/>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47" name="Group 146"/>
          <p:cNvGrpSpPr/>
          <p:nvPr/>
        </p:nvGrpSpPr>
        <p:grpSpPr>
          <a:xfrm>
            <a:off x="3121147" y="762000"/>
            <a:ext cx="5413253" cy="2346009"/>
            <a:chOff x="2740159" y="762000"/>
            <a:chExt cx="5413253" cy="2346009"/>
          </a:xfrm>
        </p:grpSpPr>
        <p:grpSp>
          <p:nvGrpSpPr>
            <p:cNvPr id="148" name="Group 147"/>
            <p:cNvGrpSpPr/>
            <p:nvPr/>
          </p:nvGrpSpPr>
          <p:grpSpPr>
            <a:xfrm>
              <a:off x="2740159" y="762000"/>
              <a:ext cx="5413253" cy="2346009"/>
              <a:chOff x="2740147" y="762000"/>
              <a:chExt cx="5413253" cy="2346009"/>
            </a:xfrm>
          </p:grpSpPr>
          <p:sp>
            <p:nvSpPr>
              <p:cNvPr id="160" name="Rectangle 159"/>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63" name="Rectangle 162"/>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64" name="Straight Arrow Connector 163"/>
              <p:cNvCxnSpPr/>
              <p:nvPr/>
            </p:nvCxnSpPr>
            <p:spPr>
              <a:xfrm flipV="1">
                <a:off x="7802165"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73449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68877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64305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9765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55193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7" name="Straight Arrow Connector 176"/>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9" name="Oval 188"/>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0" name="Oval 189"/>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1" name="Straight Arrow Connector 160"/>
              <p:cNvCxnSpPr/>
              <p:nvPr/>
            </p:nvCxnSpPr>
            <p:spPr>
              <a:xfrm flipH="1">
                <a:off x="2743200" y="1150620"/>
                <a:ext cx="2019904" cy="653228"/>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2740147" y="2223236"/>
                <a:ext cx="2022957" cy="884772"/>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5333425" y="2667000"/>
              <a:ext cx="2651761" cy="365760"/>
              <a:chOff x="5333413" y="2667000"/>
              <a:chExt cx="2651761" cy="365760"/>
            </a:xfrm>
          </p:grpSpPr>
          <p:sp>
            <p:nvSpPr>
              <p:cNvPr id="154" name="Rectangle 153"/>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5" name="Rectangle 154"/>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6" name="Rectangle 155"/>
              <p:cNvSpPr/>
              <p:nvPr/>
            </p:nvSpPr>
            <p:spPr>
              <a:xfrm>
                <a:off x="62478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7" name="Rectangle 156"/>
              <p:cNvSpPr/>
              <p:nvPr/>
            </p:nvSpPr>
            <p:spPr>
              <a:xfrm>
                <a:off x="57906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8" name="Rectangle 157"/>
              <p:cNvSpPr/>
              <p:nvPr/>
            </p:nvSpPr>
            <p:spPr>
              <a:xfrm>
                <a:off x="5333413" y="2667000"/>
                <a:ext cx="372905"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9" name="Rectangle 158"/>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50" name="Group 149"/>
            <p:cNvGrpSpPr/>
            <p:nvPr/>
          </p:nvGrpSpPr>
          <p:grpSpPr>
            <a:xfrm>
              <a:off x="4842973" y="1295398"/>
              <a:ext cx="365760" cy="1280160"/>
              <a:chOff x="4842961" y="1304926"/>
              <a:chExt cx="365760" cy="1280160"/>
            </a:xfrm>
          </p:grpSpPr>
          <p:sp>
            <p:nvSpPr>
              <p:cNvPr id="151" name="Rectangle 150"/>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2" name="Rectangle 151"/>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3" name="Rectangle 152"/>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sp>
        <p:nvSpPr>
          <p:cNvPr id="2" name="Title 1"/>
          <p:cNvSpPr>
            <a:spLocks noGrp="1"/>
          </p:cNvSpPr>
          <p:nvPr>
            <p:ph type="title"/>
          </p:nvPr>
        </p:nvSpPr>
        <p:spPr>
          <a:xfrm>
            <a:off x="0" y="0"/>
            <a:ext cx="9067800" cy="838200"/>
          </a:xfrm>
        </p:spPr>
        <p:txBody>
          <a:bodyPr>
            <a:normAutofit/>
          </a:bodyPr>
          <a:lstStyle/>
          <a:p>
            <a:r>
              <a:rPr lang="en-US" dirty="0" smtClean="0"/>
              <a:t>   </a:t>
            </a:r>
            <a:r>
              <a:rPr lang="en-US" dirty="0"/>
              <a:t>What Causes the Long Latency?</a:t>
            </a:r>
          </a:p>
        </p:txBody>
      </p:sp>
      <p:sp>
        <p:nvSpPr>
          <p:cNvPr id="463" name="Rectangle 462"/>
          <p:cNvSpPr/>
          <p:nvPr/>
        </p:nvSpPr>
        <p:spPr>
          <a:xfrm>
            <a:off x="5715673" y="1303266"/>
            <a:ext cx="2659965"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5" name="Rectangle 464"/>
          <p:cNvSpPr/>
          <p:nvPr/>
        </p:nvSpPr>
        <p:spPr>
          <a:xfrm>
            <a:off x="838217" y="1804671"/>
            <a:ext cx="2285983" cy="411479"/>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6" name="Rectangle 465"/>
          <p:cNvSpPr/>
          <p:nvPr/>
        </p:nvSpPr>
        <p:spPr>
          <a:xfrm>
            <a:off x="1562106" y="1820548"/>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
        <p:nvSpPr>
          <p:cNvPr id="87" name="TextBox 86"/>
          <p:cNvSpPr txBox="1"/>
          <p:nvPr/>
        </p:nvSpPr>
        <p:spPr>
          <a:xfrm>
            <a:off x="304800" y="51054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88" name="TextBox 87"/>
          <p:cNvSpPr txBox="1"/>
          <p:nvPr/>
        </p:nvSpPr>
        <p:spPr>
          <a:xfrm>
            <a:off x="304800" y="51054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89" name="Group 88"/>
          <p:cNvGrpSpPr/>
          <p:nvPr/>
        </p:nvGrpSpPr>
        <p:grpSpPr>
          <a:xfrm>
            <a:off x="3048000" y="5029200"/>
            <a:ext cx="5562600" cy="1676400"/>
            <a:chOff x="2895600" y="4724400"/>
            <a:chExt cx="5562600" cy="1676400"/>
          </a:xfrm>
        </p:grpSpPr>
        <p:sp>
          <p:nvSpPr>
            <p:cNvPr id="90" name="Oval 89"/>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1" name="Straight Arrow Connector 90"/>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0"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94" name="Left Arrow 93"/>
          <p:cNvSpPr/>
          <p:nvPr/>
        </p:nvSpPr>
        <p:spPr>
          <a:xfrm rot="16200000">
            <a:off x="3055144"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95" name="Left Arrow 94"/>
          <p:cNvSpPr/>
          <p:nvPr/>
        </p:nvSpPr>
        <p:spPr>
          <a:xfrm rot="16200000">
            <a:off x="322341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grpSp>
        <p:nvGrpSpPr>
          <p:cNvPr id="12" name="Group 11"/>
          <p:cNvGrpSpPr/>
          <p:nvPr/>
        </p:nvGrpSpPr>
        <p:grpSpPr>
          <a:xfrm>
            <a:off x="4544836" y="1444752"/>
            <a:ext cx="670559" cy="1666473"/>
            <a:chOff x="4544836" y="1441214"/>
            <a:chExt cx="670559" cy="2107471"/>
          </a:xfrm>
        </p:grpSpPr>
        <p:cxnSp>
          <p:nvCxnSpPr>
            <p:cNvPr id="96" name="Straight Arrow Connector 95"/>
            <p:cNvCxnSpPr/>
            <p:nvPr/>
          </p:nvCxnSpPr>
          <p:spPr>
            <a:xfrm flipV="1">
              <a:off x="4932531" y="1491496"/>
              <a:ext cx="0" cy="195796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4933368" y="1491492"/>
              <a:ext cx="282027" cy="1"/>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16200000">
              <a:off x="3681602" y="2304448"/>
              <a:ext cx="2107471" cy="38100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a:t>
              </a:r>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sp>
        <p:nvSpPr>
          <p:cNvPr id="113" name="Rectangle 112"/>
          <p:cNvSpPr/>
          <p:nvPr/>
        </p:nvSpPr>
        <p:spPr>
          <a:xfrm>
            <a:off x="3267074" y="65722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cxnSp>
        <p:nvCxnSpPr>
          <p:cNvPr id="114" name="Straight Arrow Connector 113"/>
          <p:cNvCxnSpPr/>
          <p:nvPr/>
        </p:nvCxnSpPr>
        <p:spPr>
          <a:xfrm flipH="1" flipV="1">
            <a:off x="5151138" y="987553"/>
            <a:ext cx="270944" cy="51816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rot="16200000">
            <a:off x="7512189" y="159371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33" name="Straight Arrow Connector 132"/>
          <p:cNvCxnSpPr/>
          <p:nvPr/>
        </p:nvCxnSpPr>
        <p:spPr>
          <a:xfrm>
            <a:off x="8183165" y="2848745"/>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572000" y="3032760"/>
            <a:ext cx="3794173" cy="1515682"/>
            <a:chOff x="4572000" y="3032760"/>
            <a:chExt cx="3794173" cy="1515682"/>
          </a:xfrm>
        </p:grpSpPr>
        <p:grpSp>
          <p:nvGrpSpPr>
            <p:cNvPr id="19" name="Group 18"/>
            <p:cNvGrpSpPr/>
            <p:nvPr/>
          </p:nvGrpSpPr>
          <p:grpSpPr>
            <a:xfrm>
              <a:off x="4572000" y="3032760"/>
              <a:ext cx="3794173" cy="1351786"/>
              <a:chOff x="4572000" y="3032760"/>
              <a:chExt cx="3794173" cy="1351786"/>
            </a:xfrm>
          </p:grpSpPr>
          <p:cxnSp>
            <p:nvCxnSpPr>
              <p:cNvPr id="102" name="Straight Arrow Connector 101"/>
              <p:cNvCxnSpPr>
                <a:endCxn id="158" idx="2"/>
              </p:cNvCxnSpPr>
              <p:nvPr/>
            </p:nvCxnSpPr>
            <p:spPr>
              <a:xfrm flipV="1">
                <a:off x="5900865" y="3032760"/>
                <a:ext cx="1" cy="3931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157" idx="2"/>
              </p:cNvCxnSpPr>
              <p:nvPr/>
            </p:nvCxnSpPr>
            <p:spPr>
              <a:xfrm flipH="1" flipV="1">
                <a:off x="6354494" y="3032760"/>
                <a:ext cx="4763" cy="39624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56" idx="2"/>
              </p:cNvCxnSpPr>
              <p:nvPr/>
            </p:nvCxnSpPr>
            <p:spPr>
              <a:xfrm flipH="1" flipV="1">
                <a:off x="6811694" y="3032760"/>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264131"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7723712" y="303409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8183294"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 name="Trapezoid 3"/>
              <p:cNvSpPr/>
              <p:nvPr/>
            </p:nvSpPr>
            <p:spPr>
              <a:xfrm rot="10800000">
                <a:off x="5714999" y="3425954"/>
                <a:ext cx="2651174" cy="384046"/>
              </a:xfrm>
              <a:prstGeom prst="trapezoid">
                <a:avLst>
                  <a:gd name="adj" fmla="val 8142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Rectangle 116"/>
              <p:cNvSpPr/>
              <p:nvPr/>
            </p:nvSpPr>
            <p:spPr>
              <a:xfrm>
                <a:off x="6019801" y="3425952"/>
                <a:ext cx="2057399" cy="3237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mux</a:t>
                </a:r>
                <a:endParaRPr lang="en-US" sz="2800" b="1" i="1" dirty="0">
                  <a:solidFill>
                    <a:prstClr val="black"/>
                  </a:solidFill>
                  <a:latin typeface="Calibri"/>
                </a:endParaRPr>
              </a:p>
            </p:txBody>
          </p:sp>
          <p:grpSp>
            <p:nvGrpSpPr>
              <p:cNvPr id="18" name="Group 17"/>
              <p:cNvGrpSpPr/>
              <p:nvPr/>
            </p:nvGrpSpPr>
            <p:grpSpPr>
              <a:xfrm>
                <a:off x="4572000" y="3657599"/>
                <a:ext cx="1319811" cy="726947"/>
                <a:chOff x="4572000" y="3657599"/>
                <a:chExt cx="1319811" cy="726947"/>
              </a:xfrm>
            </p:grpSpPr>
            <p:sp>
              <p:nvSpPr>
                <p:cNvPr id="108" name="Rectangle 107"/>
                <p:cNvSpPr/>
                <p:nvPr/>
              </p:nvSpPr>
              <p:spPr>
                <a:xfrm>
                  <a:off x="4572000" y="3657600"/>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prstClr val="black"/>
                      </a:solidFill>
                      <a:latin typeface="Calibri"/>
                    </a:rPr>
                    <a:t>column</a:t>
                  </a:r>
                  <a:endParaRPr lang="en-US" sz="2800" b="1" i="1" dirty="0">
                    <a:solidFill>
                      <a:prstClr val="black"/>
                    </a:solidFill>
                    <a:latin typeface="Calibri"/>
                  </a:endParaRPr>
                </a:p>
              </p:txBody>
            </p:sp>
            <p:cxnSp>
              <p:nvCxnSpPr>
                <p:cNvPr id="135" name="Straight Arrow Connector 134"/>
                <p:cNvCxnSpPr/>
                <p:nvPr/>
              </p:nvCxnSpPr>
              <p:spPr>
                <a:xfrm flipH="1">
                  <a:off x="4648195" y="3657599"/>
                  <a:ext cx="1219207" cy="0"/>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4572001" y="4003544"/>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grpSp>
        <p:cxnSp>
          <p:nvCxnSpPr>
            <p:cNvPr id="109" name="Straight Arrow Connector 108"/>
            <p:cNvCxnSpPr>
              <a:endCxn id="4" idx="0"/>
            </p:cNvCxnSpPr>
            <p:nvPr/>
          </p:nvCxnSpPr>
          <p:spPr>
            <a:xfrm flipH="1" flipV="1">
              <a:off x="7040586" y="3810000"/>
              <a:ext cx="2535" cy="3891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V="1">
              <a:off x="7040585" y="4159250"/>
              <a:ext cx="3177" cy="389192"/>
            </a:xfrm>
            <a:prstGeom prst="straightConnector1">
              <a:avLst/>
            </a:prstGeom>
            <a:ln w="254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61" name="Rectangle 460"/>
          <p:cNvSpPr/>
          <p:nvPr/>
        </p:nvSpPr>
        <p:spPr>
          <a:xfrm>
            <a:off x="6627583" y="1301750"/>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Tree>
    <p:extLst>
      <p:ext uri="{BB962C8B-B14F-4D97-AF65-F5344CB8AC3E}">
        <p14:creationId xmlns:p14="http://schemas.microsoft.com/office/powerpoint/2010/main" val="232912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3"/>
                                        </p:tgtEl>
                                        <p:attrNameLst>
                                          <p:attrName>style.visibility</p:attrName>
                                        </p:attrNameLst>
                                      </p:cBhvr>
                                      <p:to>
                                        <p:strVal val="visible"/>
                                      </p:to>
                                    </p:set>
                                    <p:animEffect transition="in" filter="fade">
                                      <p:cBhvr>
                                        <p:cTn id="15" dur="500"/>
                                        <p:tgtEl>
                                          <p:spTgt spid="46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2.77778E-6 2.22222E-6 L -2.77778E-6 0.19768 " pathEditMode="relative" rAng="0" ptsTypes="AA">
                                      <p:cBhvr>
                                        <p:cTn id="19" dur="2000" fill="hold"/>
                                        <p:tgtEl>
                                          <p:spTgt spid="461"/>
                                        </p:tgtEl>
                                        <p:attrNameLst>
                                          <p:attrName>ppt_x</p:attrName>
                                          <p:attrName>ppt_y</p:attrName>
                                        </p:attrNameLst>
                                      </p:cBhvr>
                                      <p:rCtr x="0" y="9884"/>
                                    </p:animMotion>
                                  </p:childTnLst>
                                </p:cTn>
                              </p:par>
                              <p:par>
                                <p:cTn id="20" presetID="42" presetClass="path" presetSubtype="0" accel="50000" decel="50000" fill="hold" grpId="1" nodeType="withEffect">
                                  <p:stCondLst>
                                    <p:cond delay="0"/>
                                  </p:stCondLst>
                                  <p:childTnLst>
                                    <p:animMotion origin="layout" path="M 8.33333E-7 2.22222E-6 L 0.00017 0.19745 " pathEditMode="relative" rAng="0" ptsTypes="AA">
                                      <p:cBhvr>
                                        <p:cTn id="21" dur="2000" fill="hold"/>
                                        <p:tgtEl>
                                          <p:spTgt spid="463"/>
                                        </p:tgtEl>
                                        <p:attrNameLst>
                                          <p:attrName>ppt_x</p:attrName>
                                          <p:attrName>ppt_y</p:attrName>
                                        </p:attrNameLst>
                                      </p:cBhvr>
                                      <p:rCtr x="0" y="9861"/>
                                    </p:animMotion>
                                  </p:childTnLst>
                                </p:cTn>
                              </p:par>
                              <p:par>
                                <p:cTn id="22" presetID="10" presetClass="entr" presetSubtype="0" fill="hold" grpId="0" nodeType="withEffect">
                                  <p:stCondLst>
                                    <p:cond delay="0"/>
                                  </p:stCondLst>
                                  <p:childTnLst>
                                    <p:set>
                                      <p:cBhvr>
                                        <p:cTn id="23" dur="1" fill="hold">
                                          <p:stCondLst>
                                            <p:cond delay="0"/>
                                          </p:stCondLst>
                                        </p:cTn>
                                        <p:tgtEl>
                                          <p:spTgt spid="465"/>
                                        </p:tgtEl>
                                        <p:attrNameLst>
                                          <p:attrName>style.visibility</p:attrName>
                                        </p:attrNameLst>
                                      </p:cBhvr>
                                      <p:to>
                                        <p:strVal val="visible"/>
                                      </p:to>
                                    </p:set>
                                    <p:animEffect transition="in" filter="fade">
                                      <p:cBhvr>
                                        <p:cTn id="24" dur="2000"/>
                                        <p:tgtEl>
                                          <p:spTgt spid="4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6"/>
                                        </p:tgtEl>
                                        <p:attrNameLst>
                                          <p:attrName>style.visibility</p:attrName>
                                        </p:attrNameLst>
                                      </p:cBhvr>
                                      <p:to>
                                        <p:strVal val="visible"/>
                                      </p:to>
                                    </p:set>
                                    <p:animEffect transition="in" filter="fade">
                                      <p:cBhvr>
                                        <p:cTn id="27" dur="2000"/>
                                        <p:tgtEl>
                                          <p:spTgt spid="46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0" presetClass="path" presetSubtype="0" accel="50000" decel="50000" fill="hold" grpId="1" nodeType="clickEffect">
                                  <p:stCondLst>
                                    <p:cond delay="0"/>
                                  </p:stCondLst>
                                  <p:childTnLst>
                                    <p:animMotion origin="layout" path="M 5E-6 3.33333E-6 L 5E-6 0.19305 C 5E-6 0.27963 -0.07362 0.38611 -0.13316 0.38611 L -0.26598 0.38611 " pathEditMode="relative" rAng="5400000" ptsTypes="FfFF">
                                      <p:cBhvr>
                                        <p:cTn id="39" dur="2000" fill="hold"/>
                                        <p:tgtEl>
                                          <p:spTgt spid="466"/>
                                        </p:tgtEl>
                                        <p:attrNameLst>
                                          <p:attrName>ppt_x</p:attrName>
                                          <p:attrName>ppt_y</p:attrName>
                                        </p:attrNameLst>
                                      </p:cBhvr>
                                      <p:rCtr x="-13299" y="19306"/>
                                    </p:animMotion>
                                  </p:childTnLst>
                                </p:cTn>
                              </p:par>
                              <p:par>
                                <p:cTn id="40" presetID="42" presetClass="path" presetSubtype="0" accel="50000" decel="50000" fill="hold" grpId="3" nodeType="withEffect">
                                  <p:stCondLst>
                                    <p:cond delay="0"/>
                                  </p:stCondLst>
                                  <p:childTnLst>
                                    <p:animMotion origin="layout" path="M 2.77778E-7 0.19792 L 2.77778E-7 0.46181 " pathEditMode="relative" rAng="0" ptsTypes="AA">
                                      <p:cBhvr>
                                        <p:cTn id="41" dur="1400" fill="hold"/>
                                        <p:tgtEl>
                                          <p:spTgt spid="461"/>
                                        </p:tgtEl>
                                        <p:attrNameLst>
                                          <p:attrName>ppt_x</p:attrName>
                                          <p:attrName>ppt_y</p:attrName>
                                        </p:attrNameLst>
                                      </p:cBhvr>
                                      <p:rCtr x="0" y="13194"/>
                                    </p:animMotion>
                                  </p:childTnLst>
                                </p:cTn>
                              </p:par>
                              <p:par>
                                <p:cTn id="42" presetID="10" presetClass="exit" presetSubtype="0" fill="hold" grpId="2" nodeType="withEffect">
                                  <p:stCondLst>
                                    <p:cond delay="900"/>
                                  </p:stCondLst>
                                  <p:childTnLst>
                                    <p:animEffect transition="out" filter="fade">
                                      <p:cBhvr>
                                        <p:cTn id="43" dur="1000"/>
                                        <p:tgtEl>
                                          <p:spTgt spid="461"/>
                                        </p:tgtEl>
                                      </p:cBhvr>
                                    </p:animEffect>
                                    <p:set>
                                      <p:cBhvr>
                                        <p:cTn id="44" dur="1" fill="hold">
                                          <p:stCondLst>
                                            <p:cond delay="999"/>
                                          </p:stCondLst>
                                        </p:cTn>
                                        <p:tgtEl>
                                          <p:spTgt spid="461"/>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2" nodeType="afterEffect">
                                  <p:stCondLst>
                                    <p:cond delay="0"/>
                                  </p:stCondLst>
                                  <p:childTnLst>
                                    <p:animEffect transition="out" filter="fade">
                                      <p:cBhvr>
                                        <p:cTn id="47" dur="500"/>
                                        <p:tgtEl>
                                          <p:spTgt spid="463"/>
                                        </p:tgtEl>
                                      </p:cBhvr>
                                    </p:animEffect>
                                    <p:set>
                                      <p:cBhvr>
                                        <p:cTn id="48" dur="1" fill="hold">
                                          <p:stCondLst>
                                            <p:cond delay="499"/>
                                          </p:stCondLst>
                                        </p:cTn>
                                        <p:tgtEl>
                                          <p:spTgt spid="46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65"/>
                                        </p:tgtEl>
                                      </p:cBhvr>
                                    </p:animEffect>
                                    <p:set>
                                      <p:cBhvr>
                                        <p:cTn id="51" dur="1" fill="hold">
                                          <p:stCondLst>
                                            <p:cond delay="499"/>
                                          </p:stCondLst>
                                        </p:cTn>
                                        <p:tgtEl>
                                          <p:spTgt spid="46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88"/>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3" grpId="1" animBg="1"/>
      <p:bldP spid="463" grpId="2" animBg="1"/>
      <p:bldP spid="465" grpId="0" animBg="1"/>
      <p:bldP spid="465" grpId="1" animBg="1"/>
      <p:bldP spid="466" grpId="0" animBg="1"/>
      <p:bldP spid="466" grpId="1" animBg="1"/>
      <p:bldP spid="87" grpId="0"/>
      <p:bldP spid="88" grpId="0"/>
      <p:bldP spid="88" grpId="1"/>
      <p:bldP spid="94" grpId="0" animBg="1"/>
      <p:bldP spid="95" grpId="0" animBg="1"/>
      <p:bldP spid="461" grpId="0" animBg="1"/>
      <p:bldP spid="461" grpId="1" animBg="1"/>
      <p:bldP spid="461" grpId="2" animBg="1"/>
      <p:bldP spid="461" grpId="3"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1196385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23688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317445209"/>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3458385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552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418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Tree>
    <p:extLst>
      <p:ext uri="{BB962C8B-B14F-4D97-AF65-F5344CB8AC3E}">
        <p14:creationId xmlns:p14="http://schemas.microsoft.com/office/powerpoint/2010/main" val="3671389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08050" y="2438400"/>
            <a:ext cx="6254750" cy="1983004"/>
            <a:chOff x="908050" y="2438400"/>
            <a:chExt cx="6254750" cy="1983004"/>
          </a:xfrm>
        </p:grpSpPr>
        <p:cxnSp>
          <p:nvCxnSpPr>
            <p:cNvPr id="265" name="Straight Arrow Connector 264"/>
            <p:cNvCxnSpPr/>
            <p:nvPr/>
          </p:nvCxnSpPr>
          <p:spPr>
            <a:xfrm flipV="1">
              <a:off x="3865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081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09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4937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365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79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endCxn id="201" idx="3"/>
            </p:cNvCxnSpPr>
            <p:nvPr/>
          </p:nvCxnSpPr>
          <p:spPr>
            <a:xfrm flipH="1">
              <a:off x="1273810" y="2775484"/>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908050" y="2592604"/>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3" name="Oval 202"/>
            <p:cNvSpPr/>
            <p:nvPr/>
          </p:nvSpPr>
          <p:spPr>
            <a:xfrm>
              <a:off x="3689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32320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27748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23176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18604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1403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73810" y="3242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08050" y="3059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89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20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748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176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04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3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73810" y="3699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08050" y="3516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89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20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748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176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04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3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73810" y="4156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08050" y="3973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89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20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748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176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04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3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12" name="Straight Arrow Connector 311"/>
            <p:cNvCxnSpPr/>
            <p:nvPr/>
          </p:nvCxnSpPr>
          <p:spPr>
            <a:xfrm>
              <a:off x="4413248" y="2667000"/>
              <a:ext cx="0" cy="1592892"/>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37050" y="25853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37050" y="4259892"/>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26482" y="3276600"/>
              <a:ext cx="27363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Far Segment</a:t>
              </a:r>
              <a:endParaRPr lang="en-US" sz="3200" b="1" i="1">
                <a:solidFill>
                  <a:prstClr val="white">
                    <a:lumMod val="75000"/>
                  </a:prstClr>
                </a:solidFill>
                <a:latin typeface="Calibri"/>
              </a:endParaRPr>
            </a:p>
          </p:txBody>
        </p:sp>
      </p:grpSp>
      <p:grpSp>
        <p:nvGrpSpPr>
          <p:cNvPr id="3" name="Group 2"/>
          <p:cNvGrpSpPr/>
          <p:nvPr/>
        </p:nvGrpSpPr>
        <p:grpSpPr>
          <a:xfrm>
            <a:off x="908050" y="2438400"/>
            <a:ext cx="6407150" cy="1983004"/>
            <a:chOff x="914400" y="2590800"/>
            <a:chExt cx="6407150" cy="1983004"/>
          </a:xfrm>
        </p:grpSpPr>
        <p:cxnSp>
          <p:nvCxnSpPr>
            <p:cNvPr id="86" name="Straight Arrow Connector 85"/>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3"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914400" y="274500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94" name="Oval 93"/>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5" name="Oval 9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6" name="Oval 95"/>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7" name="Oval 9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8" name="Oval 97"/>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9" name="Oval 98"/>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0" name="Straight Arrow Connector 99"/>
            <p:cNvCxnSpPr>
              <a:endCxn id="101"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914400" y="32117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02" name="Oval 101"/>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3" name="Oval 102"/>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4" name="Oval 103"/>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5" name="Oval 104"/>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6" name="Oval 105"/>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7" name="Oval 106"/>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8" name="Straight Arrow Connector 107"/>
            <p:cNvCxnSpPr>
              <a:endCxn id="10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914400" y="36689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0" name="Oval 109"/>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1" name="Oval 110"/>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2" name="Oval 111"/>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3" name="Oval 112"/>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4" name="Oval 113"/>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5" name="Oval 114"/>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16" name="Straight Arrow Connector 115"/>
            <p:cNvCxnSpPr>
              <a:endCxn id="117"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14400" y="41261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8" name="Oval 117"/>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9" name="Oval 118"/>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0" name="Oval 119"/>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1" name="Oval 120"/>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2" name="Oval 121"/>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3" name="Oval 12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24" name="Straight Arrow Connector 123"/>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4432832" y="3429000"/>
              <a:ext cx="28887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Near Segment Access</a:t>
            </a:r>
            <a:endParaRPr lang="en-US"/>
          </a:p>
        </p:txBody>
      </p:sp>
      <p:sp>
        <p:nvSpPr>
          <p:cNvPr id="200" name="Rectangle 199"/>
          <p:cNvSpPr/>
          <p:nvPr/>
        </p:nvSpPr>
        <p:spPr>
          <a:xfrm>
            <a:off x="3684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67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32273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01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701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29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23129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4957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18557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385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1398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1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endCxn id="244" idx="3"/>
          </p:cNvCxnSpPr>
          <p:nvPr/>
        </p:nvCxnSpPr>
        <p:spPr>
          <a:xfrm flipH="1">
            <a:off x="127381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0805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89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20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748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176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04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3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7381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0805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89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20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748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176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04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3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001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2381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2381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344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3722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4960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32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04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676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3250" y="5029198"/>
            <a:ext cx="366395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sp>
        <p:nvSpPr>
          <p:cNvPr id="319" name="Rectangle 318"/>
          <p:cNvSpPr/>
          <p:nvPr/>
        </p:nvSpPr>
        <p:spPr>
          <a:xfrm>
            <a:off x="4419600" y="4343400"/>
            <a:ext cx="3733800" cy="4517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b="1" dirty="0" smtClean="0"/>
              <a:t>Turn </a:t>
            </a:r>
            <a:r>
              <a:rPr lang="en-US" sz="3200" b="1" i="1" dirty="0" smtClean="0">
                <a:solidFill>
                  <a:srgbClr val="FF0000"/>
                </a:solidFill>
              </a:rPr>
              <a:t>off</a:t>
            </a:r>
            <a:r>
              <a:rPr lang="en-US" sz="3200" b="1" dirty="0" smtClean="0"/>
              <a:t> the isolation transistor</a:t>
            </a:r>
            <a:endParaRPr lang="en-US" sz="3200" dirty="0" smtClean="0"/>
          </a:p>
        </p:txBody>
      </p:sp>
      <p:sp>
        <p:nvSpPr>
          <p:cNvPr id="129" name="Rectangle 128"/>
          <p:cNvSpPr/>
          <p:nvPr/>
        </p:nvSpPr>
        <p:spPr>
          <a:xfrm>
            <a:off x="4419600" y="4308230"/>
            <a:ext cx="441960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FF0000"/>
                </a:solidFill>
                <a:latin typeface="Calibri"/>
              </a:rPr>
              <a:t>off</a:t>
            </a:r>
            <a:r>
              <a:rPr lang="en-US" sz="3200" b="1" i="1" smtClean="0">
                <a:solidFill>
                  <a:prstClr val="black"/>
                </a:solidFill>
                <a:latin typeface="Calibri"/>
              </a:rPr>
              <a:t>)</a:t>
            </a:r>
            <a:endParaRPr lang="en-US" sz="3200" b="1" i="1">
              <a:solidFill>
                <a:prstClr val="black"/>
              </a:solidFill>
              <a:latin typeface="Calibri"/>
            </a:endParaRPr>
          </a:p>
        </p:txBody>
      </p:sp>
      <p:sp>
        <p:nvSpPr>
          <p:cNvPr id="130" name="Rectangle 129"/>
          <p:cNvSpPr/>
          <p:nvPr/>
        </p:nvSpPr>
        <p:spPr>
          <a:xfrm>
            <a:off x="4419600" y="5714998"/>
            <a:ext cx="41910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133" name="Content Placeholder 2"/>
          <p:cNvSpPr txBox="1">
            <a:spLocks/>
          </p:cNvSpPr>
          <p:nvPr/>
        </p:nvSpPr>
        <p:spPr>
          <a:xfrm>
            <a:off x="679450" y="281794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135" name="Content Placeholder 2"/>
          <p:cNvSpPr txBox="1">
            <a:spLocks/>
          </p:cNvSpPr>
          <p:nvPr/>
        </p:nvSpPr>
        <p:spPr>
          <a:xfrm>
            <a:off x="679450" y="336658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a:solidFill>
                  <a:prstClr val="black"/>
                </a:solidFill>
                <a:latin typeface="Calibri"/>
                <a:sym typeface="Wingdings" pitchFamily="2" charset="2"/>
              </a:rPr>
              <a:t> </a:t>
            </a:r>
            <a:r>
              <a:rPr lang="en-US" sz="3200" b="1" dirty="0" smtClean="0">
                <a:solidFill>
                  <a:prstClr val="black"/>
                </a:solidFill>
                <a:latin typeface="Calibri"/>
                <a:sym typeface="Wingdings" pitchFamily="2" charset="2"/>
              </a:rPr>
              <a:t>     </a:t>
            </a:r>
            <a:r>
              <a:rPr lang="en-US" sz="3200" b="1" dirty="0" smtClean="0">
                <a:solidFill>
                  <a:prstClr val="black"/>
                </a:solidFill>
                <a:latin typeface="Calibri"/>
              </a:rPr>
              <a:t>Low latency &amp; </a:t>
            </a:r>
            <a:r>
              <a:rPr lang="en-US" sz="3200" b="1" dirty="0">
                <a:solidFill>
                  <a:prstClr val="black"/>
                </a:solidFill>
                <a:latin typeface="Calibri"/>
              </a:rPr>
              <a:t>l</a:t>
            </a:r>
            <a:r>
              <a:rPr lang="en-US" sz="3200" b="1" dirty="0" smtClean="0">
                <a:solidFill>
                  <a:prstClr val="black"/>
                </a:solidFill>
                <a:latin typeface="Calibri"/>
              </a:rPr>
              <a:t>ow power</a:t>
            </a:r>
          </a:p>
        </p:txBody>
      </p:sp>
      <p:sp>
        <p:nvSpPr>
          <p:cNvPr id="134" name="Content Placeholder 2"/>
          <p:cNvSpPr txBox="1">
            <a:spLocks/>
          </p:cNvSpPr>
          <p:nvPr/>
        </p:nvSpPr>
        <p:spPr>
          <a:xfrm>
            <a:off x="685800" y="2270760"/>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a:solidFill>
                  <a:prstClr val="black"/>
                </a:solidFill>
                <a:latin typeface="Calibri"/>
              </a:rPr>
              <a:t>b</a:t>
            </a:r>
            <a:r>
              <a:rPr lang="en-US" sz="3200" b="1" dirty="0" err="1" smtClean="0">
                <a:solidFill>
                  <a:prstClr val="black"/>
                </a:solidFill>
                <a:latin typeface="Calibri"/>
              </a:rPr>
              <a:t>itline</a:t>
            </a:r>
            <a:r>
              <a:rPr lang="en-US" sz="3200" b="1" dirty="0" smtClean="0">
                <a:solidFill>
                  <a:prstClr val="black"/>
                </a:solidFill>
                <a:latin typeface="Calibri"/>
              </a:rPr>
              <a:t> length</a:t>
            </a:r>
          </a:p>
        </p:txBody>
      </p:sp>
    </p:spTree>
    <p:extLst>
      <p:ext uri="{BB962C8B-B14F-4D97-AF65-F5344CB8AC3E}">
        <p14:creationId xmlns:p14="http://schemas.microsoft.com/office/powerpoint/2010/main" val="510074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3" grpId="0" animBg="1"/>
      <p:bldP spid="135" grpId="0" animBg="1"/>
      <p:bldP spid="13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1168" y="4724400"/>
            <a:ext cx="6795032" cy="992404"/>
            <a:chOff x="901168" y="4876800"/>
            <a:chExt cx="6795032" cy="992404"/>
          </a:xfrm>
        </p:grpSpPr>
        <p:cxnSp>
          <p:nvCxnSpPr>
            <p:cNvPr id="137" name="Straight Arrow Connector 136"/>
            <p:cNvCxnSpPr>
              <a:endCxn id="138" idx="3"/>
            </p:cNvCxnSpPr>
            <p:nvPr/>
          </p:nvCxnSpPr>
          <p:spPr>
            <a:xfrm flipH="1">
              <a:off x="1266928" y="5147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901168" y="4964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Oval 138"/>
            <p:cNvSpPr/>
            <p:nvPr/>
          </p:nvSpPr>
          <p:spPr>
            <a:xfrm>
              <a:off x="3682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0" name="Oval 139"/>
            <p:cNvSpPr/>
            <p:nvPr/>
          </p:nvSpPr>
          <p:spPr>
            <a:xfrm>
              <a:off x="32251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1" name="Oval 140"/>
            <p:cNvSpPr/>
            <p:nvPr/>
          </p:nvSpPr>
          <p:spPr>
            <a:xfrm>
              <a:off x="27679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2" name="Oval 141"/>
            <p:cNvSpPr/>
            <p:nvPr/>
          </p:nvSpPr>
          <p:spPr>
            <a:xfrm>
              <a:off x="23107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3" name="Oval 142"/>
            <p:cNvSpPr/>
            <p:nvPr/>
          </p:nvSpPr>
          <p:spPr>
            <a:xfrm>
              <a:off x="18535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4" name="Oval 143"/>
            <p:cNvSpPr/>
            <p:nvPr/>
          </p:nvSpPr>
          <p:spPr>
            <a:xfrm>
              <a:off x="1396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45" name="Straight Arrow Connector 144"/>
            <p:cNvCxnSpPr>
              <a:endCxn id="146" idx="3"/>
            </p:cNvCxnSpPr>
            <p:nvPr/>
          </p:nvCxnSpPr>
          <p:spPr>
            <a:xfrm flipH="1">
              <a:off x="1266928"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901168"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7" name="Oval 146"/>
            <p:cNvSpPr/>
            <p:nvPr/>
          </p:nvSpPr>
          <p:spPr>
            <a:xfrm>
              <a:off x="3682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Oval 147"/>
            <p:cNvSpPr/>
            <p:nvPr/>
          </p:nvSpPr>
          <p:spPr>
            <a:xfrm>
              <a:off x="32251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9" name="Oval 148"/>
            <p:cNvSpPr/>
            <p:nvPr/>
          </p:nvSpPr>
          <p:spPr>
            <a:xfrm>
              <a:off x="27679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0" name="Oval 149"/>
            <p:cNvSpPr/>
            <p:nvPr/>
          </p:nvSpPr>
          <p:spPr>
            <a:xfrm>
              <a:off x="23107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1" name="Oval 150"/>
            <p:cNvSpPr/>
            <p:nvPr/>
          </p:nvSpPr>
          <p:spPr>
            <a:xfrm>
              <a:off x="18535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2" name="Oval 151"/>
            <p:cNvSpPr/>
            <p:nvPr/>
          </p:nvSpPr>
          <p:spPr>
            <a:xfrm>
              <a:off x="1396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53" name="Straight Arrow Connector 152"/>
            <p:cNvCxnSpPr/>
            <p:nvPr/>
          </p:nvCxnSpPr>
          <p:spPr>
            <a:xfrm>
              <a:off x="4393134" y="5029200"/>
              <a:ext cx="0" cy="683929"/>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4316936" y="49475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4316936" y="5713129"/>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4406368" y="5181598"/>
              <a:ext cx="328983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Near Segment</a:t>
              </a:r>
              <a:endParaRPr lang="en-US" sz="3200" b="1" i="1">
                <a:solidFill>
                  <a:prstClr val="white">
                    <a:lumMod val="75000"/>
                  </a:prstClr>
                </a:solidFill>
                <a:latin typeface="Calibri"/>
              </a:endParaRPr>
            </a:p>
          </p:txBody>
        </p:sp>
        <p:cxnSp>
          <p:nvCxnSpPr>
            <p:cNvPr id="177" name="Straight Arrow Connector 176"/>
            <p:cNvCxnSpPr/>
            <p:nvPr/>
          </p:nvCxnSpPr>
          <p:spPr>
            <a:xfrm flipV="1">
              <a:off x="3860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033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461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4889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317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74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02017" y="4724400"/>
            <a:ext cx="6565582" cy="992404"/>
            <a:chOff x="4572000" y="6234964"/>
            <a:chExt cx="6565582" cy="992404"/>
          </a:xfrm>
        </p:grpSpPr>
        <p:cxnSp>
          <p:nvCxnSpPr>
            <p:cNvPr id="188" name="Straight Arrow Connector 187"/>
            <p:cNvCxnSpPr/>
            <p:nvPr/>
          </p:nvCxnSpPr>
          <p:spPr>
            <a:xfrm flipV="1">
              <a:off x="7531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0741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66169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61597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57025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5245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01" idx="3"/>
            </p:cNvCxnSpPr>
            <p:nvPr/>
          </p:nvCxnSpPr>
          <p:spPr>
            <a:xfrm flipH="1">
              <a:off x="4937760" y="65053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72000" y="63224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4" name="Oval 103"/>
            <p:cNvSpPr/>
            <p:nvPr/>
          </p:nvSpPr>
          <p:spPr>
            <a:xfrm>
              <a:off x="7353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7" name="Oval 106"/>
            <p:cNvSpPr/>
            <p:nvPr/>
          </p:nvSpPr>
          <p:spPr>
            <a:xfrm>
              <a:off x="68960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0" name="Oval 109"/>
            <p:cNvSpPr/>
            <p:nvPr/>
          </p:nvSpPr>
          <p:spPr>
            <a:xfrm>
              <a:off x="64388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59816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55244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5067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0" name="Straight Arrow Connector 169"/>
            <p:cNvCxnSpPr>
              <a:endCxn id="171" idx="3"/>
            </p:cNvCxnSpPr>
            <p:nvPr/>
          </p:nvCxnSpPr>
          <p:spPr>
            <a:xfrm flipH="1">
              <a:off x="4937760" y="69625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4572000" y="67796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2" name="Oval 171"/>
            <p:cNvSpPr/>
            <p:nvPr/>
          </p:nvSpPr>
          <p:spPr>
            <a:xfrm>
              <a:off x="7353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8960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4388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9816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5244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067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a:off x="8063966" y="6387364"/>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flipV="1">
              <a:off x="7987768" y="6305727"/>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V="1">
              <a:off x="7987768" y="7071293"/>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8077199" y="6539762"/>
              <a:ext cx="306038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Far Segment Access</a:t>
            </a:r>
            <a:endParaRPr lang="en-US"/>
          </a:p>
        </p:txBody>
      </p:sp>
      <p:sp>
        <p:nvSpPr>
          <p:cNvPr id="320" name="Content Placeholder 2"/>
          <p:cNvSpPr>
            <a:spLocks noGrp="1"/>
          </p:cNvSpPr>
          <p:nvPr>
            <p:ph idx="1"/>
          </p:nvPr>
        </p:nvSpPr>
        <p:spPr>
          <a:xfrm>
            <a:off x="365760" y="914400"/>
            <a:ext cx="8610600" cy="1828800"/>
          </a:xfrm>
          <a:ln>
            <a:noFill/>
          </a:ln>
        </p:spPr>
        <p:txBody>
          <a:bodyPr/>
          <a:lstStyle/>
          <a:p>
            <a:pPr>
              <a:lnSpc>
                <a:spcPct val="90000"/>
              </a:lnSpc>
            </a:pPr>
            <a:r>
              <a:rPr lang="en-US" sz="3200" b="1" dirty="0" smtClean="0"/>
              <a:t>Turn </a:t>
            </a:r>
            <a:r>
              <a:rPr lang="en-US" sz="3200" b="1" i="1" dirty="0" smtClean="0">
                <a:solidFill>
                  <a:srgbClr val="0000FF"/>
                </a:solidFill>
              </a:rPr>
              <a:t>on</a:t>
            </a:r>
            <a:r>
              <a:rPr lang="en-US" sz="3200" b="1" dirty="0" smtClean="0"/>
              <a:t> the isolation transistor</a:t>
            </a:r>
            <a:endParaRPr lang="en-US" sz="3200" dirty="0" smtClean="0"/>
          </a:p>
        </p:txBody>
      </p:sp>
      <p:sp>
        <p:nvSpPr>
          <p:cNvPr id="93" name="Rectangle 92"/>
          <p:cNvSpPr/>
          <p:nvPr/>
        </p:nvSpPr>
        <p:spPr>
          <a:xfrm>
            <a:off x="3677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7" name="Rectangle 96"/>
          <p:cNvSpPr/>
          <p:nvPr/>
        </p:nvSpPr>
        <p:spPr>
          <a:xfrm>
            <a:off x="32204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0" name="Rectangle 99"/>
          <p:cNvSpPr/>
          <p:nvPr/>
        </p:nvSpPr>
        <p:spPr>
          <a:xfrm>
            <a:off x="27632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3" name="Rectangle 102"/>
          <p:cNvSpPr/>
          <p:nvPr/>
        </p:nvSpPr>
        <p:spPr>
          <a:xfrm>
            <a:off x="23060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6" name="Rectangle 105"/>
          <p:cNvSpPr/>
          <p:nvPr/>
        </p:nvSpPr>
        <p:spPr>
          <a:xfrm>
            <a:off x="18488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9" name="Rectangle 108"/>
          <p:cNvSpPr/>
          <p:nvPr/>
        </p:nvSpPr>
        <p:spPr>
          <a:xfrm>
            <a:off x="1391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1571327" y="4419600"/>
            <a:ext cx="2289399" cy="304800"/>
            <a:chOff x="1571327" y="4572000"/>
            <a:chExt cx="2289399" cy="304800"/>
          </a:xfrm>
        </p:grpSpPr>
        <p:cxnSp>
          <p:nvCxnSpPr>
            <p:cNvPr id="156" name="Straight Arrow Connector 155"/>
            <p:cNvCxnSpPr/>
            <p:nvPr/>
          </p:nvCxnSpPr>
          <p:spPr>
            <a:xfrm flipV="1">
              <a:off x="1571327" y="4572000"/>
              <a:ext cx="0" cy="304800"/>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2029654" y="4573804"/>
              <a:ext cx="685"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flipV="1">
              <a:off x="24868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29440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34012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flipV="1">
              <a:off x="3860501" y="4572000"/>
              <a:ext cx="225" cy="302996"/>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01168" y="2438400"/>
            <a:ext cx="6337832" cy="1983004"/>
            <a:chOff x="901168" y="2590800"/>
            <a:chExt cx="6337832" cy="1983004"/>
          </a:xfrm>
        </p:grpSpPr>
        <p:cxnSp>
          <p:nvCxnSpPr>
            <p:cNvPr id="86" name="Straight Arrow Connector 85"/>
            <p:cNvCxnSpPr/>
            <p:nvPr/>
          </p:nvCxnSpPr>
          <p:spPr>
            <a:xfrm flipV="1">
              <a:off x="3858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012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440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4868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296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72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4" idx="3"/>
            </p:cNvCxnSpPr>
            <p:nvPr/>
          </p:nvCxnSpPr>
          <p:spPr>
            <a:xfrm flipH="1">
              <a:off x="1266928"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901168"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6" name="Oval 95"/>
            <p:cNvSpPr/>
            <p:nvPr/>
          </p:nvSpPr>
          <p:spPr>
            <a:xfrm>
              <a:off x="3682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99" name="Oval 98"/>
            <p:cNvSpPr/>
            <p:nvPr/>
          </p:nvSpPr>
          <p:spPr>
            <a:xfrm>
              <a:off x="32251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2" name="Oval 101"/>
            <p:cNvSpPr/>
            <p:nvPr/>
          </p:nvSpPr>
          <p:spPr>
            <a:xfrm>
              <a:off x="27679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5" name="Oval 104"/>
            <p:cNvSpPr/>
            <p:nvPr/>
          </p:nvSpPr>
          <p:spPr>
            <a:xfrm>
              <a:off x="23107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8" name="Oval 107"/>
            <p:cNvSpPr/>
            <p:nvPr/>
          </p:nvSpPr>
          <p:spPr>
            <a:xfrm>
              <a:off x="18535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1" name="Oval 110"/>
            <p:cNvSpPr/>
            <p:nvPr/>
          </p:nvSpPr>
          <p:spPr>
            <a:xfrm>
              <a:off x="1396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12" name="Straight Arrow Connector 111"/>
            <p:cNvCxnSpPr>
              <a:endCxn id="113" idx="3"/>
            </p:cNvCxnSpPr>
            <p:nvPr/>
          </p:nvCxnSpPr>
          <p:spPr>
            <a:xfrm flipH="1">
              <a:off x="1266928"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901168"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4" name="Oval 113"/>
            <p:cNvSpPr/>
            <p:nvPr/>
          </p:nvSpPr>
          <p:spPr>
            <a:xfrm>
              <a:off x="3682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5" name="Oval 114"/>
            <p:cNvSpPr/>
            <p:nvPr/>
          </p:nvSpPr>
          <p:spPr>
            <a:xfrm>
              <a:off x="32251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6" name="Oval 115"/>
            <p:cNvSpPr/>
            <p:nvPr/>
          </p:nvSpPr>
          <p:spPr>
            <a:xfrm>
              <a:off x="27679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7" name="Oval 116"/>
            <p:cNvSpPr/>
            <p:nvPr/>
          </p:nvSpPr>
          <p:spPr>
            <a:xfrm>
              <a:off x="23107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8" name="Oval 117"/>
            <p:cNvSpPr/>
            <p:nvPr/>
          </p:nvSpPr>
          <p:spPr>
            <a:xfrm>
              <a:off x="18535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Oval 118"/>
            <p:cNvSpPr/>
            <p:nvPr/>
          </p:nvSpPr>
          <p:spPr>
            <a:xfrm>
              <a:off x="1396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0" name="Straight Arrow Connector 119"/>
            <p:cNvCxnSpPr>
              <a:endCxn id="121" idx="3"/>
            </p:cNvCxnSpPr>
            <p:nvPr/>
          </p:nvCxnSpPr>
          <p:spPr>
            <a:xfrm flipH="1">
              <a:off x="1266928"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901168"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Oval 121"/>
            <p:cNvSpPr/>
            <p:nvPr/>
          </p:nvSpPr>
          <p:spPr>
            <a:xfrm>
              <a:off x="3682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3" name="Oval 122"/>
            <p:cNvSpPr/>
            <p:nvPr/>
          </p:nvSpPr>
          <p:spPr>
            <a:xfrm>
              <a:off x="32251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4" name="Oval 123"/>
            <p:cNvSpPr/>
            <p:nvPr/>
          </p:nvSpPr>
          <p:spPr>
            <a:xfrm>
              <a:off x="27679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5" name="Oval 124"/>
            <p:cNvSpPr/>
            <p:nvPr/>
          </p:nvSpPr>
          <p:spPr>
            <a:xfrm>
              <a:off x="23107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6" name="Oval 125"/>
            <p:cNvSpPr/>
            <p:nvPr/>
          </p:nvSpPr>
          <p:spPr>
            <a:xfrm>
              <a:off x="18535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7" name="Oval 126"/>
            <p:cNvSpPr/>
            <p:nvPr/>
          </p:nvSpPr>
          <p:spPr>
            <a:xfrm>
              <a:off x="1396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8" name="Straight Arrow Connector 127"/>
            <p:cNvCxnSpPr>
              <a:endCxn id="129" idx="3"/>
            </p:cNvCxnSpPr>
            <p:nvPr/>
          </p:nvCxnSpPr>
          <p:spPr>
            <a:xfrm flipH="1">
              <a:off x="1266928"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901168"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0" name="Oval 129"/>
            <p:cNvSpPr/>
            <p:nvPr/>
          </p:nvSpPr>
          <p:spPr>
            <a:xfrm>
              <a:off x="3682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1" name="Oval 130"/>
            <p:cNvSpPr/>
            <p:nvPr/>
          </p:nvSpPr>
          <p:spPr>
            <a:xfrm>
              <a:off x="32251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2" name="Oval 131"/>
            <p:cNvSpPr/>
            <p:nvPr/>
          </p:nvSpPr>
          <p:spPr>
            <a:xfrm>
              <a:off x="27679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3" name="Oval 132"/>
            <p:cNvSpPr/>
            <p:nvPr/>
          </p:nvSpPr>
          <p:spPr>
            <a:xfrm>
              <a:off x="23107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5" name="Oval 134"/>
            <p:cNvSpPr/>
            <p:nvPr/>
          </p:nvSpPr>
          <p:spPr>
            <a:xfrm>
              <a:off x="18535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6" name="Oval 135"/>
            <p:cNvSpPr/>
            <p:nvPr/>
          </p:nvSpPr>
          <p:spPr>
            <a:xfrm>
              <a:off x="1396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3" name="Straight Arrow Connector 162"/>
            <p:cNvCxnSpPr/>
            <p:nvPr/>
          </p:nvCxnSpPr>
          <p:spPr>
            <a:xfrm>
              <a:off x="4406366"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flipV="1">
              <a:off x="4330168"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4330168"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419600" y="3429000"/>
              <a:ext cx="2819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85" name="Rectangle 84"/>
          <p:cNvSpPr/>
          <p:nvPr/>
        </p:nvSpPr>
        <p:spPr>
          <a:xfrm>
            <a:off x="4419600" y="4343399"/>
            <a:ext cx="3733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grpSp>
        <p:nvGrpSpPr>
          <p:cNvPr id="194" name="Group 193"/>
          <p:cNvGrpSpPr/>
          <p:nvPr/>
        </p:nvGrpSpPr>
        <p:grpSpPr>
          <a:xfrm>
            <a:off x="1570270" y="4419600"/>
            <a:ext cx="2439752" cy="304800"/>
            <a:chOff x="1725846" y="4724400"/>
            <a:chExt cx="2439752" cy="304800"/>
          </a:xfrm>
        </p:grpSpPr>
        <p:cxnSp>
          <p:nvCxnSpPr>
            <p:cNvPr id="195" name="Straight Arrow Connector 194"/>
            <p:cNvCxnSpPr/>
            <p:nvPr/>
          </p:nvCxnSpPr>
          <p:spPr>
            <a:xfrm flipV="1">
              <a:off x="1725846" y="47262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2189621"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26484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31056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35628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40200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01" name="Rectangle 200"/>
          <p:cNvSpPr/>
          <p:nvPr/>
        </p:nvSpPr>
        <p:spPr>
          <a:xfrm>
            <a:off x="4419600" y="4306635"/>
            <a:ext cx="455676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0000FF"/>
                </a:solidFill>
                <a:latin typeface="Calibri"/>
              </a:rPr>
              <a:t>on</a:t>
            </a:r>
            <a:r>
              <a:rPr lang="en-US" sz="3200" b="1" i="1" smtClean="0">
                <a:solidFill>
                  <a:prstClr val="black"/>
                </a:solidFill>
                <a:latin typeface="Calibri"/>
              </a:rPr>
              <a:t>)</a:t>
            </a:r>
            <a:endParaRPr lang="en-US" sz="3200" b="1" i="1">
              <a:solidFill>
                <a:prstClr val="black"/>
              </a:solidFill>
              <a:latin typeface="Calibri"/>
            </a:endParaRPr>
          </a:p>
        </p:txBody>
      </p:sp>
      <p:grpSp>
        <p:nvGrpSpPr>
          <p:cNvPr id="7" name="Group 6"/>
          <p:cNvGrpSpPr/>
          <p:nvPr/>
        </p:nvGrpSpPr>
        <p:grpSpPr>
          <a:xfrm>
            <a:off x="1508125" y="4422775"/>
            <a:ext cx="2438400" cy="304800"/>
            <a:chOff x="1498600" y="4584700"/>
            <a:chExt cx="2438400" cy="304800"/>
          </a:xfrm>
        </p:grpSpPr>
        <p:grpSp>
          <p:nvGrpSpPr>
            <p:cNvPr id="202" name="Group 201"/>
            <p:cNvGrpSpPr/>
            <p:nvPr/>
          </p:nvGrpSpPr>
          <p:grpSpPr>
            <a:xfrm>
              <a:off x="1498600" y="4599941"/>
              <a:ext cx="152400" cy="289559"/>
              <a:chOff x="7460457" y="4892041"/>
              <a:chExt cx="152400" cy="289559"/>
            </a:xfrm>
          </p:grpSpPr>
          <p:cxnSp>
            <p:nvCxnSpPr>
              <p:cNvPr id="203" name="Straight Arrow Connector 20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1955800" y="4584700"/>
              <a:ext cx="152400" cy="289559"/>
              <a:chOff x="7460457" y="4892041"/>
              <a:chExt cx="152400" cy="289559"/>
            </a:xfrm>
          </p:grpSpPr>
          <p:cxnSp>
            <p:nvCxnSpPr>
              <p:cNvPr id="213" name="Straight Arrow Connector 21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2413000" y="4599941"/>
              <a:ext cx="152400" cy="289559"/>
              <a:chOff x="7460457" y="4892041"/>
              <a:chExt cx="152400" cy="289559"/>
            </a:xfrm>
          </p:grpSpPr>
          <p:cxnSp>
            <p:nvCxnSpPr>
              <p:cNvPr id="223" name="Straight Arrow Connector 22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870200" y="4584700"/>
              <a:ext cx="152400" cy="289559"/>
              <a:chOff x="7460457" y="4892041"/>
              <a:chExt cx="152400" cy="289559"/>
            </a:xfrm>
          </p:grpSpPr>
          <p:cxnSp>
            <p:nvCxnSpPr>
              <p:cNvPr id="233" name="Straight Arrow Connector 23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3327400" y="4599941"/>
              <a:ext cx="152400" cy="289559"/>
              <a:chOff x="7460457" y="4892041"/>
              <a:chExt cx="152400" cy="289559"/>
            </a:xfrm>
          </p:grpSpPr>
          <p:cxnSp>
            <p:nvCxnSpPr>
              <p:cNvPr id="243" name="Straight Arrow Connector 24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3784600" y="4584700"/>
              <a:ext cx="152400" cy="289559"/>
              <a:chOff x="7460457" y="4892041"/>
              <a:chExt cx="152400" cy="289559"/>
            </a:xfrm>
          </p:grpSpPr>
          <p:cxnSp>
            <p:nvCxnSpPr>
              <p:cNvPr id="253" name="Straight Arrow Connector 25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sp>
        <p:nvSpPr>
          <p:cNvPr id="262" name="Rectangle 261"/>
          <p:cNvSpPr/>
          <p:nvPr/>
        </p:nvSpPr>
        <p:spPr>
          <a:xfrm>
            <a:off x="4419600" y="5714998"/>
            <a:ext cx="3962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
        <p:nvSpPr>
          <p:cNvPr id="263" name="Content Placeholder 2"/>
          <p:cNvSpPr txBox="1">
            <a:spLocks/>
          </p:cNvSpPr>
          <p:nvPr/>
        </p:nvSpPr>
        <p:spPr>
          <a:xfrm>
            <a:off x="679450" y="230269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Large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264" name="Content Placeholder 2"/>
          <p:cNvSpPr txBox="1">
            <a:spLocks/>
          </p:cNvSpPr>
          <p:nvPr/>
        </p:nvSpPr>
        <p:spPr>
          <a:xfrm>
            <a:off x="679450" y="2842261"/>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resistance of isolation transistor</a:t>
            </a:r>
          </a:p>
        </p:txBody>
      </p:sp>
      <p:sp>
        <p:nvSpPr>
          <p:cNvPr id="265" name="Content Placeholder 2"/>
          <p:cNvSpPr txBox="1">
            <a:spLocks/>
          </p:cNvSpPr>
          <p:nvPr/>
        </p:nvSpPr>
        <p:spPr>
          <a:xfrm>
            <a:off x="679450" y="175405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Long </a:t>
            </a:r>
            <a:r>
              <a:rPr lang="en-US" sz="3200" b="1" dirty="0" err="1" smtClean="0">
                <a:solidFill>
                  <a:prstClr val="black"/>
                </a:solidFill>
                <a:latin typeface="Calibri"/>
              </a:rPr>
              <a:t>bitline</a:t>
            </a:r>
            <a:r>
              <a:rPr lang="en-US" sz="3200" b="1" dirty="0" smtClean="0">
                <a:solidFill>
                  <a:prstClr val="black"/>
                </a:solidFill>
                <a:latin typeface="Calibri"/>
              </a:rPr>
              <a:t> length</a:t>
            </a:r>
          </a:p>
        </p:txBody>
      </p:sp>
      <p:sp>
        <p:nvSpPr>
          <p:cNvPr id="266" name="Content Placeholder 2"/>
          <p:cNvSpPr txBox="1">
            <a:spLocks/>
          </p:cNvSpPr>
          <p:nvPr/>
        </p:nvSpPr>
        <p:spPr>
          <a:xfrm>
            <a:off x="685800" y="3384732"/>
            <a:ext cx="76962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     </a:t>
            </a:r>
            <a:r>
              <a:rPr lang="en-US" sz="3200" b="1" dirty="0" smtClean="0">
                <a:solidFill>
                  <a:prstClr val="black"/>
                </a:solidFill>
                <a:latin typeface="Calibri"/>
                <a:sym typeface="Wingdings" pitchFamily="2" charset="2"/>
              </a:rPr>
              <a:t> </a:t>
            </a:r>
            <a:r>
              <a:rPr lang="en-US" sz="3200" b="1" dirty="0" smtClean="0">
                <a:solidFill>
                  <a:prstClr val="black"/>
                </a:solidFill>
                <a:latin typeface="Calibri"/>
              </a:rPr>
              <a:t>High latency &amp; high power</a:t>
            </a:r>
          </a:p>
        </p:txBody>
      </p:sp>
    </p:spTree>
    <p:extLst>
      <p:ext uri="{BB962C8B-B14F-4D97-AF65-F5344CB8AC3E}">
        <p14:creationId xmlns:p14="http://schemas.microsoft.com/office/powerpoint/2010/main" val="660906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63" grpId="0" animBg="1"/>
      <p:bldP spid="264" grpId="0" animBg="1"/>
      <p:bldP spid="265" grpId="0" animBg="1"/>
      <p:bldP spid="2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Tree>
    <p:extLst>
      <p:ext uri="{BB962C8B-B14F-4D97-AF65-F5344CB8AC3E}">
        <p14:creationId xmlns:p14="http://schemas.microsoft.com/office/powerpoint/2010/main" val="1818877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1739310181"/>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2205933902"/>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2397365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2959010026"/>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1043442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87896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2775880518"/>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010943003"/>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3296946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TL-DRAM</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a:t>Donghyuk Lee, </a:t>
            </a:r>
            <a:r>
              <a:rPr lang="en-US" sz="2000" dirty="0" err="1"/>
              <a:t>Yoongu</a:t>
            </a:r>
            <a:r>
              <a:rPr lang="en-US" sz="2000" dirty="0"/>
              <a:t> Kim, Vivek Seshadri, Jamie Liu, Lavanya Subramanian, and </a:t>
            </a:r>
            <a:r>
              <a:rPr lang="en-US" sz="2000" u="sng" dirty="0"/>
              <a:t>Onur Mutlu</a:t>
            </a:r>
            <a:r>
              <a:rPr lang="en-US" sz="2000" dirty="0"/>
              <a:t>,</a:t>
            </a:r>
            <a:br>
              <a:rPr lang="en-US" sz="2000" dirty="0"/>
            </a:br>
            <a:r>
              <a:rPr lang="en-US" sz="2000" b="1" dirty="0">
                <a:hlinkClick r:id="rId2"/>
              </a:rPr>
              <a:t>"Tiered-Latency DRAM: A Low Latency and Low Cost DRAM Architecture"</a:t>
            </a:r>
            <a:r>
              <a:rPr lang="en-US" sz="2000" dirty="0"/>
              <a:t> </a:t>
            </a:r>
            <a:br>
              <a:rPr lang="en-US" sz="2000" dirty="0"/>
            </a:br>
            <a:r>
              <a:rPr lang="en-US" sz="2000" i="1" dirty="0"/>
              <a:t>Proceedings of the </a:t>
            </a:r>
            <a:r>
              <a:rPr lang="en-US" sz="2000" i="1" dirty="0">
                <a:hlinkClick r:id="rId3"/>
              </a:rPr>
              <a:t>19th International Symposium on High-Performance Computer Architecture</a:t>
            </a:r>
            <a:r>
              <a:rPr lang="en-US" sz="2000" i="1" dirty="0"/>
              <a:t> (</a:t>
            </a:r>
            <a:r>
              <a:rPr lang="en-US" sz="2000" b="1" i="1" dirty="0"/>
              <a:t>HPCA</a:t>
            </a:r>
            <a:r>
              <a:rPr lang="en-US" sz="2000" i="1" dirty="0"/>
              <a:t>)</a:t>
            </a:r>
            <a:r>
              <a:rPr lang="en-US" sz="2000" dirty="0"/>
              <a:t>, Shenzhen, China, February 2013. </a:t>
            </a:r>
            <a:r>
              <a:rPr lang="en-US" sz="2000" dirty="0">
                <a:hlinkClick r:id="rId4"/>
              </a:rPr>
              <a:t>Slides (pptx</a:t>
            </a:r>
            <a:r>
              <a:rPr lang="en-US" sz="2000" dirty="0" smtClean="0">
                <a:hlinkClick r:id="rId4"/>
              </a:rPr>
              <a:t>)</a:t>
            </a:r>
            <a:endParaRPr lang="en-US" sz="2000" dirty="0" smtClean="0"/>
          </a:p>
          <a:p>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54</a:t>
            </a:fld>
            <a:endParaRPr lang="en-US" altLang="en-US">
              <a:solidFill>
                <a:srgbClr val="000000"/>
              </a:solidFill>
            </a:endParaRPr>
          </a:p>
        </p:txBody>
      </p:sp>
    </p:spTree>
    <p:extLst>
      <p:ext uri="{BB962C8B-B14F-4D97-AF65-F5344CB8AC3E}">
        <p14:creationId xmlns:p14="http://schemas.microsoft.com/office/powerpoint/2010/main" val="36308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a:t>
            </a:r>
            <a:r>
              <a:rPr lang="en-US" dirty="0" smtClean="0"/>
              <a:t>Refresh: </a:t>
            </a:r>
            <a:r>
              <a:rPr lang="en-US" dirty="0" smtClean="0">
                <a:solidFill>
                  <a:srgbClr val="0000FF"/>
                </a:solidFill>
              </a:rPr>
              <a:t>Reducing Refresh Impact</a:t>
            </a:r>
            <a:endParaRPr lang="en-US" dirty="0" smtClean="0">
              <a:solidFill>
                <a:srgbClr val="0000FF"/>
              </a:solidFill>
            </a:endParaRPr>
          </a:p>
          <a:p>
            <a:pPr marL="0" indent="0">
              <a:buNone/>
            </a:pPr>
            <a:endParaRPr lang="en-US" dirty="0" smtClean="0">
              <a:solidFill>
                <a:srgbClr val="0000FF"/>
              </a:solidFill>
            </a:endParaRPr>
          </a:p>
          <a:p>
            <a:r>
              <a:rPr lang="en-US" dirty="0" smtClean="0"/>
              <a:t>Tiered-Latency </a:t>
            </a:r>
            <a:r>
              <a:rPr lang="en-US" dirty="0" smtClean="0"/>
              <a:t>DRAM: </a:t>
            </a:r>
            <a:r>
              <a:rPr lang="en-US" dirty="0" smtClean="0">
                <a:solidFill>
                  <a:srgbClr val="0000FF"/>
                </a:solidFill>
              </a:rPr>
              <a:t>Reducing DRAM Latency</a:t>
            </a:r>
            <a:endParaRPr lang="en-US" dirty="0" smtClean="0">
              <a:solidFill>
                <a:srgbClr val="0000FF"/>
              </a:solidFill>
            </a:endParaRPr>
          </a:p>
          <a:p>
            <a:endParaRPr lang="en-US" dirty="0"/>
          </a:p>
          <a:p>
            <a:r>
              <a:rPr lang="en-US" dirty="0" err="1" smtClean="0"/>
              <a:t>RowClone</a:t>
            </a:r>
            <a:r>
              <a:rPr lang="en-US" dirty="0" smtClean="0"/>
              <a:t>: </a:t>
            </a:r>
            <a:r>
              <a:rPr lang="en-US" dirty="0" smtClean="0">
                <a:solidFill>
                  <a:srgbClr val="0000FF"/>
                </a:solidFill>
              </a:rPr>
              <a:t>In</a:t>
            </a:r>
            <a:r>
              <a:rPr lang="en-US" dirty="0" smtClean="0">
                <a:solidFill>
                  <a:srgbClr val="0000FF"/>
                </a:solidFill>
              </a:rPr>
              <a:t>-Memory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55</a:t>
            </a:fld>
            <a:endParaRPr lang="en-US" altLang="en-US">
              <a:solidFill>
                <a:srgbClr val="000000"/>
              </a:solidFill>
            </a:endParaRPr>
          </a:p>
        </p:txBody>
      </p:sp>
      <p:sp>
        <p:nvSpPr>
          <p:cNvPr id="6" name="Rectangle 5"/>
          <p:cNvSpPr/>
          <p:nvPr/>
        </p:nvSpPr>
        <p:spPr>
          <a:xfrm>
            <a:off x="539552" y="3140968"/>
            <a:ext cx="7056784"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678238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56</a:t>
            </a:fld>
            <a:endParaRPr lang="en-US">
              <a:solidFill>
                <a:prstClr val="black">
                  <a:tint val="75000"/>
                </a:prstClr>
              </a:solidFill>
              <a:latin typeface="Calibri"/>
            </a:endParaRPr>
          </a:p>
        </p:txBody>
      </p:sp>
    </p:spTree>
    <p:extLst>
      <p:ext uri="{BB962C8B-B14F-4D97-AF65-F5344CB8AC3E}">
        <p14:creationId xmlns:p14="http://schemas.microsoft.com/office/powerpoint/2010/main" val="953004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57</a:t>
            </a:fld>
            <a:endParaRPr lang="en-US">
              <a:solidFill>
                <a:prstClr val="black">
                  <a:tint val="75000"/>
                </a:prstClr>
              </a:solidFill>
              <a:latin typeface="Calibri"/>
            </a:endParaRPr>
          </a:p>
        </p:txBody>
      </p:sp>
    </p:spTree>
    <p:extLst>
      <p:ext uri="{BB962C8B-B14F-4D97-AF65-F5344CB8AC3E}">
        <p14:creationId xmlns:p14="http://schemas.microsoft.com/office/powerpoint/2010/main" val="2179456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94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a:t>
            </a:r>
          </a:p>
        </p:txBody>
      </p:sp>
      <p:sp>
        <p:nvSpPr>
          <p:cNvPr id="17550" name="Rectangle 142"/>
          <p:cNvSpPr>
            <a:spLocks/>
          </p:cNvSpPr>
          <p:nvPr/>
        </p:nvSpPr>
        <p:spPr bwMode="auto">
          <a:xfrm>
            <a:off x="82550" y="309880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7551" name="Rectangle 143"/>
          <p:cNvSpPr>
            <a:spLocks/>
          </p:cNvSpPr>
          <p:nvPr/>
        </p:nvSpPr>
        <p:spPr bwMode="auto">
          <a:xfrm>
            <a:off x="2971800" y="5710078"/>
            <a:ext cx="872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byte onto bus</a:t>
            </a:r>
          </a:p>
        </p:txBody>
      </p:sp>
    </p:spTree>
    <p:extLst>
      <p:ext uri="{BB962C8B-B14F-4D97-AF65-F5344CB8AC3E}">
        <p14:creationId xmlns:p14="http://schemas.microsoft.com/office/powerpoint/2010/main" val="12575530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5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54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5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055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16865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597" name="Rectangle 141"/>
          <p:cNvSpPr>
            <a:spLocks/>
          </p:cNvSpPr>
          <p:nvPr/>
        </p:nvSpPr>
        <p:spPr bwMode="auto">
          <a:xfrm>
            <a:off x="6369050" y="2715339"/>
            <a:ext cx="10517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Activate 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098550"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4.</a:t>
            </a:r>
          </a:p>
          <a:p>
            <a:pPr defTabSz="457200"/>
            <a:r>
              <a:rPr lang="en-US" sz="160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4914820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59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5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959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94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5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5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98"/>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a:t>
            </a:r>
            <a:r>
              <a:rPr lang="en-US" dirty="0" smtClean="0">
                <a:latin typeface="Tahoma" charset="0"/>
                <a:ea typeface="ＭＳ Ｐゴシック" charset="0"/>
                <a:cs typeface="ＭＳ Ｐゴシック" charset="0"/>
              </a:rPr>
              <a:t>Systems</a:t>
            </a:r>
          </a:p>
          <a:p>
            <a:pPr eaLnBrk="1" hangingPunct="1"/>
            <a:r>
              <a:rPr lang="en-US" dirty="0" smtClean="0">
                <a:latin typeface="Tahoma" charset="0"/>
                <a:ea typeface="ＭＳ Ｐゴシック" charset="0"/>
                <a:cs typeface="ＭＳ Ｐゴシック" charset="0"/>
              </a:rPr>
              <a:t>The Memory Interference/QoS Problem and Solutions</a:t>
            </a:r>
          </a:p>
          <a:p>
            <a:pPr lvl="1" eaLnBrk="1" hangingPunct="1"/>
            <a:r>
              <a:rPr lang="en-US" dirty="0" smtClean="0">
                <a:latin typeface="Tahoma" charset="0"/>
                <a:ea typeface="ＭＳ Ｐゴシック" charset="0"/>
                <a:cs typeface="ＭＳ Ｐゴシック" charset="0"/>
              </a:rPr>
              <a:t>QoS-Aware Memory Systems</a:t>
            </a:r>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spTree>
    <p:extLst>
      <p:ext uri="{BB962C8B-B14F-4D97-AF65-F5344CB8AC3E}">
        <p14:creationId xmlns:p14="http://schemas.microsoft.com/office/powerpoint/2010/main" val="1888139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Key Idea</a:t>
            </a:r>
            <a:endParaRPr lang="en-US" dirty="0"/>
          </a:p>
        </p:txBody>
      </p:sp>
      <p:sp>
        <p:nvSpPr>
          <p:cNvPr id="4" name="Content Placeholder 2"/>
          <p:cNvSpPr>
            <a:spLocks noGrp="1"/>
          </p:cNvSpPr>
          <p:nvPr>
            <p:ph idx="1"/>
          </p:nvPr>
        </p:nvSpPr>
        <p:spPr>
          <a:xfrm>
            <a:off x="533400" y="1524000"/>
            <a:ext cx="8503096" cy="4648200"/>
          </a:xfrm>
        </p:spPr>
        <p:txBody>
          <a:bodyPr>
            <a:normAutofit fontScale="92500" lnSpcReduction="10000"/>
          </a:bodyPr>
          <a:lstStyle/>
          <a:p>
            <a:r>
              <a:rPr lang="en-US" dirty="0" smtClean="0"/>
              <a:t>DRAM banks contain</a:t>
            </a:r>
          </a:p>
          <a:p>
            <a:pPr marL="914400" lvl="1" indent="-457200">
              <a:buFont typeface="+mj-lt"/>
              <a:buAutoNum type="arabicPeriod"/>
            </a:pPr>
            <a:r>
              <a:rPr lang="en-US" dirty="0" err="1" smtClean="0"/>
              <a:t>Mutiple</a:t>
            </a:r>
            <a:r>
              <a:rPr lang="en-US" dirty="0" smtClean="0"/>
              <a:t> rows of DRAM cells – row = 8KB</a:t>
            </a:r>
          </a:p>
          <a:p>
            <a:pPr marL="914400" lvl="1" indent="-457200">
              <a:buFont typeface="+mj-lt"/>
              <a:buAutoNum type="arabicPeriod"/>
            </a:pPr>
            <a:r>
              <a:rPr lang="en-US" dirty="0" smtClean="0"/>
              <a:t>A row buffer shared by the DRAM rows</a:t>
            </a:r>
          </a:p>
          <a:p>
            <a:pPr marL="514350" indent="-457200"/>
            <a:endParaRPr lang="en-US" dirty="0" smtClean="0"/>
          </a:p>
          <a:p>
            <a:pPr marL="514350" indent="-457200"/>
            <a:r>
              <a:rPr lang="en-US" dirty="0" smtClean="0"/>
              <a:t>Large scale copy</a:t>
            </a:r>
          </a:p>
          <a:p>
            <a:pPr marL="914400" lvl="1" indent="-457200">
              <a:buFont typeface="+mj-lt"/>
              <a:buAutoNum type="arabicPeriod"/>
            </a:pPr>
            <a:r>
              <a:rPr lang="en-US" dirty="0" smtClean="0"/>
              <a:t>Copy data from source row to row buffer</a:t>
            </a:r>
          </a:p>
          <a:p>
            <a:pPr marL="914400" lvl="1" indent="-457200">
              <a:buFont typeface="+mj-lt"/>
              <a:buAutoNum type="arabicPeriod"/>
            </a:pPr>
            <a:r>
              <a:rPr lang="en-US" dirty="0" smtClean="0"/>
              <a:t>Copy data from row buffer to destination row</a:t>
            </a:r>
          </a:p>
          <a:p>
            <a:pPr marL="457200" lvl="1" indent="0">
              <a:buNone/>
            </a:pPr>
            <a:endParaRPr lang="en-US" dirty="0" smtClean="0"/>
          </a:p>
          <a:p>
            <a:pPr marL="457200" lvl="1" indent="0">
              <a:buNone/>
            </a:pPr>
            <a:r>
              <a:rPr lang="en-US" b="1" dirty="0" smtClean="0">
                <a:solidFill>
                  <a:srgbClr val="FF0000"/>
                </a:solidFill>
              </a:rPr>
              <a:t>Can be accomplished by two consecutive ACTIVATEs</a:t>
            </a:r>
          </a:p>
          <a:p>
            <a:pPr marL="457200" lvl="1" indent="0">
              <a:buNone/>
            </a:pPr>
            <a:r>
              <a:rPr lang="en-US" b="1" dirty="0" smtClean="0">
                <a:solidFill>
                  <a:srgbClr val="FF0000"/>
                </a:solidFill>
              </a:rPr>
              <a:t>(if source and destination rows are in the same subarray)</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60</a:t>
            </a:fld>
            <a:endParaRPr lang="en-US">
              <a:solidFill>
                <a:prstClr val="black">
                  <a:tint val="75000"/>
                </a:prstClr>
              </a:solidFill>
              <a:latin typeface="Calibri"/>
            </a:endParaRPr>
          </a:p>
        </p:txBody>
      </p:sp>
    </p:spTree>
    <p:extLst>
      <p:ext uri="{BB962C8B-B14F-4D97-AF65-F5344CB8AC3E}">
        <p14:creationId xmlns:p14="http://schemas.microsoft.com/office/powerpoint/2010/main" val="2812952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Intra-</a:t>
            </a:r>
            <a:r>
              <a:rPr lang="en-US" dirty="0" err="1" smtClean="0"/>
              <a:t>subarray</a:t>
            </a:r>
            <a:r>
              <a:rPr lang="en-US" dirty="0" smtClean="0"/>
              <a:t> Copy</a:t>
            </a:r>
            <a:endParaRPr lang="en-US" dirty="0"/>
          </a:p>
        </p:txBody>
      </p:sp>
      <p:grpSp>
        <p:nvGrpSpPr>
          <p:cNvPr id="4" name="Group 120"/>
          <p:cNvGrpSpPr/>
          <p:nvPr/>
        </p:nvGrpSpPr>
        <p:grpSpPr>
          <a:xfrm>
            <a:off x="2124512" y="2286000"/>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29" name="Group 28"/>
          <p:cNvGrpSpPr/>
          <p:nvPr/>
        </p:nvGrpSpPr>
        <p:grpSpPr>
          <a:xfrm>
            <a:off x="2124512" y="3299396"/>
            <a:ext cx="5652248" cy="497541"/>
            <a:chOff x="2429312" y="3156987"/>
            <a:chExt cx="5652248" cy="497541"/>
          </a:xfrm>
        </p:grpSpPr>
        <p:sp>
          <p:nvSpPr>
            <p:cNvPr id="30" name="Rectangle 29"/>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1" name="Rectangle 30"/>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2" name="Rectangle 31"/>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3" name="Rectangle 32"/>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4" name="Rectangle 33"/>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5" name="Rectangle 34"/>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6" name="Rectangle 35"/>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7" name="Rectangle 36"/>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8" name="Rectangle 37"/>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9" name="Rectangle 38"/>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40" name="Rectangle 39"/>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41" name="Rectangle 40"/>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42" name="Rectangle 41"/>
          <p:cNvSpPr/>
          <p:nvPr/>
        </p:nvSpPr>
        <p:spPr bwMode="auto">
          <a:xfrm>
            <a:off x="21245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259964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070289"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353197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0115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4867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4957360"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41904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5898654"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3737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684443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3" name="Rectangle 52"/>
          <p:cNvSpPr/>
          <p:nvPr/>
        </p:nvSpPr>
        <p:spPr bwMode="auto">
          <a:xfrm>
            <a:off x="730611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4" name="Group 101"/>
          <p:cNvGrpSpPr/>
          <p:nvPr/>
        </p:nvGrpSpPr>
        <p:grpSpPr>
          <a:xfrm>
            <a:off x="2124512" y="4314517"/>
            <a:ext cx="5652248" cy="718528"/>
            <a:chOff x="2429312" y="4172108"/>
            <a:chExt cx="5652248" cy="718528"/>
          </a:xfrm>
        </p:grpSpPr>
        <p:sp>
          <p:nvSpPr>
            <p:cNvPr id="55" name="Rectangle 5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6" name="Rectangle 6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7" name="TextBox 66"/>
          <p:cNvSpPr txBox="1"/>
          <p:nvPr/>
        </p:nvSpPr>
        <p:spPr>
          <a:xfrm>
            <a:off x="457200"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8" name="TextBox 67"/>
          <p:cNvSpPr txBox="1"/>
          <p:nvPr/>
        </p:nvSpPr>
        <p:spPr>
          <a:xfrm>
            <a:off x="3446985" y="5367551"/>
            <a:ext cx="2085827" cy="892552"/>
          </a:xfrm>
          <a:prstGeom prst="rect">
            <a:avLst/>
          </a:prstGeom>
          <a:noFill/>
        </p:spPr>
        <p:txBody>
          <a:bodyPr wrap="none" rtlCol="0">
            <a:spAutoFit/>
          </a:bodyPr>
          <a:lstStyle/>
          <a:p>
            <a:pPr algn="ctr"/>
            <a:r>
              <a:rPr lang="en-US" sz="2800" dirty="0" smtClean="0">
                <a:solidFill>
                  <a:srgbClr val="C00000"/>
                </a:solidFill>
                <a:latin typeface="Calibri"/>
              </a:rPr>
              <a:t>Deactivate </a:t>
            </a:r>
          </a:p>
          <a:p>
            <a:pPr algn="ctr"/>
            <a:r>
              <a:rPr lang="en-US" sz="2400" dirty="0" smtClean="0">
                <a:solidFill>
                  <a:srgbClr val="C00000"/>
                </a:solidFill>
                <a:latin typeface="Calibri"/>
              </a:rPr>
              <a:t>(our proposal)</a:t>
            </a:r>
            <a:endParaRPr lang="en-US" sz="2400" dirty="0">
              <a:solidFill>
                <a:srgbClr val="C00000"/>
              </a:solidFill>
              <a:latin typeface="Calibri"/>
            </a:endParaRPr>
          </a:p>
        </p:txBody>
      </p:sp>
      <p:sp>
        <p:nvSpPr>
          <p:cNvPr id="69" name="TextBox 68"/>
          <p:cNvSpPr txBox="1"/>
          <p:nvPr/>
        </p:nvSpPr>
        <p:spPr>
          <a:xfrm>
            <a:off x="6117772"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dst</a:t>
            </a:r>
            <a:r>
              <a:rPr lang="en-US" sz="2800" dirty="0" smtClean="0">
                <a:solidFill>
                  <a:srgbClr val="C00000"/>
                </a:solidFill>
                <a:latin typeface="Calibri"/>
              </a:rPr>
              <a:t>)</a:t>
            </a:r>
            <a:endParaRPr lang="en-US" sz="2800" dirty="0">
              <a:solidFill>
                <a:srgbClr val="C00000"/>
              </a:solidFill>
              <a:latin typeface="Calibri"/>
            </a:endParaRPr>
          </a:p>
        </p:txBody>
      </p:sp>
      <p:cxnSp>
        <p:nvCxnSpPr>
          <p:cNvPr id="70" name="Straight Arrow Connector 69"/>
          <p:cNvCxnSpPr>
            <a:stCxn id="67" idx="3"/>
            <a:endCxn id="68" idx="1"/>
          </p:cNvCxnSpPr>
          <p:nvPr/>
        </p:nvCxnSpPr>
        <p:spPr bwMode="auto">
          <a:xfrm>
            <a:off x="2738594" y="5813827"/>
            <a:ext cx="708391"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71" name="Straight Arrow Connector 70"/>
          <p:cNvCxnSpPr>
            <a:stCxn id="68" idx="3"/>
            <a:endCxn id="69" idx="1"/>
          </p:cNvCxnSpPr>
          <p:nvPr/>
        </p:nvCxnSpPr>
        <p:spPr bwMode="auto">
          <a:xfrm>
            <a:off x="5532812" y="5813827"/>
            <a:ext cx="584960"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72" name="Group 102"/>
          <p:cNvGrpSpPr/>
          <p:nvPr/>
        </p:nvGrpSpPr>
        <p:grpSpPr>
          <a:xfrm>
            <a:off x="2124512" y="4314517"/>
            <a:ext cx="5652248" cy="718528"/>
            <a:chOff x="2429312" y="4172108"/>
            <a:chExt cx="5652248" cy="718528"/>
          </a:xfrm>
        </p:grpSpPr>
        <p:sp>
          <p:nvSpPr>
            <p:cNvPr id="73" name="Rectangle 72"/>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6" name="Rectangle 75"/>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7" name="Rectangle 76"/>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8" name="Rectangle 77"/>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9" name="Rectangle 78"/>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0" name="Rectangle 79"/>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1" name="Rectangle 80"/>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2" name="Rectangle 81"/>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3" name="Rectangle 82"/>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4" name="Rectangle 83"/>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cxnSp>
        <p:nvCxnSpPr>
          <p:cNvPr id="85" name="Straight Connector 84"/>
          <p:cNvCxnSpPr/>
          <p:nvPr/>
        </p:nvCxnSpPr>
        <p:spPr bwMode="auto">
          <a:xfrm rot="10800000">
            <a:off x="1615440" y="2545976"/>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86" name="Group 122"/>
          <p:cNvGrpSpPr/>
          <p:nvPr/>
        </p:nvGrpSpPr>
        <p:grpSpPr>
          <a:xfrm>
            <a:off x="2124512" y="3299396"/>
            <a:ext cx="5652248" cy="497541"/>
            <a:chOff x="2429312" y="2143591"/>
            <a:chExt cx="5652248" cy="497541"/>
          </a:xfrm>
        </p:grpSpPr>
        <p:sp>
          <p:nvSpPr>
            <p:cNvPr id="87" name="Rectangle 86"/>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8" name="Rectangle 87"/>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9" name="Rectangle 88"/>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5" name="Rectangle 94"/>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6" name="Rectangle 95"/>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7" name="Rectangle 96"/>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8" name="Rectangle 97"/>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9" name="Straight Connector 98"/>
          <p:cNvCxnSpPr/>
          <p:nvPr/>
        </p:nvCxnSpPr>
        <p:spPr bwMode="auto">
          <a:xfrm rot="10800000">
            <a:off x="1624148" y="3560525"/>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00" name="Group 120"/>
          <p:cNvGrpSpPr/>
          <p:nvPr/>
        </p:nvGrpSpPr>
        <p:grpSpPr>
          <a:xfrm>
            <a:off x="2124512" y="3299396"/>
            <a:ext cx="5652248" cy="497541"/>
            <a:chOff x="2429312" y="2143591"/>
            <a:chExt cx="5652248" cy="497541"/>
          </a:xfrm>
        </p:grpSpPr>
        <p:sp>
          <p:nvSpPr>
            <p:cNvPr id="101" name="Rectangle 100"/>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4" name="Rectangle 103"/>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5" name="Rectangle 104"/>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6" name="Rectangle 105"/>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7" name="Rectangle 106"/>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8" name="Rectangle 107"/>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9" name="Rectangle 108"/>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10" name="Rectangle 109"/>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1" name="Rectangle 110"/>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2" name="Rectangle 111"/>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13" name="TextBox 112"/>
          <p:cNvSpPr txBox="1"/>
          <p:nvPr/>
        </p:nvSpPr>
        <p:spPr>
          <a:xfrm>
            <a:off x="265611" y="4137622"/>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4" name="Elbow Connector 113"/>
          <p:cNvCxnSpPr/>
          <p:nvPr/>
        </p:nvCxnSpPr>
        <p:spPr bwMode="auto">
          <a:xfrm>
            <a:off x="7776760" y="2534771"/>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5" name="Elbow Connector 114"/>
          <p:cNvCxnSpPr/>
          <p:nvPr/>
        </p:nvCxnSpPr>
        <p:spPr bwMode="auto">
          <a:xfrm>
            <a:off x="7776760" y="3548167"/>
            <a:ext cx="1588" cy="1125614"/>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6" name="TextBox 115"/>
          <p:cNvSpPr txBox="1"/>
          <p:nvPr/>
        </p:nvSpPr>
        <p:spPr>
          <a:xfrm>
            <a:off x="8138160" y="2291249"/>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7" name="TextBox 116"/>
          <p:cNvSpPr txBox="1"/>
          <p:nvPr/>
        </p:nvSpPr>
        <p:spPr>
          <a:xfrm>
            <a:off x="8138160" y="3297089"/>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18" name="Slide Number Placeholder 11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61</a:t>
            </a:fld>
            <a:endParaRPr lang="en-US">
              <a:solidFill>
                <a:prstClr val="black">
                  <a:tint val="75000"/>
                </a:prstClr>
              </a:solidFill>
              <a:latin typeface="Calibri"/>
            </a:endParaRPr>
          </a:p>
        </p:txBody>
      </p:sp>
    </p:spTree>
    <p:extLst>
      <p:ext uri="{BB962C8B-B14F-4D97-AF65-F5344CB8AC3E}">
        <p14:creationId xmlns:p14="http://schemas.microsoft.com/office/powerpoint/2010/main" val="2590809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Inter-bank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22538" y="5370493"/>
            <a:ext cx="1959062" cy="954107"/>
          </a:xfrm>
          <a:prstGeom prst="rect">
            <a:avLst/>
          </a:prstGeom>
          <a:noFill/>
        </p:spPr>
        <p:txBody>
          <a:bodyPr wrap="none" rtlCol="0">
            <a:spAutoFit/>
          </a:bodyPr>
          <a:lstStyle/>
          <a:p>
            <a:pPr algn="ctr"/>
            <a:r>
              <a:rPr lang="en-US" sz="3200" dirty="0" smtClean="0">
                <a:solidFill>
                  <a:srgbClr val="C00000"/>
                </a:solidFill>
                <a:latin typeface="Calibri"/>
              </a:rPr>
              <a:t>Transfer</a:t>
            </a:r>
          </a:p>
          <a:p>
            <a:r>
              <a:rPr lang="en-US" sz="2400" dirty="0" smtClean="0">
                <a:solidFill>
                  <a:srgbClr val="C00000"/>
                </a:solidFill>
                <a:latin typeface="Calibri"/>
              </a:rPr>
              <a:t>(our proposal)</a:t>
            </a:r>
            <a:endParaRPr lang="en-US" sz="2400" dirty="0">
              <a:solidFill>
                <a:srgbClr val="C00000"/>
              </a:solidFill>
              <a:latin typeface="Calibri"/>
            </a:endParaRP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4648200" y="21336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934200" y="2052935"/>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24" name="TextBox 23"/>
          <p:cNvSpPr txBox="1"/>
          <p:nvPr/>
        </p:nvSpPr>
        <p:spPr>
          <a:xfrm>
            <a:off x="1447800" y="4572000"/>
            <a:ext cx="912558" cy="523220"/>
          </a:xfrm>
          <a:prstGeom prst="rect">
            <a:avLst/>
          </a:prstGeom>
          <a:noFill/>
        </p:spPr>
        <p:txBody>
          <a:bodyPr wrap="none" rtlCol="0">
            <a:spAutoFit/>
          </a:bodyPr>
          <a:lstStyle/>
          <a:p>
            <a:r>
              <a:rPr lang="en-US" sz="2800" dirty="0" smtClean="0">
                <a:solidFill>
                  <a:prstClr val="black"/>
                </a:solidFill>
                <a:latin typeface="Calibri"/>
              </a:rPr>
              <a:t>Read</a:t>
            </a:r>
            <a:endParaRPr lang="en-US" sz="2800" dirty="0">
              <a:solidFill>
                <a:prstClr val="black"/>
              </a:solidFill>
              <a:latin typeface="Calibri"/>
            </a:endParaRPr>
          </a:p>
        </p:txBody>
      </p:sp>
      <p:sp>
        <p:nvSpPr>
          <p:cNvPr id="25" name="TextBox 24"/>
          <p:cNvSpPr txBox="1"/>
          <p:nvPr/>
        </p:nvSpPr>
        <p:spPr>
          <a:xfrm>
            <a:off x="5791200" y="4572000"/>
            <a:ext cx="994247" cy="523220"/>
          </a:xfrm>
          <a:prstGeom prst="rect">
            <a:avLst/>
          </a:prstGeom>
          <a:noFill/>
        </p:spPr>
        <p:txBody>
          <a:bodyPr wrap="none" rtlCol="0">
            <a:spAutoFit/>
          </a:bodyPr>
          <a:lstStyle/>
          <a:p>
            <a:r>
              <a:rPr lang="en-US" sz="2800" dirty="0" smtClean="0">
                <a:solidFill>
                  <a:prstClr val="black"/>
                </a:solidFill>
                <a:latin typeface="Calibri"/>
              </a:rPr>
              <a:t>Write</a:t>
            </a:r>
            <a:endParaRPr lang="en-US" sz="2800" dirty="0">
              <a:solidFill>
                <a:prstClr val="black"/>
              </a:solidFill>
              <a:latin typeface="Calibri"/>
            </a:endParaRPr>
          </a:p>
        </p:txBody>
      </p:sp>
      <p:sp>
        <p:nvSpPr>
          <p:cNvPr id="26" name="Slide Number Placeholder 2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62</a:t>
            </a:fld>
            <a:endParaRPr lang="en-US">
              <a:solidFill>
                <a:prstClr val="black">
                  <a:tint val="75000"/>
                </a:prstClr>
              </a:solidFill>
              <a:latin typeface="Calibri"/>
            </a:endParaRPr>
          </a:p>
        </p:txBody>
      </p:sp>
    </p:spTree>
    <p:extLst>
      <p:ext uri="{BB962C8B-B14F-4D97-AF65-F5344CB8AC3E}">
        <p14:creationId xmlns:p14="http://schemas.microsoft.com/office/powerpoint/2010/main" val="4170884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Inter-subarray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128995" y="5370493"/>
            <a:ext cx="4161909" cy="584775"/>
          </a:xfrm>
          <a:prstGeom prst="rect">
            <a:avLst/>
          </a:prstGeom>
          <a:noFill/>
        </p:spPr>
        <p:txBody>
          <a:bodyPr wrap="none" rtlCol="0">
            <a:spAutoFit/>
          </a:bodyPr>
          <a:lstStyle/>
          <a:p>
            <a:pPr algn="ctr"/>
            <a:r>
              <a:rPr lang="en-US" sz="3200" dirty="0" smtClean="0">
                <a:solidFill>
                  <a:srgbClr val="C00000"/>
                </a:solidFill>
                <a:latin typeface="Calibri"/>
              </a:rPr>
              <a:t>1. Transfer (</a:t>
            </a:r>
            <a:r>
              <a:rPr lang="en-US" sz="3200" dirty="0" err="1" smtClean="0">
                <a:solidFill>
                  <a:srgbClr val="C00000"/>
                </a:solidFill>
                <a:latin typeface="Calibri"/>
              </a:rPr>
              <a:t>src</a:t>
            </a:r>
            <a:r>
              <a:rPr lang="en-US" sz="3200" dirty="0" smtClean="0">
                <a:solidFill>
                  <a:srgbClr val="C00000"/>
                </a:solidFill>
                <a:latin typeface="Calibri"/>
              </a:rPr>
              <a:t> to temp)</a:t>
            </a: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1295400" y="19812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24165" y="19050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8" name="Rectangle 17"/>
          <p:cNvSpPr/>
          <p:nvPr/>
        </p:nvSpPr>
        <p:spPr>
          <a:xfrm>
            <a:off x="4648200" y="3581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6" name="TextBox 25"/>
          <p:cNvSpPr txBox="1"/>
          <p:nvPr/>
        </p:nvSpPr>
        <p:spPr>
          <a:xfrm>
            <a:off x="6934200" y="3505200"/>
            <a:ext cx="844975" cy="461665"/>
          </a:xfrm>
          <a:prstGeom prst="rect">
            <a:avLst/>
          </a:prstGeom>
          <a:noFill/>
        </p:spPr>
        <p:txBody>
          <a:bodyPr wrap="none" rtlCol="0">
            <a:spAutoFit/>
          </a:bodyPr>
          <a:lstStyle/>
          <a:p>
            <a:r>
              <a:rPr lang="en-US" sz="2400" dirty="0" smtClean="0">
                <a:solidFill>
                  <a:prstClr val="black"/>
                </a:solidFill>
                <a:latin typeface="Calibri"/>
              </a:rPr>
              <a:t>temp</a:t>
            </a:r>
            <a:endParaRPr lang="en-US" sz="2400" dirty="0">
              <a:solidFill>
                <a:prstClr val="black"/>
              </a:solidFill>
              <a:latin typeface="Calibri"/>
            </a:endParaRPr>
          </a:p>
        </p:txBody>
      </p:sp>
      <p:sp>
        <p:nvSpPr>
          <p:cNvPr id="27" name="TextBox 26"/>
          <p:cNvSpPr txBox="1"/>
          <p:nvPr/>
        </p:nvSpPr>
        <p:spPr>
          <a:xfrm>
            <a:off x="2109054" y="5892225"/>
            <a:ext cx="4201791" cy="584775"/>
          </a:xfrm>
          <a:prstGeom prst="rect">
            <a:avLst/>
          </a:prstGeom>
          <a:noFill/>
        </p:spPr>
        <p:txBody>
          <a:bodyPr wrap="none" rtlCol="0">
            <a:spAutoFit/>
          </a:bodyPr>
          <a:lstStyle/>
          <a:p>
            <a:pPr algn="ctr"/>
            <a:r>
              <a:rPr lang="en-US" sz="3200" dirty="0" smtClean="0">
                <a:solidFill>
                  <a:srgbClr val="C00000"/>
                </a:solidFill>
                <a:latin typeface="Calibri"/>
              </a:rPr>
              <a:t>2. Transfer (temp to </a:t>
            </a:r>
            <a:r>
              <a:rPr lang="en-US" sz="3200" dirty="0" err="1" smtClean="0">
                <a:solidFill>
                  <a:srgbClr val="C00000"/>
                </a:solidFill>
                <a:latin typeface="Calibri"/>
              </a:rPr>
              <a:t>dst</a:t>
            </a:r>
            <a:r>
              <a:rPr lang="en-US" sz="3200" dirty="0" smtClean="0">
                <a:solidFill>
                  <a:srgbClr val="C00000"/>
                </a:solidFill>
                <a:latin typeface="Calibri"/>
              </a:rPr>
              <a:t>)</a:t>
            </a:r>
          </a:p>
        </p:txBody>
      </p:sp>
      <p:cxnSp>
        <p:nvCxnSpPr>
          <p:cNvPr id="29" name="Straight Arrow Connector 28"/>
          <p:cNvCxnSpPr>
            <a:stCxn id="20" idx="3"/>
            <a:endCxn id="18" idx="1"/>
          </p:cNvCxnSpPr>
          <p:nvPr/>
        </p:nvCxnSpPr>
        <p:spPr>
          <a:xfrm>
            <a:off x="3505200" y="2971800"/>
            <a:ext cx="1143000" cy="7620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18" idx="1"/>
            <a:endCxn id="21" idx="3"/>
          </p:cNvCxnSpPr>
          <p:nvPr/>
        </p:nvCxnSpPr>
        <p:spPr>
          <a:xfrm rot="10800000">
            <a:off x="3505200" y="2133600"/>
            <a:ext cx="1143000" cy="16002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4" name="Slide Number Placeholder 3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63</a:t>
            </a:fld>
            <a:endParaRPr lang="en-US">
              <a:solidFill>
                <a:prstClr val="black">
                  <a:tint val="75000"/>
                </a:prstClr>
              </a:solidFill>
              <a:latin typeface="Calibri"/>
            </a:endParaRPr>
          </a:p>
        </p:txBody>
      </p:sp>
    </p:spTree>
    <p:extLst>
      <p:ext uri="{BB962C8B-B14F-4D97-AF65-F5344CB8AC3E}">
        <p14:creationId xmlns:p14="http://schemas.microsoft.com/office/powerpoint/2010/main" val="4029460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Row Initialization</a:t>
            </a:r>
            <a:endParaRPr lang="en-US" dirty="0"/>
          </a:p>
        </p:txBody>
      </p:sp>
      <p:sp>
        <p:nvSpPr>
          <p:cNvPr id="4" name="Rectangle 3"/>
          <p:cNvSpPr/>
          <p:nvPr/>
        </p:nvSpPr>
        <p:spPr bwMode="auto">
          <a:xfrm>
            <a:off x="17526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22772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2698377"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16005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36396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1148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4585448"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04713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5526742"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0018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647251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693420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17526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22772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2698377"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16005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36396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1148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4585448"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04713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5526742"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0018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647251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693420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17526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22772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2698377"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16005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36396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1148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4585448"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04713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5526742"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0018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647251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693420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17526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1" name="Rectangle 40"/>
          <p:cNvSpPr/>
          <p:nvPr/>
        </p:nvSpPr>
        <p:spPr bwMode="auto">
          <a:xfrm>
            <a:off x="222772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2" name="Rectangle 41"/>
          <p:cNvSpPr/>
          <p:nvPr/>
        </p:nvSpPr>
        <p:spPr bwMode="auto">
          <a:xfrm>
            <a:off x="2698377"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3" name="Rectangle 42"/>
          <p:cNvSpPr/>
          <p:nvPr/>
        </p:nvSpPr>
        <p:spPr bwMode="auto">
          <a:xfrm>
            <a:off x="316005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4" name="Rectangle 43"/>
          <p:cNvSpPr/>
          <p:nvPr/>
        </p:nvSpPr>
        <p:spPr bwMode="auto">
          <a:xfrm>
            <a:off x="36396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5" name="Rectangle 44"/>
          <p:cNvSpPr/>
          <p:nvPr/>
        </p:nvSpPr>
        <p:spPr bwMode="auto">
          <a:xfrm>
            <a:off x="41148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6" name="Rectangle 45"/>
          <p:cNvSpPr/>
          <p:nvPr/>
        </p:nvSpPr>
        <p:spPr bwMode="auto">
          <a:xfrm>
            <a:off x="4585448"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7" name="Rectangle 46"/>
          <p:cNvSpPr/>
          <p:nvPr/>
        </p:nvSpPr>
        <p:spPr bwMode="auto">
          <a:xfrm>
            <a:off x="504713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8" name="Rectangle 47"/>
          <p:cNvSpPr/>
          <p:nvPr/>
        </p:nvSpPr>
        <p:spPr bwMode="auto">
          <a:xfrm>
            <a:off x="5526742"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9" name="Rectangle 48"/>
          <p:cNvSpPr/>
          <p:nvPr/>
        </p:nvSpPr>
        <p:spPr bwMode="auto">
          <a:xfrm>
            <a:off x="60018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0" name="Rectangle 49"/>
          <p:cNvSpPr/>
          <p:nvPr/>
        </p:nvSpPr>
        <p:spPr bwMode="auto">
          <a:xfrm>
            <a:off x="647251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1" name="Rectangle 50"/>
          <p:cNvSpPr/>
          <p:nvPr/>
        </p:nvSpPr>
        <p:spPr bwMode="auto">
          <a:xfrm>
            <a:off x="693420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grpSp>
        <p:nvGrpSpPr>
          <p:cNvPr id="52" name="Group 51"/>
          <p:cNvGrpSpPr/>
          <p:nvPr/>
        </p:nvGrpSpPr>
        <p:grpSpPr>
          <a:xfrm>
            <a:off x="1752600" y="3635052"/>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sp>
        <p:nvSpPr>
          <p:cNvPr id="66" name="TextBox 65"/>
          <p:cNvSpPr txBox="1"/>
          <p:nvPr/>
        </p:nvSpPr>
        <p:spPr>
          <a:xfrm>
            <a:off x="762000" y="4810780"/>
            <a:ext cx="2916824" cy="892552"/>
          </a:xfrm>
          <a:prstGeom prst="rect">
            <a:avLst/>
          </a:prstGeom>
          <a:noFill/>
        </p:spPr>
        <p:txBody>
          <a:bodyPr wrap="none" rtlCol="0">
            <a:spAutoFit/>
          </a:bodyPr>
          <a:lstStyle/>
          <a:p>
            <a:r>
              <a:rPr lang="en-US" sz="2800" dirty="0" smtClean="0">
                <a:solidFill>
                  <a:prstClr val="black"/>
                </a:solidFill>
                <a:latin typeface="Calibri"/>
              </a:rPr>
              <a:t>Fix a row at Zero</a:t>
            </a:r>
          </a:p>
          <a:p>
            <a:r>
              <a:rPr lang="en-US" sz="2400" dirty="0" smtClean="0">
                <a:solidFill>
                  <a:prstClr val="black"/>
                </a:solidFill>
                <a:latin typeface="Calibri"/>
              </a:rPr>
              <a:t>(0.5% loss in capacity)</a:t>
            </a:r>
            <a:endParaRPr lang="en-US" sz="2400" dirty="0">
              <a:solidFill>
                <a:prstClr val="black"/>
              </a:solidFill>
              <a:latin typeface="Calibri"/>
            </a:endParaRPr>
          </a:p>
        </p:txBody>
      </p:sp>
      <p:cxnSp>
        <p:nvCxnSpPr>
          <p:cNvPr id="68" name="Shape 67"/>
          <p:cNvCxnSpPr>
            <a:stCxn id="40" idx="1"/>
          </p:cNvCxnSpPr>
          <p:nvPr/>
        </p:nvCxnSpPr>
        <p:spPr>
          <a:xfrm rot="10800000" flipV="1">
            <a:off x="1295400" y="3372598"/>
            <a:ext cx="457200" cy="1438182"/>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70" name="Slide Number Placeholder 6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64</a:t>
            </a:fld>
            <a:endParaRPr lang="en-US">
              <a:solidFill>
                <a:prstClr val="black">
                  <a:tint val="75000"/>
                </a:prstClr>
              </a:solidFill>
              <a:latin typeface="Calibri"/>
            </a:endParaRPr>
          </a:p>
        </p:txBody>
      </p:sp>
    </p:spTree>
    <p:extLst>
      <p:ext uri="{BB962C8B-B14F-4D97-AF65-F5344CB8AC3E}">
        <p14:creationId xmlns:p14="http://schemas.microsoft.com/office/powerpoint/2010/main" val="117056524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11.5x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65</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958603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12750" y="1295400"/>
            <a:ext cx="5740400" cy="39497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0" name="Line 2"/>
          <p:cNvSpPr>
            <a:spLocks noChangeShapeType="1"/>
          </p:cNvSpPr>
          <p:nvPr/>
        </p:nvSpPr>
        <p:spPr bwMode="auto">
          <a:xfrm>
            <a:off x="3289300" y="4584704"/>
            <a:ext cx="0" cy="881857"/>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1" name="Rectangle 3"/>
          <p:cNvSpPr>
            <a:spLocks noGrp="1" noChangeArrowheads="1"/>
          </p:cNvSpPr>
          <p:nvPr>
            <p:ph type="title"/>
          </p:nvPr>
        </p:nvSpPr>
        <p:spPr>
          <a:ln/>
        </p:spPr>
        <p:txBody>
          <a:bodyPr/>
          <a:lstStyle/>
          <a:p>
            <a:r>
              <a:rPr lang="en-US" dirty="0" smtClean="0"/>
              <a:t>Goal: Ultra-efficient heterogeneous architectures </a:t>
            </a:r>
            <a:endParaRPr lang="en-US" dirty="0"/>
          </a:p>
        </p:txBody>
      </p:sp>
      <p:sp>
        <p:nvSpPr>
          <p:cNvPr id="22532" name="Rectangle 4"/>
          <p:cNvSpPr>
            <a:spLocks/>
          </p:cNvSpPr>
          <p:nvPr/>
        </p:nvSpPr>
        <p:spPr bwMode="auto">
          <a:xfrm>
            <a:off x="6921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3" name="Rectangle 5"/>
          <p:cNvSpPr>
            <a:spLocks/>
          </p:cNvSpPr>
          <p:nvPr/>
        </p:nvSpPr>
        <p:spPr bwMode="auto">
          <a:xfrm>
            <a:off x="1062323"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4" name="Rectangle 6"/>
          <p:cNvSpPr>
            <a:spLocks/>
          </p:cNvSpPr>
          <p:nvPr/>
        </p:nvSpPr>
        <p:spPr bwMode="auto">
          <a:xfrm>
            <a:off x="19240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5" name="Rectangle 7"/>
          <p:cNvSpPr>
            <a:spLocks/>
          </p:cNvSpPr>
          <p:nvPr/>
        </p:nvSpPr>
        <p:spPr bwMode="auto">
          <a:xfrm>
            <a:off x="2296604"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6" name="Rectangle 8"/>
          <p:cNvSpPr>
            <a:spLocks/>
          </p:cNvSpPr>
          <p:nvPr/>
        </p:nvSpPr>
        <p:spPr bwMode="auto">
          <a:xfrm>
            <a:off x="6921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7" name="Rectangle 9"/>
          <p:cNvSpPr>
            <a:spLocks/>
          </p:cNvSpPr>
          <p:nvPr/>
        </p:nvSpPr>
        <p:spPr bwMode="auto">
          <a:xfrm>
            <a:off x="10647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8" name="Rectangle 10"/>
          <p:cNvSpPr>
            <a:spLocks/>
          </p:cNvSpPr>
          <p:nvPr/>
        </p:nvSpPr>
        <p:spPr bwMode="auto">
          <a:xfrm>
            <a:off x="19240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9" name="Rectangle 11"/>
          <p:cNvSpPr>
            <a:spLocks/>
          </p:cNvSpPr>
          <p:nvPr/>
        </p:nvSpPr>
        <p:spPr bwMode="auto">
          <a:xfrm>
            <a:off x="22966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40" name="Rectangle 12"/>
          <p:cNvSpPr>
            <a:spLocks/>
          </p:cNvSpPr>
          <p:nvPr/>
        </p:nvSpPr>
        <p:spPr bwMode="auto">
          <a:xfrm>
            <a:off x="3155950" y="16129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1" name="Rectangle 13"/>
          <p:cNvSpPr>
            <a:spLocks/>
          </p:cNvSpPr>
          <p:nvPr/>
        </p:nvSpPr>
        <p:spPr bwMode="auto">
          <a:xfrm>
            <a:off x="3222840" y="1722440"/>
            <a:ext cx="44884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mini-CPU</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2" name="Rectangle 14"/>
          <p:cNvSpPr>
            <a:spLocks/>
          </p:cNvSpPr>
          <p:nvPr/>
        </p:nvSpPr>
        <p:spPr bwMode="auto">
          <a:xfrm>
            <a:off x="3155950" y="226695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3" name="Rectangle 15"/>
          <p:cNvSpPr>
            <a:spLocks/>
          </p:cNvSpPr>
          <p:nvPr/>
        </p:nvSpPr>
        <p:spPr bwMode="auto">
          <a:xfrm>
            <a:off x="3313402" y="2379668"/>
            <a:ext cx="26930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video</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4" name="Rectangle 16"/>
          <p:cNvSpPr>
            <a:spLocks/>
          </p:cNvSpPr>
          <p:nvPr/>
        </p:nvSpPr>
        <p:spPr bwMode="auto">
          <a:xfrm>
            <a:off x="4025900" y="16637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5" name="Rectangle 17"/>
          <p:cNvSpPr>
            <a:spLocks/>
          </p:cNvSpPr>
          <p:nvPr/>
        </p:nvSpPr>
        <p:spPr bwMode="auto">
          <a:xfrm>
            <a:off x="4072376" y="1744477"/>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6" name="Rectangle 18"/>
          <p:cNvSpPr>
            <a:spLocks/>
          </p:cNvSpPr>
          <p:nvPr/>
        </p:nvSpPr>
        <p:spPr bwMode="auto">
          <a:xfrm>
            <a:off x="4984750" y="16700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7" name="Rectangle 19"/>
          <p:cNvSpPr>
            <a:spLocks/>
          </p:cNvSpPr>
          <p:nvPr/>
        </p:nvSpPr>
        <p:spPr bwMode="auto">
          <a:xfrm>
            <a:off x="5028844" y="17540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8" name="Rectangle 20"/>
          <p:cNvSpPr>
            <a:spLocks/>
          </p:cNvSpPr>
          <p:nvPr/>
        </p:nvSpPr>
        <p:spPr bwMode="auto">
          <a:xfrm>
            <a:off x="4025900" y="26416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9" name="Rectangle 21"/>
          <p:cNvSpPr>
            <a:spLocks/>
          </p:cNvSpPr>
          <p:nvPr/>
        </p:nvSpPr>
        <p:spPr bwMode="auto">
          <a:xfrm>
            <a:off x="4069994" y="272555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0" name="Rectangle 22"/>
          <p:cNvSpPr>
            <a:spLocks/>
          </p:cNvSpPr>
          <p:nvPr/>
        </p:nvSpPr>
        <p:spPr bwMode="auto">
          <a:xfrm>
            <a:off x="4984750" y="26479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1" name="Rectangle 23"/>
          <p:cNvSpPr>
            <a:spLocks/>
          </p:cNvSpPr>
          <p:nvPr/>
        </p:nvSpPr>
        <p:spPr bwMode="auto">
          <a:xfrm>
            <a:off x="5028844" y="27319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2" name="Rectangle 24"/>
          <p:cNvSpPr>
            <a:spLocks/>
          </p:cNvSpPr>
          <p:nvPr/>
        </p:nvSpPr>
        <p:spPr bwMode="auto">
          <a:xfrm>
            <a:off x="3930650" y="1593850"/>
            <a:ext cx="1981200" cy="18796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3" name="Rectangle 25"/>
          <p:cNvSpPr>
            <a:spLocks/>
          </p:cNvSpPr>
          <p:nvPr/>
        </p:nvSpPr>
        <p:spPr bwMode="auto">
          <a:xfrm>
            <a:off x="692150" y="3733800"/>
            <a:ext cx="5207000" cy="8509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4" name="Rectangle 26"/>
          <p:cNvSpPr>
            <a:spLocks/>
          </p:cNvSpPr>
          <p:nvPr/>
        </p:nvSpPr>
        <p:spPr bwMode="auto">
          <a:xfrm>
            <a:off x="3188665" y="4107461"/>
            <a:ext cx="211597" cy="2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LLC</a:t>
            </a:r>
          </a:p>
        </p:txBody>
      </p:sp>
      <p:sp>
        <p:nvSpPr>
          <p:cNvPr id="22555" name="Rectangle 27"/>
          <p:cNvSpPr>
            <a:spLocks/>
          </p:cNvSpPr>
          <p:nvPr/>
        </p:nvSpPr>
        <p:spPr bwMode="auto">
          <a:xfrm>
            <a:off x="2444750" y="4686300"/>
            <a:ext cx="1695450" cy="4445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6" name="Rectangle 28"/>
          <p:cNvSpPr>
            <a:spLocks/>
          </p:cNvSpPr>
          <p:nvPr/>
        </p:nvSpPr>
        <p:spPr bwMode="auto">
          <a:xfrm>
            <a:off x="2702571" y="4825008"/>
            <a:ext cx="117981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Controller</a:t>
            </a:r>
          </a:p>
        </p:txBody>
      </p:sp>
      <p:sp>
        <p:nvSpPr>
          <p:cNvPr id="22557" name="Rectangle 29"/>
          <p:cNvSpPr>
            <a:spLocks/>
          </p:cNvSpPr>
          <p:nvPr/>
        </p:nvSpPr>
        <p:spPr bwMode="auto">
          <a:xfrm>
            <a:off x="6965950" y="4565650"/>
            <a:ext cx="1695450" cy="5842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8" name="Rectangle 30"/>
          <p:cNvSpPr>
            <a:spLocks/>
          </p:cNvSpPr>
          <p:nvPr/>
        </p:nvSpPr>
        <p:spPr bwMode="auto">
          <a:xfrm>
            <a:off x="7191710" y="4583581"/>
            <a:ext cx="1243930" cy="5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Specialized</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compute-capability</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in memory</a:t>
            </a:r>
          </a:p>
        </p:txBody>
      </p:sp>
      <p:sp>
        <p:nvSpPr>
          <p:cNvPr id="22559" name="Rectangle 31"/>
          <p:cNvSpPr>
            <a:spLocks/>
          </p:cNvSpPr>
          <p:nvPr/>
        </p:nvSpPr>
        <p:spPr bwMode="auto">
          <a:xfrm>
            <a:off x="6654800" y="1276350"/>
            <a:ext cx="2324100" cy="3949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0" name="Rectangle 32"/>
          <p:cNvSpPr>
            <a:spLocks/>
          </p:cNvSpPr>
          <p:nvPr/>
        </p:nvSpPr>
        <p:spPr bwMode="auto">
          <a:xfrm>
            <a:off x="7542787" y="2989858"/>
            <a:ext cx="538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a:t>
            </a:r>
          </a:p>
        </p:txBody>
      </p:sp>
      <p:sp>
        <p:nvSpPr>
          <p:cNvPr id="22561" name="Rectangle 33"/>
          <p:cNvSpPr>
            <a:spLocks/>
          </p:cNvSpPr>
          <p:nvPr/>
        </p:nvSpPr>
        <p:spPr bwMode="auto">
          <a:xfrm>
            <a:off x="6718300" y="1339850"/>
            <a:ext cx="2184400" cy="31369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2" name="Rectangle 34"/>
          <p:cNvSpPr>
            <a:spLocks/>
          </p:cNvSpPr>
          <p:nvPr/>
        </p:nvSpPr>
        <p:spPr bwMode="auto">
          <a:xfrm>
            <a:off x="3149600" y="29210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3" name="Rectangle 35"/>
          <p:cNvSpPr>
            <a:spLocks/>
          </p:cNvSpPr>
          <p:nvPr/>
        </p:nvSpPr>
        <p:spPr bwMode="auto">
          <a:xfrm>
            <a:off x="3245710" y="3033718"/>
            <a:ext cx="39754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imaging</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64" name="Rectangle 36"/>
          <p:cNvSpPr>
            <a:spLocks/>
          </p:cNvSpPr>
          <p:nvPr/>
        </p:nvSpPr>
        <p:spPr bwMode="auto">
          <a:xfrm>
            <a:off x="4311318" y="5523508"/>
            <a:ext cx="8079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22565" name="Line 37"/>
          <p:cNvSpPr>
            <a:spLocks noChangeShapeType="1"/>
          </p:cNvSpPr>
          <p:nvPr/>
        </p:nvSpPr>
        <p:spPr bwMode="auto">
          <a:xfrm rot="10800000" flipH="1">
            <a:off x="416722" y="5460207"/>
            <a:ext cx="8562181" cy="0"/>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6" name="Line 38"/>
          <p:cNvSpPr>
            <a:spLocks noChangeShapeType="1"/>
          </p:cNvSpPr>
          <p:nvPr/>
        </p:nvSpPr>
        <p:spPr bwMode="auto">
          <a:xfrm>
            <a:off x="7816850" y="5226848"/>
            <a:ext cx="0" cy="239713"/>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44" name="Rounded Rectangle 43"/>
          <p:cNvSpPr>
            <a:spLocks noChangeArrowheads="1"/>
          </p:cNvSpPr>
          <p:nvPr/>
        </p:nvSpPr>
        <p:spPr bwMode="auto">
          <a:xfrm rot="5400000">
            <a:off x="6712425" y="3890443"/>
            <a:ext cx="2133601" cy="2286000"/>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2" name="TextBox 1"/>
          <p:cNvSpPr txBox="1"/>
          <p:nvPr/>
        </p:nvSpPr>
        <p:spPr>
          <a:xfrm>
            <a:off x="107504" y="6453336"/>
            <a:ext cx="3111155"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Slide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4000388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Ultra-efficient (Visual) Search</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What is the right partitioning of computation capability?</a:t>
            </a:r>
          </a:p>
          <a:p>
            <a:r>
              <a:rPr lang="en-US" dirty="0" smtClean="0"/>
              <a:t>What is the right low-cost memory substrate?</a:t>
            </a:r>
          </a:p>
          <a:p>
            <a:r>
              <a:rPr lang="en-US" dirty="0" smtClean="0"/>
              <a:t>What memory technologies are the best enablers?</a:t>
            </a:r>
          </a:p>
          <a:p>
            <a:r>
              <a:rPr lang="en-US" dirty="0" smtClean="0"/>
              <a:t>How do we rethink/ease (visual) search algorithms/applications?</a:t>
            </a:r>
            <a:endParaRPr lang="en-US" dirty="0"/>
          </a:p>
        </p:txBody>
      </p:sp>
      <p:sp>
        <p:nvSpPr>
          <p:cNvPr id="4" name="Rectangle 5"/>
          <p:cNvSpPr>
            <a:spLocks/>
          </p:cNvSpPr>
          <p:nvPr/>
        </p:nvSpPr>
        <p:spPr bwMode="auto">
          <a:xfrm>
            <a:off x="1475656" y="1615978"/>
            <a:ext cx="1504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5" name="Rectangle 6"/>
          <p:cNvSpPr>
            <a:spLocks/>
          </p:cNvSpPr>
          <p:nvPr/>
        </p:nvSpPr>
        <p:spPr bwMode="auto">
          <a:xfrm>
            <a:off x="1647106" y="2657378"/>
            <a:ext cx="1155700" cy="4953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6" name="Rectangle 7"/>
          <p:cNvSpPr>
            <a:spLocks/>
          </p:cNvSpPr>
          <p:nvPr/>
        </p:nvSpPr>
        <p:spPr bwMode="auto">
          <a:xfrm>
            <a:off x="1882056" y="2720878"/>
            <a:ext cx="66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Cache</a:t>
            </a:r>
          </a:p>
        </p:txBody>
      </p:sp>
      <p:sp>
        <p:nvSpPr>
          <p:cNvPr id="7" name="Line 8"/>
          <p:cNvSpPr>
            <a:spLocks noChangeShapeType="1"/>
          </p:cNvSpPr>
          <p:nvPr/>
        </p:nvSpPr>
        <p:spPr bwMode="auto">
          <a:xfrm>
            <a:off x="2212256" y="3152678"/>
            <a:ext cx="0" cy="4254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8" name="Line 9"/>
          <p:cNvSpPr>
            <a:spLocks noChangeShapeType="1"/>
          </p:cNvSpPr>
          <p:nvPr/>
        </p:nvSpPr>
        <p:spPr bwMode="auto">
          <a:xfrm>
            <a:off x="2212256" y="2327178"/>
            <a:ext cx="0" cy="3365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9" name="Rectangle 10"/>
          <p:cNvSpPr>
            <a:spLocks/>
          </p:cNvSpPr>
          <p:nvPr/>
        </p:nvSpPr>
        <p:spPr bwMode="auto">
          <a:xfrm>
            <a:off x="1634406" y="1787428"/>
            <a:ext cx="1155700" cy="5461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0" name="Rectangle 11"/>
          <p:cNvSpPr>
            <a:spLocks/>
          </p:cNvSpPr>
          <p:nvPr/>
        </p:nvSpPr>
        <p:spPr bwMode="auto">
          <a:xfrm>
            <a:off x="1786806" y="1838228"/>
            <a:ext cx="844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Processor</a:t>
            </a:r>
          </a:p>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11" name="Rectangle 12"/>
          <p:cNvSpPr>
            <a:spLocks/>
          </p:cNvSpPr>
          <p:nvPr/>
        </p:nvSpPr>
        <p:spPr bwMode="auto">
          <a:xfrm>
            <a:off x="5634906" y="3660678"/>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12" name="Rectangle 13"/>
          <p:cNvSpPr>
            <a:spLocks/>
          </p:cNvSpPr>
          <p:nvPr/>
        </p:nvSpPr>
        <p:spPr bwMode="auto">
          <a:xfrm>
            <a:off x="3914056" y="1615978"/>
            <a:ext cx="2901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3" name="Rectangle 14"/>
          <p:cNvSpPr>
            <a:spLocks/>
          </p:cNvSpPr>
          <p:nvPr/>
        </p:nvSpPr>
        <p:spPr bwMode="auto">
          <a:xfrm>
            <a:off x="5014764" y="1674568"/>
            <a:ext cx="1069404" cy="20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dirty="0" smtClean="0">
                <a:solidFill>
                  <a:srgbClr val="000000"/>
                </a:solidFill>
                <a:latin typeface="Myriad Pro Bold Cond" charset="0"/>
                <a:ea typeface="ＭＳ Ｐゴシック" charset="0"/>
                <a:cs typeface="Myriad Pro Bold Cond" charset="0"/>
                <a:sym typeface="Myriad Pro Bold Cond" charset="0"/>
              </a:rPr>
              <a:t>Main Memory</a:t>
            </a:r>
            <a:endParaRPr lang="en-US" sz="1600" dirty="0">
              <a:solidFill>
                <a:srgbClr val="000000"/>
              </a:solidFill>
              <a:latin typeface="Myriad Pro Bold Cond" charset="0"/>
              <a:ea typeface="ＭＳ Ｐゴシック" charset="0"/>
              <a:cs typeface="Myriad Pro Bold Cond" charset="0"/>
              <a:sym typeface="Myriad Pro Bold Cond" charset="0"/>
            </a:endParaRPr>
          </a:p>
        </p:txBody>
      </p:sp>
      <p:sp>
        <p:nvSpPr>
          <p:cNvPr id="14" name="Line 15"/>
          <p:cNvSpPr>
            <a:spLocks noChangeShapeType="1"/>
          </p:cNvSpPr>
          <p:nvPr/>
        </p:nvSpPr>
        <p:spPr bwMode="auto">
          <a:xfrm>
            <a:off x="5364238" y="3299522"/>
            <a:ext cx="0" cy="3111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5" name="AutoShape 16"/>
          <p:cNvSpPr>
            <a:spLocks/>
          </p:cNvSpPr>
          <p:nvPr/>
        </p:nvSpPr>
        <p:spPr bwMode="auto">
          <a:xfrm>
            <a:off x="1482006" y="3583685"/>
            <a:ext cx="5327650" cy="76200"/>
          </a:xfrm>
          <a:prstGeom prst="roundRect">
            <a:avLst>
              <a:gd name="adj" fmla="val 50000"/>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6" name="Rectangle 17"/>
          <p:cNvSpPr>
            <a:spLocks/>
          </p:cNvSpPr>
          <p:nvPr/>
        </p:nvSpPr>
        <p:spPr bwMode="auto">
          <a:xfrm>
            <a:off x="40220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 name="Rectangle 18"/>
          <p:cNvSpPr>
            <a:spLocks/>
          </p:cNvSpPr>
          <p:nvPr/>
        </p:nvSpPr>
        <p:spPr bwMode="auto">
          <a:xfrm>
            <a:off x="40220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8" name="Rectangle 19"/>
          <p:cNvSpPr>
            <a:spLocks/>
          </p:cNvSpPr>
          <p:nvPr/>
        </p:nvSpPr>
        <p:spPr bwMode="auto">
          <a:xfrm>
            <a:off x="40220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 name="Rectangle 20"/>
          <p:cNvSpPr>
            <a:spLocks/>
          </p:cNvSpPr>
          <p:nvPr/>
        </p:nvSpPr>
        <p:spPr bwMode="auto">
          <a:xfrm>
            <a:off x="40220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0" name="Rectangle 21"/>
          <p:cNvSpPr>
            <a:spLocks/>
          </p:cNvSpPr>
          <p:nvPr/>
        </p:nvSpPr>
        <p:spPr bwMode="auto">
          <a:xfrm>
            <a:off x="40220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1" name="Rectangle 22"/>
          <p:cNvSpPr>
            <a:spLocks/>
          </p:cNvSpPr>
          <p:nvPr/>
        </p:nvSpPr>
        <p:spPr bwMode="auto">
          <a:xfrm>
            <a:off x="55714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2" name="Rectangle 23"/>
          <p:cNvSpPr>
            <a:spLocks/>
          </p:cNvSpPr>
          <p:nvPr/>
        </p:nvSpPr>
        <p:spPr bwMode="auto">
          <a:xfrm>
            <a:off x="55714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3" name="Rectangle 24"/>
          <p:cNvSpPr>
            <a:spLocks/>
          </p:cNvSpPr>
          <p:nvPr/>
        </p:nvSpPr>
        <p:spPr bwMode="auto">
          <a:xfrm>
            <a:off x="55714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4" name="Rectangle 25"/>
          <p:cNvSpPr>
            <a:spLocks/>
          </p:cNvSpPr>
          <p:nvPr/>
        </p:nvSpPr>
        <p:spPr bwMode="auto">
          <a:xfrm>
            <a:off x="55714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5" name="Rectangle 26"/>
          <p:cNvSpPr>
            <a:spLocks/>
          </p:cNvSpPr>
          <p:nvPr/>
        </p:nvSpPr>
        <p:spPr bwMode="auto">
          <a:xfrm>
            <a:off x="55714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6" name="Rectangle 27"/>
          <p:cNvSpPr>
            <a:spLocks/>
          </p:cNvSpPr>
          <p:nvPr/>
        </p:nvSpPr>
        <p:spPr bwMode="auto">
          <a:xfrm>
            <a:off x="1736006" y="2962178"/>
            <a:ext cx="977900" cy="146050"/>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7" name="Line 28"/>
          <p:cNvSpPr>
            <a:spLocks noChangeShapeType="1"/>
          </p:cNvSpPr>
          <p:nvPr/>
        </p:nvSpPr>
        <p:spPr bwMode="auto">
          <a:xfrm>
            <a:off x="6917606" y="1946178"/>
            <a:ext cx="0" cy="1270000"/>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8" name="Rectangle 29"/>
          <p:cNvSpPr>
            <a:spLocks/>
          </p:cNvSpPr>
          <p:nvPr/>
        </p:nvSpPr>
        <p:spPr bwMode="auto">
          <a:xfrm>
            <a:off x="7020272" y="2264668"/>
            <a:ext cx="1087536"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2400" dirty="0">
                <a:solidFill>
                  <a:srgbClr val="000000"/>
                </a:solidFill>
                <a:latin typeface="Myriad Pro Bold Cond" charset="0"/>
                <a:ea typeface="ＭＳ Ｐゴシック" charset="0"/>
                <a:cs typeface="Myriad Pro Bold Cond" charset="0"/>
                <a:sym typeface="Myriad Pro Bold Cond" charset="0"/>
              </a:rPr>
              <a:t>Database </a:t>
            </a:r>
            <a:r>
              <a:rPr lang="en-US" sz="2400" dirty="0" smtClean="0">
                <a:solidFill>
                  <a:srgbClr val="000000"/>
                </a:solidFill>
                <a:latin typeface="Myriad Pro Bold Cond" charset="0"/>
                <a:ea typeface="ＭＳ Ｐゴシック" charset="0"/>
                <a:cs typeface="Myriad Pro Bold Cond" charset="0"/>
                <a:sym typeface="Myriad Pro Bold Cond" charset="0"/>
              </a:rPr>
              <a:t>(of images)  </a:t>
            </a:r>
            <a:endParaRPr lang="en-US" sz="2400" dirty="0">
              <a:solidFill>
                <a:srgbClr val="000000"/>
              </a:solidFill>
              <a:latin typeface="Myriad Pro Bold Cond" charset="0"/>
              <a:ea typeface="ＭＳ Ｐゴシック" charset="0"/>
              <a:cs typeface="Myriad Pro Bold Cond" charset="0"/>
              <a:sym typeface="Myriad Pro Bold Cond" charset="0"/>
            </a:endParaRPr>
          </a:p>
        </p:txBody>
      </p:sp>
      <p:sp>
        <p:nvSpPr>
          <p:cNvPr id="29" name="Freeform 30"/>
          <p:cNvSpPr>
            <a:spLocks/>
          </p:cNvSpPr>
          <p:nvPr/>
        </p:nvSpPr>
        <p:spPr bwMode="auto">
          <a:xfrm>
            <a:off x="1863006" y="2441478"/>
            <a:ext cx="3714750" cy="1358900"/>
          </a:xfrm>
          <a:custGeom>
            <a:avLst/>
            <a:gdLst>
              <a:gd name="T0" fmla="*/ 21600 w 21600"/>
              <a:gd name="T1" fmla="*/ 1200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2000"/>
                </a:moveTo>
                <a:lnTo>
                  <a:pt x="21600" y="21600"/>
                </a:lnTo>
                <a:lnTo>
                  <a:pt x="0" y="21600"/>
                </a:lnTo>
                <a:lnTo>
                  <a:pt x="0" y="0"/>
                </a:lnTo>
              </a:path>
            </a:pathLst>
          </a:custGeom>
          <a:noFill/>
          <a:ln w="101600" cap="flat">
            <a:solidFill>
              <a:srgbClr val="D90B00"/>
            </a:solidFill>
            <a:prstDash val="solid"/>
            <a:miter lim="800000"/>
            <a:headEnd type="none" w="med" len="med"/>
            <a:tailEnd type="triangl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30" name="Group 34"/>
          <p:cNvGrpSpPr>
            <a:grpSpLocks/>
          </p:cNvGrpSpPr>
          <p:nvPr/>
        </p:nvGrpSpPr>
        <p:grpSpPr bwMode="auto">
          <a:xfrm>
            <a:off x="2507531" y="2410522"/>
            <a:ext cx="3349625" cy="1091406"/>
            <a:chOff x="0" y="0"/>
            <a:chExt cx="4219" cy="1374"/>
          </a:xfrm>
        </p:grpSpPr>
        <p:sp>
          <p:nvSpPr>
            <p:cNvPr id="31" name="Rectangle 31"/>
            <p:cNvSpPr>
              <a:spLocks/>
            </p:cNvSpPr>
            <p:nvPr/>
          </p:nvSpPr>
          <p:spPr bwMode="auto">
            <a:xfrm>
              <a:off x="2987" y="862"/>
              <a:ext cx="1232" cy="184"/>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2" name="Freeform 32"/>
            <p:cNvSpPr>
              <a:spLocks/>
            </p:cNvSpPr>
            <p:nvPr/>
          </p:nvSpPr>
          <p:spPr bwMode="auto">
            <a:xfrm>
              <a:off x="0" y="0"/>
              <a:ext cx="3328" cy="1352"/>
            </a:xfrm>
            <a:custGeom>
              <a:avLst/>
              <a:gdLst>
                <a:gd name="T0" fmla="*/ 21600 w 21600"/>
                <a:gd name="T1" fmla="*/ 1533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5330"/>
                  </a:moveTo>
                  <a:lnTo>
                    <a:pt x="21600" y="21600"/>
                  </a:lnTo>
                  <a:lnTo>
                    <a:pt x="0" y="21600"/>
                  </a:lnTo>
                  <a:lnTo>
                    <a:pt x="0" y="0"/>
                  </a:lnTo>
                </a:path>
              </a:pathLst>
            </a:custGeom>
            <a:noFill/>
            <a:ln w="101600" cap="flat">
              <a:solidFill>
                <a:srgbClr val="D90B00"/>
              </a:solidFill>
              <a:prstDash val="solid"/>
              <a:miter lim="800000"/>
              <a:headEnd type="triangle" w="med" len="med"/>
              <a:tailEnd type="non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3" name="Rectangle 33"/>
            <p:cNvSpPr>
              <a:spLocks/>
            </p:cNvSpPr>
            <p:nvPr/>
          </p:nvSpPr>
          <p:spPr bwMode="auto">
            <a:xfrm>
              <a:off x="800" y="1054"/>
              <a:ext cx="15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Query vector</a:t>
              </a:r>
            </a:p>
          </p:txBody>
        </p:sp>
      </p:grpSp>
      <p:sp>
        <p:nvSpPr>
          <p:cNvPr id="34" name="Rectangle 35"/>
          <p:cNvSpPr>
            <a:spLocks/>
          </p:cNvSpPr>
          <p:nvPr/>
        </p:nvSpPr>
        <p:spPr bwMode="auto">
          <a:xfrm>
            <a:off x="3287142" y="3895080"/>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Results</a:t>
            </a:r>
          </a:p>
        </p:txBody>
      </p:sp>
      <p:sp>
        <p:nvSpPr>
          <p:cNvPr id="35" name="Rounded Rectangle 34"/>
          <p:cNvSpPr>
            <a:spLocks noChangeArrowheads="1"/>
          </p:cNvSpPr>
          <p:nvPr/>
        </p:nvSpPr>
        <p:spPr bwMode="auto">
          <a:xfrm rot="5400000">
            <a:off x="6460231" y="1762202"/>
            <a:ext cx="2133601" cy="1434752"/>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36" name="TextBox 35"/>
          <p:cNvSpPr txBox="1"/>
          <p:nvPr/>
        </p:nvSpPr>
        <p:spPr>
          <a:xfrm>
            <a:off x="107504" y="6453336"/>
            <a:ext cx="3260273"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Picture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3400592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utoUpdateAnimBg="0"/>
      <p:bldP spid="3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RowClone</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a:t>Vivek Seshadri, </a:t>
            </a:r>
            <a:r>
              <a:rPr lang="en-US" sz="2000" dirty="0" err="1"/>
              <a:t>Yoongu</a:t>
            </a:r>
            <a:r>
              <a:rPr lang="en-US" sz="2000" dirty="0"/>
              <a:t> Kim, Chris Fallin, Donghyuk Lee, </a:t>
            </a:r>
            <a:r>
              <a:rPr lang="en-US" sz="2000" dirty="0" err="1"/>
              <a:t>Rachata</a:t>
            </a:r>
            <a:r>
              <a:rPr lang="en-US" sz="2000" dirty="0"/>
              <a:t> </a:t>
            </a:r>
            <a:r>
              <a:rPr lang="en-US" sz="2000" dirty="0" err="1"/>
              <a:t>Ausavarungnirun</a:t>
            </a:r>
            <a:r>
              <a:rPr lang="en-US" sz="2000" dirty="0"/>
              <a:t>, Gennady </a:t>
            </a:r>
            <a:r>
              <a:rPr lang="en-US" sz="2000" dirty="0" err="1"/>
              <a:t>Pekhimenko</a:t>
            </a:r>
            <a:r>
              <a:rPr lang="en-US" sz="2000" dirty="0"/>
              <a:t>, </a:t>
            </a:r>
            <a:r>
              <a:rPr lang="en-US" sz="2000" dirty="0" err="1"/>
              <a:t>Yixin</a:t>
            </a:r>
            <a:r>
              <a:rPr lang="en-US" sz="2000" dirty="0"/>
              <a:t> </a:t>
            </a:r>
            <a:r>
              <a:rPr lang="en-US" sz="2000" dirty="0" err="1"/>
              <a:t>Luo</a:t>
            </a:r>
            <a:r>
              <a:rPr lang="en-US" sz="2000" dirty="0"/>
              <a:t>, </a:t>
            </a:r>
            <a:r>
              <a:rPr lang="en-US" sz="2000" u="sng" dirty="0"/>
              <a:t>Onur Mutlu</a:t>
            </a:r>
            <a:r>
              <a:rPr lang="en-US" sz="2000" dirty="0"/>
              <a:t>, Phillip B. Gibbons, Michael A. </a:t>
            </a:r>
            <a:r>
              <a:rPr lang="en-US" sz="2000" dirty="0" err="1"/>
              <a:t>Kozuch</a:t>
            </a:r>
            <a:r>
              <a:rPr lang="en-US" sz="2000" dirty="0"/>
              <a:t>, Todd C. </a:t>
            </a:r>
            <a:r>
              <a:rPr lang="en-US" sz="2000" dirty="0" err="1"/>
              <a:t>Mowry</a:t>
            </a:r>
            <a:r>
              <a:rPr lang="en-US" sz="2000" dirty="0"/>
              <a:t>,</a:t>
            </a:r>
            <a:br>
              <a:rPr lang="en-US" sz="2000" dirty="0"/>
            </a:br>
            <a:r>
              <a:rPr lang="en-US" sz="2000" b="1" dirty="0">
                <a:hlinkClick r:id="rId2"/>
              </a:rPr>
              <a:t>"RowClone: Fast and Efficient In-DRAM Copy and Initialization of Bulk Data"</a:t>
            </a:r>
            <a:r>
              <a:rPr lang="en-US" sz="2000" dirty="0"/>
              <a:t/>
            </a:r>
            <a:br>
              <a:rPr lang="en-US" sz="2000" dirty="0"/>
            </a:br>
            <a:r>
              <a:rPr lang="en-US" sz="2000" i="1" dirty="0"/>
              <a:t>CMU Computer Science Technical Report</a:t>
            </a:r>
            <a:r>
              <a:rPr lang="en-US" sz="2000" dirty="0"/>
              <a:t>, CMU-CS-13-108, Carnegie Mellon University, April 2013</a:t>
            </a:r>
            <a:r>
              <a:rPr lang="en-US" sz="2000" dirty="0" smtClean="0"/>
              <a:t>.</a:t>
            </a:r>
          </a:p>
          <a:p>
            <a:pPr marL="0" indent="0">
              <a:buNone/>
            </a:pPr>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68</a:t>
            </a:fld>
            <a:endParaRPr lang="en-US" altLang="en-US">
              <a:solidFill>
                <a:srgbClr val="000000"/>
              </a:solidFill>
            </a:endParaRPr>
          </a:p>
        </p:txBody>
      </p:sp>
    </p:spTree>
    <p:extLst>
      <p:ext uri="{BB962C8B-B14F-4D97-AF65-F5344CB8AC3E}">
        <p14:creationId xmlns:p14="http://schemas.microsoft.com/office/powerpoint/2010/main" val="3939029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a:t>
            </a:r>
            <a:r>
              <a:rPr lang="en-US" dirty="0" smtClean="0"/>
              <a:t>Refresh: </a:t>
            </a:r>
            <a:r>
              <a:rPr lang="en-US" dirty="0" smtClean="0">
                <a:solidFill>
                  <a:srgbClr val="0000FF"/>
                </a:solidFill>
              </a:rPr>
              <a:t>Reducing Refresh Impact</a:t>
            </a:r>
            <a:endParaRPr lang="en-US" dirty="0" smtClean="0">
              <a:solidFill>
                <a:srgbClr val="0000FF"/>
              </a:solidFill>
            </a:endParaRPr>
          </a:p>
          <a:p>
            <a:pPr marL="0" indent="0">
              <a:buNone/>
            </a:pPr>
            <a:endParaRPr lang="en-US" dirty="0" smtClean="0">
              <a:solidFill>
                <a:srgbClr val="0000FF"/>
              </a:solidFill>
            </a:endParaRPr>
          </a:p>
          <a:p>
            <a:r>
              <a:rPr lang="en-US" dirty="0" smtClean="0"/>
              <a:t>Tiered-Latency </a:t>
            </a:r>
            <a:r>
              <a:rPr lang="en-US" dirty="0" smtClean="0"/>
              <a:t>DRAM: </a:t>
            </a:r>
            <a:r>
              <a:rPr lang="en-US" dirty="0" smtClean="0">
                <a:solidFill>
                  <a:srgbClr val="0000FF"/>
                </a:solidFill>
              </a:rPr>
              <a:t>Reducing DRAM Latency</a:t>
            </a:r>
            <a:endParaRPr lang="en-US" dirty="0" smtClean="0">
              <a:solidFill>
                <a:srgbClr val="0000FF"/>
              </a:solidFill>
            </a:endParaRPr>
          </a:p>
          <a:p>
            <a:endParaRPr lang="en-US" dirty="0"/>
          </a:p>
          <a:p>
            <a:r>
              <a:rPr lang="en-US" dirty="0" err="1" smtClean="0"/>
              <a:t>RowClone</a:t>
            </a:r>
            <a:r>
              <a:rPr lang="en-US" dirty="0" smtClean="0"/>
              <a:t>: </a:t>
            </a:r>
            <a:r>
              <a:rPr lang="en-US" dirty="0" smtClean="0">
                <a:solidFill>
                  <a:srgbClr val="0000FF"/>
                </a:solidFill>
              </a:rPr>
              <a:t>In</a:t>
            </a:r>
            <a:r>
              <a:rPr lang="en-US" dirty="0" smtClean="0">
                <a:solidFill>
                  <a:srgbClr val="0000FF"/>
                </a:solidFill>
              </a:rPr>
              <a:t>-Memory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69</a:t>
            </a:fld>
            <a:endParaRPr lang="en-US" altLang="en-US">
              <a:solidFill>
                <a:srgbClr val="000000"/>
              </a:solidFill>
            </a:endParaRPr>
          </a:p>
        </p:txBody>
      </p:sp>
      <p:sp>
        <p:nvSpPr>
          <p:cNvPr id="6" name="Rectangle 5"/>
          <p:cNvSpPr/>
          <p:nvPr/>
        </p:nvSpPr>
        <p:spPr>
          <a:xfrm>
            <a:off x="539552" y="4005064"/>
            <a:ext cx="806489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0863228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6CDE87C-4DFB-8147-A2EF-37268286C75D}" type="slidenum">
              <a:rPr lang="en-US" sz="1600">
                <a:solidFill>
                  <a:srgbClr val="000000"/>
                </a:solidFill>
                <a:latin typeface="Garamond" charset="0"/>
              </a:rPr>
              <a:pPr eaLnBrk="1" hangingPunct="1"/>
              <a:t>7</a:t>
            </a:fld>
            <a:endParaRPr lang="en-US" sz="1600" dirty="0">
              <a:solidFill>
                <a:srgbClr val="000000"/>
              </a:solidFill>
              <a:latin typeface="Garamond" charset="0"/>
            </a:endParaRPr>
          </a:p>
        </p:txBody>
      </p:sp>
    </p:spTree>
    <p:extLst>
      <p:ext uri="{BB962C8B-B14F-4D97-AF65-F5344CB8AC3E}">
        <p14:creationId xmlns:p14="http://schemas.microsoft.com/office/powerpoint/2010/main" val="1488830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Reducing DRAM Bank Conflicts</a:t>
            </a:r>
            <a:endParaRPr lang="en-US" dirty="0"/>
          </a:p>
        </p:txBody>
      </p:sp>
      <p:sp>
        <p:nvSpPr>
          <p:cNvPr id="3" name="Content Placeholder 2"/>
          <p:cNvSpPr>
            <a:spLocks noGrp="1"/>
          </p:cNvSpPr>
          <p:nvPr>
            <p:ph idx="1"/>
          </p:nvPr>
        </p:nvSpPr>
        <p:spPr>
          <a:xfrm>
            <a:off x="107504" y="1052736"/>
            <a:ext cx="9036496" cy="5195664"/>
          </a:xfrm>
        </p:spPr>
        <p:txBody>
          <a:bodyPr/>
          <a:lstStyle/>
          <a:p>
            <a:r>
              <a:rPr lang="en-US" sz="2200" dirty="0"/>
              <a:t>Problem: </a:t>
            </a:r>
            <a:r>
              <a:rPr lang="en-US" sz="2200" dirty="0" smtClean="0">
                <a:solidFill>
                  <a:srgbClr val="FF0000"/>
                </a:solidFill>
              </a:rPr>
              <a:t>Bank conflicts are costly for </a:t>
            </a:r>
            <a:r>
              <a:rPr lang="en-US" sz="2200" dirty="0">
                <a:solidFill>
                  <a:srgbClr val="FF0000"/>
                </a:solidFill>
              </a:rPr>
              <a:t>performance and </a:t>
            </a:r>
            <a:r>
              <a:rPr lang="en-US" sz="2200" dirty="0" smtClean="0">
                <a:solidFill>
                  <a:srgbClr val="FF0000"/>
                </a:solidFill>
              </a:rPr>
              <a:t>energy</a:t>
            </a:r>
          </a:p>
          <a:p>
            <a:pPr lvl="1"/>
            <a:r>
              <a:rPr lang="en-US" sz="2000" dirty="0" smtClean="0">
                <a:sym typeface="Wingdings"/>
              </a:rPr>
              <a:t>serialized requests, wasted energy (thrashing of row buffer, busy wait)</a:t>
            </a:r>
            <a:endParaRPr lang="en-US" sz="2000" dirty="0"/>
          </a:p>
          <a:p>
            <a:r>
              <a:rPr lang="en-US" sz="2200" dirty="0"/>
              <a:t>Goal: R</a:t>
            </a:r>
            <a:r>
              <a:rPr lang="en-US" sz="2200" dirty="0" smtClean="0"/>
              <a:t>educe </a:t>
            </a:r>
            <a:r>
              <a:rPr lang="en-US" sz="2200" dirty="0"/>
              <a:t>bank conflicts without </a:t>
            </a:r>
            <a:r>
              <a:rPr lang="en-US" sz="2200" dirty="0" smtClean="0"/>
              <a:t>adding more banks (low </a:t>
            </a:r>
            <a:r>
              <a:rPr lang="en-US" sz="2200" dirty="0"/>
              <a:t>cost</a:t>
            </a:r>
            <a:r>
              <a:rPr lang="en-US" sz="2200" dirty="0" smtClean="0"/>
              <a:t>)</a:t>
            </a:r>
            <a:endParaRPr lang="en-US" sz="2200" dirty="0"/>
          </a:p>
          <a:p>
            <a:r>
              <a:rPr lang="en-US" sz="2200" dirty="0" smtClean="0"/>
              <a:t>Key idea</a:t>
            </a:r>
            <a:r>
              <a:rPr lang="en-US" sz="2200" dirty="0"/>
              <a:t>: </a:t>
            </a:r>
            <a:r>
              <a:rPr lang="en-US" sz="2200" dirty="0">
                <a:solidFill>
                  <a:srgbClr val="0000FF"/>
                </a:solidFill>
              </a:rPr>
              <a:t>Exploit the internal </a:t>
            </a:r>
            <a:r>
              <a:rPr lang="en-US" sz="2200" dirty="0" smtClean="0">
                <a:solidFill>
                  <a:srgbClr val="0000FF"/>
                </a:solidFill>
              </a:rPr>
              <a:t>subarray </a:t>
            </a:r>
            <a:r>
              <a:rPr lang="en-US" sz="2200" dirty="0">
                <a:solidFill>
                  <a:srgbClr val="0000FF"/>
                </a:solidFill>
              </a:rPr>
              <a:t>structure of a DRAM bank to parallelize bank </a:t>
            </a:r>
            <a:r>
              <a:rPr lang="en-US" sz="2200" dirty="0" smtClean="0">
                <a:solidFill>
                  <a:srgbClr val="0000FF"/>
                </a:solidFill>
              </a:rPr>
              <a:t>conflicts to different subarrays</a:t>
            </a:r>
            <a:endParaRPr lang="en-US" sz="2200" dirty="0">
              <a:solidFill>
                <a:srgbClr val="0000FF"/>
              </a:solidFill>
            </a:endParaRPr>
          </a:p>
          <a:p>
            <a:pPr lvl="1"/>
            <a:r>
              <a:rPr lang="en-US" sz="2000" dirty="0" smtClean="0">
                <a:solidFill>
                  <a:srgbClr val="0000FF"/>
                </a:solidFill>
              </a:rPr>
              <a:t>Slightly modify DRAM bank to reduce subarray-level hardware sharing</a:t>
            </a:r>
          </a:p>
          <a:p>
            <a:endParaRPr lang="en-US" sz="2200" dirty="0" smtClean="0">
              <a:solidFill>
                <a:schemeClr val="tx1">
                  <a:lumMod val="95000"/>
                  <a:lumOff val="5000"/>
                </a:schemeClr>
              </a:solidFill>
            </a:endParaRPr>
          </a:p>
          <a:p>
            <a:r>
              <a:rPr lang="en-US" sz="2200" dirty="0" smtClean="0">
                <a:solidFill>
                  <a:schemeClr val="tx1">
                    <a:lumMod val="95000"/>
                    <a:lumOff val="5000"/>
                  </a:schemeClr>
                </a:solidFill>
              </a:rPr>
              <a:t>Results on Server, Stream/Random, SPEC </a:t>
            </a:r>
          </a:p>
          <a:p>
            <a:pPr lvl="1"/>
            <a:r>
              <a:rPr lang="en-US" sz="2000" dirty="0" smtClean="0">
                <a:solidFill>
                  <a:schemeClr val="tx1">
                    <a:lumMod val="95000"/>
                    <a:lumOff val="5000"/>
                  </a:schemeClr>
                </a:solidFill>
              </a:rPr>
              <a:t>19% reduction in dynamic DRAM energy</a:t>
            </a:r>
          </a:p>
          <a:p>
            <a:pPr lvl="1"/>
            <a:r>
              <a:rPr lang="en-US" sz="2000" dirty="0" smtClean="0">
                <a:solidFill>
                  <a:schemeClr val="tx1">
                    <a:lumMod val="95000"/>
                    <a:lumOff val="5000"/>
                  </a:schemeClr>
                </a:solidFill>
              </a:rPr>
              <a:t>13% improvement in row hit rate</a:t>
            </a:r>
          </a:p>
          <a:p>
            <a:pPr lvl="1"/>
            <a:r>
              <a:rPr lang="en-US" sz="2000" dirty="0" smtClean="0">
                <a:solidFill>
                  <a:schemeClr val="tx1">
                    <a:lumMod val="95000"/>
                    <a:lumOff val="5000"/>
                  </a:schemeClr>
                </a:solidFill>
              </a:rPr>
              <a:t>17% performance improvement </a:t>
            </a:r>
          </a:p>
          <a:p>
            <a:pPr lvl="1"/>
            <a:r>
              <a:rPr lang="en-US" sz="2000" dirty="0" smtClean="0">
                <a:solidFill>
                  <a:schemeClr val="tx1">
                    <a:lumMod val="95000"/>
                    <a:lumOff val="5000"/>
                  </a:schemeClr>
                </a:solidFill>
              </a:rPr>
              <a:t>0.15% DRAM area overhead</a:t>
            </a:r>
          </a:p>
          <a:p>
            <a:pPr marL="344487" lvl="1" indent="0">
              <a:buNone/>
            </a:pP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70</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5807001" y="3340113"/>
            <a:ext cx="3312368" cy="1457039"/>
          </a:xfrm>
          <a:prstGeom prst="rect">
            <a:avLst/>
          </a:prstGeom>
        </p:spPr>
      </p:pic>
      <p:sp>
        <p:nvSpPr>
          <p:cNvPr id="6" name="Rectangle 5"/>
          <p:cNvSpPr/>
          <p:nvPr/>
        </p:nvSpPr>
        <p:spPr>
          <a:xfrm>
            <a:off x="1403648" y="6381328"/>
            <a:ext cx="7056784" cy="523220"/>
          </a:xfrm>
          <a:prstGeom prst="rect">
            <a:avLst/>
          </a:prstGeom>
        </p:spPr>
        <p:txBody>
          <a:bodyPr wrap="square">
            <a:spAutoFit/>
          </a:bodyPr>
          <a:lstStyle/>
          <a:p>
            <a:r>
              <a:rPr lang="en-US" sz="1400" dirty="0" smtClean="0">
                <a:solidFill>
                  <a:srgbClr val="000000"/>
                </a:solidFill>
                <a:latin typeface="Tahoma" charset="0"/>
                <a:ea typeface="ＭＳ Ｐゴシック" charset="0"/>
                <a:cs typeface="ＭＳ Ｐゴシック" charset="0"/>
              </a:rPr>
              <a:t>Kim, Seshadri+ “</a:t>
            </a:r>
            <a:r>
              <a:rPr lang="en-US" sz="1400" dirty="0" smtClean="0">
                <a:solidFill>
                  <a:srgbClr val="0000FF"/>
                </a:solidFill>
                <a:latin typeface="Tahoma" charset="0"/>
                <a:ea typeface="ＭＳ Ｐゴシック" charset="0"/>
                <a:cs typeface="ＭＳ Ｐゴシック" charset="0"/>
              </a:rPr>
              <a:t>A Case for Exploiting Subarray-Level </a:t>
            </a:r>
          </a:p>
          <a:p>
            <a:r>
              <a:rPr lang="en-US" sz="1400" dirty="0" smtClean="0">
                <a:solidFill>
                  <a:srgbClr val="0000FF"/>
                </a:solidFill>
                <a:latin typeface="Tahoma" charset="0"/>
                <a:ea typeface="ＭＳ Ｐゴシック" charset="0"/>
                <a:cs typeface="ＭＳ Ｐゴシック" charset="0"/>
              </a:rPr>
              <a:t>Parallelism in DRAM</a:t>
            </a:r>
            <a:r>
              <a:rPr lang="en-US" sz="1400" dirty="0" smtClean="0">
                <a:solidFill>
                  <a:srgbClr val="000000"/>
                </a:solidFill>
                <a:latin typeface="Tahoma" charset="0"/>
                <a:ea typeface="ＭＳ Ｐゴシック" charset="0"/>
                <a:cs typeface="ＭＳ Ｐゴシック" charset="0"/>
              </a:rPr>
              <a:t>,” ISCA 2012</a:t>
            </a:r>
            <a:r>
              <a:rPr lang="en-US" sz="1400" dirty="0" smtClean="0">
                <a:solidFill>
                  <a:srgbClr val="000000"/>
                </a:solidFill>
                <a:latin typeface="Tahoma"/>
              </a:rPr>
              <a:t>.</a:t>
            </a:r>
            <a:endParaRPr lang="en-US" sz="1400" dirty="0">
              <a:solidFill>
                <a:srgbClr val="000000"/>
              </a:solidFill>
              <a:latin typeface="Tahoma"/>
              <a:hlinkClick r:id="rId3" action="ppaction://hlinkpres?slideindex=1&amp;slidetitle="/>
            </a:endParaRPr>
          </a:p>
        </p:txBody>
      </p:sp>
      <p:graphicFrame>
        <p:nvGraphicFramePr>
          <p:cNvPr id="7" name="Chart 6"/>
          <p:cNvGraphicFramePr>
            <a:graphicFrameLocks/>
          </p:cNvGraphicFramePr>
          <p:nvPr>
            <p:extLst>
              <p:ext uri="{D42A27DB-BD31-4B8C-83A1-F6EECF244321}">
                <p14:modId xmlns:p14="http://schemas.microsoft.com/office/powerpoint/2010/main" val="1341367531"/>
              </p:ext>
            </p:extLst>
          </p:nvPr>
        </p:nvGraphicFramePr>
        <p:xfrm>
          <a:off x="5580112" y="4769768"/>
          <a:ext cx="2160240"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8" name="2"/>
          <p:cNvSpPr txBox="1"/>
          <p:nvPr/>
        </p:nvSpPr>
        <p:spPr>
          <a:xfrm rot="16200000">
            <a:off x="6295048" y="5883160"/>
            <a:ext cx="1295400" cy="276999"/>
          </a:xfrm>
          <a:prstGeom prst="rect">
            <a:avLst/>
          </a:prstGeom>
          <a:noFill/>
        </p:spPr>
        <p:txBody>
          <a:bodyPr wrap="square" rtlCol="0">
            <a:spAutoFit/>
          </a:bodyPr>
          <a:lstStyle/>
          <a:p>
            <a:pPr algn="ctr"/>
            <a:r>
              <a:rPr lang="en-US" sz="1200" b="1" dirty="0" smtClean="0">
                <a:solidFill>
                  <a:srgbClr val="FFFFFF"/>
                </a:solidFill>
                <a:latin typeface="Tahoma"/>
              </a:rPr>
              <a:t>-19%</a:t>
            </a:r>
            <a:endParaRPr lang="en-US" sz="1200" b="1" dirty="0">
              <a:solidFill>
                <a:srgbClr val="FFFFFF"/>
              </a:solidFill>
              <a:latin typeface="Tahoma"/>
            </a:endParaRPr>
          </a:p>
        </p:txBody>
      </p:sp>
      <p:graphicFrame>
        <p:nvGraphicFramePr>
          <p:cNvPr id="9" name="Chart 8"/>
          <p:cNvGraphicFramePr>
            <a:graphicFrameLocks/>
          </p:cNvGraphicFramePr>
          <p:nvPr>
            <p:extLst>
              <p:ext uri="{D42A27DB-BD31-4B8C-83A1-F6EECF244321}">
                <p14:modId xmlns:p14="http://schemas.microsoft.com/office/powerpoint/2010/main" val="2676896587"/>
              </p:ext>
            </p:extLst>
          </p:nvPr>
        </p:nvGraphicFramePr>
        <p:xfrm>
          <a:off x="7452320" y="4797152"/>
          <a:ext cx="1714448" cy="2060848"/>
        </p:xfrm>
        <a:graphic>
          <a:graphicData uri="http://schemas.openxmlformats.org/drawingml/2006/chart">
            <c:chart xmlns:c="http://schemas.openxmlformats.org/drawingml/2006/chart" xmlns:r="http://schemas.openxmlformats.org/officeDocument/2006/relationships" r:id="rId5"/>
          </a:graphicData>
        </a:graphic>
      </p:graphicFrame>
      <p:sp>
        <p:nvSpPr>
          <p:cNvPr id="11" name="2"/>
          <p:cNvSpPr txBox="1"/>
          <p:nvPr/>
        </p:nvSpPr>
        <p:spPr>
          <a:xfrm rot="16200000">
            <a:off x="7814782" y="5838118"/>
            <a:ext cx="1447802" cy="276999"/>
          </a:xfrm>
          <a:prstGeom prst="rect">
            <a:avLst/>
          </a:prstGeom>
          <a:noFill/>
        </p:spPr>
        <p:txBody>
          <a:bodyPr wrap="square" rtlCol="0">
            <a:spAutoFit/>
          </a:bodyPr>
          <a:lstStyle/>
          <a:p>
            <a:pPr algn="ctr"/>
            <a:r>
              <a:rPr lang="en-US" sz="1200" b="1" dirty="0" smtClean="0">
                <a:solidFill>
                  <a:srgbClr val="FFFFFF"/>
                </a:solidFill>
                <a:latin typeface="Tahoma"/>
              </a:rPr>
              <a:t>+13%</a:t>
            </a:r>
            <a:endParaRPr lang="en-US" sz="1200" b="1" dirty="0">
              <a:solidFill>
                <a:srgbClr val="FFFFFF"/>
              </a:solidFill>
              <a:latin typeface="Tahoma"/>
            </a:endParaRPr>
          </a:p>
        </p:txBody>
      </p:sp>
    </p:spTree>
    <p:extLst>
      <p:ext uri="{BB962C8B-B14F-4D97-AF65-F5344CB8AC3E}">
        <p14:creationId xmlns:p14="http://schemas.microsoft.com/office/powerpoint/2010/main" val="20104551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SALP</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err="1"/>
              <a:t>Yoongu</a:t>
            </a:r>
            <a:r>
              <a:rPr lang="en-US" sz="2000" dirty="0"/>
              <a:t> Kim, Vivek Seshadri, Donghyuk Lee, Jamie Liu, and </a:t>
            </a:r>
            <a:r>
              <a:rPr lang="en-US" sz="2000" u="sng" dirty="0"/>
              <a:t>Onur Mutlu</a:t>
            </a:r>
            <a:r>
              <a:rPr lang="en-US" sz="2000" dirty="0"/>
              <a:t>,</a:t>
            </a:r>
            <a:br>
              <a:rPr lang="en-US" sz="2000" dirty="0"/>
            </a:br>
            <a:r>
              <a:rPr lang="en-US" sz="2000" b="1" dirty="0">
                <a:hlinkClick r:id="rId2"/>
              </a:rPr>
              <a:t>"A Case for Exploiting Subarray-Level Parallelism (SALP) in DRAM"</a:t>
            </a:r>
            <a:r>
              <a:rPr lang="en-US" sz="2000" dirty="0"/>
              <a:t/>
            </a:r>
            <a:br>
              <a:rPr lang="en-US" sz="2000" dirty="0"/>
            </a:br>
            <a:r>
              <a:rPr lang="en-US" sz="2000" i="1" dirty="0"/>
              <a:t>Proceedings of the </a:t>
            </a:r>
            <a:r>
              <a:rPr lang="en-US" sz="2000" i="1" dirty="0">
                <a:hlinkClick r:id="rId3"/>
              </a:rPr>
              <a:t>39th International Symposium on Computer Architecture</a:t>
            </a:r>
            <a:r>
              <a:rPr lang="en-US" sz="2000" i="1" dirty="0"/>
              <a:t> (</a:t>
            </a:r>
            <a:r>
              <a:rPr lang="en-US" sz="2000" b="1" i="1" dirty="0"/>
              <a:t>ISCA</a:t>
            </a:r>
            <a:r>
              <a:rPr lang="en-US" sz="2000" i="1" dirty="0"/>
              <a:t>)</a:t>
            </a:r>
            <a:r>
              <a:rPr lang="en-US" sz="2000" dirty="0"/>
              <a:t>, Portland, OR, June 2012. </a:t>
            </a:r>
            <a:r>
              <a:rPr lang="en-US" sz="2000" dirty="0">
                <a:hlinkClick r:id="rId4"/>
              </a:rPr>
              <a:t>Slides (pptx)</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71</a:t>
            </a:fld>
            <a:endParaRPr lang="en-US" altLang="en-US">
              <a:solidFill>
                <a:srgbClr val="000000"/>
              </a:solidFill>
            </a:endParaRPr>
          </a:p>
        </p:txBody>
      </p:sp>
    </p:spTree>
    <p:extLst>
      <p:ext uri="{BB962C8B-B14F-4D97-AF65-F5344CB8AC3E}">
        <p14:creationId xmlns:p14="http://schemas.microsoft.com/office/powerpoint/2010/main" val="695148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Summary</a:t>
            </a:r>
            <a:endParaRPr lang="en-US" dirty="0"/>
          </a:p>
        </p:txBody>
      </p:sp>
      <p:sp>
        <p:nvSpPr>
          <p:cNvPr id="3" name="Content Placeholder 2"/>
          <p:cNvSpPr>
            <a:spLocks noGrp="1"/>
          </p:cNvSpPr>
          <p:nvPr>
            <p:ph idx="1"/>
          </p:nvPr>
        </p:nvSpPr>
        <p:spPr>
          <a:xfrm>
            <a:off x="228600" y="836712"/>
            <a:ext cx="8915400" cy="5267672"/>
          </a:xfrm>
        </p:spPr>
        <p:txBody>
          <a:bodyPr/>
          <a:lstStyle/>
          <a:p>
            <a:r>
              <a:rPr lang="en-US" dirty="0"/>
              <a:t>M</a:t>
            </a:r>
            <a:r>
              <a:rPr lang="en-US" dirty="0" smtClean="0"/>
              <a:t>ajor problems with DRAM scaling and design: high </a:t>
            </a:r>
            <a:r>
              <a:rPr lang="en-US" dirty="0" smtClean="0">
                <a:solidFill>
                  <a:srgbClr val="0000FF"/>
                </a:solidFill>
              </a:rPr>
              <a:t>refresh rate</a:t>
            </a:r>
            <a:r>
              <a:rPr lang="en-US" dirty="0" smtClean="0"/>
              <a:t>, </a:t>
            </a:r>
            <a:r>
              <a:rPr lang="en-US" dirty="0"/>
              <a:t>high </a:t>
            </a:r>
            <a:r>
              <a:rPr lang="en-US" dirty="0" smtClean="0">
                <a:solidFill>
                  <a:srgbClr val="0000FF"/>
                </a:solidFill>
              </a:rPr>
              <a:t>latency</a:t>
            </a:r>
            <a:r>
              <a:rPr lang="en-US" dirty="0" smtClean="0"/>
              <a:t>, low </a:t>
            </a:r>
            <a:r>
              <a:rPr lang="en-US" dirty="0" smtClean="0">
                <a:solidFill>
                  <a:srgbClr val="0000FF"/>
                </a:solidFill>
              </a:rPr>
              <a:t>parallelism, bulk data movement </a:t>
            </a:r>
          </a:p>
          <a:p>
            <a:endParaRPr lang="en-US" sz="600" dirty="0"/>
          </a:p>
          <a:p>
            <a:r>
              <a:rPr lang="en-US" dirty="0" smtClean="0"/>
              <a:t>Four new DRAM designs</a:t>
            </a:r>
          </a:p>
          <a:p>
            <a:pPr lvl="1"/>
            <a:r>
              <a:rPr lang="en-US" sz="2000" dirty="0" smtClean="0">
                <a:solidFill>
                  <a:srgbClr val="0000FF"/>
                </a:solidFill>
              </a:rPr>
              <a:t>RAIDR:</a:t>
            </a:r>
            <a:r>
              <a:rPr lang="en-US" sz="2000" dirty="0" smtClean="0"/>
              <a:t> Reduces refresh impact</a:t>
            </a:r>
          </a:p>
          <a:p>
            <a:pPr lvl="1"/>
            <a:r>
              <a:rPr lang="en-US" sz="2000" dirty="0" smtClean="0">
                <a:solidFill>
                  <a:srgbClr val="0000FF"/>
                </a:solidFill>
              </a:rPr>
              <a:t>TL-DRAM: </a:t>
            </a:r>
            <a:r>
              <a:rPr lang="en-US" sz="2000" dirty="0" smtClean="0"/>
              <a:t>Reduces DRAM latency at low cost</a:t>
            </a:r>
          </a:p>
          <a:p>
            <a:pPr lvl="1"/>
            <a:r>
              <a:rPr lang="en-US" sz="2000" dirty="0" smtClean="0">
                <a:solidFill>
                  <a:srgbClr val="0000FF"/>
                </a:solidFill>
              </a:rPr>
              <a:t>SALP:</a:t>
            </a:r>
            <a:r>
              <a:rPr lang="en-US" sz="2000" dirty="0" smtClean="0"/>
              <a:t> Improves DRAM parallelism </a:t>
            </a:r>
          </a:p>
          <a:p>
            <a:pPr lvl="1"/>
            <a:r>
              <a:rPr lang="en-US" sz="2000" dirty="0" err="1" smtClean="0">
                <a:solidFill>
                  <a:srgbClr val="0000FF"/>
                </a:solidFill>
              </a:rPr>
              <a:t>RowClone</a:t>
            </a:r>
            <a:r>
              <a:rPr lang="en-US" sz="2000" dirty="0" smtClean="0"/>
              <a:t>: Reduces energy and performance impact of bulk data copy</a:t>
            </a:r>
          </a:p>
          <a:p>
            <a:pPr lvl="1"/>
            <a:endParaRPr lang="en-US" sz="600" dirty="0"/>
          </a:p>
          <a:p>
            <a:r>
              <a:rPr lang="en-US" dirty="0" smtClean="0"/>
              <a:t>All four designs</a:t>
            </a:r>
          </a:p>
          <a:p>
            <a:pPr lvl="1"/>
            <a:r>
              <a:rPr lang="en-US" sz="2000" dirty="0" smtClean="0"/>
              <a:t>Improve both performance and energy consumption</a:t>
            </a:r>
          </a:p>
          <a:p>
            <a:pPr lvl="1"/>
            <a:r>
              <a:rPr lang="en-US" sz="2000" dirty="0" smtClean="0"/>
              <a:t>Are low cost (low DRAM area overhead)</a:t>
            </a:r>
          </a:p>
          <a:p>
            <a:pPr lvl="1"/>
            <a:r>
              <a:rPr lang="en-US" sz="2000" dirty="0" smtClean="0"/>
              <a:t>Enable new degrees of freedom to software &amp; controllers</a:t>
            </a:r>
          </a:p>
          <a:p>
            <a:pPr lvl="1"/>
            <a:endParaRPr lang="en-US" sz="1200" dirty="0" smtClean="0"/>
          </a:p>
          <a:p>
            <a:r>
              <a:rPr lang="en-US" dirty="0" smtClean="0"/>
              <a:t>Rethinking DRAM interface and design essential for scaling</a:t>
            </a:r>
          </a:p>
          <a:p>
            <a:pPr lvl="1"/>
            <a:r>
              <a:rPr lang="en-US" sz="2000" dirty="0" smtClean="0"/>
              <a:t>Co-design DRAM with the rest of the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72</a:t>
            </a:fld>
            <a:endParaRPr lang="en-US" altLang="en-US">
              <a:solidFill>
                <a:srgbClr val="000000"/>
              </a:solidFill>
            </a:endParaRPr>
          </a:p>
        </p:txBody>
      </p:sp>
    </p:spTree>
    <p:extLst>
      <p:ext uri="{BB962C8B-B14F-4D97-AF65-F5344CB8AC3E}">
        <p14:creationId xmlns:p14="http://schemas.microsoft.com/office/powerpoint/2010/main" val="38294752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Further Reading: Data Retention and Power</a:t>
            </a:r>
            <a:endParaRPr lang="en-US" sz="3800" dirty="0"/>
          </a:p>
        </p:txBody>
      </p:sp>
      <p:sp>
        <p:nvSpPr>
          <p:cNvPr id="3" name="Content Placeholder 2"/>
          <p:cNvSpPr>
            <a:spLocks noGrp="1"/>
          </p:cNvSpPr>
          <p:nvPr>
            <p:ph idx="1"/>
          </p:nvPr>
        </p:nvSpPr>
        <p:spPr>
          <a:xfrm>
            <a:off x="107504" y="1124744"/>
            <a:ext cx="8856984" cy="4968552"/>
          </a:xfrm>
        </p:spPr>
        <p:txBody>
          <a:bodyPr/>
          <a:lstStyle/>
          <a:p>
            <a:r>
              <a:rPr lang="en-US" dirty="0" smtClean="0">
                <a:solidFill>
                  <a:srgbClr val="0000FF"/>
                </a:solidFill>
              </a:rPr>
              <a:t>Characterization of Commodity DRAM Chips</a:t>
            </a:r>
            <a:endParaRPr lang="en-US" dirty="0">
              <a:solidFill>
                <a:srgbClr val="0000FF"/>
              </a:solidFill>
            </a:endParaRPr>
          </a:p>
          <a:p>
            <a:pPr lvl="1"/>
            <a:r>
              <a:rPr lang="en-US" sz="1900" dirty="0" smtClean="0"/>
              <a:t>Jamie </a:t>
            </a:r>
            <a:r>
              <a:rPr lang="en-US" sz="1900" dirty="0"/>
              <a:t>Liu, Ben </a:t>
            </a:r>
            <a:r>
              <a:rPr lang="en-US" sz="1900" dirty="0" err="1"/>
              <a:t>Jaiyen</a:t>
            </a:r>
            <a:r>
              <a:rPr lang="en-US" sz="1900" dirty="0"/>
              <a:t>, </a:t>
            </a:r>
            <a:r>
              <a:rPr lang="en-US" sz="1900" dirty="0" err="1"/>
              <a:t>Yoongu</a:t>
            </a:r>
            <a:r>
              <a:rPr lang="en-US" sz="1900" dirty="0"/>
              <a:t> Kim, Chris Wilkerson, and </a:t>
            </a:r>
            <a:r>
              <a:rPr lang="en-US" sz="1900" u="sng" dirty="0"/>
              <a:t>Onur Mutlu</a:t>
            </a:r>
            <a:r>
              <a:rPr lang="en-US" sz="1900" dirty="0"/>
              <a:t>,</a:t>
            </a:r>
            <a:br>
              <a:rPr lang="en-US" sz="1900" dirty="0"/>
            </a:br>
            <a:r>
              <a:rPr lang="en-US" sz="1900" b="1" dirty="0">
                <a:hlinkClick r:id="rId2"/>
              </a:rPr>
              <a:t>"An Experimental Study of Data Retention Behavior in Modern DRAM Devices: Implications for Retention Time Profiling Mechanisms"</a:t>
            </a:r>
            <a:r>
              <a:rPr lang="en-US" sz="1900" dirty="0"/>
              <a:t/>
            </a:r>
            <a:br>
              <a:rPr lang="en-US" sz="1900" dirty="0"/>
            </a:br>
            <a:r>
              <a:rPr lang="en-US" sz="1900" i="1" dirty="0"/>
              <a:t>Proceedings of the </a:t>
            </a:r>
            <a:r>
              <a:rPr lang="en-US" sz="1900" i="1" dirty="0">
                <a:hlinkClick r:id="rId3"/>
              </a:rPr>
              <a:t>40th International Symposium on Computer Architecture</a:t>
            </a:r>
            <a:r>
              <a:rPr lang="en-US" sz="1900" i="1" dirty="0"/>
              <a:t> (</a:t>
            </a:r>
            <a:r>
              <a:rPr lang="en-US" sz="1900" b="1" i="1" dirty="0"/>
              <a:t>ISCA</a:t>
            </a:r>
            <a:r>
              <a:rPr lang="en-US" sz="1900" i="1" dirty="0"/>
              <a:t>)</a:t>
            </a:r>
            <a:r>
              <a:rPr lang="en-US" sz="1900" dirty="0"/>
              <a:t>, Tel-Aviv, Israel, June 2013. </a:t>
            </a:r>
            <a:r>
              <a:rPr lang="en-US" sz="1900" dirty="0">
                <a:hlinkClick r:id="rId4"/>
              </a:rPr>
              <a:t>Slides (pptx)</a:t>
            </a:r>
            <a:r>
              <a:rPr lang="en-US" sz="1900" dirty="0"/>
              <a:t> </a:t>
            </a:r>
            <a:r>
              <a:rPr lang="en-US" sz="1900" dirty="0">
                <a:hlinkClick r:id="rId5"/>
              </a:rPr>
              <a:t>Slides (pdf)</a:t>
            </a:r>
            <a:r>
              <a:rPr lang="en-US" sz="1900" dirty="0"/>
              <a:t> </a:t>
            </a:r>
          </a:p>
          <a:p>
            <a:pPr marL="0" indent="0">
              <a:buNone/>
            </a:pPr>
            <a:endParaRPr lang="en-US" sz="1800" dirty="0" smtClean="0"/>
          </a:p>
          <a:p>
            <a:r>
              <a:rPr lang="en-US" dirty="0" smtClean="0">
                <a:solidFill>
                  <a:srgbClr val="0000FF"/>
                </a:solidFill>
              </a:rPr>
              <a:t>Voltage and Frequency Scaling in DRAM</a:t>
            </a:r>
            <a:endParaRPr lang="en-US" dirty="0">
              <a:solidFill>
                <a:srgbClr val="0000FF"/>
              </a:solidFill>
            </a:endParaRPr>
          </a:p>
          <a:p>
            <a:pPr lvl="1"/>
            <a:r>
              <a:rPr lang="en-US" sz="1900" dirty="0" smtClean="0"/>
              <a:t>Howard </a:t>
            </a:r>
            <a:r>
              <a:rPr lang="en-US" sz="1900" dirty="0"/>
              <a:t>David, Chris Fallin, Eugene </a:t>
            </a:r>
            <a:r>
              <a:rPr lang="en-US" sz="1900" dirty="0" err="1"/>
              <a:t>Gorbatov</a:t>
            </a:r>
            <a:r>
              <a:rPr lang="en-US" sz="1900" dirty="0"/>
              <a:t>, Ulf R. </a:t>
            </a:r>
            <a:r>
              <a:rPr lang="en-US" sz="1900" dirty="0" err="1"/>
              <a:t>Hanebutte</a:t>
            </a:r>
            <a:r>
              <a:rPr lang="en-US" sz="1900" dirty="0"/>
              <a:t>, and </a:t>
            </a:r>
            <a:r>
              <a:rPr lang="en-US" sz="1900" u="sng" dirty="0"/>
              <a:t>Onur Mutlu</a:t>
            </a:r>
            <a:r>
              <a:rPr lang="en-US" sz="1900" dirty="0"/>
              <a:t>,</a:t>
            </a:r>
            <a:br>
              <a:rPr lang="en-US" sz="1900" dirty="0"/>
            </a:br>
            <a:r>
              <a:rPr lang="en-US" sz="1900" b="1" dirty="0">
                <a:hlinkClick r:id="rId6"/>
              </a:rPr>
              <a:t>"Memory Power Management via Dynamic Voltage/Frequency Scaling"</a:t>
            </a:r>
            <a:r>
              <a:rPr lang="en-US" sz="1900" dirty="0"/>
              <a:t/>
            </a:r>
            <a:br>
              <a:rPr lang="en-US" sz="1900" dirty="0"/>
            </a:br>
            <a:r>
              <a:rPr lang="en-US" sz="1900" i="1" dirty="0"/>
              <a:t>Proceedings of the </a:t>
            </a:r>
            <a:r>
              <a:rPr lang="en-US" sz="1900" i="1" dirty="0">
                <a:hlinkClick r:id="rId7"/>
              </a:rPr>
              <a:t>8th International Conference on Autonomic Computing</a:t>
            </a:r>
            <a:r>
              <a:rPr lang="en-US" sz="1900" i="1" dirty="0"/>
              <a:t> (</a:t>
            </a:r>
            <a:r>
              <a:rPr lang="en-US" sz="1900" b="1" i="1" dirty="0"/>
              <a:t>ICAC</a:t>
            </a:r>
            <a:r>
              <a:rPr lang="en-US" sz="1900" i="1" dirty="0"/>
              <a:t>)</a:t>
            </a:r>
            <a:r>
              <a:rPr lang="en-US" sz="1900" dirty="0"/>
              <a:t>, Karlsruhe, Germany, June 2011. </a:t>
            </a:r>
            <a:r>
              <a:rPr lang="en-US" sz="1900" dirty="0">
                <a:hlinkClick r:id="rId8"/>
              </a:rPr>
              <a:t>Slides (pptx)</a:t>
            </a:r>
            <a:r>
              <a:rPr lang="en-US" sz="1900" dirty="0"/>
              <a:t> </a:t>
            </a:r>
            <a:r>
              <a:rPr lang="en-US" sz="1900" dirty="0">
                <a:hlinkClick r:id="rId9"/>
              </a:rPr>
              <a:t>(pdf)</a:t>
            </a:r>
            <a:r>
              <a:rPr lang="en-US" sz="1900" dirty="0"/>
              <a:t> </a:t>
            </a:r>
            <a:endParaRPr lang="en-US" sz="1900" dirty="0" smtClean="0"/>
          </a:p>
          <a:p>
            <a:endParaRPr lang="en-US" sz="1800" dirty="0" smtClean="0"/>
          </a:p>
          <a:p>
            <a:endParaRPr lang="en-US" sz="1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73</a:t>
            </a:fld>
            <a:endParaRPr lang="en-US" altLang="en-US">
              <a:solidFill>
                <a:srgbClr val="000000"/>
              </a:solidFill>
            </a:endParaRPr>
          </a:p>
        </p:txBody>
      </p:sp>
    </p:spTree>
    <p:extLst>
      <p:ext uri="{BB962C8B-B14F-4D97-AF65-F5344CB8AC3E}">
        <p14:creationId xmlns:p14="http://schemas.microsoft.com/office/powerpoint/2010/main" val="2909007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solidFill>
                  <a:srgbClr val="0000FF"/>
                </a:solidFill>
                <a:latin typeface="Tahoma" charset="0"/>
                <a:ea typeface="ＭＳ Ｐゴシック" charset="0"/>
                <a:cs typeface="ＭＳ Ｐゴシック" charset="0"/>
              </a:rPr>
              <a:t>Enabling Emerging Technologies: Hybrid Memory </a:t>
            </a:r>
            <a:r>
              <a:rPr lang="en-US" dirty="0" smtClean="0">
                <a:solidFill>
                  <a:srgbClr val="0000FF"/>
                </a:solidFill>
                <a:latin typeface="Tahoma" charset="0"/>
                <a:ea typeface="ＭＳ Ｐゴシック" charset="0"/>
                <a:cs typeface="ＭＳ Ｐゴシック" charset="0"/>
              </a:rPr>
              <a:t>Systems</a:t>
            </a:r>
          </a:p>
          <a:p>
            <a:pPr eaLnBrk="1" hangingPunct="1"/>
            <a:r>
              <a:rPr lang="en-US" dirty="0" smtClean="0">
                <a:latin typeface="Tahoma" charset="0"/>
                <a:ea typeface="ＭＳ Ｐゴシック" charset="0"/>
                <a:cs typeface="ＭＳ Ｐゴシック" charset="0"/>
              </a:rPr>
              <a:t>The Memory Interference/QoS Problem and Solutions</a:t>
            </a:r>
          </a:p>
          <a:p>
            <a:pPr lvl="1" eaLnBrk="1" hangingPunct="1"/>
            <a:r>
              <a:rPr lang="en-US" dirty="0" smtClean="0">
                <a:latin typeface="Tahoma" charset="0"/>
                <a:ea typeface="ＭＳ Ｐゴシック" charset="0"/>
                <a:cs typeface="ＭＳ Ｐゴシック" charset="0"/>
              </a:rPr>
              <a:t>QoS-Aware Memory Systems</a:t>
            </a:r>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74</a:t>
            </a:fld>
            <a:endParaRPr lang="en-US" sz="1600">
              <a:solidFill>
                <a:srgbClr val="000000"/>
              </a:solidFill>
              <a:latin typeface="Garamond" charset="0"/>
            </a:endParaRPr>
          </a:p>
        </p:txBody>
      </p:sp>
    </p:spTree>
    <p:extLst>
      <p:ext uri="{BB962C8B-B14F-4D97-AF65-F5344CB8AC3E}">
        <p14:creationId xmlns:p14="http://schemas.microsoft.com/office/powerpoint/2010/main" val="1858593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sz="3900" dirty="0" smtClean="0">
                <a:latin typeface="Garamond" charset="0"/>
                <a:ea typeface="ＭＳ Ｐゴシック" charset="0"/>
                <a:cs typeface="ＭＳ Ｐゴシック" charset="0"/>
              </a:rPr>
              <a:t>Solution 2: Emerging Memory Technologies</a:t>
            </a:r>
            <a:endParaRPr lang="en-US" sz="3900"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eaLnBrk="1" hangingPunct="1"/>
            <a:r>
              <a:rPr lang="en-US" dirty="0" smtClean="0">
                <a:solidFill>
                  <a:srgbClr val="000000"/>
                </a:solidFill>
                <a:latin typeface="Tahoma" charset="0"/>
                <a:ea typeface="ＭＳ Ｐゴシック" charset="0"/>
                <a:cs typeface="ＭＳ Ｐゴシック" charset="0"/>
              </a:rPr>
              <a:t>Data stored by changing phase of material </a:t>
            </a:r>
          </a:p>
          <a:p>
            <a:pPr lvl="1" eaLnBrk="1" hangingPunct="1"/>
            <a:r>
              <a:rPr lang="en-US" dirty="0" smtClean="0">
                <a:solidFill>
                  <a:srgbClr val="000000"/>
                </a:solidFill>
                <a:latin typeface="Tahoma" charset="0"/>
                <a:ea typeface="ＭＳ Ｐゴシック" charset="0"/>
                <a:cs typeface="ＭＳ Ｐゴシック" charset="0"/>
              </a:rPr>
              <a:t>Data read by detecting material’s resistance</a:t>
            </a:r>
          </a:p>
          <a:p>
            <a:pPr lvl="1"/>
            <a:r>
              <a:rPr lang="en-US" dirty="0">
                <a:latin typeface="Tahoma" charset="0"/>
                <a:ea typeface="ＭＳ Ｐゴシック" charset="0"/>
              </a:rPr>
              <a:t>Expected to scale to 9nm (2022 [ITRS])</a:t>
            </a:r>
          </a:p>
          <a:p>
            <a:pPr lvl="1"/>
            <a:r>
              <a:rPr lang="en-US" dirty="0">
                <a:latin typeface="Tahoma" charset="0"/>
                <a:ea typeface="ＭＳ Ｐゴシック" charset="0"/>
              </a:rPr>
              <a:t>Prototyped at 20nm (Raoux+, IBM JRD 2008</a:t>
            </a:r>
            <a:r>
              <a:rPr lang="en-US" dirty="0" smtClean="0">
                <a:latin typeface="Tahoma" charset="0"/>
                <a:ea typeface="ＭＳ Ｐゴシック" charset="0"/>
              </a:rPr>
              <a:t>)</a:t>
            </a:r>
          </a:p>
          <a:p>
            <a:pPr lvl="1"/>
            <a:r>
              <a:rPr lang="en-US" dirty="0" smtClean="0">
                <a:latin typeface="Tahoma" charset="0"/>
                <a:ea typeface="ＭＳ Ｐゴシック" charset="0"/>
              </a:rPr>
              <a:t>Expected to be denser than DRAM: can store multiple bits/cell</a:t>
            </a:r>
          </a:p>
          <a:p>
            <a:endParaRPr lang="en-US" dirty="0" smtClean="0">
              <a:latin typeface="Tahoma" charset="0"/>
              <a:ea typeface="ＭＳ Ｐゴシック" charset="0"/>
            </a:endParaRPr>
          </a:p>
          <a:p>
            <a:r>
              <a:rPr lang="en-US" dirty="0" smtClean="0">
                <a:latin typeface="Tahoma" charset="0"/>
                <a:ea typeface="ＭＳ Ｐゴシック" charset="0"/>
              </a:rPr>
              <a:t>But, emerging technologies have (many) shortcomings</a:t>
            </a:r>
          </a:p>
          <a:p>
            <a:pPr lvl="1"/>
            <a:r>
              <a:rPr lang="en-US" dirty="0" smtClean="0">
                <a:solidFill>
                  <a:srgbClr val="FF0000"/>
                </a:solidFill>
                <a:latin typeface="Tahoma" charset="0"/>
                <a:ea typeface="ＭＳ Ｐゴシック" charset="0"/>
              </a:rPr>
              <a:t>Can they be enabled to replace/augment/surpass DRAM?</a:t>
            </a:r>
            <a:endParaRPr lang="en-US" dirty="0" smtClean="0">
              <a:latin typeface="Tahoma" charset="0"/>
              <a:ea typeface="ＭＳ Ｐゴシック" charset="0"/>
            </a:endParaRPr>
          </a:p>
          <a:p>
            <a:pPr lvl="1" eaLnBrk="1" hangingPunct="1"/>
            <a:endParaRPr lang="en-US" dirty="0" smtClean="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75</a:t>
            </a:fld>
            <a:endParaRPr lang="en-US" sz="1600" dirty="0">
              <a:solidFill>
                <a:srgbClr val="000000"/>
              </a:solidFill>
              <a:latin typeface="Garamond" charset="0"/>
            </a:endParaRPr>
          </a:p>
        </p:txBody>
      </p:sp>
      <p:pic>
        <p:nvPicPr>
          <p:cNvPr id="7" name="Picture 4" descr="C:\Users\blee\Desktop\group_review_slides\pcm_dev.png"/>
          <p:cNvPicPr>
            <a:picLocks noChangeAspect="1" noChangeArrowheads="1"/>
          </p:cNvPicPr>
          <p:nvPr/>
        </p:nvPicPr>
        <p:blipFill>
          <a:blip r:embed="rId3">
            <a:extLst>
              <a:ext uri="{28A0092B-C50C-407E-A947-70E740481C1C}">
                <a14:useLocalDpi xmlns:a14="http://schemas.microsoft.com/office/drawing/2010/main" val="0"/>
              </a:ext>
            </a:extLst>
          </a:blip>
          <a:srcRect l="2699" r="5511"/>
          <a:stretch>
            <a:fillRect/>
          </a:stretch>
        </p:blipFill>
        <p:spPr bwMode="auto">
          <a:xfrm>
            <a:off x="7015042" y="2467854"/>
            <a:ext cx="2093462" cy="16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209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a:t>
            </a:r>
            <a:r>
              <a:rPr lang="en-US" dirty="0" smtClean="0">
                <a:solidFill>
                  <a:srgbClr val="008000"/>
                </a:solidFill>
                <a:latin typeface="Tahoma" charset="0"/>
                <a:ea typeface="ＭＳ Ｐゴシック" charset="0"/>
              </a:rPr>
              <a:t>scaling (capacity and cost)</a:t>
            </a:r>
            <a:endParaRPr lang="en-US" dirty="0">
              <a:solidFill>
                <a:srgbClr val="008000"/>
              </a:solidFill>
              <a:latin typeface="Tahoma" charset="0"/>
              <a:ea typeface="ＭＳ Ｐゴシック" charset="0"/>
            </a:endParaRP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latencies: ~4-15x DRAM (especially write)</a:t>
            </a:r>
          </a:p>
          <a:p>
            <a:pPr lvl="1" eaLnBrk="1" hangingPunct="1"/>
            <a:r>
              <a:rPr lang="en-US" dirty="0">
                <a:solidFill>
                  <a:srgbClr val="FF0000"/>
                </a:solidFill>
                <a:latin typeface="Tahoma" charset="0"/>
                <a:ea typeface="ＭＳ Ｐゴシック" charset="0"/>
              </a:rPr>
              <a:t>Higher active energy: ~2-50x DRAM (especially write)</a:t>
            </a:r>
          </a:p>
          <a:p>
            <a:pPr lvl="1" eaLnBrk="1" hangingPunct="1"/>
            <a:r>
              <a:rPr lang="en-US" dirty="0">
                <a:solidFill>
                  <a:srgbClr val="FF0000"/>
                </a:solidFill>
                <a:latin typeface="Tahoma" charset="0"/>
                <a:ea typeface="ＭＳ Ｐゴシック" charset="0"/>
              </a:rPr>
              <a:t>Lower endurance (a cell dies after ~10</a:t>
            </a:r>
            <a:r>
              <a:rPr lang="en-US" baseline="30000" dirty="0">
                <a:solidFill>
                  <a:srgbClr val="FF0000"/>
                </a:solidFill>
                <a:latin typeface="Tahoma" charset="0"/>
                <a:ea typeface="ＭＳ Ｐゴシック" charset="0"/>
              </a:rPr>
              <a:t>8</a:t>
            </a:r>
            <a:r>
              <a:rPr lang="en-US" dirty="0">
                <a:solidFill>
                  <a:srgbClr val="FF0000"/>
                </a:solidFill>
                <a:latin typeface="Tahoma" charset="0"/>
                <a:ea typeface="ＭＳ Ｐゴシック" charset="0"/>
              </a:rPr>
              <a:t> writes)</a:t>
            </a:r>
          </a:p>
          <a:p>
            <a:pPr lvl="1" eaLnBrk="1" hangingPunct="1"/>
            <a:endParaRPr lang="en-US" sz="20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Challenges in enabling PCM as DRAM replacement/helper:</a:t>
            </a:r>
          </a:p>
          <a:p>
            <a:pPr lvl="1" eaLnBrk="1" hangingPunct="1"/>
            <a:r>
              <a:rPr lang="en-US" dirty="0">
                <a:solidFill>
                  <a:srgbClr val="0000FF"/>
                </a:solidFill>
                <a:latin typeface="Tahoma" charset="0"/>
                <a:ea typeface="ＭＳ Ｐゴシック" charset="0"/>
              </a:rPr>
              <a:t>Mitigate PCM shortcomings</a:t>
            </a:r>
          </a:p>
          <a:p>
            <a:pPr lvl="1" eaLnBrk="1" hangingPunct="1"/>
            <a:r>
              <a:rPr lang="en-US" dirty="0">
                <a:solidFill>
                  <a:srgbClr val="0000FF"/>
                </a:solidFill>
                <a:latin typeface="Tahoma" charset="0"/>
                <a:ea typeface="ＭＳ Ｐゴシック" charset="0"/>
              </a:rPr>
              <a:t>Find the right way to place PCM in the </a:t>
            </a:r>
            <a:r>
              <a:rPr lang="en-US" dirty="0" smtClean="0">
                <a:solidFill>
                  <a:srgbClr val="0000FF"/>
                </a:solidFill>
                <a:latin typeface="Tahoma" charset="0"/>
                <a:ea typeface="ＭＳ Ｐゴシック" charset="0"/>
              </a:rPr>
              <a:t>system</a:t>
            </a:r>
            <a:endParaRPr lang="en-US" dirty="0">
              <a:solidFill>
                <a:srgbClr val="0000FF"/>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2FE82CC-7BA9-6841-9A5F-3367483BAFFF}" type="slidenum">
              <a:rPr lang="en-US" sz="1600">
                <a:solidFill>
                  <a:srgbClr val="000000"/>
                </a:solidFill>
                <a:latin typeface="Garamond" charset="0"/>
              </a:rPr>
              <a:pPr eaLnBrk="1" hangingPunct="1"/>
              <a:t>76</a:t>
            </a:fld>
            <a:endParaRPr lang="en-US" sz="1600">
              <a:solidFill>
                <a:srgbClr val="000000"/>
              </a:solidFill>
              <a:latin typeface="Garamond" charset="0"/>
            </a:endParaRPr>
          </a:p>
        </p:txBody>
      </p:sp>
    </p:spTree>
    <p:extLst>
      <p:ext uri="{BB962C8B-B14F-4D97-AF65-F5344CB8AC3E}">
        <p14:creationId xmlns:p14="http://schemas.microsoft.com/office/powerpoint/2010/main" val="42778253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dirty="0">
                <a:latin typeface="Garamond" charset="0"/>
                <a:ea typeface="ＭＳ Ｐゴシック" charset="0"/>
                <a:cs typeface="ＭＳ Ｐゴシック" charset="0"/>
              </a:rPr>
              <a:t>PCM-based Main Memory </a:t>
            </a:r>
            <a:r>
              <a:rPr lang="en-US" dirty="0" smtClean="0">
                <a:latin typeface="Garamond" charset="0"/>
                <a:ea typeface="ＭＳ Ｐゴシック" charset="0"/>
                <a:cs typeface="ＭＳ Ｐゴシック" charset="0"/>
              </a:rPr>
              <a:t>(I)</a:t>
            </a:r>
            <a:endParaRPr lang="en-US" dirty="0">
              <a:latin typeface="Garamond" charset="0"/>
              <a:ea typeface="ＭＳ Ｐゴシック" charset="0"/>
              <a:cs typeface="ＭＳ Ｐゴシック" charset="0"/>
            </a:endParaRP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77</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40061938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dirty="0">
                <a:latin typeface="Garamond" charset="0"/>
                <a:ea typeface="ＭＳ Ｐゴシック" charset="0"/>
                <a:cs typeface="ＭＳ Ｐゴシック" charset="0"/>
              </a:rPr>
              <a:t>PCM-based Main Memory </a:t>
            </a:r>
            <a:r>
              <a:rPr lang="en-US" dirty="0" smtClean="0">
                <a:latin typeface="Garamond" charset="0"/>
                <a:ea typeface="ＭＳ Ｐゴシック" charset="0"/>
                <a:cs typeface="ＭＳ Ｐゴシック" charset="0"/>
              </a:rPr>
              <a:t>(II)</a:t>
            </a:r>
            <a:endParaRPr lang="en-US" dirty="0">
              <a:latin typeface="Garamond" charset="0"/>
              <a:ea typeface="ＭＳ Ｐゴシック" charset="0"/>
              <a:cs typeface="ＭＳ Ｐゴシック" charset="0"/>
            </a:endParaRP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78</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2052973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79</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414344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a:t>
            </a:r>
            <a:r>
              <a:rPr lang="en-US" dirty="0" smtClean="0">
                <a:latin typeface="Tahoma" charset="0"/>
                <a:ea typeface="ＭＳ Ｐゴシック" charset="0"/>
              </a:rPr>
              <a:t>cores/agents</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a:t>
            </a:r>
            <a:r>
              <a:rPr lang="en-US" dirty="0" smtClean="0">
                <a:latin typeface="Tahoma" charset="0"/>
                <a:ea typeface="ＭＳ Ｐゴシック" charset="0"/>
              </a:rPr>
              <a:t>cloud </a:t>
            </a:r>
            <a:r>
              <a:rPr lang="en-US" dirty="0">
                <a:latin typeface="Tahoma" charset="0"/>
                <a:ea typeface="ＭＳ Ｐゴシック" charset="0"/>
              </a:rPr>
              <a:t>computing, GPUs, </a:t>
            </a:r>
            <a:r>
              <a:rPr lang="en-US" dirty="0" smtClean="0">
                <a:latin typeface="Tahoma" charset="0"/>
                <a:ea typeface="ＭＳ Ｐゴシック" charset="0"/>
              </a:rPr>
              <a:t>mobile, heterogeneity</a:t>
            </a:r>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096BAB-925E-464D-8476-CD2FB2182577}" type="slidenum">
              <a:rPr lang="en-US" sz="1600">
                <a:solidFill>
                  <a:srgbClr val="000000"/>
                </a:solidFill>
                <a:latin typeface="Garamond" charset="0"/>
              </a:rPr>
              <a:pPr eaLnBrk="1" hangingPunct="1"/>
              <a:t>8</a:t>
            </a:fld>
            <a:endParaRPr lang="en-US" sz="1600" dirty="0">
              <a:solidFill>
                <a:srgbClr val="000000"/>
              </a:solidFill>
              <a:latin typeface="Garamond" charset="0"/>
            </a:endParaRPr>
          </a:p>
        </p:txBody>
      </p:sp>
    </p:spTree>
    <p:extLst>
      <p:ext uri="{BB962C8B-B14F-4D97-AF65-F5344CB8AC3E}">
        <p14:creationId xmlns:p14="http://schemas.microsoft.com/office/powerpoint/2010/main" val="180777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80</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3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81</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1137198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82</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8801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39190324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solidFill>
                  <a:srgbClr val="0000FF"/>
                </a:solidFill>
              </a:rPr>
              <a:t>What data should be placed in DRAM versus kept in PCM?</a:t>
            </a:r>
          </a:p>
          <a:p>
            <a:pPr lvl="1"/>
            <a:r>
              <a:rPr lang="en-US" dirty="0" smtClean="0">
                <a:solidFill>
                  <a:srgbClr val="0000FF"/>
                </a:solidFill>
              </a:rPr>
              <a:t>What is the granularity of data movement?</a:t>
            </a:r>
          </a:p>
          <a:p>
            <a:pPr lvl="1"/>
            <a:r>
              <a:rPr lang="en-US" dirty="0" smtClean="0">
                <a:solidFill>
                  <a:srgbClr val="0000FF"/>
                </a:solidFill>
              </a:rPr>
              <a:t>How to design </a:t>
            </a:r>
            <a:r>
              <a:rPr lang="en-US" dirty="0">
                <a:solidFill>
                  <a:srgbClr val="0000FF"/>
                </a:solidFill>
              </a:rPr>
              <a:t>a low-cost hardware</a:t>
            </a:r>
            <a:r>
              <a:rPr lang="en-US" dirty="0" smtClean="0">
                <a:solidFill>
                  <a:srgbClr val="0000FF"/>
                </a:solidFill>
              </a:rPr>
              <a:t>-managed DRAM cache?</a:t>
            </a:r>
          </a:p>
          <a:p>
            <a:pPr lvl="1"/>
            <a:endParaRPr lang="en-US" dirty="0"/>
          </a:p>
          <a:p>
            <a:r>
              <a:rPr lang="en-US" dirty="0" smtClean="0"/>
              <a:t>Two solutions:</a:t>
            </a:r>
          </a:p>
          <a:p>
            <a:pPr lvl="1"/>
            <a:r>
              <a:rPr lang="en-US" dirty="0" smtClean="0">
                <a:solidFill>
                  <a:srgbClr val="FF0000"/>
                </a:solidFill>
              </a:rPr>
              <a:t>Locality-aware data placement </a:t>
            </a:r>
            <a:r>
              <a:rPr lang="en-US" sz="1600" b="1" dirty="0" smtClean="0">
                <a:solidFill>
                  <a:schemeClr val="tx2">
                    <a:lumMod val="75000"/>
                  </a:schemeClr>
                </a:solidFill>
              </a:rPr>
              <a:t>[Yoon+ , ICCD 2012]</a:t>
            </a:r>
          </a:p>
          <a:p>
            <a:pPr lvl="1"/>
            <a:r>
              <a:rPr lang="en-US" dirty="0" smtClean="0">
                <a:solidFill>
                  <a:srgbClr val="FF0000"/>
                </a:solidFill>
              </a:rPr>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84</a:t>
            </a:fld>
            <a:endParaRPr lang="en-US" dirty="0"/>
          </a:p>
        </p:txBody>
      </p:sp>
      <p:sp>
        <p:nvSpPr>
          <p:cNvPr id="5" name="Rectangle 4"/>
          <p:cNvSpPr>
            <a:spLocks noChangeArrowheads="1"/>
          </p:cNvSpPr>
          <p:nvPr/>
        </p:nvSpPr>
        <p:spPr bwMode="auto">
          <a:xfrm>
            <a:off x="611560" y="5661248"/>
            <a:ext cx="6624736" cy="36004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288539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85</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CPU</a:t>
            </a:r>
            <a:endParaRPr lang="en-US" sz="2400" dirty="0"/>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schemeClr val="tx1"/>
                </a:solidFill>
              </a:rPr>
              <a:t>DRAMCtrl</a:t>
            </a:r>
            <a:endParaRPr lang="en-US" dirty="0">
              <a:solidFill>
                <a:schemeClr val="tx1"/>
              </a:solidFill>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rPr>
              <a:t>PCM Ctrl</a:t>
            </a:r>
            <a:endParaRPr lang="en-US" dirty="0">
              <a:solidFill>
                <a:srgbClr val="303030"/>
              </a:solidFill>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effectLst>
                <a:outerShdw blurRad="38100" dist="38100" dir="2700000" algn="tl">
                  <a:srgbClr val="000000">
                    <a:alpha val="43137"/>
                  </a:srgbClr>
                </a:outerShdw>
              </a:effectLst>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effectLst>
                <a:outerShdw blurRad="38100" dist="38100" dir="2700000" algn="tl">
                  <a:srgbClr val="000000">
                    <a:alpha val="43137"/>
                  </a:srgbClr>
                </a:outerShdw>
              </a:effectLst>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t>Row buffer</a:t>
            </a:r>
            <a:endParaRPr lang="en-US" sz="2000" dirty="0"/>
          </a:p>
        </p:txBody>
      </p:sp>
      <p:sp>
        <p:nvSpPr>
          <p:cNvPr id="39" name="TextBox 38"/>
          <p:cNvSpPr txBox="1"/>
          <p:nvPr/>
        </p:nvSpPr>
        <p:spPr>
          <a:xfrm>
            <a:off x="1786446" y="3754534"/>
            <a:ext cx="1489410" cy="369332"/>
          </a:xfrm>
          <a:prstGeom prst="rect">
            <a:avLst/>
          </a:prstGeom>
          <a:noFill/>
        </p:spPr>
        <p:txBody>
          <a:bodyPr wrap="none" rtlCol="0">
            <a:spAutoFit/>
          </a:bodyPr>
          <a:lstStyle/>
          <a:p>
            <a:r>
              <a:rPr lang="en-US" dirty="0" smtClean="0">
                <a:solidFill>
                  <a:srgbClr val="303030"/>
                </a:solidFill>
              </a:rPr>
              <a:t>DRAM Cache</a:t>
            </a:r>
            <a:endParaRPr lang="en-US" dirty="0">
              <a:solidFill>
                <a:srgbClr val="303030"/>
              </a:solidFill>
            </a:endParaRPr>
          </a:p>
        </p:txBody>
      </p:sp>
      <p:sp>
        <p:nvSpPr>
          <p:cNvPr id="40" name="TextBox 39"/>
          <p:cNvSpPr txBox="1"/>
          <p:nvPr/>
        </p:nvSpPr>
        <p:spPr>
          <a:xfrm>
            <a:off x="5508104" y="3717032"/>
            <a:ext cx="2069872" cy="369332"/>
          </a:xfrm>
          <a:prstGeom prst="rect">
            <a:avLst/>
          </a:prstGeom>
          <a:noFill/>
        </p:spPr>
        <p:txBody>
          <a:bodyPr wrap="none" rtlCol="0">
            <a:spAutoFit/>
          </a:bodyPr>
          <a:lstStyle/>
          <a:p>
            <a:r>
              <a:rPr lang="en-US" dirty="0" smtClean="0">
                <a:solidFill>
                  <a:srgbClr val="303030"/>
                </a:solidFill>
              </a:rPr>
              <a:t>PCM Main Memory</a:t>
            </a:r>
            <a:endParaRPr lang="en-US" dirty="0">
              <a:solidFill>
                <a:srgbClr val="303030"/>
              </a:solidFill>
            </a:endParaRPr>
          </a:p>
        </p:txBody>
      </p:sp>
      <p:sp>
        <p:nvSpPr>
          <p:cNvPr id="42" name="Rectangle 41"/>
          <p:cNvSpPr/>
          <p:nvPr/>
        </p:nvSpPr>
        <p:spPr>
          <a:xfrm>
            <a:off x="107504" y="4869160"/>
            <a:ext cx="4572000" cy="646331"/>
          </a:xfrm>
          <a:prstGeom prst="rect">
            <a:avLst/>
          </a:prstGeom>
        </p:spPr>
        <p:txBody>
          <a:bodyPr>
            <a:spAutoFit/>
          </a:bodyPr>
          <a:lstStyle/>
          <a:p>
            <a:pPr algn="ctr"/>
            <a:r>
              <a:rPr lang="en-US" dirty="0">
                <a:solidFill>
                  <a:srgbClr val="008000"/>
                </a:solidFill>
              </a:rPr>
              <a:t>N ns row hit</a:t>
            </a:r>
          </a:p>
          <a:p>
            <a:pPr algn="ctr"/>
            <a:r>
              <a:rPr lang="en-US" dirty="0">
                <a:solidFill>
                  <a:srgbClr val="008000"/>
                </a:solidFill>
              </a:rPr>
              <a:t>Fast row miss</a:t>
            </a:r>
            <a:endParaRPr lang="en-US" dirty="0">
              <a:solidFill>
                <a:srgbClr val="FF0000"/>
              </a:solidFill>
            </a:endParaRPr>
          </a:p>
        </p:txBody>
      </p:sp>
      <p:sp>
        <p:nvSpPr>
          <p:cNvPr id="43" name="Rectangle 42"/>
          <p:cNvSpPr/>
          <p:nvPr/>
        </p:nvSpPr>
        <p:spPr>
          <a:xfrm>
            <a:off x="4211960" y="4869160"/>
            <a:ext cx="4572000" cy="646331"/>
          </a:xfrm>
          <a:prstGeom prst="rect">
            <a:avLst/>
          </a:prstGeom>
        </p:spPr>
        <p:txBody>
          <a:bodyPr>
            <a:spAutoFit/>
          </a:bodyPr>
          <a:lstStyle/>
          <a:p>
            <a:pPr algn="ctr"/>
            <a:r>
              <a:rPr lang="en-US" dirty="0">
                <a:solidFill>
                  <a:srgbClr val="008000"/>
                </a:solidFill>
              </a:rPr>
              <a:t>N ns row hit</a:t>
            </a:r>
          </a:p>
          <a:p>
            <a:pPr algn="ctr"/>
            <a:r>
              <a:rPr lang="en-US" dirty="0">
                <a:solidFill>
                  <a:srgbClr val="FF0000"/>
                </a:solidFill>
              </a:rPr>
              <a:t>Slow row miss</a:t>
            </a:r>
          </a:p>
        </p:txBody>
      </p:sp>
    </p:spTree>
    <p:extLst>
      <p:ext uri="{BB962C8B-B14F-4D97-AF65-F5344CB8AC3E}">
        <p14:creationId xmlns:p14="http://schemas.microsoft.com/office/powerpoint/2010/main" val="38392770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endParaRPr lang="en-US" sz="2200" dirty="0"/>
          </a:p>
          <a:p>
            <a:endParaRPr lang="en-US" sz="2200" dirty="0" smtClean="0"/>
          </a:p>
          <a:p>
            <a:endParaRPr lang="en-US" sz="1400" dirty="0"/>
          </a:p>
          <a:p>
            <a:r>
              <a:rPr lang="en-US" sz="2200" dirty="0" smtClean="0"/>
              <a:t>Yoon </a:t>
            </a:r>
            <a:r>
              <a:rPr lang="en-US" sz="2200" dirty="0"/>
              <a:t>et al., “</a:t>
            </a:r>
            <a:r>
              <a:rPr lang="en-US" sz="2200" dirty="0">
                <a:solidFill>
                  <a:srgbClr val="0000FF"/>
                </a:solidFill>
              </a:rPr>
              <a:t>Row Buffer Locality-Aware Data Placement in Hybrid </a:t>
            </a:r>
            <a:r>
              <a:rPr lang="en-US" sz="2200" dirty="0" smtClean="0">
                <a:solidFill>
                  <a:srgbClr val="0000FF"/>
                </a:solidFill>
              </a:rPr>
              <a:t>Memories</a:t>
            </a:r>
            <a:r>
              <a:rPr lang="en-US" sz="2200" dirty="0" smtClean="0"/>
              <a:t>,” ICCD 2012.</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86</a:t>
            </a:fld>
            <a:endParaRPr lang="en-US"/>
          </a:p>
        </p:txBody>
      </p:sp>
    </p:spTree>
    <p:extLst>
      <p:ext uri="{BB962C8B-B14F-4D97-AF65-F5344CB8AC3E}">
        <p14:creationId xmlns:p14="http://schemas.microsoft.com/office/powerpoint/2010/main" val="28188094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95928" cy="1066800"/>
          </a:xfrm>
        </p:spPr>
        <p:txBody>
          <a:bodyPr/>
          <a:lstStyle/>
          <a:p>
            <a:r>
              <a:rPr lang="en-US" sz="3800" dirty="0" smtClean="0"/>
              <a:t>Row-Locality-Aware Data Placement: Results</a:t>
            </a:r>
            <a:endParaRPr lang="en-US" sz="3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87</a:t>
            </a:fld>
            <a:endParaRPr lang="en-US"/>
          </a:p>
        </p:txBody>
      </p:sp>
      <p:graphicFrame>
        <p:nvGraphicFramePr>
          <p:cNvPr id="17" name="Chart 16"/>
          <p:cNvGraphicFramePr>
            <a:graphicFrameLocks/>
          </p:cNvGraphicFramePr>
          <p:nvPr>
            <p:extLst>
              <p:ext uri="{D42A27DB-BD31-4B8C-83A1-F6EECF244321}">
                <p14:modId xmlns:p14="http://schemas.microsoft.com/office/powerpoint/2010/main" val="2776215613"/>
              </p:ext>
            </p:extLst>
          </p:nvPr>
        </p:nvGraphicFramePr>
        <p:xfrm>
          <a:off x="1107583" y="1077492"/>
          <a:ext cx="6697014" cy="53038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563888" y="2323668"/>
            <a:ext cx="824537"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10%</a:t>
            </a:r>
            <a:endParaRPr kumimoji="0" lang="en-US" sz="1800" b="0" i="0" u="none" strike="noStrike" kern="0" cap="none" spc="0" normalizeH="0" baseline="0" noProof="0" dirty="0">
              <a:ln>
                <a:noFill/>
              </a:ln>
              <a:solidFill>
                <a:srgbClr val="0000FF"/>
              </a:solidFill>
              <a:effectLst/>
              <a:uLnTx/>
              <a:uFillTx/>
            </a:endParaRPr>
          </a:p>
        </p:txBody>
      </p:sp>
      <p:cxnSp>
        <p:nvCxnSpPr>
          <p:cNvPr id="19" name="Straight Arrow Connector 18"/>
          <p:cNvCxnSpPr/>
          <p:nvPr/>
        </p:nvCxnSpPr>
        <p:spPr>
          <a:xfrm flipV="1">
            <a:off x="6236636" y="2414960"/>
            <a:ext cx="0" cy="352425"/>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0" name="TextBox 19"/>
          <p:cNvSpPr txBox="1"/>
          <p:nvPr/>
        </p:nvSpPr>
        <p:spPr>
          <a:xfrm>
            <a:off x="5508104" y="2406506"/>
            <a:ext cx="728532"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14%</a:t>
            </a:r>
            <a:endParaRPr kumimoji="0" lang="en-US" sz="1800" b="0" i="0" u="none" strike="noStrike" kern="0" cap="none" spc="0" normalizeH="0" baseline="0" noProof="0" dirty="0">
              <a:ln>
                <a:noFill/>
              </a:ln>
              <a:solidFill>
                <a:srgbClr val="0000FF"/>
              </a:solidFill>
              <a:effectLst/>
              <a:uLnTx/>
              <a:uFillTx/>
            </a:endParaRPr>
          </a:p>
        </p:txBody>
      </p:sp>
      <p:cxnSp>
        <p:nvCxnSpPr>
          <p:cNvPr id="22" name="Straight Arrow Connector 21"/>
          <p:cNvCxnSpPr/>
          <p:nvPr/>
        </p:nvCxnSpPr>
        <p:spPr>
          <a:xfrm flipV="1">
            <a:off x="4388425" y="2375490"/>
            <a:ext cx="0" cy="265689"/>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cxnSp>
        <p:nvCxnSpPr>
          <p:cNvPr id="23" name="Straight Arrow Connector 22"/>
          <p:cNvCxnSpPr/>
          <p:nvPr/>
        </p:nvCxnSpPr>
        <p:spPr>
          <a:xfrm flipV="1">
            <a:off x="2537688" y="2445914"/>
            <a:ext cx="0" cy="457576"/>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4" name="TextBox 23"/>
          <p:cNvSpPr txBox="1"/>
          <p:nvPr/>
        </p:nvSpPr>
        <p:spPr>
          <a:xfrm>
            <a:off x="1763688" y="2490036"/>
            <a:ext cx="72008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17%</a:t>
            </a:r>
            <a:endParaRPr kumimoji="0" lang="en-US" sz="1800" b="0" i="0" u="none" strike="noStrike" kern="0" cap="none" spc="0" normalizeH="0" baseline="0" noProof="0" dirty="0">
              <a:ln>
                <a:noFill/>
              </a:ln>
              <a:solidFill>
                <a:srgbClr val="0000FF"/>
              </a:solidFill>
              <a:effectLst/>
              <a:uLnTx/>
              <a:uFillTx/>
            </a:endParaRPr>
          </a:p>
        </p:txBody>
      </p:sp>
      <p:sp>
        <p:nvSpPr>
          <p:cNvPr id="30" name="TextBox 29"/>
          <p:cNvSpPr txBox="1"/>
          <p:nvPr/>
        </p:nvSpPr>
        <p:spPr>
          <a:xfrm>
            <a:off x="1680028" y="5577589"/>
            <a:ext cx="5891674" cy="830997"/>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ea typeface="+mn-ea"/>
                <a:cs typeface="+mn-cs"/>
              </a:rPr>
              <a:t>Memory energy-efficiency and fairness also improve correspondingly</a:t>
            </a:r>
          </a:p>
        </p:txBody>
      </p:sp>
    </p:spTree>
    <p:extLst>
      <p:ext uri="{BB962C8B-B14F-4D97-AF65-F5344CB8AC3E}">
        <p14:creationId xmlns:p14="http://schemas.microsoft.com/office/powerpoint/2010/main" val="42303003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P spid="3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397909376"/>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3364538508"/>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4105744515"/>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Hybrid vs.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88</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63254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31% better performance than all PCM, </a:t>
            </a:r>
          </a:p>
          <a:p>
            <a:pPr algn="ctr" defTabSz="457200" fontAlgn="base">
              <a:spcBef>
                <a:spcPct val="0"/>
              </a:spcBef>
              <a:spcAft>
                <a:spcPct val="0"/>
              </a:spcAft>
            </a:pPr>
            <a:r>
              <a:rPr lang="en-US" sz="2400" b="1" dirty="0" smtClean="0">
                <a:solidFill>
                  <a:srgbClr val="0000FF"/>
                </a:solidFill>
                <a:latin typeface="Calibri"/>
              </a:rPr>
              <a:t>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62596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89</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8796198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Example: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dirty="0" smtClean="0">
                <a:solidFill>
                  <a:srgbClr val="000000"/>
                </a:solidFill>
              </a:rPr>
              <a:t>Core count doubling ~ every 2 years </a:t>
            </a:r>
          </a:p>
          <a:p>
            <a:pPr eaLnBrk="1" fontAlgn="base" hangingPunct="1">
              <a:spcBef>
                <a:spcPct val="0"/>
              </a:spcBef>
              <a:spcAft>
                <a:spcPct val="0"/>
              </a:spcAft>
            </a:pPr>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070010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Store Tags in Main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Data and metadata can be accessed together</a:t>
            </a:r>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90</a:t>
            </a:fld>
            <a:endParaRPr lang="en-US"/>
          </a:p>
        </p:txBody>
      </p:sp>
      <p:sp>
        <p:nvSpPr>
          <p:cNvPr id="46" name="Rectangle 45"/>
          <p:cNvSpPr/>
          <p:nvPr/>
        </p:nvSpPr>
        <p:spPr>
          <a:xfrm>
            <a:off x="4497764"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297714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270892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33387517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On-Chip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91</a:t>
            </a:fld>
            <a:endParaRPr lang="en-US"/>
          </a:p>
        </p:txBody>
      </p:sp>
    </p:spTree>
    <p:extLst>
      <p:ext uri="{BB962C8B-B14F-4D97-AF65-F5344CB8AC3E}">
        <p14:creationId xmlns:p14="http://schemas.microsoft.com/office/powerpoint/2010/main" val="5236134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92</a:t>
            </a:fld>
            <a:endParaRPr lang="en-US"/>
          </a:p>
        </p:txBody>
      </p:sp>
    </p:spTree>
    <p:extLst>
      <p:ext uri="{BB962C8B-B14F-4D97-AF65-F5344CB8AC3E}">
        <p14:creationId xmlns:p14="http://schemas.microsoft.com/office/powerpoint/2010/main" val="8412862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808374024"/>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93</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1166463014"/>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253957773"/>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94</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100" cap="none" dirty="0" smtClean="0">
                <a:latin typeface="Calibri"/>
              </a:rPr>
              <a:t>TIMBER Energy Efficiency</a:t>
            </a:r>
            <a:endParaRPr lang="en-US" sz="4100" cap="none" dirty="0">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111055143"/>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Hybrid Memories</a:t>
            </a:r>
            <a:endParaRPr lang="en-US" dirty="0"/>
          </a:p>
        </p:txBody>
      </p:sp>
      <p:sp>
        <p:nvSpPr>
          <p:cNvPr id="3" name="Content Placeholder 2"/>
          <p:cNvSpPr>
            <a:spLocks noGrp="1"/>
          </p:cNvSpPr>
          <p:nvPr>
            <p:ph idx="1"/>
          </p:nvPr>
        </p:nvSpPr>
        <p:spPr>
          <a:xfrm>
            <a:off x="228600" y="1052736"/>
            <a:ext cx="8807896" cy="5051648"/>
          </a:xfrm>
        </p:spPr>
        <p:txBody>
          <a:bodyPr/>
          <a:lstStyle/>
          <a:p>
            <a:r>
              <a:rPr lang="en-US" sz="1900" dirty="0"/>
              <a:t>Justin Meza, </a:t>
            </a:r>
            <a:r>
              <a:rPr lang="en-US" sz="1900" dirty="0" err="1"/>
              <a:t>Jichuan</a:t>
            </a:r>
            <a:r>
              <a:rPr lang="en-US" sz="1900" dirty="0"/>
              <a:t> Chang, </a:t>
            </a:r>
            <a:r>
              <a:rPr lang="en-US" sz="1900" dirty="0" err="1"/>
              <a:t>HanBin</a:t>
            </a:r>
            <a:r>
              <a:rPr lang="en-US" sz="1900" dirty="0"/>
              <a:t> Yoon, </a:t>
            </a:r>
            <a:r>
              <a:rPr lang="en-US" sz="1900" u="sng" dirty="0"/>
              <a:t>Onur Mutlu</a:t>
            </a:r>
            <a:r>
              <a:rPr lang="en-US" sz="1900" dirty="0"/>
              <a:t>, and </a:t>
            </a:r>
            <a:r>
              <a:rPr lang="en-US" sz="1900" dirty="0" err="1"/>
              <a:t>Parthasarathy</a:t>
            </a:r>
            <a:r>
              <a:rPr lang="en-US" sz="1900" dirty="0"/>
              <a:t> </a:t>
            </a:r>
            <a:r>
              <a:rPr lang="en-US" sz="1900" dirty="0" err="1"/>
              <a:t>Ranganathan</a:t>
            </a:r>
            <a:r>
              <a:rPr lang="en-US" sz="1900" dirty="0"/>
              <a:t>, </a:t>
            </a:r>
            <a:br>
              <a:rPr lang="en-US" sz="1900" dirty="0"/>
            </a:br>
            <a:r>
              <a:rPr lang="en-US" sz="1900" b="1" dirty="0">
                <a:hlinkClick r:id="rId2"/>
              </a:rPr>
              <a:t>"Enabling Efficient and Scalable Hybrid Memories Using Fine-Granularity DRAM Cache Management"</a:t>
            </a:r>
            <a:r>
              <a:rPr lang="en-US" sz="1900" dirty="0"/>
              <a:t/>
            </a:r>
            <a:br>
              <a:rPr lang="en-US" sz="1900" dirty="0"/>
            </a:br>
            <a:r>
              <a:rPr lang="en-US" sz="1900" i="1" dirty="0">
                <a:hlinkClick r:id="rId3"/>
              </a:rPr>
              <a:t>IEEE Computer Architecture Letters</a:t>
            </a:r>
            <a:r>
              <a:rPr lang="en-US" sz="1900" i="1" dirty="0"/>
              <a:t> (</a:t>
            </a:r>
            <a:r>
              <a:rPr lang="en-US" sz="1900" b="1" i="1" dirty="0"/>
              <a:t>CAL</a:t>
            </a:r>
            <a:r>
              <a:rPr lang="en-US" sz="1900" i="1" dirty="0"/>
              <a:t>)</a:t>
            </a:r>
            <a:r>
              <a:rPr lang="en-US" sz="1900" dirty="0"/>
              <a:t>, February 2012</a:t>
            </a:r>
            <a:r>
              <a:rPr lang="en-US" sz="1900" dirty="0" smtClean="0"/>
              <a:t>.</a:t>
            </a:r>
          </a:p>
          <a:p>
            <a:endParaRPr lang="en-US" sz="1900" dirty="0"/>
          </a:p>
          <a:p>
            <a:r>
              <a:rPr lang="en-US" sz="1900" dirty="0" err="1"/>
              <a:t>HanBin</a:t>
            </a:r>
            <a:r>
              <a:rPr lang="en-US" sz="1900" dirty="0"/>
              <a:t> Yoon, Justin Meza, </a:t>
            </a:r>
            <a:r>
              <a:rPr lang="en-US" sz="1900" dirty="0" err="1"/>
              <a:t>Rachata</a:t>
            </a:r>
            <a:r>
              <a:rPr lang="en-US" sz="1900" dirty="0"/>
              <a:t> </a:t>
            </a:r>
            <a:r>
              <a:rPr lang="en-US" sz="1900" dirty="0" err="1"/>
              <a:t>Ausavarungnirun</a:t>
            </a:r>
            <a:r>
              <a:rPr lang="en-US" sz="1900" dirty="0"/>
              <a:t>, Rachael Harding, and </a:t>
            </a:r>
            <a:r>
              <a:rPr lang="en-US" sz="1900" u="sng" dirty="0"/>
              <a:t>Onur Mutlu</a:t>
            </a:r>
            <a:r>
              <a:rPr lang="en-US" sz="1900" dirty="0"/>
              <a:t>,</a:t>
            </a:r>
            <a:br>
              <a:rPr lang="en-US" sz="1900" dirty="0"/>
            </a:br>
            <a:r>
              <a:rPr lang="en-US" sz="1900" b="1" dirty="0">
                <a:hlinkClick r:id="rId4"/>
              </a:rPr>
              <a:t>"Row Buffer Locality Aware Caching Policies for Hybrid Memories"</a:t>
            </a:r>
            <a:r>
              <a:rPr lang="en-US" sz="1900" dirty="0"/>
              <a:t/>
            </a:r>
            <a:br>
              <a:rPr lang="en-US" sz="1900" dirty="0"/>
            </a:br>
            <a:r>
              <a:rPr lang="en-US" sz="1900" i="1" dirty="0"/>
              <a:t>Proceedings of the </a:t>
            </a:r>
            <a:r>
              <a:rPr lang="en-US" sz="1900" i="1" dirty="0">
                <a:hlinkClick r:id="rId5"/>
              </a:rPr>
              <a:t>30th IEEE International Conference on Computer Design</a:t>
            </a:r>
            <a:r>
              <a:rPr lang="en-US" sz="1900" i="1" dirty="0"/>
              <a:t> (</a:t>
            </a:r>
            <a:r>
              <a:rPr lang="en-US" sz="1900" b="1" i="1" dirty="0"/>
              <a:t>ICCD</a:t>
            </a:r>
            <a:r>
              <a:rPr lang="en-US" sz="1900" i="1" dirty="0"/>
              <a:t>)</a:t>
            </a:r>
            <a:r>
              <a:rPr lang="en-US" sz="1900" dirty="0"/>
              <a:t>, Montreal, Quebec, Canada, September 2012. </a:t>
            </a:r>
            <a:r>
              <a:rPr lang="en-US" sz="1900" dirty="0">
                <a:hlinkClick r:id="rId6"/>
              </a:rPr>
              <a:t>Slides (pptx)</a:t>
            </a:r>
            <a:r>
              <a:rPr lang="en-US" sz="1900" dirty="0"/>
              <a:t> </a:t>
            </a:r>
            <a:r>
              <a:rPr lang="en-US" sz="1900" dirty="0">
                <a:hlinkClick r:id="rId7"/>
              </a:rPr>
              <a:t>(pdf)</a:t>
            </a:r>
            <a:r>
              <a:rPr lang="en-US" sz="1900" dirty="0"/>
              <a:t> </a:t>
            </a:r>
            <a:endParaRPr lang="en-US" sz="1900" dirty="0" smtClean="0"/>
          </a:p>
          <a:p>
            <a:endParaRPr lang="en-US" sz="1900" dirty="0"/>
          </a:p>
          <a:p>
            <a:r>
              <a:rPr lang="en-US" sz="1900" dirty="0"/>
              <a:t>Benjamin C. Lee, </a:t>
            </a:r>
            <a:r>
              <a:rPr lang="en-US" sz="1900" dirty="0" err="1"/>
              <a:t>Engin</a:t>
            </a:r>
            <a:r>
              <a:rPr lang="en-US" sz="1900" dirty="0"/>
              <a:t> </a:t>
            </a:r>
            <a:r>
              <a:rPr lang="en-US" sz="1900" dirty="0" err="1"/>
              <a:t>Ipek</a:t>
            </a:r>
            <a:r>
              <a:rPr lang="en-US" sz="1900" dirty="0"/>
              <a:t>, </a:t>
            </a:r>
            <a:r>
              <a:rPr lang="en-US" sz="1900" u="sng" dirty="0"/>
              <a:t>Onur Mutlu</a:t>
            </a:r>
            <a:r>
              <a:rPr lang="en-US" sz="1900" dirty="0"/>
              <a:t>, and Doug Burger,</a:t>
            </a:r>
            <a:br>
              <a:rPr lang="en-US" sz="1900" dirty="0"/>
            </a:br>
            <a:r>
              <a:rPr lang="en-US" sz="1900" b="1" dirty="0">
                <a:hlinkClick r:id="rId8"/>
              </a:rPr>
              <a:t>"Architecting Phase Change Memory as a Scalable DRAM Alternative"</a:t>
            </a:r>
            <a:r>
              <a:rPr lang="en-US" sz="1900" dirty="0"/>
              <a:t/>
            </a:r>
            <a:br>
              <a:rPr lang="en-US" sz="1900" dirty="0"/>
            </a:br>
            <a:r>
              <a:rPr lang="en-US" sz="1900" i="1" dirty="0"/>
              <a:t>Proceedings of the </a:t>
            </a:r>
            <a:r>
              <a:rPr lang="en-US" sz="1900" i="1" dirty="0">
                <a:hlinkClick r:id="rId9"/>
              </a:rPr>
              <a:t>36th International Symposium on Computer Architecture</a:t>
            </a:r>
            <a:r>
              <a:rPr lang="en-US" sz="1900" i="1" dirty="0"/>
              <a:t> (</a:t>
            </a:r>
            <a:r>
              <a:rPr lang="en-US" sz="1900" b="1" i="1" dirty="0"/>
              <a:t>ISCA</a:t>
            </a:r>
            <a:r>
              <a:rPr lang="en-US" sz="1900" i="1" dirty="0"/>
              <a:t>)</a:t>
            </a:r>
            <a:r>
              <a:rPr lang="en-US" sz="1900" dirty="0"/>
              <a:t>, pages 2-13, Austin, TX, June 2009. </a:t>
            </a:r>
            <a:r>
              <a:rPr lang="en-US" sz="1900" dirty="0">
                <a:hlinkClick r:id="rId10"/>
              </a:rPr>
              <a:t>Slides (pdf)</a:t>
            </a:r>
            <a:r>
              <a:rPr lang="en-US" sz="19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95</a:t>
            </a:fld>
            <a:endParaRPr lang="en-US" altLang="en-US">
              <a:solidFill>
                <a:srgbClr val="000000"/>
              </a:solidFill>
            </a:endParaRPr>
          </a:p>
        </p:txBody>
      </p:sp>
    </p:spTree>
    <p:extLst>
      <p:ext uri="{BB962C8B-B14F-4D97-AF65-F5344CB8AC3E}">
        <p14:creationId xmlns:p14="http://schemas.microsoft.com/office/powerpoint/2010/main" val="1331986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Overview Papers on Two Topics</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Justin Meza, </a:t>
            </a:r>
            <a:r>
              <a:rPr lang="en-US" dirty="0" err="1"/>
              <a:t>Yixin</a:t>
            </a:r>
            <a:r>
              <a:rPr lang="en-US" dirty="0"/>
              <a:t> </a:t>
            </a:r>
            <a:r>
              <a:rPr lang="en-US" dirty="0" err="1"/>
              <a:t>Luo</a:t>
            </a:r>
            <a:r>
              <a:rPr lang="en-US" dirty="0"/>
              <a:t>, Samira Khan, </a:t>
            </a:r>
            <a:r>
              <a:rPr lang="en-US" dirty="0" err="1"/>
              <a:t>Jishen</a:t>
            </a:r>
            <a:r>
              <a:rPr lang="en-US" dirty="0"/>
              <a:t> Zhao, Yuan </a:t>
            </a:r>
            <a:r>
              <a:rPr lang="en-US" dirty="0" err="1"/>
              <a:t>Xie</a:t>
            </a:r>
            <a:r>
              <a:rPr lang="en-US" dirty="0"/>
              <a:t>, and </a:t>
            </a:r>
            <a:r>
              <a:rPr lang="en-US" u="sng" dirty="0"/>
              <a:t>Onur Mutlu</a:t>
            </a:r>
            <a:r>
              <a:rPr lang="en-US" dirty="0"/>
              <a:t>,</a:t>
            </a:r>
            <a:br>
              <a:rPr lang="en-US" dirty="0"/>
            </a:br>
            <a:r>
              <a:rPr lang="en-US" b="1" dirty="0">
                <a:hlinkClick r:id="rId2"/>
              </a:rPr>
              <a:t>"A Case for Efficient Hardware-Software Cooperative Management of Storage and Memory"</a:t>
            </a:r>
            <a:r>
              <a:rPr lang="en-US" dirty="0"/>
              <a:t/>
            </a:r>
            <a:br>
              <a:rPr lang="en-US" dirty="0"/>
            </a:br>
            <a:r>
              <a:rPr lang="en-US" i="1" dirty="0"/>
              <a:t>Proceedings of the </a:t>
            </a:r>
            <a:r>
              <a:rPr lang="en-US" i="1" dirty="0">
                <a:hlinkClick r:id="rId3"/>
              </a:rPr>
              <a:t>5th Workshop on Energy-Efficient Design</a:t>
            </a:r>
            <a:r>
              <a:rPr lang="en-US" i="1" dirty="0"/>
              <a:t> (</a:t>
            </a:r>
            <a:r>
              <a:rPr lang="en-US" b="1" i="1" dirty="0"/>
              <a:t>WEED</a:t>
            </a:r>
            <a:r>
              <a:rPr lang="en-US" i="1" dirty="0"/>
              <a:t>)</a:t>
            </a:r>
            <a:r>
              <a:rPr lang="en-US" dirty="0"/>
              <a:t>, Tel-Aviv, Israel, June 2013. </a:t>
            </a:r>
            <a:r>
              <a:rPr lang="en-US" dirty="0">
                <a:hlinkClick r:id="rId4"/>
              </a:rPr>
              <a:t>Slides (pptx)</a:t>
            </a:r>
            <a:r>
              <a:rPr lang="en-US" dirty="0"/>
              <a:t> </a:t>
            </a:r>
            <a:r>
              <a:rPr lang="en-US" dirty="0">
                <a:hlinkClick r:id="rId5"/>
              </a:rPr>
              <a:t>Slides (pdf)</a:t>
            </a:r>
            <a:r>
              <a:rPr lang="en-US" dirty="0"/>
              <a:t> </a:t>
            </a:r>
          </a:p>
          <a:p>
            <a:pPr marL="0" indent="0">
              <a:buNone/>
            </a:pPr>
            <a:endParaRPr lang="en-US" dirty="0"/>
          </a:p>
          <a:p>
            <a:r>
              <a:rPr lang="en-US" dirty="0" smtClean="0">
                <a:solidFill>
                  <a:srgbClr val="0000FF"/>
                </a:solidFill>
              </a:rPr>
              <a:t>Flash Memory Scaling</a:t>
            </a:r>
          </a:p>
          <a:p>
            <a:pPr lvl="1"/>
            <a:r>
              <a:rPr lang="en-US" dirty="0"/>
              <a:t>Yu </a:t>
            </a:r>
            <a:r>
              <a:rPr lang="en-US" dirty="0" err="1"/>
              <a:t>Cai</a:t>
            </a:r>
            <a:r>
              <a:rPr lang="en-US" dirty="0"/>
              <a:t>, </a:t>
            </a:r>
            <a:r>
              <a:rPr lang="en-US" dirty="0" err="1"/>
              <a:t>Gulay</a:t>
            </a:r>
            <a:r>
              <a:rPr lang="en-US" dirty="0"/>
              <a:t> </a:t>
            </a:r>
            <a:r>
              <a:rPr lang="en-US" dirty="0" err="1"/>
              <a:t>Yalcin</a:t>
            </a:r>
            <a:r>
              <a:rPr lang="en-US" dirty="0"/>
              <a:t>, </a:t>
            </a:r>
            <a:r>
              <a:rPr lang="en-US" u="sng" dirty="0"/>
              <a:t>Onur Mutlu</a:t>
            </a:r>
            <a:r>
              <a:rPr lang="en-US" dirty="0"/>
              <a:t>, Erich F. </a:t>
            </a:r>
            <a:r>
              <a:rPr lang="en-US" dirty="0" err="1"/>
              <a:t>Haratsch</a:t>
            </a:r>
            <a:r>
              <a:rPr lang="en-US" dirty="0"/>
              <a:t>, Adrian Cristal, Osman </a:t>
            </a:r>
            <a:r>
              <a:rPr lang="en-US" dirty="0" err="1"/>
              <a:t>Unsal</a:t>
            </a:r>
            <a:r>
              <a:rPr lang="en-US" dirty="0"/>
              <a:t>, and Ken Mai,</a:t>
            </a:r>
            <a:br>
              <a:rPr lang="en-US" dirty="0"/>
            </a:br>
            <a:r>
              <a:rPr lang="en-US" b="1" dirty="0">
                <a:hlinkClick r:id="rId6"/>
              </a:rPr>
              <a:t>"Error Analysis and Retention-Aware Error Management for NAND Flash Memory"</a:t>
            </a:r>
            <a:r>
              <a:rPr lang="en-US" dirty="0"/>
              <a:t/>
            </a:r>
            <a:br>
              <a:rPr lang="en-US" dirty="0"/>
            </a:br>
            <a:r>
              <a:rPr lang="en-US" i="1" dirty="0">
                <a:hlinkClick r:id="rId7"/>
              </a:rPr>
              <a:t>Intel Technology Journal</a:t>
            </a:r>
            <a:r>
              <a:rPr lang="en-US" i="1" dirty="0"/>
              <a:t> (</a:t>
            </a:r>
            <a:r>
              <a:rPr lang="en-US" b="1" i="1" dirty="0"/>
              <a:t>ITJ</a:t>
            </a:r>
            <a:r>
              <a:rPr lang="en-US" i="1" dirty="0"/>
              <a:t>) Special Issue on Memory Resiliency</a:t>
            </a:r>
            <a:r>
              <a:rPr lang="en-US" dirty="0"/>
              <a:t>, Vol. 17, No. 1, May 2013. </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96</a:t>
            </a:fld>
            <a:endParaRPr lang="en-US"/>
          </a:p>
        </p:txBody>
      </p:sp>
    </p:spTree>
    <p:extLst>
      <p:ext uri="{BB962C8B-B14F-4D97-AF65-F5344CB8AC3E}">
        <p14:creationId xmlns:p14="http://schemas.microsoft.com/office/powerpoint/2010/main" val="3530986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solidFill>
                  <a:srgbClr val="000000"/>
                </a:solidFill>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a:t>
            </a:r>
            <a:r>
              <a:rPr lang="en-US" dirty="0" smtClean="0">
                <a:latin typeface="Tahoma" charset="0"/>
                <a:ea typeface="ＭＳ Ｐゴシック" charset="0"/>
                <a:cs typeface="ＭＳ Ｐゴシック" charset="0"/>
              </a:rPr>
              <a:t>Systems</a:t>
            </a:r>
          </a:p>
          <a:p>
            <a:pPr eaLnBrk="1" hangingPunct="1"/>
            <a:r>
              <a:rPr lang="en-US" dirty="0" smtClean="0">
                <a:solidFill>
                  <a:srgbClr val="0000FF"/>
                </a:solidFill>
                <a:latin typeface="Tahoma" charset="0"/>
                <a:ea typeface="ＭＳ Ｐゴシック" charset="0"/>
                <a:cs typeface="ＭＳ Ｐゴシック" charset="0"/>
              </a:rPr>
              <a:t>The Memory Interference/QoS Problem and Solutions</a:t>
            </a:r>
          </a:p>
          <a:p>
            <a:pPr lvl="1" eaLnBrk="1" hangingPunct="1"/>
            <a:r>
              <a:rPr lang="en-US" dirty="0" smtClean="0">
                <a:latin typeface="Tahoma" charset="0"/>
                <a:ea typeface="ＭＳ Ｐゴシック" charset="0"/>
                <a:cs typeface="ＭＳ Ｐゴシック" charset="0"/>
              </a:rPr>
              <a:t>QoS-Aware Memory Systems</a:t>
            </a:r>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97</a:t>
            </a:fld>
            <a:endParaRPr lang="en-US" sz="1600">
              <a:solidFill>
                <a:srgbClr val="000000"/>
              </a:solidFill>
              <a:latin typeface="Garamond" charset="0"/>
            </a:endParaRPr>
          </a:p>
        </p:txBody>
      </p:sp>
    </p:spTree>
    <p:extLst>
      <p:ext uri="{BB962C8B-B14F-4D97-AF65-F5344CB8AC3E}">
        <p14:creationId xmlns:p14="http://schemas.microsoft.com/office/powerpoint/2010/main" val="1171084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98</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36099305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99</a:t>
            </a:fld>
            <a:endParaRPr lang="en-US" altLang="en-US" dirty="0">
              <a:solidFill>
                <a:srgbClr val="000000"/>
              </a:solidFill>
            </a:endParaRPr>
          </a:p>
        </p:txBody>
      </p:sp>
    </p:spTree>
    <p:extLst>
      <p:ext uri="{BB962C8B-B14F-4D97-AF65-F5344CB8AC3E}">
        <p14:creationId xmlns:p14="http://schemas.microsoft.com/office/powerpoint/2010/main" val="27664545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heme/_rels/theme4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6.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6.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2.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40722</TotalTime>
  <Words>11311</Words>
  <Application>Microsoft Macintosh PowerPoint</Application>
  <PresentationFormat>On-screen Show (4:3)</PresentationFormat>
  <Paragraphs>2071</Paragraphs>
  <Slides>151</Slides>
  <Notes>35</Notes>
  <HiddenSlides>0</HiddenSlides>
  <MMClips>0</MMClips>
  <ScaleCrop>false</ScaleCrop>
  <HeadingPairs>
    <vt:vector size="6" baseType="variant">
      <vt:variant>
        <vt:lpstr>Theme</vt:lpstr>
      </vt:variant>
      <vt:variant>
        <vt:i4>64</vt:i4>
      </vt:variant>
      <vt:variant>
        <vt:lpstr>Embedded OLE Servers</vt:lpstr>
      </vt:variant>
      <vt:variant>
        <vt:i4>1</vt:i4>
      </vt:variant>
      <vt:variant>
        <vt:lpstr>Slide Titles</vt:lpstr>
      </vt:variant>
      <vt:variant>
        <vt:i4>151</vt:i4>
      </vt:variant>
    </vt:vector>
  </HeadingPairs>
  <TitlesOfParts>
    <vt:vector size="216" baseType="lpstr">
      <vt:lpstr>Edge</vt:lpstr>
      <vt:lpstr>1_Edge</vt:lpstr>
      <vt:lpstr>2_Edge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19_Edge</vt:lpstr>
      <vt:lpstr>20_Edge</vt:lpstr>
      <vt:lpstr>22_Edge</vt:lpstr>
      <vt:lpstr>23_Edge</vt:lpstr>
      <vt:lpstr>25_Edge</vt:lpstr>
      <vt:lpstr>21_Edge</vt:lpstr>
      <vt:lpstr>24_Edge</vt:lpstr>
      <vt:lpstr>26_Edge</vt:lpstr>
      <vt:lpstr>7_Office Theme</vt:lpstr>
      <vt:lpstr>27_Edge</vt:lpstr>
      <vt:lpstr>28_Edge</vt:lpstr>
      <vt:lpstr>29_Edge</vt:lpstr>
      <vt:lpstr>30_Edge</vt:lpstr>
      <vt:lpstr>31_Edge</vt:lpstr>
      <vt:lpstr>32_Edge</vt:lpstr>
      <vt:lpstr>33_Edge</vt:lpstr>
      <vt:lpstr>34_Edge</vt:lpstr>
      <vt:lpstr>35_Edge</vt:lpstr>
      <vt:lpstr>36_Edge</vt:lpstr>
      <vt:lpstr>37_Edge</vt:lpstr>
      <vt:lpstr>38_Edge</vt:lpstr>
      <vt:lpstr>39_Edge</vt:lpstr>
      <vt:lpstr>40_Edge</vt:lpstr>
      <vt:lpstr>8_Office Theme</vt:lpstr>
      <vt:lpstr>1_Office Theme</vt:lpstr>
      <vt:lpstr>41_Edge</vt:lpstr>
      <vt:lpstr>4_Office Theme</vt:lpstr>
      <vt:lpstr>Title &amp; Bullets</vt:lpstr>
      <vt:lpstr>42_Edge</vt:lpstr>
      <vt:lpstr>43_Edge</vt:lpstr>
      <vt:lpstr>44_Edge</vt:lpstr>
      <vt:lpstr>6_Office Theme</vt:lpstr>
      <vt:lpstr>45_Edge</vt:lpstr>
      <vt:lpstr>46_Edge</vt:lpstr>
      <vt:lpstr>Office Theme</vt:lpstr>
      <vt:lpstr>47_Edge</vt:lpstr>
      <vt:lpstr>48_Edge</vt:lpstr>
      <vt:lpstr>49_Edge</vt:lpstr>
      <vt:lpstr>50_Edge</vt:lpstr>
      <vt:lpstr>51_Edge</vt:lpstr>
      <vt:lpstr>3_Office Theme</vt:lpstr>
      <vt:lpstr>52_Edge</vt:lpstr>
      <vt:lpstr>53_Edge</vt:lpstr>
      <vt:lpstr>54_Edge</vt:lpstr>
      <vt:lpstr>Worksheet</vt:lpstr>
      <vt:lpstr>Scaling the Memory System  in the Many-Core Era</vt:lpstr>
      <vt:lpstr>Course Materials and Beyond</vt:lpstr>
      <vt:lpstr>The Main Memory System</vt:lpstr>
      <vt:lpstr>Memory System: A Shared Resource View</vt:lpstr>
      <vt:lpstr>State of the Main Memory System</vt:lpstr>
      <vt:lpstr>Agenda</vt:lpstr>
      <vt:lpstr>Major Trends Affecting Main Memory (I)</vt:lpstr>
      <vt:lpstr>Major Trends Affecting Main Memory (II)</vt:lpstr>
      <vt:lpstr>Example: The Memory Capacity Gap</vt:lpstr>
      <vt:lpstr>Major Trends Affecting Main Memory (III)</vt:lpstr>
      <vt:lpstr>Major Trends Affecting Main Memory (IV)</vt:lpstr>
      <vt:lpstr>Agenda</vt:lpstr>
      <vt:lpstr>The DRAM Scaling Problem</vt:lpstr>
      <vt:lpstr>Solutions to the DRAM Scaling Problem</vt:lpstr>
      <vt:lpstr>Solution 1: Tolerate DRAM</vt:lpstr>
      <vt:lpstr>Solution 2: Emerging Memory Technologies</vt:lpstr>
      <vt:lpstr>Hybrid Memory Systems</vt:lpstr>
      <vt:lpstr>An Orthogonal Issue: Memory Interference</vt:lpstr>
      <vt:lpstr>Agenda</vt:lpstr>
      <vt:lpstr>Tolerating DRAM: Example Techniques</vt:lpstr>
      <vt:lpstr>DRAM Refresh</vt:lpstr>
      <vt:lpstr>Refresh Overhead: Performance</vt:lpstr>
      <vt:lpstr>Refresh Overhead: Energy</vt:lpstr>
      <vt:lpstr>Retention Time Profile of DRAM</vt:lpstr>
      <vt:lpstr>Retention Time Profile of DRAM</vt:lpstr>
      <vt:lpstr>RAIDR: Eliminating Unnecessary Refreshes</vt:lpstr>
      <vt:lpstr>1. Profiling</vt:lpstr>
      <vt:lpstr>2. Binning</vt:lpstr>
      <vt:lpstr>Bloom Filter Operation Example</vt:lpstr>
      <vt:lpstr>Bloom Filter Operation Example</vt:lpstr>
      <vt:lpstr>Bloom Filter Operation Example</vt:lpstr>
      <vt:lpstr>Bloom Filter Operation Example</vt:lpstr>
      <vt:lpstr>Benefits of Bloom Filters as Bins</vt:lpstr>
      <vt:lpstr>3. Refreshing (RAIDR Refresh Controller)</vt:lpstr>
      <vt:lpstr>3. Refreshing (RAIDR Refresh Controller)</vt:lpstr>
      <vt:lpstr>Going Forward</vt:lpstr>
      <vt:lpstr>More on RAIDR and Refresh</vt:lpstr>
      <vt:lpstr>Tolerating DRAM: Example Techniques</vt:lpstr>
      <vt:lpstr>PowerPoint Presentation</vt:lpstr>
      <vt:lpstr>   What Causes the Long Latency?</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Near Segment Access</vt:lpstr>
      <vt:lpstr>   Far Segment Access</vt:lpstr>
      <vt:lpstr> Commodity DRAM vs. TL-DRAM </vt:lpstr>
      <vt:lpstr>   Trade-Off: Area (Die-Area) vs. Latency</vt:lpstr>
      <vt:lpstr>   Leveraging Tiered-Latency DRAM</vt:lpstr>
      <vt:lpstr>   Performance &amp; Power Consumption  </vt:lpstr>
      <vt:lpstr>More on TL-DRAM</vt:lpstr>
      <vt:lpstr>Tolerating DRAM: Example Techniques</vt:lpstr>
      <vt:lpstr>Today’s Memory: Bulk Data Copy</vt:lpstr>
      <vt:lpstr>Future: RowClone (In-Memory Copy)</vt:lpstr>
      <vt:lpstr>DRAM operation (load one byte)</vt:lpstr>
      <vt:lpstr>RowClone: in-DRAM Row Copy (and Initialization)</vt:lpstr>
      <vt:lpstr>RowClone: Key Idea</vt:lpstr>
      <vt:lpstr>RowClone: Intra-subarray Copy</vt:lpstr>
      <vt:lpstr>RowClone: Inter-bank Copy</vt:lpstr>
      <vt:lpstr>RowClone: Inter-subarray Copy</vt:lpstr>
      <vt:lpstr>Fast Row Initialization</vt:lpstr>
      <vt:lpstr>RowClone: Latency and Energy Savings</vt:lpstr>
      <vt:lpstr>Goal: Ultra-efficient heterogeneous architectures </vt:lpstr>
      <vt:lpstr>Enabling Ultra-efficient (Visual) Search</vt:lpstr>
      <vt:lpstr>More on RowClone</vt:lpstr>
      <vt:lpstr>Tolerating DRAM: Example Techniques</vt:lpstr>
      <vt:lpstr>SALP: Reducing DRAM Bank Conflicts</vt:lpstr>
      <vt:lpstr>More on SALP</vt:lpstr>
      <vt:lpstr>Tolerating DRAM: Summary</vt:lpstr>
      <vt:lpstr>Further Reading: Data Retention and Power</vt:lpstr>
      <vt:lpstr>Agenda</vt:lpstr>
      <vt:lpstr>Solution 2: Emerging Memory Technologies</vt:lpstr>
      <vt:lpstr>Phase Change Memory: Pros and Cons</vt:lpstr>
      <vt:lpstr>PCM-based Main Memory (I)</vt:lpstr>
      <vt:lpstr>PCM-based Main Memory (II)</vt:lpstr>
      <vt:lpstr>An Initial Study: Replace DRAM with PCM</vt:lpstr>
      <vt:lpstr>Results: Naïve Replacement of DRAM with PCM</vt:lpstr>
      <vt:lpstr>Architecting PCM to Mitigate Shortcomings</vt:lpstr>
      <vt:lpstr>Results: Architected PCM as Main Memory </vt:lpstr>
      <vt:lpstr>Hybrid Memory Systems</vt:lpstr>
      <vt:lpstr>One Option: DRAM as a Cache for PCM</vt:lpstr>
      <vt:lpstr>DRAM vs. PCM: An Observation</vt:lpstr>
      <vt:lpstr>Row-Locality-Aware Data Placement</vt:lpstr>
      <vt:lpstr>Row-Locality-Aware Data Placement: Results</vt:lpstr>
      <vt:lpstr>Hybrid vs. All-PCM/DRAM</vt:lpstr>
      <vt:lpstr>The Problem with Large DRAM Caches</vt:lpstr>
      <vt:lpstr>Idea 1: Store Tags in Main Memory</vt:lpstr>
      <vt:lpstr>Idea 2: Cache Tags in On-Chip SRAM</vt:lpstr>
      <vt:lpstr>Idea 3: Dynamic Data Transfer Granularity</vt:lpstr>
      <vt:lpstr>PowerPoint Presentation</vt:lpstr>
      <vt:lpstr>PowerPoint Presentation</vt:lpstr>
      <vt:lpstr>More on Hybrid Memories</vt:lpstr>
      <vt:lpstr>Further: Overview Papers on Two Topics</vt:lpstr>
      <vt:lpstr>Agenda</vt:lpstr>
      <vt:lpstr>Trend: Many Cores on Chip</vt:lpstr>
      <vt:lpstr>Many Cores on Chip</vt:lpstr>
      <vt:lpstr>(Un)expected Slowdowns</vt:lpstr>
      <vt:lpstr>Why? Uncontrolled Memory Interference</vt:lpstr>
      <vt:lpstr>A Memory Performance Hog</vt:lpstr>
      <vt:lpstr>What Does the Memory Hog Do?</vt:lpstr>
      <vt:lpstr>Effect of the Memory Performance Hog</vt:lpstr>
      <vt:lpstr>Greater Problem with More Cores</vt:lpstr>
      <vt:lpstr>Distributed DoS in Networked Multi-Core Systems</vt:lpstr>
      <vt:lpstr>Solution: QoS-Aware, Predictable Memory</vt:lpstr>
      <vt:lpstr>Designing QoS-Aware Memory Systems: Approaches</vt:lpstr>
      <vt:lpstr>A Mechanism to Reduce Memory Interference</vt:lpstr>
      <vt:lpstr>More on Memory Channel Partitioning</vt:lpstr>
      <vt:lpstr>Designing QoS-Aware Memory Systems: Approaches</vt:lpstr>
      <vt:lpstr>QoS-Aware Memory Scheduling</vt:lpstr>
      <vt:lpstr>QoS-Aware Memory Scheduling: Evolution</vt:lpstr>
      <vt:lpstr>Throughput vs. Fairness</vt:lpstr>
      <vt:lpstr>Achieving the Best of Both Worlds</vt:lpstr>
      <vt:lpstr>Thread Cluster Memory Scheduling [Kim+ MICRO’10]</vt:lpstr>
      <vt:lpstr>TCM: Throughput and Fairness</vt:lpstr>
      <vt:lpstr>TCM: Fairness-Throughput Tradeoff</vt:lpstr>
      <vt:lpstr>Memory QoS in a Parallel Application</vt:lpstr>
      <vt:lpstr>Summary: Memory QoS Approaches and Techniques</vt:lpstr>
      <vt:lpstr>Summary: Memory Interference and QoS</vt:lpstr>
      <vt:lpstr>Readings on Memory QoS (I)</vt:lpstr>
      <vt:lpstr>Readings on Memory QoS (II)</vt:lpstr>
      <vt:lpstr>Agenda</vt:lpstr>
      <vt:lpstr>Principles (So Far)</vt:lpstr>
      <vt:lpstr>Other Opportunities with Emerging Technologies</vt:lpstr>
      <vt:lpstr>Agenda</vt:lpstr>
      <vt:lpstr>Summary: Scalable Memory Systems</vt:lpstr>
      <vt:lpstr>Thank you.</vt:lpstr>
      <vt:lpstr>Scaling the Memory System  in the Many-Core Era</vt:lpstr>
      <vt:lpstr>Backup Slides</vt:lpstr>
      <vt:lpstr>Backup Slides Agenda</vt:lpstr>
      <vt:lpstr>RAIDR: Reducing  DRAM Refresh Impact</vt:lpstr>
      <vt:lpstr>Tolerating Temperature Changes</vt:lpstr>
      <vt:lpstr>RAIDR: Baseline Design</vt:lpstr>
      <vt:lpstr>RAIDR in Memory Controller: Option 1</vt:lpstr>
      <vt:lpstr>RAIDR in DRAM Chip: Option 2</vt:lpstr>
      <vt:lpstr>RAIDR Results</vt:lpstr>
      <vt:lpstr>RAIDR Refresh Reduction</vt:lpstr>
      <vt:lpstr>RAIDR: Performance</vt:lpstr>
      <vt:lpstr>RAIDR: DRAM Energy Efficiency</vt:lpstr>
      <vt:lpstr>DRAM Device Capacity Scaling: Performance</vt:lpstr>
      <vt:lpstr>DRAM Device Capacity Scaling: Energy</vt:lpstr>
      <vt:lpstr>SALP: Reducing DRAM Bank Conflict Impact</vt:lpstr>
      <vt:lpstr>SALP: Problem, Goal, Observations</vt:lpstr>
      <vt:lpstr>SALP: Key Ideas</vt:lpstr>
      <vt:lpstr>SALP: Reduce Sharing of Global Decoder</vt:lpstr>
      <vt:lpstr>SALP: Reduce Sharing of Global Row-Buffer</vt:lpstr>
      <vt:lpstr>SALP: Baseline Bank Organization</vt:lpstr>
      <vt:lpstr>SALP: Proposed Bank Organization</vt:lpstr>
      <vt:lpstr>SALP: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1644</cp:revision>
  <cp:lastPrinted>2010-05-26T16:43:32Z</cp:lastPrinted>
  <dcterms:created xsi:type="dcterms:W3CDTF">2010-10-08T20:41:54Z</dcterms:created>
  <dcterms:modified xsi:type="dcterms:W3CDTF">2013-07-26T23:30:00Z</dcterms:modified>
</cp:coreProperties>
</file>