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7.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8.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42.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8.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50.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theme/theme52.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53.xml" ContentType="application/vnd.openxmlformats-officedocument.theme+xml"/>
  <Override PartName="/ppt/slideLayouts/slideLayout575.xml" ContentType="application/vnd.openxmlformats-officedocument.presentationml.slideLayout+xml"/>
  <Override PartName="/ppt/theme/theme54.xml" ContentType="application/vnd.openxmlformats-officedocument.theme+xml"/>
  <Override PartName="/ppt/slideLayouts/slideLayout576.xml" ContentType="application/vnd.openxmlformats-officedocument.presentationml.slideLayout+xml"/>
  <Override PartName="/ppt/theme/theme55.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56.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notesSlides/notesSlide2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66" r:id="rId37"/>
    <p:sldMasterId id="2147484679" r:id="rId38"/>
    <p:sldMasterId id="2147484691" r:id="rId39"/>
    <p:sldMasterId id="2147484704" r:id="rId40"/>
    <p:sldMasterId id="2147484716" r:id="rId41"/>
    <p:sldMasterId id="2147484730" r:id="rId42"/>
    <p:sldMasterId id="2147484768" r:id="rId43"/>
    <p:sldMasterId id="2147484780" r:id="rId44"/>
    <p:sldMasterId id="2147484792" r:id="rId45"/>
    <p:sldMasterId id="2147484804" r:id="rId46"/>
    <p:sldMasterId id="2147484816" r:id="rId47"/>
    <p:sldMasterId id="2147484828" r:id="rId48"/>
    <p:sldMasterId id="2147484841" r:id="rId49"/>
    <p:sldMasterId id="2147484853" r:id="rId50"/>
    <p:sldMasterId id="2147484865" r:id="rId51"/>
    <p:sldMasterId id="2147484878" r:id="rId52"/>
    <p:sldMasterId id="2147484880" r:id="rId53"/>
    <p:sldMasterId id="2147484893" r:id="rId54"/>
    <p:sldMasterId id="2147484896" r:id="rId55"/>
    <p:sldMasterId id="2147484898" r:id="rId56"/>
    <p:sldMasterId id="2147484901" r:id="rId57"/>
  </p:sldMasterIdLst>
  <p:notesMasterIdLst>
    <p:notesMasterId r:id="rId220"/>
  </p:notesMasterIdLst>
  <p:handoutMasterIdLst>
    <p:handoutMasterId r:id="rId221"/>
  </p:handoutMasterIdLst>
  <p:sldIdLst>
    <p:sldId id="1309" r:id="rId58"/>
    <p:sldId id="1653" r:id="rId59"/>
    <p:sldId id="1863" r:id="rId60"/>
    <p:sldId id="1865" r:id="rId61"/>
    <p:sldId id="1667" r:id="rId62"/>
    <p:sldId id="1666" r:id="rId63"/>
    <p:sldId id="1866" r:id="rId64"/>
    <p:sldId id="1868" r:id="rId65"/>
    <p:sldId id="1867" r:id="rId66"/>
    <p:sldId id="1669" r:id="rId67"/>
    <p:sldId id="1670" r:id="rId68"/>
    <p:sldId id="1900" r:id="rId69"/>
    <p:sldId id="1901" r:id="rId70"/>
    <p:sldId id="1902" r:id="rId71"/>
    <p:sldId id="1903" r:id="rId72"/>
    <p:sldId id="1904" r:id="rId73"/>
    <p:sldId id="1905" r:id="rId74"/>
    <p:sldId id="1906" r:id="rId75"/>
    <p:sldId id="1907" r:id="rId76"/>
    <p:sldId id="1908" r:id="rId77"/>
    <p:sldId id="1909" r:id="rId78"/>
    <p:sldId id="1910" r:id="rId79"/>
    <p:sldId id="1911" r:id="rId80"/>
    <p:sldId id="1912" r:id="rId81"/>
    <p:sldId id="1913" r:id="rId82"/>
    <p:sldId id="1914" r:id="rId83"/>
    <p:sldId id="1915" r:id="rId84"/>
    <p:sldId id="1916" r:id="rId85"/>
    <p:sldId id="1917" r:id="rId86"/>
    <p:sldId id="1918" r:id="rId87"/>
    <p:sldId id="1919" r:id="rId88"/>
    <p:sldId id="1920" r:id="rId89"/>
    <p:sldId id="1921" r:id="rId90"/>
    <p:sldId id="2056" r:id="rId91"/>
    <p:sldId id="1922" r:id="rId92"/>
    <p:sldId id="1923" r:id="rId93"/>
    <p:sldId id="1924" r:id="rId94"/>
    <p:sldId id="1925" r:id="rId95"/>
    <p:sldId id="1926" r:id="rId96"/>
    <p:sldId id="1927" r:id="rId97"/>
    <p:sldId id="1928" r:id="rId98"/>
    <p:sldId id="1929" r:id="rId99"/>
    <p:sldId id="1930" r:id="rId100"/>
    <p:sldId id="1931" r:id="rId101"/>
    <p:sldId id="1932" r:id="rId102"/>
    <p:sldId id="1933" r:id="rId103"/>
    <p:sldId id="1934" r:id="rId104"/>
    <p:sldId id="1935" r:id="rId105"/>
    <p:sldId id="1936" r:id="rId106"/>
    <p:sldId id="1937" r:id="rId107"/>
    <p:sldId id="1938" r:id="rId108"/>
    <p:sldId id="2052" r:id="rId109"/>
    <p:sldId id="2053" r:id="rId110"/>
    <p:sldId id="2054" r:id="rId111"/>
    <p:sldId id="2055" r:id="rId112"/>
    <p:sldId id="1939" r:id="rId113"/>
    <p:sldId id="1967" r:id="rId114"/>
    <p:sldId id="1940" r:id="rId115"/>
    <p:sldId id="1941" r:id="rId116"/>
    <p:sldId id="1942" r:id="rId117"/>
    <p:sldId id="1943" r:id="rId118"/>
    <p:sldId id="1944" r:id="rId119"/>
    <p:sldId id="1945" r:id="rId120"/>
    <p:sldId id="1946" r:id="rId121"/>
    <p:sldId id="1947" r:id="rId122"/>
    <p:sldId id="1948" r:id="rId123"/>
    <p:sldId id="1949" r:id="rId124"/>
    <p:sldId id="1950" r:id="rId125"/>
    <p:sldId id="1951" r:id="rId126"/>
    <p:sldId id="1952" r:id="rId127"/>
    <p:sldId id="1953" r:id="rId128"/>
    <p:sldId id="1954" r:id="rId129"/>
    <p:sldId id="1955" r:id="rId130"/>
    <p:sldId id="1956" r:id="rId131"/>
    <p:sldId id="1957" r:id="rId132"/>
    <p:sldId id="1958" r:id="rId133"/>
    <p:sldId id="1959" r:id="rId134"/>
    <p:sldId id="1960" r:id="rId135"/>
    <p:sldId id="1961" r:id="rId136"/>
    <p:sldId id="1962" r:id="rId137"/>
    <p:sldId id="1963" r:id="rId138"/>
    <p:sldId id="1964" r:id="rId139"/>
    <p:sldId id="1966" r:id="rId140"/>
    <p:sldId id="1968" r:id="rId141"/>
    <p:sldId id="1969" r:id="rId142"/>
    <p:sldId id="1970" r:id="rId143"/>
    <p:sldId id="1971" r:id="rId144"/>
    <p:sldId id="1972" r:id="rId145"/>
    <p:sldId id="1973" r:id="rId146"/>
    <p:sldId id="1974" r:id="rId147"/>
    <p:sldId id="1975" r:id="rId148"/>
    <p:sldId id="1976" r:id="rId149"/>
    <p:sldId id="1977" r:id="rId150"/>
    <p:sldId id="1978" r:id="rId151"/>
    <p:sldId id="1979" r:id="rId152"/>
    <p:sldId id="1980" r:id="rId153"/>
    <p:sldId id="1981" r:id="rId154"/>
    <p:sldId id="1982" r:id="rId155"/>
    <p:sldId id="1983" r:id="rId156"/>
    <p:sldId id="1984" r:id="rId157"/>
    <p:sldId id="1985" r:id="rId158"/>
    <p:sldId id="1986" r:id="rId159"/>
    <p:sldId id="1987" r:id="rId160"/>
    <p:sldId id="1988" r:id="rId161"/>
    <p:sldId id="2033" r:id="rId162"/>
    <p:sldId id="2034" r:id="rId163"/>
    <p:sldId id="2035" r:id="rId164"/>
    <p:sldId id="2036" r:id="rId165"/>
    <p:sldId id="2037" r:id="rId166"/>
    <p:sldId id="2038" r:id="rId167"/>
    <p:sldId id="2039" r:id="rId168"/>
    <p:sldId id="2040" r:id="rId169"/>
    <p:sldId id="2041" r:id="rId170"/>
    <p:sldId id="2048" r:id="rId171"/>
    <p:sldId id="2046" r:id="rId172"/>
    <p:sldId id="2047" r:id="rId173"/>
    <p:sldId id="2049" r:id="rId174"/>
    <p:sldId id="2050" r:id="rId175"/>
    <p:sldId id="2051" r:id="rId176"/>
    <p:sldId id="1989" r:id="rId177"/>
    <p:sldId id="1990" r:id="rId178"/>
    <p:sldId id="1991" r:id="rId179"/>
    <p:sldId id="1992" r:id="rId180"/>
    <p:sldId id="1993" r:id="rId181"/>
    <p:sldId id="1994" r:id="rId182"/>
    <p:sldId id="1995" r:id="rId183"/>
    <p:sldId id="1996" r:id="rId184"/>
    <p:sldId id="1997" r:id="rId185"/>
    <p:sldId id="1998" r:id="rId186"/>
    <p:sldId id="1999" r:id="rId187"/>
    <p:sldId id="2000" r:id="rId188"/>
    <p:sldId id="2001" r:id="rId189"/>
    <p:sldId id="2002" r:id="rId190"/>
    <p:sldId id="2003" r:id="rId191"/>
    <p:sldId id="2004" r:id="rId192"/>
    <p:sldId id="2005" r:id="rId193"/>
    <p:sldId id="2006" r:id="rId194"/>
    <p:sldId id="2007" r:id="rId195"/>
    <p:sldId id="2008" r:id="rId196"/>
    <p:sldId id="2009" r:id="rId197"/>
    <p:sldId id="2010" r:id="rId198"/>
    <p:sldId id="2011" r:id="rId199"/>
    <p:sldId id="2012" r:id="rId200"/>
    <p:sldId id="2013" r:id="rId201"/>
    <p:sldId id="2014" r:id="rId202"/>
    <p:sldId id="2015" r:id="rId203"/>
    <p:sldId id="2016" r:id="rId204"/>
    <p:sldId id="2017" r:id="rId205"/>
    <p:sldId id="2018" r:id="rId206"/>
    <p:sldId id="2019" r:id="rId207"/>
    <p:sldId id="2020" r:id="rId208"/>
    <p:sldId id="2021" r:id="rId209"/>
    <p:sldId id="2022" r:id="rId210"/>
    <p:sldId id="2023" r:id="rId211"/>
    <p:sldId id="2024" r:id="rId212"/>
    <p:sldId id="2025" r:id="rId213"/>
    <p:sldId id="2026" r:id="rId214"/>
    <p:sldId id="2027" r:id="rId215"/>
    <p:sldId id="2028" r:id="rId216"/>
    <p:sldId id="2029" r:id="rId217"/>
    <p:sldId id="2030" r:id="rId218"/>
    <p:sldId id="2032" r:id="rId2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9681" autoAdjust="0"/>
  </p:normalViewPr>
  <p:slideViewPr>
    <p:cSldViewPr>
      <p:cViewPr varScale="1">
        <p:scale>
          <a:sx n="55" d="100"/>
          <a:sy n="55" d="100"/>
        </p:scale>
        <p:origin x="-648" y="-120"/>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85.xml"/><Relationship Id="rId143" Type="http://schemas.openxmlformats.org/officeDocument/2006/relationships/slide" Target="slides/slide86.xml"/><Relationship Id="rId144" Type="http://schemas.openxmlformats.org/officeDocument/2006/relationships/slide" Target="slides/slide87.xml"/><Relationship Id="rId145" Type="http://schemas.openxmlformats.org/officeDocument/2006/relationships/slide" Target="slides/slide88.xml"/><Relationship Id="rId146" Type="http://schemas.openxmlformats.org/officeDocument/2006/relationships/slide" Target="slides/slide89.xml"/><Relationship Id="rId147" Type="http://schemas.openxmlformats.org/officeDocument/2006/relationships/slide" Target="slides/slide90.xml"/><Relationship Id="rId148" Type="http://schemas.openxmlformats.org/officeDocument/2006/relationships/slide" Target="slides/slide91.xml"/><Relationship Id="rId149" Type="http://schemas.openxmlformats.org/officeDocument/2006/relationships/slide" Target="slides/slide92.xml"/><Relationship Id="rId180" Type="http://schemas.openxmlformats.org/officeDocument/2006/relationships/slide" Target="slides/slide123.xml"/><Relationship Id="rId181" Type="http://schemas.openxmlformats.org/officeDocument/2006/relationships/slide" Target="slides/slide124.xml"/><Relationship Id="rId182" Type="http://schemas.openxmlformats.org/officeDocument/2006/relationships/slide" Target="slides/slide125.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83" Type="http://schemas.openxmlformats.org/officeDocument/2006/relationships/slide" Target="slides/slide126.xml"/><Relationship Id="rId184" Type="http://schemas.openxmlformats.org/officeDocument/2006/relationships/slide" Target="slides/slide127.xml"/><Relationship Id="rId185" Type="http://schemas.openxmlformats.org/officeDocument/2006/relationships/slide" Target="slides/slide128.xml"/><Relationship Id="rId186" Type="http://schemas.openxmlformats.org/officeDocument/2006/relationships/slide" Target="slides/slide129.xml"/><Relationship Id="rId187" Type="http://schemas.openxmlformats.org/officeDocument/2006/relationships/slide" Target="slides/slide130.xml"/><Relationship Id="rId188" Type="http://schemas.openxmlformats.org/officeDocument/2006/relationships/slide" Target="slides/slide131.xml"/><Relationship Id="rId189" Type="http://schemas.openxmlformats.org/officeDocument/2006/relationships/slide" Target="slides/slide132.xml"/><Relationship Id="rId220" Type="http://schemas.openxmlformats.org/officeDocument/2006/relationships/notesMaster" Target="notesMasters/notesMaster1.xml"/><Relationship Id="rId221" Type="http://schemas.openxmlformats.org/officeDocument/2006/relationships/handoutMaster" Target="handoutMasters/handoutMaster1.xml"/><Relationship Id="rId222" Type="http://schemas.openxmlformats.org/officeDocument/2006/relationships/printerSettings" Target="printerSettings/printerSettings1.bin"/><Relationship Id="rId223" Type="http://schemas.openxmlformats.org/officeDocument/2006/relationships/presProps" Target="presProps.xml"/><Relationship Id="rId80" Type="http://schemas.openxmlformats.org/officeDocument/2006/relationships/slide" Target="slides/slide23.xml"/><Relationship Id="rId81" Type="http://schemas.openxmlformats.org/officeDocument/2006/relationships/slide" Target="slides/slide24.xml"/><Relationship Id="rId82" Type="http://schemas.openxmlformats.org/officeDocument/2006/relationships/slide" Target="slides/slide25.xml"/><Relationship Id="rId83" Type="http://schemas.openxmlformats.org/officeDocument/2006/relationships/slide" Target="slides/slide26.xml"/><Relationship Id="rId84" Type="http://schemas.openxmlformats.org/officeDocument/2006/relationships/slide" Target="slides/slide27.xml"/><Relationship Id="rId85" Type="http://schemas.openxmlformats.org/officeDocument/2006/relationships/slide" Target="slides/slide28.xml"/><Relationship Id="rId86" Type="http://schemas.openxmlformats.org/officeDocument/2006/relationships/slide" Target="slides/slide29.xml"/><Relationship Id="rId87" Type="http://schemas.openxmlformats.org/officeDocument/2006/relationships/slide" Target="slides/slide30.xml"/><Relationship Id="rId88" Type="http://schemas.openxmlformats.org/officeDocument/2006/relationships/slide" Target="slides/slide31.xml"/><Relationship Id="rId89" Type="http://schemas.openxmlformats.org/officeDocument/2006/relationships/slide" Target="slides/slide32.xml"/><Relationship Id="rId224" Type="http://schemas.openxmlformats.org/officeDocument/2006/relationships/viewProps" Target="viewProps.xml"/><Relationship Id="rId225" Type="http://schemas.openxmlformats.org/officeDocument/2006/relationships/theme" Target="theme/theme1.xml"/><Relationship Id="rId226" Type="http://schemas.openxmlformats.org/officeDocument/2006/relationships/tableStyles" Target="tableStyles.xml"/><Relationship Id="rId110" Type="http://schemas.openxmlformats.org/officeDocument/2006/relationships/slide" Target="slides/slide53.xml"/><Relationship Id="rId111" Type="http://schemas.openxmlformats.org/officeDocument/2006/relationships/slide" Target="slides/slide54.xml"/><Relationship Id="rId112" Type="http://schemas.openxmlformats.org/officeDocument/2006/relationships/slide" Target="slides/slide55.xml"/><Relationship Id="rId113" Type="http://schemas.openxmlformats.org/officeDocument/2006/relationships/slide" Target="slides/slide56.xml"/><Relationship Id="rId114" Type="http://schemas.openxmlformats.org/officeDocument/2006/relationships/slide" Target="slides/slide57.xml"/><Relationship Id="rId115" Type="http://schemas.openxmlformats.org/officeDocument/2006/relationships/slide" Target="slides/slide58.xml"/><Relationship Id="rId116" Type="http://schemas.openxmlformats.org/officeDocument/2006/relationships/slide" Target="slides/slide59.xml"/><Relationship Id="rId117" Type="http://schemas.openxmlformats.org/officeDocument/2006/relationships/slide" Target="slides/slide60.xml"/><Relationship Id="rId118" Type="http://schemas.openxmlformats.org/officeDocument/2006/relationships/slide" Target="slides/slide61.xml"/><Relationship Id="rId119" Type="http://schemas.openxmlformats.org/officeDocument/2006/relationships/slide" Target="slides/slide62.xml"/><Relationship Id="rId150" Type="http://schemas.openxmlformats.org/officeDocument/2006/relationships/slide" Target="slides/slide93.xml"/><Relationship Id="rId151" Type="http://schemas.openxmlformats.org/officeDocument/2006/relationships/slide" Target="slides/slide94.xml"/><Relationship Id="rId152" Type="http://schemas.openxmlformats.org/officeDocument/2006/relationships/slide" Target="slides/slide9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96.xml"/><Relationship Id="rId154" Type="http://schemas.openxmlformats.org/officeDocument/2006/relationships/slide" Target="slides/slide97.xml"/><Relationship Id="rId155" Type="http://schemas.openxmlformats.org/officeDocument/2006/relationships/slide" Target="slides/slide98.xml"/><Relationship Id="rId156" Type="http://schemas.openxmlformats.org/officeDocument/2006/relationships/slide" Target="slides/slide99.xml"/><Relationship Id="rId157" Type="http://schemas.openxmlformats.org/officeDocument/2006/relationships/slide" Target="slides/slide100.xml"/><Relationship Id="rId158" Type="http://schemas.openxmlformats.org/officeDocument/2006/relationships/slide" Target="slides/slide101.xml"/><Relationship Id="rId159" Type="http://schemas.openxmlformats.org/officeDocument/2006/relationships/slide" Target="slides/slide102.xml"/><Relationship Id="rId190" Type="http://schemas.openxmlformats.org/officeDocument/2006/relationships/slide" Target="slides/slide133.xml"/><Relationship Id="rId191" Type="http://schemas.openxmlformats.org/officeDocument/2006/relationships/slide" Target="slides/slide134.xml"/><Relationship Id="rId192" Type="http://schemas.openxmlformats.org/officeDocument/2006/relationships/slide" Target="slides/slide135.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 Target="slides/slide1.xml"/><Relationship Id="rId59" Type="http://schemas.openxmlformats.org/officeDocument/2006/relationships/slide" Target="slides/slide2.xml"/><Relationship Id="rId193" Type="http://schemas.openxmlformats.org/officeDocument/2006/relationships/slide" Target="slides/slide136.xml"/><Relationship Id="rId194" Type="http://schemas.openxmlformats.org/officeDocument/2006/relationships/slide" Target="slides/slide137.xml"/><Relationship Id="rId195" Type="http://schemas.openxmlformats.org/officeDocument/2006/relationships/slide" Target="slides/slide138.xml"/><Relationship Id="rId196" Type="http://schemas.openxmlformats.org/officeDocument/2006/relationships/slide" Target="slides/slide139.xml"/><Relationship Id="rId197" Type="http://schemas.openxmlformats.org/officeDocument/2006/relationships/slide" Target="slides/slide140.xml"/><Relationship Id="rId198" Type="http://schemas.openxmlformats.org/officeDocument/2006/relationships/slide" Target="slides/slide141.xml"/><Relationship Id="rId199" Type="http://schemas.openxmlformats.org/officeDocument/2006/relationships/slide" Target="slides/slide142.xml"/><Relationship Id="rId90" Type="http://schemas.openxmlformats.org/officeDocument/2006/relationships/slide" Target="slides/slide33.xml"/><Relationship Id="rId91" Type="http://schemas.openxmlformats.org/officeDocument/2006/relationships/slide" Target="slides/slide34.xml"/><Relationship Id="rId92" Type="http://schemas.openxmlformats.org/officeDocument/2006/relationships/slide" Target="slides/slide35.xml"/><Relationship Id="rId93" Type="http://schemas.openxmlformats.org/officeDocument/2006/relationships/slide" Target="slides/slide36.xml"/><Relationship Id="rId94" Type="http://schemas.openxmlformats.org/officeDocument/2006/relationships/slide" Target="slides/slide37.xml"/><Relationship Id="rId95" Type="http://schemas.openxmlformats.org/officeDocument/2006/relationships/slide" Target="slides/slide38.xml"/><Relationship Id="rId96" Type="http://schemas.openxmlformats.org/officeDocument/2006/relationships/slide" Target="slides/slide39.xml"/><Relationship Id="rId97" Type="http://schemas.openxmlformats.org/officeDocument/2006/relationships/slide" Target="slides/slide40.xml"/><Relationship Id="rId98" Type="http://schemas.openxmlformats.org/officeDocument/2006/relationships/slide" Target="slides/slide41.xml"/><Relationship Id="rId99" Type="http://schemas.openxmlformats.org/officeDocument/2006/relationships/slide" Target="slides/slide42.xml"/><Relationship Id="rId120" Type="http://schemas.openxmlformats.org/officeDocument/2006/relationships/slide" Target="slides/slide63.xml"/><Relationship Id="rId121" Type="http://schemas.openxmlformats.org/officeDocument/2006/relationships/slide" Target="slides/slide64.xml"/><Relationship Id="rId122" Type="http://schemas.openxmlformats.org/officeDocument/2006/relationships/slide" Target="slides/slide65.xml"/><Relationship Id="rId123" Type="http://schemas.openxmlformats.org/officeDocument/2006/relationships/slide" Target="slides/slide66.xml"/><Relationship Id="rId124" Type="http://schemas.openxmlformats.org/officeDocument/2006/relationships/slide" Target="slides/slide67.xml"/><Relationship Id="rId125" Type="http://schemas.openxmlformats.org/officeDocument/2006/relationships/slide" Target="slides/slide68.xml"/><Relationship Id="rId126" Type="http://schemas.openxmlformats.org/officeDocument/2006/relationships/slide" Target="slides/slide69.xml"/><Relationship Id="rId127" Type="http://schemas.openxmlformats.org/officeDocument/2006/relationships/slide" Target="slides/slide70.xml"/><Relationship Id="rId128" Type="http://schemas.openxmlformats.org/officeDocument/2006/relationships/slide" Target="slides/slide71.xml"/><Relationship Id="rId129" Type="http://schemas.openxmlformats.org/officeDocument/2006/relationships/slide" Target="slides/slide72.xml"/><Relationship Id="rId160" Type="http://schemas.openxmlformats.org/officeDocument/2006/relationships/slide" Target="slides/slide103.xml"/><Relationship Id="rId161" Type="http://schemas.openxmlformats.org/officeDocument/2006/relationships/slide" Target="slides/slide104.xml"/><Relationship Id="rId162" Type="http://schemas.openxmlformats.org/officeDocument/2006/relationships/slide" Target="slides/slide10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106.xml"/><Relationship Id="rId164" Type="http://schemas.openxmlformats.org/officeDocument/2006/relationships/slide" Target="slides/slide107.xml"/><Relationship Id="rId165" Type="http://schemas.openxmlformats.org/officeDocument/2006/relationships/slide" Target="slides/slide108.xml"/><Relationship Id="rId166" Type="http://schemas.openxmlformats.org/officeDocument/2006/relationships/slide" Target="slides/slide109.xml"/><Relationship Id="rId167" Type="http://schemas.openxmlformats.org/officeDocument/2006/relationships/slide" Target="slides/slide110.xml"/><Relationship Id="rId168" Type="http://schemas.openxmlformats.org/officeDocument/2006/relationships/slide" Target="slides/slide111.xml"/><Relationship Id="rId169" Type="http://schemas.openxmlformats.org/officeDocument/2006/relationships/slide" Target="slides/slide112.xml"/><Relationship Id="rId200" Type="http://schemas.openxmlformats.org/officeDocument/2006/relationships/slide" Target="slides/slide143.xml"/><Relationship Id="rId201" Type="http://schemas.openxmlformats.org/officeDocument/2006/relationships/slide" Target="slides/slide144.xml"/><Relationship Id="rId202" Type="http://schemas.openxmlformats.org/officeDocument/2006/relationships/slide" Target="slides/slide145.xml"/><Relationship Id="rId203" Type="http://schemas.openxmlformats.org/officeDocument/2006/relationships/slide" Target="slides/slide146.xml"/><Relationship Id="rId60" Type="http://schemas.openxmlformats.org/officeDocument/2006/relationships/slide" Target="slides/slide3.xml"/><Relationship Id="rId61" Type="http://schemas.openxmlformats.org/officeDocument/2006/relationships/slide" Target="slides/slide4.xml"/><Relationship Id="rId62" Type="http://schemas.openxmlformats.org/officeDocument/2006/relationships/slide" Target="slides/slide5.xml"/><Relationship Id="rId63" Type="http://schemas.openxmlformats.org/officeDocument/2006/relationships/slide" Target="slides/slide6.xml"/><Relationship Id="rId64" Type="http://schemas.openxmlformats.org/officeDocument/2006/relationships/slide" Target="slides/slide7.xml"/><Relationship Id="rId65" Type="http://schemas.openxmlformats.org/officeDocument/2006/relationships/slide" Target="slides/slide8.xml"/><Relationship Id="rId66" Type="http://schemas.openxmlformats.org/officeDocument/2006/relationships/slide" Target="slides/slide9.xml"/><Relationship Id="rId67" Type="http://schemas.openxmlformats.org/officeDocument/2006/relationships/slide" Target="slides/slide10.xml"/><Relationship Id="rId68" Type="http://schemas.openxmlformats.org/officeDocument/2006/relationships/slide" Target="slides/slide11.xml"/><Relationship Id="rId69" Type="http://schemas.openxmlformats.org/officeDocument/2006/relationships/slide" Target="slides/slide12.xml"/><Relationship Id="rId204" Type="http://schemas.openxmlformats.org/officeDocument/2006/relationships/slide" Target="slides/slide147.xml"/><Relationship Id="rId205" Type="http://schemas.openxmlformats.org/officeDocument/2006/relationships/slide" Target="slides/slide148.xml"/><Relationship Id="rId206" Type="http://schemas.openxmlformats.org/officeDocument/2006/relationships/slide" Target="slides/slide149.xml"/><Relationship Id="rId207" Type="http://schemas.openxmlformats.org/officeDocument/2006/relationships/slide" Target="slides/slide150.xml"/><Relationship Id="rId208" Type="http://schemas.openxmlformats.org/officeDocument/2006/relationships/slide" Target="slides/slide151.xml"/><Relationship Id="rId209" Type="http://schemas.openxmlformats.org/officeDocument/2006/relationships/slide" Target="slides/slide152.xml"/><Relationship Id="rId130" Type="http://schemas.openxmlformats.org/officeDocument/2006/relationships/slide" Target="slides/slide73.xml"/><Relationship Id="rId131" Type="http://schemas.openxmlformats.org/officeDocument/2006/relationships/slide" Target="slides/slide74.xml"/><Relationship Id="rId132" Type="http://schemas.openxmlformats.org/officeDocument/2006/relationships/slide" Target="slides/slide75.xml"/><Relationship Id="rId133" Type="http://schemas.openxmlformats.org/officeDocument/2006/relationships/slide" Target="slides/slide76.xml"/><Relationship Id="rId134" Type="http://schemas.openxmlformats.org/officeDocument/2006/relationships/slide" Target="slides/slide77.xml"/><Relationship Id="rId135" Type="http://schemas.openxmlformats.org/officeDocument/2006/relationships/slide" Target="slides/slide78.xml"/><Relationship Id="rId136" Type="http://schemas.openxmlformats.org/officeDocument/2006/relationships/slide" Target="slides/slide79.xml"/><Relationship Id="rId137" Type="http://schemas.openxmlformats.org/officeDocument/2006/relationships/slide" Target="slides/slide80.xml"/><Relationship Id="rId138" Type="http://schemas.openxmlformats.org/officeDocument/2006/relationships/slide" Target="slides/slide81.xml"/><Relationship Id="rId139" Type="http://schemas.openxmlformats.org/officeDocument/2006/relationships/slide" Target="slides/slide82.xml"/><Relationship Id="rId170" Type="http://schemas.openxmlformats.org/officeDocument/2006/relationships/slide" Target="slides/slide113.xml"/><Relationship Id="rId171" Type="http://schemas.openxmlformats.org/officeDocument/2006/relationships/slide" Target="slides/slide114.xml"/><Relationship Id="rId172" Type="http://schemas.openxmlformats.org/officeDocument/2006/relationships/slide" Target="slides/slide11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slide" Target="slides/slide116.xml"/><Relationship Id="rId174" Type="http://schemas.openxmlformats.org/officeDocument/2006/relationships/slide" Target="slides/slide117.xml"/><Relationship Id="rId175" Type="http://schemas.openxmlformats.org/officeDocument/2006/relationships/slide" Target="slides/slide118.xml"/><Relationship Id="rId176" Type="http://schemas.openxmlformats.org/officeDocument/2006/relationships/slide" Target="slides/slide119.xml"/><Relationship Id="rId177" Type="http://schemas.openxmlformats.org/officeDocument/2006/relationships/slide" Target="slides/slide120.xml"/><Relationship Id="rId178" Type="http://schemas.openxmlformats.org/officeDocument/2006/relationships/slide" Target="slides/slide121.xml"/><Relationship Id="rId179" Type="http://schemas.openxmlformats.org/officeDocument/2006/relationships/slide" Target="slides/slide122.xml"/><Relationship Id="rId210" Type="http://schemas.openxmlformats.org/officeDocument/2006/relationships/slide" Target="slides/slide153.xml"/><Relationship Id="rId211" Type="http://schemas.openxmlformats.org/officeDocument/2006/relationships/slide" Target="slides/slide154.xml"/><Relationship Id="rId212" Type="http://schemas.openxmlformats.org/officeDocument/2006/relationships/slide" Target="slides/slide155.xml"/><Relationship Id="rId213" Type="http://schemas.openxmlformats.org/officeDocument/2006/relationships/slide" Target="slides/slide156.xml"/><Relationship Id="rId70" Type="http://schemas.openxmlformats.org/officeDocument/2006/relationships/slide" Target="slides/slide13.xml"/><Relationship Id="rId71" Type="http://schemas.openxmlformats.org/officeDocument/2006/relationships/slide" Target="slides/slide14.xml"/><Relationship Id="rId72" Type="http://schemas.openxmlformats.org/officeDocument/2006/relationships/slide" Target="slides/slide15.xml"/><Relationship Id="rId73" Type="http://schemas.openxmlformats.org/officeDocument/2006/relationships/slide" Target="slides/slide16.xml"/><Relationship Id="rId74" Type="http://schemas.openxmlformats.org/officeDocument/2006/relationships/slide" Target="slides/slide17.xml"/><Relationship Id="rId75" Type="http://schemas.openxmlformats.org/officeDocument/2006/relationships/slide" Target="slides/slide18.xml"/><Relationship Id="rId76" Type="http://schemas.openxmlformats.org/officeDocument/2006/relationships/slide" Target="slides/slide19.xml"/><Relationship Id="rId77" Type="http://schemas.openxmlformats.org/officeDocument/2006/relationships/slide" Target="slides/slide20.xml"/><Relationship Id="rId78" Type="http://schemas.openxmlformats.org/officeDocument/2006/relationships/slide" Target="slides/slide21.xml"/><Relationship Id="rId79" Type="http://schemas.openxmlformats.org/officeDocument/2006/relationships/slide" Target="slides/slide22.xml"/><Relationship Id="rId214" Type="http://schemas.openxmlformats.org/officeDocument/2006/relationships/slide" Target="slides/slide157.xml"/><Relationship Id="rId215" Type="http://schemas.openxmlformats.org/officeDocument/2006/relationships/slide" Target="slides/slide158.xml"/><Relationship Id="rId216" Type="http://schemas.openxmlformats.org/officeDocument/2006/relationships/slide" Target="slides/slide159.xml"/><Relationship Id="rId217" Type="http://schemas.openxmlformats.org/officeDocument/2006/relationships/slide" Target="slides/slide160.xml"/><Relationship Id="rId218" Type="http://schemas.openxmlformats.org/officeDocument/2006/relationships/slide" Target="slides/slide161.xml"/><Relationship Id="rId219" Type="http://schemas.openxmlformats.org/officeDocument/2006/relationships/slide" Target="slides/slide16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43.xml"/><Relationship Id="rId101" Type="http://schemas.openxmlformats.org/officeDocument/2006/relationships/slide" Target="slides/slide44.xml"/><Relationship Id="rId102" Type="http://schemas.openxmlformats.org/officeDocument/2006/relationships/slide" Target="slides/slide45.xml"/><Relationship Id="rId103" Type="http://schemas.openxmlformats.org/officeDocument/2006/relationships/slide" Target="slides/slide46.xml"/><Relationship Id="rId104" Type="http://schemas.openxmlformats.org/officeDocument/2006/relationships/slide" Target="slides/slide47.xml"/><Relationship Id="rId105" Type="http://schemas.openxmlformats.org/officeDocument/2006/relationships/slide" Target="slides/slide48.xml"/><Relationship Id="rId106" Type="http://schemas.openxmlformats.org/officeDocument/2006/relationships/slide" Target="slides/slide49.xml"/><Relationship Id="rId107" Type="http://schemas.openxmlformats.org/officeDocument/2006/relationships/slide" Target="slides/slide50.xml"/><Relationship Id="rId108" Type="http://schemas.openxmlformats.org/officeDocument/2006/relationships/slide" Target="slides/slide51.xml"/><Relationship Id="rId109" Type="http://schemas.openxmlformats.org/officeDocument/2006/relationships/slide" Target="slides/slide52.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83.xml"/><Relationship Id="rId141"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yucai\ICCD2012\camera_ready\Figures_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yucai\ICCD2012\camera_ready\Figures_presentation.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yucai\ICCD2012\camera_ready\ECC_speedup_comparison_new.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3"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yucai\SuperComputing2012\FlashResults_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2093298648"/>
        <c:axId val="-2093293112"/>
      </c:barChart>
      <c:catAx>
        <c:axId val="-2093298648"/>
        <c:scaling>
          <c:orientation val="minMax"/>
        </c:scaling>
        <c:delete val="0"/>
        <c:axPos val="b"/>
        <c:title>
          <c:tx>
            <c:rich>
              <a:bodyPr/>
              <a:lstStyle/>
              <a:p>
                <a:pPr>
                  <a:defRPr/>
                </a:pPr>
                <a:r>
                  <a:rPr lang="en-US"/>
                  <a:t>Workload</a:t>
                </a:r>
              </a:p>
            </c:rich>
          </c:tx>
          <c:overlay val="0"/>
        </c:title>
        <c:majorTickMark val="none"/>
        <c:minorTickMark val="none"/>
        <c:tickLblPos val="nextTo"/>
        <c:crossAx val="-2093293112"/>
        <c:crosses val="autoZero"/>
        <c:auto val="1"/>
        <c:lblAlgn val="ctr"/>
        <c:lblOffset val="100"/>
        <c:noMultiLvlLbl val="0"/>
      </c:catAx>
      <c:valAx>
        <c:axId val="-2093293112"/>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2093298648"/>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54866104"/>
        <c:axId val="-2054863160"/>
      </c:barChart>
      <c:catAx>
        <c:axId val="-2054866104"/>
        <c:scaling>
          <c:orientation val="minMax"/>
        </c:scaling>
        <c:delete val="0"/>
        <c:axPos val="b"/>
        <c:majorTickMark val="out"/>
        <c:minorTickMark val="none"/>
        <c:tickLblPos val="nextTo"/>
        <c:crossAx val="-2054863160"/>
        <c:crosses val="autoZero"/>
        <c:auto val="1"/>
        <c:lblAlgn val="ctr"/>
        <c:lblOffset val="100"/>
        <c:noMultiLvlLbl val="0"/>
      </c:catAx>
      <c:valAx>
        <c:axId val="-205486316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54866104"/>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93048968"/>
        <c:axId val="-2093045976"/>
      </c:barChart>
      <c:catAx>
        <c:axId val="-2093048968"/>
        <c:scaling>
          <c:orientation val="minMax"/>
        </c:scaling>
        <c:delete val="0"/>
        <c:axPos val="b"/>
        <c:majorTickMark val="out"/>
        <c:minorTickMark val="none"/>
        <c:tickLblPos val="nextTo"/>
        <c:crossAx val="-2093045976"/>
        <c:crosses val="autoZero"/>
        <c:auto val="1"/>
        <c:lblAlgn val="ctr"/>
        <c:lblOffset val="100"/>
        <c:noMultiLvlLbl val="0"/>
      </c:catAx>
      <c:valAx>
        <c:axId val="-2093045976"/>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209304896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092872936"/>
        <c:axId val="-2092869944"/>
      </c:barChart>
      <c:catAx>
        <c:axId val="-2092872936"/>
        <c:scaling>
          <c:orientation val="minMax"/>
        </c:scaling>
        <c:delete val="0"/>
        <c:axPos val="b"/>
        <c:majorTickMark val="out"/>
        <c:minorTickMark val="none"/>
        <c:tickLblPos val="nextTo"/>
        <c:crossAx val="-2092869944"/>
        <c:crosses val="autoZero"/>
        <c:auto val="1"/>
        <c:lblAlgn val="ctr"/>
        <c:lblOffset val="100"/>
        <c:noMultiLvlLbl val="0"/>
      </c:catAx>
      <c:valAx>
        <c:axId val="-2092869944"/>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209287293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2054809528"/>
        <c:axId val="-2054806536"/>
      </c:barChart>
      <c:catAx>
        <c:axId val="-2054809528"/>
        <c:scaling>
          <c:orientation val="minMax"/>
        </c:scaling>
        <c:delete val="0"/>
        <c:axPos val="b"/>
        <c:majorTickMark val="out"/>
        <c:minorTickMark val="none"/>
        <c:tickLblPos val="nextTo"/>
        <c:crossAx val="-2054806536"/>
        <c:crosses val="autoZero"/>
        <c:auto val="1"/>
        <c:lblAlgn val="ctr"/>
        <c:lblOffset val="100"/>
        <c:noMultiLvlLbl val="0"/>
      </c:catAx>
      <c:valAx>
        <c:axId val="-2054806536"/>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2054809528"/>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2051569176"/>
        <c:axId val="-2051566232"/>
      </c:barChart>
      <c:catAx>
        <c:axId val="-2051569176"/>
        <c:scaling>
          <c:orientation val="minMax"/>
        </c:scaling>
        <c:delete val="0"/>
        <c:axPos val="b"/>
        <c:majorTickMark val="out"/>
        <c:minorTickMark val="none"/>
        <c:tickLblPos val="nextTo"/>
        <c:crossAx val="-2051566232"/>
        <c:crosses val="autoZero"/>
        <c:auto val="1"/>
        <c:lblAlgn val="ctr"/>
        <c:lblOffset val="100"/>
        <c:noMultiLvlLbl val="0"/>
      </c:catAx>
      <c:valAx>
        <c:axId val="-2051566232"/>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overlay val="0"/>
        </c:title>
        <c:numFmt formatCode="General" sourceLinked="1"/>
        <c:majorTickMark val="out"/>
        <c:minorTickMark val="none"/>
        <c:tickLblPos val="nextTo"/>
        <c:crossAx val="-205156917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2073917336"/>
        <c:axId val="-2073914248"/>
      </c:barChart>
      <c:catAx>
        <c:axId val="-2073917336"/>
        <c:scaling>
          <c:orientation val="minMax"/>
        </c:scaling>
        <c:delete val="0"/>
        <c:axPos val="b"/>
        <c:majorTickMark val="out"/>
        <c:minorTickMark val="none"/>
        <c:tickLblPos val="nextTo"/>
        <c:txPr>
          <a:bodyPr/>
          <a:lstStyle/>
          <a:p>
            <a:pPr>
              <a:defRPr sz="1800"/>
            </a:pPr>
            <a:endParaRPr lang="en-US"/>
          </a:p>
        </c:txPr>
        <c:crossAx val="-2073914248"/>
        <c:crosses val="autoZero"/>
        <c:auto val="1"/>
        <c:lblAlgn val="ctr"/>
        <c:lblOffset val="100"/>
        <c:noMultiLvlLbl val="0"/>
      </c:catAx>
      <c:valAx>
        <c:axId val="-2073914248"/>
        <c:scaling>
          <c:orientation val="minMax"/>
          <c:max val="100000.0"/>
        </c:scaling>
        <c:delete val="0"/>
        <c:axPos val="l"/>
        <c:majorGridlines/>
        <c:title>
          <c:tx>
            <c:rich>
              <a:bodyPr rot="-5400000" vert="horz"/>
              <a:lstStyle/>
              <a:p>
                <a:pPr>
                  <a:defRPr sz="1800"/>
                </a:pPr>
                <a:r>
                  <a:rPr lang="en-US" sz="1800" dirty="0"/>
                  <a:t>P/E Cycle Endurance</a:t>
                </a:r>
              </a:p>
            </c:rich>
          </c:tx>
          <c:overlay val="0"/>
        </c:title>
        <c:numFmt formatCode="#,##0" sourceLinked="0"/>
        <c:majorTickMark val="out"/>
        <c:minorTickMark val="none"/>
        <c:tickLblPos val="nextTo"/>
        <c:txPr>
          <a:bodyPr/>
          <a:lstStyle/>
          <a:p>
            <a:pPr>
              <a:defRPr sz="1200"/>
            </a:pPr>
            <a:endParaRPr lang="en-US"/>
          </a:p>
        </c:txPr>
        <c:crossAx val="-2073917336"/>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2090916440"/>
        <c:axId val="-2077580136"/>
      </c:barChart>
      <c:catAx>
        <c:axId val="-2090916440"/>
        <c:scaling>
          <c:orientation val="minMax"/>
        </c:scaling>
        <c:delete val="0"/>
        <c:axPos val="b"/>
        <c:majorTickMark val="out"/>
        <c:minorTickMark val="none"/>
        <c:tickLblPos val="nextTo"/>
        <c:txPr>
          <a:bodyPr/>
          <a:lstStyle/>
          <a:p>
            <a:pPr>
              <a:defRPr sz="1800"/>
            </a:pPr>
            <a:endParaRPr lang="en-US"/>
          </a:p>
        </c:txPr>
        <c:crossAx val="-2077580136"/>
        <c:crosses val="autoZero"/>
        <c:auto val="1"/>
        <c:lblAlgn val="ctr"/>
        <c:lblOffset val="100"/>
        <c:noMultiLvlLbl val="0"/>
      </c:catAx>
      <c:valAx>
        <c:axId val="-2077580136"/>
        <c:scaling>
          <c:orientation val="minMax"/>
          <c:max val="100000.0"/>
        </c:scaling>
        <c:delete val="0"/>
        <c:axPos val="l"/>
        <c:majorGridlines/>
        <c:title>
          <c:tx>
            <c:rich>
              <a:bodyPr rot="-5400000" vert="horz"/>
              <a:lstStyle/>
              <a:p>
                <a:pPr>
                  <a:defRPr sz="1800"/>
                </a:pPr>
                <a:r>
                  <a:rPr lang="en-US" sz="1800" dirty="0"/>
                  <a:t>P/E Cycle Endurance</a:t>
                </a:r>
              </a:p>
            </c:rich>
          </c:tx>
          <c:layout/>
          <c:overlay val="0"/>
        </c:title>
        <c:numFmt formatCode="#,##0" sourceLinked="0"/>
        <c:majorTickMark val="out"/>
        <c:minorTickMark val="none"/>
        <c:tickLblPos val="nextTo"/>
        <c:txPr>
          <a:bodyPr/>
          <a:lstStyle/>
          <a:p>
            <a:pPr>
              <a:defRPr sz="1200"/>
            </a:pPr>
            <a:endParaRPr lang="en-US"/>
          </a:p>
        </c:txPr>
        <c:crossAx val="-2090916440"/>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2049033848"/>
        <c:axId val="-2049030808"/>
      </c:barChart>
      <c:catAx>
        <c:axId val="-2049033848"/>
        <c:scaling>
          <c:orientation val="minMax"/>
        </c:scaling>
        <c:delete val="0"/>
        <c:axPos val="b"/>
        <c:majorTickMark val="out"/>
        <c:minorTickMark val="none"/>
        <c:tickLblPos val="nextTo"/>
        <c:txPr>
          <a:bodyPr/>
          <a:lstStyle/>
          <a:p>
            <a:pPr>
              <a:defRPr sz="1600"/>
            </a:pPr>
            <a:endParaRPr lang="en-US"/>
          </a:p>
        </c:txPr>
        <c:crossAx val="-2049030808"/>
        <c:crosses val="autoZero"/>
        <c:auto val="1"/>
        <c:lblAlgn val="ctr"/>
        <c:lblOffset val="100"/>
        <c:noMultiLvlLbl val="0"/>
      </c:catAx>
      <c:valAx>
        <c:axId val="-2049030808"/>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2049033848"/>
        <c:crosses val="autoZero"/>
        <c:crossBetween val="between"/>
      </c:valAx>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2094823128"/>
        <c:axId val="-2094820008"/>
      </c:barChart>
      <c:catAx>
        <c:axId val="-2094823128"/>
        <c:scaling>
          <c:orientation val="minMax"/>
        </c:scaling>
        <c:delete val="0"/>
        <c:axPos val="b"/>
        <c:majorTickMark val="out"/>
        <c:minorTickMark val="none"/>
        <c:tickLblPos val="nextTo"/>
        <c:txPr>
          <a:bodyPr/>
          <a:lstStyle/>
          <a:p>
            <a:pPr>
              <a:defRPr sz="2000"/>
            </a:pPr>
            <a:endParaRPr lang="en-US"/>
          </a:p>
        </c:txPr>
        <c:crossAx val="-2094820008"/>
        <c:crosses val="autoZero"/>
        <c:auto val="1"/>
        <c:lblAlgn val="ctr"/>
        <c:lblOffset val="100"/>
        <c:noMultiLvlLbl val="0"/>
      </c:catAx>
      <c:valAx>
        <c:axId val="-2094820008"/>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2094823128"/>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2053943112"/>
        <c:axId val="-2053940136"/>
      </c:barChart>
      <c:catAx>
        <c:axId val="-2053943112"/>
        <c:scaling>
          <c:orientation val="minMax"/>
        </c:scaling>
        <c:delete val="0"/>
        <c:axPos val="b"/>
        <c:majorTickMark val="out"/>
        <c:minorTickMark val="none"/>
        <c:tickLblPos val="nextTo"/>
        <c:crossAx val="-2053940136"/>
        <c:crosses val="autoZero"/>
        <c:auto val="1"/>
        <c:lblAlgn val="ctr"/>
        <c:lblOffset val="100"/>
        <c:noMultiLvlLbl val="0"/>
      </c:catAx>
      <c:valAx>
        <c:axId val="-2053940136"/>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2053943112"/>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2076055288"/>
        <c:axId val="-2076049752"/>
      </c:barChart>
      <c:catAx>
        <c:axId val="-2076055288"/>
        <c:scaling>
          <c:orientation val="minMax"/>
        </c:scaling>
        <c:delete val="0"/>
        <c:axPos val="b"/>
        <c:title>
          <c:tx>
            <c:rich>
              <a:bodyPr/>
              <a:lstStyle/>
              <a:p>
                <a:pPr>
                  <a:defRPr/>
                </a:pPr>
                <a:r>
                  <a:rPr lang="en-US"/>
                  <a:t>Workload</a:t>
                </a:r>
              </a:p>
            </c:rich>
          </c:tx>
          <c:overlay val="0"/>
        </c:title>
        <c:majorTickMark val="none"/>
        <c:minorTickMark val="none"/>
        <c:tickLblPos val="nextTo"/>
        <c:crossAx val="-2076049752"/>
        <c:crosses val="autoZero"/>
        <c:auto val="1"/>
        <c:lblAlgn val="ctr"/>
        <c:lblOffset val="100"/>
        <c:noMultiLvlLbl val="0"/>
      </c:catAx>
      <c:valAx>
        <c:axId val="-2076049752"/>
        <c:scaling>
          <c:orientation val="minMax"/>
        </c:scaling>
        <c:delete val="0"/>
        <c:axPos val="l"/>
        <c:majorGridlines/>
        <c:title>
          <c:tx>
            <c:rich>
              <a:bodyPr/>
              <a:lstStyle/>
              <a:p>
                <a:pPr>
                  <a:defRPr b="1"/>
                </a:pPr>
                <a:r>
                  <a:rPr lang="en-US" b="1"/>
                  <a:t>Normalized Avg Memory Latency</a:t>
                </a:r>
              </a:p>
            </c:rich>
          </c:tx>
          <c:overlay val="0"/>
        </c:title>
        <c:numFmt formatCode="General" sourceLinked="1"/>
        <c:majorTickMark val="out"/>
        <c:minorTickMark val="none"/>
        <c:tickLblPos val="nextTo"/>
        <c:crossAx val="-2076055288"/>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2093280584"/>
        <c:axId val="-2093273048"/>
      </c:barChart>
      <c:catAx>
        <c:axId val="-2093280584"/>
        <c:scaling>
          <c:orientation val="minMax"/>
        </c:scaling>
        <c:delete val="0"/>
        <c:axPos val="b"/>
        <c:title>
          <c:tx>
            <c:rich>
              <a:bodyPr/>
              <a:lstStyle/>
              <a:p>
                <a:pPr>
                  <a:defRPr/>
                </a:pPr>
                <a:r>
                  <a:rPr lang="en-US"/>
                  <a:t>Workload</a:t>
                </a:r>
              </a:p>
            </c:rich>
          </c:tx>
          <c:overlay val="0"/>
        </c:title>
        <c:majorTickMark val="none"/>
        <c:minorTickMark val="none"/>
        <c:tickLblPos val="nextTo"/>
        <c:crossAx val="-2093273048"/>
        <c:crosses val="autoZero"/>
        <c:auto val="1"/>
        <c:lblAlgn val="ctr"/>
        <c:lblOffset val="100"/>
        <c:noMultiLvlLbl val="0"/>
      </c:catAx>
      <c:valAx>
        <c:axId val="-2093273048"/>
        <c:scaling>
          <c:orientation val="minMax"/>
          <c:max val="1.2"/>
          <c:min val="0.0"/>
        </c:scaling>
        <c:delete val="0"/>
        <c:axPos val="l"/>
        <c:majorGridlines/>
        <c:title>
          <c:tx>
            <c:rich>
              <a:bodyPr/>
              <a:lstStyle/>
              <a:p>
                <a:pPr>
                  <a:defRPr b="1"/>
                </a:pPr>
                <a:r>
                  <a:rPr lang="en-US" b="1"/>
                  <a:t>Normalized Perf. per Watt</a:t>
                </a:r>
              </a:p>
            </c:rich>
          </c:tx>
          <c:overlay val="0"/>
        </c:title>
        <c:numFmt formatCode="General" sourceLinked="1"/>
        <c:majorTickMark val="out"/>
        <c:minorTickMark val="none"/>
        <c:tickLblPos val="nextTo"/>
        <c:crossAx val="-2093280584"/>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Sheet1!$C$47:$E$47</c:f>
              <c:numCache>
                <c:formatCode>General</c:formatCode>
                <c:ptCount val="3"/>
                <c:pt idx="0">
                  <c:v>1.11450210285055</c:v>
                </c:pt>
                <c:pt idx="1">
                  <c:v>0.897261653829378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Sheet1!$C$48:$E$48</c:f>
              <c:numCache>
                <c:formatCode>General</c:formatCode>
                <c:ptCount val="3"/>
                <c:pt idx="0">
                  <c:v>1.04919327484584</c:v>
                </c:pt>
                <c:pt idx="1">
                  <c:v>0.877007610620513</c:v>
                </c:pt>
                <c:pt idx="2">
                  <c:v>0.959244748253366</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Sheet1!$C$49:$E$49</c:f>
              <c:numCache>
                <c:formatCode>General</c:formatCode>
                <c:ptCount val="3"/>
                <c:pt idx="0">
                  <c:v>1.07034998028596</c:v>
                </c:pt>
                <c:pt idx="1">
                  <c:v>0.869247751697983</c:v>
                </c:pt>
                <c:pt idx="2">
                  <c:v>0.96457208848979</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Sheet1!$C$50:$E$50</c:f>
              <c:numCache>
                <c:formatCode>General</c:formatCode>
                <c:ptCount val="3"/>
                <c:pt idx="0">
                  <c:v>1.03033143009477</c:v>
                </c:pt>
                <c:pt idx="1">
                  <c:v>0.853857943506927</c:v>
                </c:pt>
                <c:pt idx="2">
                  <c:v>0.937953450887233</c:v>
                </c:pt>
              </c:numCache>
            </c:numRef>
          </c:val>
        </c:ser>
        <c:dLbls>
          <c:showLegendKey val="0"/>
          <c:showVal val="0"/>
          <c:showCatName val="0"/>
          <c:showSerName val="0"/>
          <c:showPercent val="0"/>
          <c:showBubbleSize val="0"/>
        </c:dLbls>
        <c:gapWidth val="150"/>
        <c:axId val="-2075900488"/>
        <c:axId val="-2075894952"/>
      </c:barChart>
      <c:catAx>
        <c:axId val="-2075900488"/>
        <c:scaling>
          <c:orientation val="minMax"/>
        </c:scaling>
        <c:delete val="0"/>
        <c:axPos val="b"/>
        <c:title>
          <c:tx>
            <c:rich>
              <a:bodyPr/>
              <a:lstStyle/>
              <a:p>
                <a:pPr>
                  <a:defRPr/>
                </a:pPr>
                <a:r>
                  <a:rPr lang="en-US"/>
                  <a:t>Workload</a:t>
                </a:r>
              </a:p>
            </c:rich>
          </c:tx>
          <c:overlay val="0"/>
        </c:title>
        <c:majorTickMark val="none"/>
        <c:minorTickMark val="none"/>
        <c:tickLblPos val="nextTo"/>
        <c:crossAx val="-2075894952"/>
        <c:crosses val="autoZero"/>
        <c:auto val="1"/>
        <c:lblAlgn val="ctr"/>
        <c:lblOffset val="100"/>
        <c:noMultiLvlLbl val="0"/>
      </c:catAx>
      <c:valAx>
        <c:axId val="-2075894952"/>
        <c:scaling>
          <c:orientation val="minMax"/>
        </c:scaling>
        <c:delete val="0"/>
        <c:axPos val="l"/>
        <c:majorGridlines/>
        <c:title>
          <c:tx>
            <c:rich>
              <a:bodyPr/>
              <a:lstStyle/>
              <a:p>
                <a:pPr>
                  <a:defRPr b="1"/>
                </a:pPr>
                <a:r>
                  <a:rPr lang="en-US" b="1"/>
                  <a:t>Normalized Maximum Slowdown</a:t>
                </a:r>
              </a:p>
            </c:rich>
          </c:tx>
          <c:overlay val="0"/>
        </c:title>
        <c:numFmt formatCode="General" sourceLinked="1"/>
        <c:majorTickMark val="out"/>
        <c:minorTickMark val="none"/>
        <c:tickLblPos val="nextTo"/>
        <c:crossAx val="-2075900488"/>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2145090216"/>
        <c:axId val="-2145084696"/>
      </c:barChart>
      <c:catAx>
        <c:axId val="-2145090216"/>
        <c:scaling>
          <c:orientation val="minMax"/>
        </c:scaling>
        <c:delete val="0"/>
        <c:axPos val="b"/>
        <c:title>
          <c:tx>
            <c:rich>
              <a:bodyPr/>
              <a:lstStyle/>
              <a:p>
                <a:pPr>
                  <a:defRPr/>
                </a:pPr>
                <a:r>
                  <a:rPr lang="en-US"/>
                  <a:t>Normalized Metric</a:t>
                </a:r>
              </a:p>
            </c:rich>
          </c:tx>
          <c:overlay val="0"/>
        </c:title>
        <c:majorTickMark val="none"/>
        <c:minorTickMark val="none"/>
        <c:tickLblPos val="nextTo"/>
        <c:crossAx val="-2145084696"/>
        <c:crosses val="autoZero"/>
        <c:auto val="1"/>
        <c:lblAlgn val="ctr"/>
        <c:lblOffset val="100"/>
        <c:noMultiLvlLbl val="0"/>
      </c:catAx>
      <c:valAx>
        <c:axId val="-2145084696"/>
        <c:scaling>
          <c:orientation val="minMax"/>
        </c:scaling>
        <c:delete val="0"/>
        <c:axPos val="l"/>
        <c:majorGridlines/>
        <c:numFmt formatCode="General" sourceLinked="1"/>
        <c:majorTickMark val="out"/>
        <c:minorTickMark val="none"/>
        <c:tickLblPos val="nextTo"/>
        <c:crossAx val="-2145090216"/>
        <c:crosses val="autoZero"/>
        <c:crossBetween val="between"/>
      </c:valAx>
      <c:spPr>
        <a:noFill/>
        <a:ln w="25400">
          <a:noFill/>
        </a:ln>
      </c:spPr>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2145054008"/>
        <c:axId val="-2145051032"/>
      </c:barChart>
      <c:catAx>
        <c:axId val="-2145054008"/>
        <c:scaling>
          <c:orientation val="minMax"/>
        </c:scaling>
        <c:delete val="1"/>
        <c:axPos val="b"/>
        <c:majorTickMark val="none"/>
        <c:minorTickMark val="none"/>
        <c:tickLblPos val="nextTo"/>
        <c:crossAx val="-2145051032"/>
        <c:crosses val="autoZero"/>
        <c:auto val="1"/>
        <c:lblAlgn val="ctr"/>
        <c:lblOffset val="100"/>
        <c:noMultiLvlLbl val="0"/>
      </c:catAx>
      <c:valAx>
        <c:axId val="-2145051032"/>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2145054008"/>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2051886024"/>
        <c:axId val="-2051883048"/>
      </c:barChart>
      <c:catAx>
        <c:axId val="-2051886024"/>
        <c:scaling>
          <c:orientation val="minMax"/>
        </c:scaling>
        <c:delete val="1"/>
        <c:axPos val="b"/>
        <c:majorTickMark val="none"/>
        <c:minorTickMark val="none"/>
        <c:tickLblPos val="nextTo"/>
        <c:crossAx val="-2051883048"/>
        <c:crosses val="autoZero"/>
        <c:auto val="1"/>
        <c:lblAlgn val="ctr"/>
        <c:lblOffset val="100"/>
        <c:noMultiLvlLbl val="0"/>
      </c:catAx>
      <c:valAx>
        <c:axId val="-2051883048"/>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overlay val="0"/>
        </c:title>
        <c:numFmt formatCode="General" sourceLinked="1"/>
        <c:majorTickMark val="out"/>
        <c:minorTickMark val="none"/>
        <c:tickLblPos val="nextTo"/>
        <c:crossAx val="-205188602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51679592"/>
        <c:axId val="-2051676600"/>
      </c:barChart>
      <c:catAx>
        <c:axId val="-2051679592"/>
        <c:scaling>
          <c:orientation val="minMax"/>
        </c:scaling>
        <c:delete val="0"/>
        <c:axPos val="b"/>
        <c:majorTickMark val="out"/>
        <c:minorTickMark val="none"/>
        <c:tickLblPos val="nextTo"/>
        <c:crossAx val="-2051676600"/>
        <c:crosses val="autoZero"/>
        <c:auto val="1"/>
        <c:lblAlgn val="ctr"/>
        <c:lblOffset val="100"/>
        <c:noMultiLvlLbl val="0"/>
      </c:catAx>
      <c:valAx>
        <c:axId val="-205167660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5167959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2051616104"/>
        <c:axId val="-2051613160"/>
      </c:barChart>
      <c:catAx>
        <c:axId val="-2051616104"/>
        <c:scaling>
          <c:orientation val="minMax"/>
        </c:scaling>
        <c:delete val="0"/>
        <c:axPos val="b"/>
        <c:majorTickMark val="out"/>
        <c:minorTickMark val="none"/>
        <c:tickLblPos val="nextTo"/>
        <c:crossAx val="-2051613160"/>
        <c:crosses val="autoZero"/>
        <c:auto val="1"/>
        <c:lblAlgn val="ctr"/>
        <c:lblOffset val="100"/>
        <c:noMultiLvlLbl val="0"/>
      </c:catAx>
      <c:valAx>
        <c:axId val="-2051613160"/>
        <c:scaling>
          <c:orientation val="minMax"/>
          <c:max val="1.0"/>
        </c:scaling>
        <c:delete val="0"/>
        <c:axPos val="l"/>
        <c:majorGridlines/>
        <c:title>
          <c:tx>
            <c:rich>
              <a:bodyPr rot="-5400000" vert="horz"/>
              <a:lstStyle/>
              <a:p>
                <a:pPr>
                  <a:defRPr/>
                </a:pPr>
                <a:r>
                  <a:rPr lang="en-US"/>
                  <a:t>Normalized Weighted Speedup</a:t>
                </a:r>
              </a:p>
            </c:rich>
          </c:tx>
          <c:layout/>
          <c:overlay val="0"/>
        </c:title>
        <c:numFmt formatCode="General" sourceLinked="1"/>
        <c:majorTickMark val="out"/>
        <c:minorTickMark val="none"/>
        <c:tickLblPos val="nextTo"/>
        <c:crossAx val="-2051616104"/>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6/14/13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6/14/13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165432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how row buffer</a:t>
            </a:r>
            <a:r>
              <a:rPr lang="en-US" baseline="0" dirty="0" smtClean="0"/>
              <a:t> locality affects hybrid memory performance.</a:t>
            </a:r>
          </a:p>
          <a:p>
            <a:r>
              <a:rPr lang="en-US" baseline="0" dirty="0" smtClean="0"/>
              <a:t>Let’s say a processor accesses four rows…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289781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different row buffer localities.</a:t>
            </a:r>
          </a:p>
          <a:p>
            <a:r>
              <a:rPr lang="en-US" dirty="0" smtClean="0"/>
              <a:t>Rows</a:t>
            </a:r>
            <a:r>
              <a:rPr lang="en-US" baseline="0" dirty="0" smtClean="0"/>
              <a:t> A and B have low row buffer locality, which means that they frequently miss in the row buffer, and rows C and D have high row buffer locality, which means that they frequently hit in the row buffer.</a:t>
            </a:r>
          </a:p>
          <a:p>
            <a:r>
              <a:rPr lang="en-US" baseline="0" dirty="0" smtClean="0"/>
              <a:t>We will look at two types of caching policies: Case 1 will be row buffer locality unaware, and case 2 will be row buffer locality aware.</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77802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a:t>
            </a:r>
            <a:r>
              <a:rPr lang="en-US" baseline="0" dirty="0" smtClean="0"/>
              <a:t> 1: The row buffer locality unaware policy.</a:t>
            </a:r>
          </a:p>
          <a:p>
            <a:r>
              <a:rPr lang="en-US" baseline="0" dirty="0" smtClean="0"/>
              <a:t>A row buffer locality unaware policy could place rows A, B, C, and D in the following manner, where rows with high row buffer locality are placed in DRAM, and rows with low row buffer locality are placed in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597862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such a policy, this</a:t>
            </a:r>
            <a:r>
              <a:rPr lang="en-US" baseline="0" dirty="0" smtClean="0"/>
              <a:t> diagram shows the amount of time it takes to serve a stream of memory requests.</a:t>
            </a:r>
          </a:p>
          <a:p>
            <a:r>
              <a:rPr lang="en-US" b="1" baseline="0" dirty="0" smtClean="0"/>
              <a:t>This is the access pattern to memory.</a:t>
            </a:r>
          </a:p>
          <a:p>
            <a:r>
              <a:rPr lang="en-US" baseline="0" dirty="0" smtClean="0"/>
              <a:t>Clearly, the high row buffer miss latency of PCM acts as a bottleneck to serving all of the memory requests, and this happens </a:t>
            </a:r>
            <a:r>
              <a:rPr lang="en-US" b="1" baseline="0" dirty="0" smtClean="0"/>
              <a:t>because the rows with low row buffer locality is placed in PCM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100962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 2: The row buffer locality</a:t>
            </a:r>
            <a:r>
              <a:rPr lang="en-US" baseline="0" dirty="0" smtClean="0"/>
              <a:t> aware policy, or RBLA.</a:t>
            </a:r>
          </a:p>
          <a:p>
            <a:r>
              <a:rPr lang="en-US" baseline="0" dirty="0" smtClean="0"/>
              <a:t>A row buffer locality aware policy would place these rows in the following manner, where the rows with low row buffer locality are placed in DRAM, since the data can be accessed at the lower row buffer miss latency of DRAM.</a:t>
            </a:r>
          </a:p>
          <a:p>
            <a:r>
              <a:rPr lang="en-US" baseline="0" dirty="0" smtClean="0"/>
              <a:t>Rows with high row buffer locality will be placed in PCM, since data can be frequently accessed at the low row buffer hit latency of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706707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compare</a:t>
            </a:r>
            <a:r>
              <a:rPr lang="en-US" baseline="0" dirty="0" smtClean="0"/>
              <a:t> the two policies in terms of the time it takes to serve the same stream of memory requests.</a:t>
            </a:r>
          </a:p>
          <a:p>
            <a:r>
              <a:rPr lang="en-US" baseline="0" dirty="0" smtClean="0"/>
              <a:t>Remember, this was the timeline shown before for the row buffer locality-unaware policy.</a:t>
            </a:r>
          </a:p>
          <a:p>
            <a:r>
              <a:rPr lang="en-US" baseline="0" dirty="0" smtClean="0"/>
              <a:t>For case 2, the row buffer locality aware policy, although the PCM row buffer miss latency is high, many of the accesses to PCM are row buffer hit accesses that can be served quickly.</a:t>
            </a:r>
          </a:p>
          <a:p>
            <a:r>
              <a:rPr lang="en-US" baseline="0" dirty="0" smtClean="0"/>
              <a:t>And overall, it takes less time to serve all of the memory requests in the row buffer locality aware policy.</a:t>
            </a:r>
          </a:p>
          <a:p>
            <a:pPr defTabSz="465887" fontAlgn="base">
              <a:spcBef>
                <a:spcPct val="30000"/>
              </a:spcBef>
              <a:spcAft>
                <a:spcPct val="0"/>
              </a:spcAft>
              <a:defRPr/>
            </a:pPr>
            <a:r>
              <a:rPr lang="en-US" baseline="0" dirty="0" smtClean="0"/>
              <a:t>The row buffer locality aware policy </a:t>
            </a:r>
            <a:r>
              <a:rPr lang="en-US" b="1" baseline="0" dirty="0" smtClean="0"/>
              <a:t>gains because</a:t>
            </a:r>
            <a:r>
              <a:rPr lang="en-US" baseline="0" dirty="0" smtClean="0"/>
              <a:t> it places rows with low row buffer locality in DRAM.</a:t>
            </a:r>
          </a:p>
          <a:p>
            <a:pPr defTabSz="465887" fontAlgn="base">
              <a:spcBef>
                <a:spcPct val="30000"/>
              </a:spcBef>
              <a:spcAft>
                <a:spcPct val="0"/>
              </a:spcAft>
              <a:defRPr/>
            </a:pPr>
            <a:r>
              <a:rPr lang="en-US" baseline="0" dirty="0" smtClean="0"/>
              <a:t>This is the </a:t>
            </a:r>
            <a:r>
              <a:rPr lang="en-US" b="1" baseline="0" dirty="0" smtClean="0"/>
              <a:t>goal of our mechanism</a:t>
            </a:r>
            <a:r>
              <a:rPr lang="en-US" baseline="0" dirty="0" smtClean="0"/>
              <a:t>: To place rows with low row buffer locality in DRAM.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125339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 will talk about how we do that.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Mechanism is called RBLA, which stands</a:t>
            </a:r>
            <a:r>
              <a:rPr lang="en-US" baseline="0" dirty="0" smtClean="0"/>
              <a:t> for row buffer locality aware.</a:t>
            </a:r>
          </a:p>
          <a:p>
            <a:r>
              <a:rPr lang="en-US" baseline="0" dirty="0" smtClean="0"/>
              <a:t>For recently used rows in PCM, our mechanism counts row buffer misses as indicator of row buffer locality of each row.</a:t>
            </a:r>
          </a:p>
          <a:p>
            <a:r>
              <a:rPr lang="en-US" baseline="0" dirty="0" smtClean="0"/>
              <a:t>I will talk more about how this is physically achieved.</a:t>
            </a:r>
          </a:p>
          <a:p>
            <a:r>
              <a:rPr lang="en-US" baseline="0" dirty="0" smtClean="0"/>
              <a:t>Then, we cache to DRAM rows with row buffer miss counts that exceed a certain threshold.</a:t>
            </a:r>
          </a:p>
          <a:p>
            <a:r>
              <a:rPr lang="en-US" baseline="0" dirty="0" smtClean="0"/>
              <a:t>And row buffer miss counts are periodically reset, so that we only cache rows with high reuse.</a:t>
            </a:r>
          </a:p>
          <a:p>
            <a:r>
              <a:rPr lang="en-US" baseline="0" dirty="0" smtClean="0"/>
              <a:t>That is our base mechanism, RBLA.</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383929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extend RBLA to RBLA-</a:t>
            </a:r>
            <a:r>
              <a:rPr lang="en-US" baseline="0" dirty="0" err="1" smtClean="0"/>
              <a:t>Dyn</a:t>
            </a:r>
            <a:r>
              <a:rPr lang="en-US" baseline="0" dirty="0" smtClean="0"/>
              <a:t>, which performs an extra step.</a:t>
            </a:r>
          </a:p>
          <a:p>
            <a:r>
              <a:rPr lang="en-US" baseline="0" dirty="0" smtClean="0"/>
              <a:t>RBLA-</a:t>
            </a:r>
            <a:r>
              <a:rPr lang="en-US" baseline="0" dirty="0" err="1" smtClean="0"/>
              <a:t>Dyn</a:t>
            </a:r>
            <a:r>
              <a:rPr lang="en-US" baseline="0" dirty="0" smtClean="0"/>
              <a:t> dynamically adjusts the threshold value to adapt to different workload and system characteristics.</a:t>
            </a:r>
          </a:p>
          <a:p>
            <a:r>
              <a:rPr lang="en-US" baseline="0" dirty="0" smtClean="0"/>
              <a:t>This is based on an interval-based cost-benefit analysis, for which the details can be found in the paper.</a:t>
            </a:r>
          </a:p>
          <a:p>
            <a:r>
              <a:rPr lang="en-US" b="1" baseline="0" dirty="0" smtClean="0"/>
              <a:t>I would encourage you to read the paper, and I’d be happy to answer any questions.</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val="368833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80059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a:t>
            </a:r>
            <a:r>
              <a:rPr lang="en-US" baseline="0" dirty="0" smtClean="0"/>
              <a:t> a look at our results.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val="1367799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2475037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val="839214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2587105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78</a:t>
            </a:fld>
            <a:endParaRPr lang="en-US">
              <a:solidFill>
                <a:prstClr val="black"/>
              </a:solidFill>
            </a:endParaRPr>
          </a:p>
        </p:txBody>
      </p:sp>
    </p:spTree>
    <p:extLst>
      <p:ext uri="{BB962C8B-B14F-4D97-AF65-F5344CB8AC3E}">
        <p14:creationId xmlns:p14="http://schemas.microsoft.com/office/powerpoint/2010/main" val="2774087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And our mechanism </a:t>
            </a:r>
            <a:r>
              <a:rPr lang="en-US" b="1" dirty="0" smtClean="0"/>
              <a:t>also</a:t>
            </a:r>
            <a:r>
              <a:rPr lang="en-US" dirty="0" smtClean="0"/>
              <a:t> improves multi-core</a:t>
            </a:r>
            <a:r>
              <a:rPr lang="en-US" baseline="0" dirty="0" smtClean="0"/>
              <a:t> thread fairness </a:t>
            </a:r>
            <a:r>
              <a:rPr lang="en-US" dirty="0" smtClean="0"/>
              <a:t>by 7.6% </a:t>
            </a:r>
            <a:r>
              <a:rPr lang="en-US" baseline="0" dirty="0" smtClean="0"/>
              <a:t>in server workloads, by 4.8% in cloud, and by 6.2% overall.</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79</a:t>
            </a:fld>
            <a:endParaRPr lang="en-US">
              <a:solidFill>
                <a:prstClr val="black"/>
              </a:solidFill>
            </a:endParaRPr>
          </a:p>
        </p:txBody>
      </p:sp>
    </p:spTree>
    <p:extLst>
      <p:ext uri="{BB962C8B-B14F-4D97-AF65-F5344CB8AC3E}">
        <p14:creationId xmlns:p14="http://schemas.microsoft.com/office/powerpoint/2010/main" val="654150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val="1304768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highlight of our</a:t>
            </a:r>
            <a:r>
              <a:rPr lang="en-US" baseline="0" dirty="0" smtClean="0"/>
              <a:t> other results in the paper.</a:t>
            </a:r>
          </a:p>
          <a:p>
            <a:r>
              <a:rPr lang="en-US" baseline="0" dirty="0" smtClean="0"/>
              <a:t>RBLA-</a:t>
            </a:r>
            <a:r>
              <a:rPr lang="en-US" baseline="0" dirty="0" err="1" smtClean="0"/>
              <a:t>Dyn</a:t>
            </a:r>
            <a:r>
              <a:rPr lang="en-US" baseline="0" dirty="0" smtClean="0"/>
              <a:t> increases the portion of PCM row buffer hit accesses significantly.</a:t>
            </a:r>
          </a:p>
          <a:p>
            <a:r>
              <a:rPr lang="en-US" dirty="0" smtClean="0"/>
              <a:t>It has the effect of balancing</a:t>
            </a:r>
            <a:r>
              <a:rPr lang="en-US" baseline="0" dirty="0" smtClean="0"/>
              <a:t> memory request load between DRAM and PCM.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313423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11</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one-slide summary of</a:t>
            </a:r>
            <a:r>
              <a:rPr lang="en-US" baseline="0" dirty="0" smtClean="0"/>
              <a:t> what I’ll describe.</a:t>
            </a:r>
          </a:p>
          <a:p>
            <a:r>
              <a:rPr lang="en-US" baseline="0" dirty="0" smtClean="0"/>
              <a:t>Different memory technologies have different strengths and weaknesses.</a:t>
            </a:r>
          </a:p>
          <a:p>
            <a:r>
              <a:rPr lang="en-US" baseline="0" dirty="0" smtClean="0"/>
              <a:t>A hybrid memory system, for example, one that combines DRAM and </a:t>
            </a:r>
            <a:r>
              <a:rPr lang="en-US" b="1" baseline="0" dirty="0" smtClean="0"/>
              <a:t>Phase Change Memory</a:t>
            </a:r>
            <a:r>
              <a:rPr lang="en-US" baseline="0" dirty="0" smtClean="0"/>
              <a:t>, aims for the best of both memory technologies.</a:t>
            </a:r>
          </a:p>
          <a:p>
            <a:r>
              <a:rPr lang="en-US" baseline="0" dirty="0" smtClean="0"/>
              <a:t>The Problem is how to place data between these heterogeneous devices in a way that exploits each memory technology’s strengths while minimizing its weaknesses.</a:t>
            </a:r>
          </a:p>
          <a:p>
            <a:r>
              <a:rPr lang="en-US" baseline="0" dirty="0" smtClean="0"/>
              <a:t>Our key observation is that PCM array access latency is higher than DRAM’s, but peripheral circuit access latencies, or what is called row buffer access latencies, are similar.</a:t>
            </a:r>
          </a:p>
          <a:p>
            <a:r>
              <a:rPr lang="en-US" baseline="0" dirty="0" smtClean="0"/>
              <a:t>Our key idea is to use row buffer locality as a key criterion for data placement in a hybrid memory system.</a:t>
            </a:r>
          </a:p>
          <a:p>
            <a:r>
              <a:rPr lang="en-US" baseline="0" dirty="0" smtClean="0"/>
              <a:t>Our solution is to cache to DRAM rows with low row buffer locality and high reuse </a:t>
            </a:r>
            <a:r>
              <a:rPr lang="en-US" b="1" baseline="0" dirty="0" smtClean="0"/>
              <a:t>because these are the rows that would benefit most from DRAM</a:t>
            </a:r>
            <a:r>
              <a:rPr lang="en-US" baseline="0" dirty="0" smtClean="0"/>
              <a:t>.</a:t>
            </a:r>
          </a:p>
          <a:p>
            <a:r>
              <a:rPr lang="en-US" baseline="0" dirty="0" smtClean="0"/>
              <a:t>This improves both performance and energy efficiency over state-of-the-art caching policies for hybrid memories.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105</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108</a:t>
            </a:fld>
            <a:endParaRPr lang="en-US" sz="120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109</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110</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112</a:t>
            </a:fld>
            <a:endParaRPr lang="en-US" altLang="zh-CN" sz="1200">
              <a:solidFill>
                <a:srgbClr val="000000"/>
              </a:solidFill>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114</a:t>
            </a:fld>
            <a:endParaRPr lang="en-US" sz="120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115</a:t>
            </a:fld>
            <a:endParaRPr lang="en-US" altLang="zh-CN" sz="1200">
              <a:solidFill>
                <a:srgbClr val="000000"/>
              </a:solidFill>
              <a:ea typeface="宋体" charset="0"/>
              <a:cs typeface="宋体"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118</a:t>
            </a:fld>
            <a:endParaRPr lang="en-US" altLang="zh-CN" sz="1200">
              <a:solidFill>
                <a:srgbClr val="000000"/>
              </a:solidFill>
              <a:ea typeface="宋体" charset="0"/>
              <a:cs typeface="宋体"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120</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121</a:t>
            </a:fld>
            <a:endParaRPr lang="en-US" sz="120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122</a:t>
            </a:fld>
            <a:endParaRPr lang="en-US" sz="120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124</a:t>
            </a:fld>
            <a:endParaRPr lang="en-US" sz="120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126</a:t>
            </a:fld>
            <a:endParaRPr lang="en-US" sz="120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129</a:t>
            </a:fld>
            <a:endParaRPr lang="en-US" sz="120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131</a:t>
            </a:fld>
            <a:endParaRPr lang="en-US" sz="120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132</a:t>
            </a:fld>
            <a:endParaRPr lang="en-US" sz="120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134</a:t>
            </a:fld>
            <a:endParaRPr lang="en-US" sz="120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138</a:t>
            </a:fld>
            <a:endParaRPr lang="en-US" sz="120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139</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65887" indent="-465887"/>
            <a:r>
              <a:rPr lang="en-US" u="sng">
                <a:latin typeface="Calibri" charset="0"/>
                <a:ea typeface="ＭＳ Ｐゴシック" charset="0"/>
                <a:cs typeface="ＭＳ Ｐゴシック" charset="0"/>
              </a:rPr>
              <a:t>Workloads:</a:t>
            </a:r>
          </a:p>
          <a:p>
            <a:pPr marL="465887" indent="-465887"/>
            <a:r>
              <a:rPr lang="en-US">
                <a:latin typeface="Calibri" charset="0"/>
                <a:ea typeface="ＭＳ Ｐゴシック" charset="0"/>
                <a:cs typeface="ＭＳ Ｐゴシック" charset="0"/>
              </a:rPr>
              <a:t>Database workloads &amp; Data parallel kernels </a:t>
            </a:r>
          </a:p>
          <a:p>
            <a:pPr marL="465887" indent="-465887"/>
            <a:r>
              <a:rPr lang="en-US">
                <a:latin typeface="Calibri" charset="0"/>
                <a:ea typeface="ＭＳ Ｐゴシック" charset="0"/>
                <a:cs typeface="ＭＳ Ｐゴシック" charset="0"/>
              </a:rPr>
              <a:t>	1.  Database workloads: db1 and db2</a:t>
            </a:r>
          </a:p>
          <a:p>
            <a:pPr marL="465887" indent="-465887"/>
            <a:r>
              <a:rPr lang="en-US">
                <a:latin typeface="Calibri" charset="0"/>
                <a:ea typeface="ＭＳ Ｐゴシック" charset="0"/>
                <a:cs typeface="ＭＳ Ｐゴシック" charset="0"/>
              </a:rPr>
              <a:t>	2.  Unix utilities:  qsort and binary search</a:t>
            </a:r>
          </a:p>
          <a:p>
            <a:pPr marL="465887" indent="-465887"/>
            <a:r>
              <a:rPr lang="en-US">
                <a:latin typeface="Calibri" charset="0"/>
                <a:ea typeface="ＭＳ Ｐゴシック" charset="0"/>
                <a:cs typeface="ＭＳ Ｐゴシック" charset="0"/>
              </a:rPr>
              <a:t>	3.  Data Mining :  K-means and Gauss Seidal</a:t>
            </a:r>
          </a:p>
          <a:p>
            <a:pPr marL="465887" indent="-465887"/>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65887" indent="-465887"/>
            <a:endParaRPr lang="en-US" u="sng">
              <a:latin typeface="Calibri" charset="0"/>
              <a:ea typeface="ＭＳ Ｐゴシック" charset="0"/>
              <a:cs typeface="ＭＳ Ｐゴシック" charset="0"/>
            </a:endParaRPr>
          </a:p>
          <a:p>
            <a:pPr marL="465887" indent="-465887"/>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54</a:t>
            </a:fld>
            <a:endParaRPr lang="en-US" sz="1200">
              <a:solidFill>
                <a:prstClr val="black"/>
              </a:solidFill>
              <a:latin typeface="Calibri"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141</a:t>
            </a:fld>
            <a:endParaRPr lang="en-US" sz="120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142</a:t>
            </a:fld>
            <a:endParaRPr lang="en-US" sz="120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145</a:t>
            </a:fld>
            <a:endParaRPr lang="en-US" sz="120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147</a:t>
            </a:fld>
            <a:endParaRPr lang="en-US" sz="120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150</a:t>
            </a:fld>
            <a:endParaRPr 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152</a:t>
            </a:fld>
            <a:endParaRPr lang="en-US" sz="120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153</a:t>
            </a:fld>
            <a:endParaRPr lang="en-US" sz="120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154</a:t>
            </a:fld>
            <a:endParaRPr lang="en-US" sz="120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155</a:t>
            </a:fld>
            <a:endParaRPr lang="en-US" sz="120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160</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key question in the design of a hybrid memory system is: How to place data between the heterogeneous memory devices?</a:t>
            </a:r>
          </a:p>
          <a:p>
            <a:r>
              <a:rPr lang="en-US" b="1" baseline="0" dirty="0" smtClean="0"/>
              <a:t>Our goal in this work is to answer this question.</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24519865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161</a:t>
            </a:fld>
            <a:endParaRPr lang="en-US" sz="120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162</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outline for the talk.</a:t>
            </a:r>
            <a:endParaRPr lang="en-US" baseline="0" dirty="0" smtClean="0"/>
          </a:p>
          <a:p>
            <a:r>
              <a:rPr lang="en-US" baseline="0" dirty="0" smtClean="0"/>
              <a:t>I’ve talked about some background in hybrid memory systems.</a:t>
            </a:r>
          </a:p>
          <a:p>
            <a:r>
              <a:rPr lang="en-US" baseline="0" dirty="0" smtClean="0"/>
              <a:t>Next I will talk about row buffers and their implications on data placement.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60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 buffers affect memory</a:t>
            </a:r>
            <a:r>
              <a:rPr lang="en-US" baseline="0" dirty="0" smtClean="0"/>
              <a:t> latency is a profound way.</a:t>
            </a:r>
          </a:p>
          <a:p>
            <a:r>
              <a:rPr lang="en-US" dirty="0" smtClean="0"/>
              <a:t>Row buffers effectively</a:t>
            </a:r>
            <a:r>
              <a:rPr lang="en-US" baseline="0" dirty="0" smtClean="0"/>
              <a:t> store the most recently accessed row in memory.</a:t>
            </a:r>
          </a:p>
          <a:p>
            <a:r>
              <a:rPr lang="en-US" b="0" baseline="0" dirty="0" smtClean="0"/>
              <a:t>They are </a:t>
            </a:r>
            <a:r>
              <a:rPr lang="en-US" b="1" baseline="0" dirty="0" smtClean="0"/>
              <a:t>typically 2 to 8KB in length</a:t>
            </a:r>
            <a:r>
              <a:rPr lang="en-US" b="0" baseline="0" dirty="0" smtClean="0"/>
              <a:t>, for a single rank.</a:t>
            </a:r>
          </a:p>
          <a:p>
            <a:r>
              <a:rPr lang="en-US" baseline="0" dirty="0" smtClean="0"/>
              <a:t>When data is requested in memory, it is first checked to see if the data is in the row buffer. If the data is not in the row buffer, this is called a row buffer miss. In this case, we need to read a row full of data </a:t>
            </a:r>
            <a:r>
              <a:rPr lang="en-US" b="1" baseline="0" dirty="0" smtClean="0"/>
              <a:t>from the memory cell array</a:t>
            </a:r>
            <a:r>
              <a:rPr lang="en-US" baseline="0" dirty="0" smtClean="0"/>
              <a:t> into the row buffer, and the memory request is served. In a subsequent memory request, if the requested data is already latched in the row buffer, this is called a row buffer hit, and the data can be retrieved without having to access the memory cell array, which in the case of PCM, is a high latency operation.</a:t>
            </a:r>
          </a:p>
          <a:p>
            <a:r>
              <a:rPr lang="en-US" baseline="0" dirty="0" smtClean="0"/>
              <a:t>In summary, on a row hit, data is accessed from the row buffer, which is fast. On a row miss, data is accessed from the cell array, which is slow.</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391852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3.xml"/><Relationship Id="rId2" Type="http://schemas.openxmlformats.org/officeDocument/2006/relationships/image" Target="../media/image1.png"/></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17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819015"/>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70129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781384"/>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3961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88303"/>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740747"/>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002243"/>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041058"/>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577067"/>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85046358"/>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6175201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31659904"/>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66410348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03697392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34092842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830510588"/>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4006203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04511484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791554704"/>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904500668"/>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954397349"/>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14023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564823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694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643549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8009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25462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8141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540116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154810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775229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257844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6043449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717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462352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473109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6952903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4337622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581842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8867261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061453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4022364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6/14/13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318666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762998916"/>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3915990"/>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65454793"/>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9488285"/>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9740158"/>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18035964"/>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41027740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96386476"/>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0378232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33716345"/>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42115552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993033802"/>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32737448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0649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98391"/>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0867"/>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09401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8422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975977"/>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2958"/>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22533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235124"/>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591440"/>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378286"/>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88180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19633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120945378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4241587296"/>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1867895140"/>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988221880"/>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ED05617-4048-E541-B735-1995563B32A1}" type="slidenum">
              <a:rPr lang="en-US"/>
              <a:pPr/>
              <a:t>‹#›</a:t>
            </a:fld>
            <a:endParaRPr lang="en-US"/>
          </a:p>
        </p:txBody>
      </p:sp>
    </p:spTree>
    <p:extLst>
      <p:ext uri="{BB962C8B-B14F-4D97-AF65-F5344CB8AC3E}">
        <p14:creationId xmlns:p14="http://schemas.microsoft.com/office/powerpoint/2010/main" val="421748628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071BFAB-071F-6E4B-982F-C269CBF3E12F}" type="slidenum">
              <a:rPr lang="en-US"/>
              <a:pPr/>
              <a:t>‹#›</a:t>
            </a:fld>
            <a:endParaRPr lang="en-US"/>
          </a:p>
        </p:txBody>
      </p:sp>
    </p:spTree>
    <p:extLst>
      <p:ext uri="{BB962C8B-B14F-4D97-AF65-F5344CB8AC3E}">
        <p14:creationId xmlns:p14="http://schemas.microsoft.com/office/powerpoint/2010/main" val="3346933265"/>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6B1CC2FC-F970-8549-8DB4-E994EDA5E0F3}" type="slidenum">
              <a:rPr lang="en-US"/>
              <a:pPr/>
              <a:t>‹#›</a:t>
            </a:fld>
            <a:endParaRPr lang="en-US"/>
          </a:p>
        </p:txBody>
      </p:sp>
    </p:spTree>
    <p:extLst>
      <p:ext uri="{BB962C8B-B14F-4D97-AF65-F5344CB8AC3E}">
        <p14:creationId xmlns:p14="http://schemas.microsoft.com/office/powerpoint/2010/main" val="3504996212"/>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7FB6D97-2740-9E4E-93D3-D9290843580C}" type="slidenum">
              <a:rPr lang="en-US"/>
              <a:pPr/>
              <a:t>‹#›</a:t>
            </a:fld>
            <a:endParaRPr lang="en-US"/>
          </a:p>
        </p:txBody>
      </p:sp>
    </p:spTree>
    <p:extLst>
      <p:ext uri="{BB962C8B-B14F-4D97-AF65-F5344CB8AC3E}">
        <p14:creationId xmlns:p14="http://schemas.microsoft.com/office/powerpoint/2010/main" val="3127133028"/>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52067C18-50E6-2C4C-BCCC-2D24B1511EB9}" type="slidenum">
              <a:rPr lang="en-US"/>
              <a:pPr/>
              <a:t>‹#›</a:t>
            </a:fld>
            <a:endParaRPr lang="en-US"/>
          </a:p>
        </p:txBody>
      </p:sp>
    </p:spTree>
    <p:extLst>
      <p:ext uri="{BB962C8B-B14F-4D97-AF65-F5344CB8AC3E}">
        <p14:creationId xmlns:p14="http://schemas.microsoft.com/office/powerpoint/2010/main" val="3029603918"/>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0E9939B9-ADFB-5749-A3F1-53955916A4EC}" type="slidenum">
              <a:rPr lang="en-US"/>
              <a:pPr/>
              <a:t>‹#›</a:t>
            </a:fld>
            <a:endParaRPr lang="en-US"/>
          </a:p>
        </p:txBody>
      </p:sp>
    </p:spTree>
    <p:extLst>
      <p:ext uri="{BB962C8B-B14F-4D97-AF65-F5344CB8AC3E}">
        <p14:creationId xmlns:p14="http://schemas.microsoft.com/office/powerpoint/2010/main" val="918935472"/>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BAFFF9A-DBE9-0C4B-B35E-A40E73CCD597}" type="slidenum">
              <a:rPr lang="en-US"/>
              <a:pPr/>
              <a:t>‹#›</a:t>
            </a:fld>
            <a:endParaRPr lang="en-US"/>
          </a:p>
        </p:txBody>
      </p:sp>
    </p:spTree>
    <p:extLst>
      <p:ext uri="{BB962C8B-B14F-4D97-AF65-F5344CB8AC3E}">
        <p14:creationId xmlns:p14="http://schemas.microsoft.com/office/powerpoint/2010/main" val="2910349610"/>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0AA58B7-AD00-6940-92F3-EB28890B489B}" type="slidenum">
              <a:rPr lang="en-US"/>
              <a:pPr/>
              <a:t>‹#›</a:t>
            </a:fld>
            <a:endParaRPr lang="en-US"/>
          </a:p>
        </p:txBody>
      </p:sp>
    </p:spTree>
    <p:extLst>
      <p:ext uri="{BB962C8B-B14F-4D97-AF65-F5344CB8AC3E}">
        <p14:creationId xmlns:p14="http://schemas.microsoft.com/office/powerpoint/2010/main" val="182020548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145D94A0-67DC-F548-9CAC-C575E86338FC}" type="slidenum">
              <a:rPr lang="en-US"/>
              <a:pPr/>
              <a:t>‹#›</a:t>
            </a:fld>
            <a:endParaRPr lang="en-US"/>
          </a:p>
        </p:txBody>
      </p:sp>
    </p:spTree>
    <p:extLst>
      <p:ext uri="{BB962C8B-B14F-4D97-AF65-F5344CB8AC3E}">
        <p14:creationId xmlns:p14="http://schemas.microsoft.com/office/powerpoint/2010/main" val="3589029674"/>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AFE5AF8-8609-E243-8344-3F787E2B3A5A}" type="slidenum">
              <a:rPr lang="en-US"/>
              <a:pPr/>
              <a:t>‹#›</a:t>
            </a:fld>
            <a:endParaRPr lang="en-US"/>
          </a:p>
        </p:txBody>
      </p:sp>
    </p:spTree>
    <p:extLst>
      <p:ext uri="{BB962C8B-B14F-4D97-AF65-F5344CB8AC3E}">
        <p14:creationId xmlns:p14="http://schemas.microsoft.com/office/powerpoint/2010/main" val="2062195504"/>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6052430-AF50-344A-BAB4-F64D2947B0CB}" type="slidenum">
              <a:rPr lang="en-US"/>
              <a:pPr/>
              <a:t>‹#›</a:t>
            </a:fld>
            <a:endParaRPr lang="en-US"/>
          </a:p>
        </p:txBody>
      </p:sp>
    </p:spTree>
    <p:extLst>
      <p:ext uri="{BB962C8B-B14F-4D97-AF65-F5344CB8AC3E}">
        <p14:creationId xmlns:p14="http://schemas.microsoft.com/office/powerpoint/2010/main" val="57457104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28206C6-F6EB-404A-BED2-BFE02C53A95C}" type="slidenum">
              <a:rPr lang="en-US"/>
              <a:pPr/>
              <a:t>‹#›</a:t>
            </a:fld>
            <a:endParaRPr lang="en-US"/>
          </a:p>
        </p:txBody>
      </p:sp>
    </p:spTree>
    <p:extLst>
      <p:ext uri="{BB962C8B-B14F-4D97-AF65-F5344CB8AC3E}">
        <p14:creationId xmlns:p14="http://schemas.microsoft.com/office/powerpoint/2010/main" val="64102461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slideLayout" Target="../slideLayouts/slideLayout400.xml"/><Relationship Id="rId13" Type="http://schemas.openxmlformats.org/officeDocument/2006/relationships/theme" Target="../theme/theme37.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1.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1.xml"/><Relationship Id="rId2" Type="http://schemas.openxmlformats.org/officeDocument/2006/relationships/slideLayout" Target="../slideLayouts/slideLayout402.xml"/><Relationship Id="rId3" Type="http://schemas.openxmlformats.org/officeDocument/2006/relationships/slideLayout" Target="../slideLayouts/slideLayout403.xml"/><Relationship Id="rId4" Type="http://schemas.openxmlformats.org/officeDocument/2006/relationships/slideLayout" Target="../slideLayouts/slideLayout404.xml"/><Relationship Id="rId5" Type="http://schemas.openxmlformats.org/officeDocument/2006/relationships/slideLayout" Target="../slideLayouts/slideLayout405.xml"/><Relationship Id="rId6" Type="http://schemas.openxmlformats.org/officeDocument/2006/relationships/slideLayout" Target="../slideLayouts/slideLayout406.xml"/><Relationship Id="rId7" Type="http://schemas.openxmlformats.org/officeDocument/2006/relationships/slideLayout" Target="../slideLayouts/slideLayout407.xml"/><Relationship Id="rId8" Type="http://schemas.openxmlformats.org/officeDocument/2006/relationships/slideLayout" Target="../slideLayouts/slideLayout408.xml"/><Relationship Id="rId9" Type="http://schemas.openxmlformats.org/officeDocument/2006/relationships/slideLayout" Target="../slideLayouts/slideLayout409.xml"/><Relationship Id="rId10" Type="http://schemas.openxmlformats.org/officeDocument/2006/relationships/slideLayout" Target="../slideLayouts/slideLayout410.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2.xml"/><Relationship Id="rId12" Type="http://schemas.openxmlformats.org/officeDocument/2006/relationships/slideLayout" Target="../slideLayouts/slideLayout423.xml"/><Relationship Id="rId13" Type="http://schemas.openxmlformats.org/officeDocument/2006/relationships/theme" Target="../theme/theme39.xml"/><Relationship Id="rId1" Type="http://schemas.openxmlformats.org/officeDocument/2006/relationships/slideLayout" Target="../slideLayouts/slideLayout412.xml"/><Relationship Id="rId2" Type="http://schemas.openxmlformats.org/officeDocument/2006/relationships/slideLayout" Target="../slideLayouts/slideLayout413.xml"/><Relationship Id="rId3" Type="http://schemas.openxmlformats.org/officeDocument/2006/relationships/slideLayout" Target="../slideLayouts/slideLayout414.xml"/><Relationship Id="rId4" Type="http://schemas.openxmlformats.org/officeDocument/2006/relationships/slideLayout" Target="../slideLayouts/slideLayout415.xml"/><Relationship Id="rId5" Type="http://schemas.openxmlformats.org/officeDocument/2006/relationships/slideLayout" Target="../slideLayouts/slideLayout416.xml"/><Relationship Id="rId6" Type="http://schemas.openxmlformats.org/officeDocument/2006/relationships/slideLayout" Target="../slideLayouts/slideLayout417.xml"/><Relationship Id="rId7" Type="http://schemas.openxmlformats.org/officeDocument/2006/relationships/slideLayout" Target="../slideLayouts/slideLayout418.xml"/><Relationship Id="rId8" Type="http://schemas.openxmlformats.org/officeDocument/2006/relationships/slideLayout" Target="../slideLayouts/slideLayout419.xml"/><Relationship Id="rId9" Type="http://schemas.openxmlformats.org/officeDocument/2006/relationships/slideLayout" Target="../slideLayouts/slideLayout420.xml"/><Relationship Id="rId10" Type="http://schemas.openxmlformats.org/officeDocument/2006/relationships/slideLayout" Target="../slideLayouts/slideLayout4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slideLayout" Target="../slideLayouts/slideLayout446.xml"/><Relationship Id="rId13" Type="http://schemas.openxmlformats.org/officeDocument/2006/relationships/slideLayout" Target="../slideLayouts/slideLayout447.xml"/><Relationship Id="rId14" Type="http://schemas.openxmlformats.org/officeDocument/2006/relationships/theme" Target="../theme/theme41.xml"/><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slideLayout" Target="../slideLayouts/slideLayout459.xml"/><Relationship Id="rId13" Type="http://schemas.openxmlformats.org/officeDocument/2006/relationships/theme" Target="../theme/theme42.xml"/><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0.xml"/><Relationship Id="rId12" Type="http://schemas.openxmlformats.org/officeDocument/2006/relationships/theme" Target="../theme/theme43.xml"/><Relationship Id="rId1" Type="http://schemas.openxmlformats.org/officeDocument/2006/relationships/slideLayout" Target="../slideLayouts/slideLayout460.xml"/><Relationship Id="rId2" Type="http://schemas.openxmlformats.org/officeDocument/2006/relationships/slideLayout" Target="../slideLayouts/slideLayout461.xml"/><Relationship Id="rId3" Type="http://schemas.openxmlformats.org/officeDocument/2006/relationships/slideLayout" Target="../slideLayouts/slideLayout462.xml"/><Relationship Id="rId4" Type="http://schemas.openxmlformats.org/officeDocument/2006/relationships/slideLayout" Target="../slideLayouts/slideLayout463.xml"/><Relationship Id="rId5" Type="http://schemas.openxmlformats.org/officeDocument/2006/relationships/slideLayout" Target="../slideLayouts/slideLayout464.xml"/><Relationship Id="rId6" Type="http://schemas.openxmlformats.org/officeDocument/2006/relationships/slideLayout" Target="../slideLayouts/slideLayout465.xml"/><Relationship Id="rId7" Type="http://schemas.openxmlformats.org/officeDocument/2006/relationships/slideLayout" Target="../slideLayouts/slideLayout466.xml"/><Relationship Id="rId8" Type="http://schemas.openxmlformats.org/officeDocument/2006/relationships/slideLayout" Target="../slideLayouts/slideLayout467.xml"/><Relationship Id="rId9" Type="http://schemas.openxmlformats.org/officeDocument/2006/relationships/slideLayout" Target="../slideLayouts/slideLayout468.xml"/><Relationship Id="rId10" Type="http://schemas.openxmlformats.org/officeDocument/2006/relationships/slideLayout" Target="../slideLayouts/slideLayout46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3" Type="http://schemas.openxmlformats.org/officeDocument/2006/relationships/image" Target="../media/image1.png"/><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slideLayout" Target="../slideLayouts/slideLayout526.xml"/><Relationship Id="rId13" Type="http://schemas.openxmlformats.org/officeDocument/2006/relationships/theme" Target="../theme/theme48.xml"/><Relationship Id="rId14" Type="http://schemas.openxmlformats.org/officeDocument/2006/relationships/image" Target="../media/image1.png"/><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7.xml"/><Relationship Id="rId12" Type="http://schemas.openxmlformats.org/officeDocument/2006/relationships/theme" Target="../theme/theme49.xml"/><Relationship Id="rId1" Type="http://schemas.openxmlformats.org/officeDocument/2006/relationships/slideLayout" Target="../slideLayouts/slideLayout527.xml"/><Relationship Id="rId2" Type="http://schemas.openxmlformats.org/officeDocument/2006/relationships/slideLayout" Target="../slideLayouts/slideLayout528.xml"/><Relationship Id="rId3" Type="http://schemas.openxmlformats.org/officeDocument/2006/relationships/slideLayout" Target="../slideLayouts/slideLayout529.xml"/><Relationship Id="rId4" Type="http://schemas.openxmlformats.org/officeDocument/2006/relationships/slideLayout" Target="../slideLayouts/slideLayout530.xml"/><Relationship Id="rId5" Type="http://schemas.openxmlformats.org/officeDocument/2006/relationships/slideLayout" Target="../slideLayouts/slideLayout531.xml"/><Relationship Id="rId6" Type="http://schemas.openxmlformats.org/officeDocument/2006/relationships/slideLayout" Target="../slideLayouts/slideLayout532.xml"/><Relationship Id="rId7" Type="http://schemas.openxmlformats.org/officeDocument/2006/relationships/slideLayout" Target="../slideLayouts/slideLayout533.xml"/><Relationship Id="rId8" Type="http://schemas.openxmlformats.org/officeDocument/2006/relationships/slideLayout" Target="../slideLayouts/slideLayout534.xml"/><Relationship Id="rId9" Type="http://schemas.openxmlformats.org/officeDocument/2006/relationships/slideLayout" Target="../slideLayouts/slideLayout535.xml"/><Relationship Id="rId10" Type="http://schemas.openxmlformats.org/officeDocument/2006/relationships/slideLayout" Target="../slideLayouts/slideLayout5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9.xml"/><Relationship Id="rId12" Type="http://schemas.openxmlformats.org/officeDocument/2006/relationships/slideLayout" Target="../slideLayouts/slideLayout560.xml"/><Relationship Id="rId13" Type="http://schemas.openxmlformats.org/officeDocument/2006/relationships/theme" Target="../theme/theme51.xml"/><Relationship Id="rId14" Type="http://schemas.openxmlformats.org/officeDocument/2006/relationships/image" Target="../media/image1.png"/><Relationship Id="rId1" Type="http://schemas.openxmlformats.org/officeDocument/2006/relationships/slideLayout" Target="../slideLayouts/slideLayout549.xml"/><Relationship Id="rId2" Type="http://schemas.openxmlformats.org/officeDocument/2006/relationships/slideLayout" Target="../slideLayouts/slideLayout550.xml"/><Relationship Id="rId3" Type="http://schemas.openxmlformats.org/officeDocument/2006/relationships/slideLayout" Target="../slideLayouts/slideLayout551.xml"/><Relationship Id="rId4" Type="http://schemas.openxmlformats.org/officeDocument/2006/relationships/slideLayout" Target="../slideLayouts/slideLayout552.xml"/><Relationship Id="rId5" Type="http://schemas.openxmlformats.org/officeDocument/2006/relationships/slideLayout" Target="../slideLayouts/slideLayout553.xml"/><Relationship Id="rId6" Type="http://schemas.openxmlformats.org/officeDocument/2006/relationships/slideLayout" Target="../slideLayouts/slideLayout554.xml"/><Relationship Id="rId7" Type="http://schemas.openxmlformats.org/officeDocument/2006/relationships/slideLayout" Target="../slideLayouts/slideLayout555.xml"/><Relationship Id="rId8" Type="http://schemas.openxmlformats.org/officeDocument/2006/relationships/slideLayout" Target="../slideLayouts/slideLayout556.xml"/><Relationship Id="rId9" Type="http://schemas.openxmlformats.org/officeDocument/2006/relationships/slideLayout" Target="../slideLayouts/slideLayout557.xml"/><Relationship Id="rId10" Type="http://schemas.openxmlformats.org/officeDocument/2006/relationships/slideLayout" Target="../slideLayouts/slideLayout558.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561.xml"/><Relationship Id="rId2"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slideLayout" Target="../slideLayouts/slideLayout573.xml"/><Relationship Id="rId13" Type="http://schemas.openxmlformats.org/officeDocument/2006/relationships/slideLayout" Target="../slideLayouts/slideLayout574.xml"/><Relationship Id="rId14" Type="http://schemas.openxmlformats.org/officeDocument/2006/relationships/theme" Target="../theme/theme53.xml"/><Relationship Id="rId15" Type="http://schemas.openxmlformats.org/officeDocument/2006/relationships/image" Target="../media/image7.jpeg"/><Relationship Id="rId16" Type="http://schemas.openxmlformats.org/officeDocument/2006/relationships/image" Target="../media/image1.png"/><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4.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1" Type="http://schemas.openxmlformats.org/officeDocument/2006/relationships/slideLayout" Target="../slideLayouts/slideLayout576.xml"/><Relationship Id="rId2"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slideLayout" Target="../slideLayouts/slideLayout577.xml"/><Relationship Id="rId2" Type="http://schemas.openxmlformats.org/officeDocument/2006/relationships/slideLayout" Target="../slideLayouts/slideLayout578.xml"/><Relationship Id="rId3"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589.xml"/><Relationship Id="rId12" Type="http://schemas.openxmlformats.org/officeDocument/2006/relationships/slideLayout" Target="../slideLayouts/slideLayout590.xml"/><Relationship Id="rId13" Type="http://schemas.openxmlformats.org/officeDocument/2006/relationships/theme" Target="../theme/theme57.xml"/><Relationship Id="rId1" Type="http://schemas.openxmlformats.org/officeDocument/2006/relationships/slideLayout" Target="../slideLayouts/slideLayout579.xml"/><Relationship Id="rId2" Type="http://schemas.openxmlformats.org/officeDocument/2006/relationships/slideLayout" Target="../slideLayouts/slideLayout580.xml"/><Relationship Id="rId3" Type="http://schemas.openxmlformats.org/officeDocument/2006/relationships/slideLayout" Target="../slideLayouts/slideLayout581.xml"/><Relationship Id="rId4" Type="http://schemas.openxmlformats.org/officeDocument/2006/relationships/slideLayout" Target="../slideLayouts/slideLayout582.xml"/><Relationship Id="rId5" Type="http://schemas.openxmlformats.org/officeDocument/2006/relationships/slideLayout" Target="../slideLayouts/slideLayout583.xml"/><Relationship Id="rId6" Type="http://schemas.openxmlformats.org/officeDocument/2006/relationships/slideLayout" Target="../slideLayouts/slideLayout584.xml"/><Relationship Id="rId7" Type="http://schemas.openxmlformats.org/officeDocument/2006/relationships/slideLayout" Target="../slideLayouts/slideLayout585.xml"/><Relationship Id="rId8" Type="http://schemas.openxmlformats.org/officeDocument/2006/relationships/slideLayout" Target="../slideLayouts/slideLayout586.xml"/><Relationship Id="rId9" Type="http://schemas.openxmlformats.org/officeDocument/2006/relationships/slideLayout" Target="../slideLayouts/slideLayout587.xml"/><Relationship Id="rId10" Type="http://schemas.openxmlformats.org/officeDocument/2006/relationships/slideLayout" Target="../slideLayouts/slideLayout58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211254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88171415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6/14/13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5197233"/>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6/14/13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424744806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36713451"/>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45246392"/>
      </p:ext>
    </p:extLst>
  </p:cSld>
  <p:clrMap bg1="lt1" tx1="dk1" bg2="lt2" tx2="dk2" accent1="accent1" accent2="accent2" accent3="accent3" accent4="accent4" accent5="accent5" accent6="accent6" hlink="hlink" folHlink="folHlink"/>
  <p:sldLayoutIdLst>
    <p:sldLayoutId id="214748487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32248"/>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62785973"/>
      </p:ext>
    </p:extLst>
  </p:cSld>
  <p:clrMap bg1="lt1" tx1="dk1" bg2="lt2" tx2="dk2" accent1="accent1" accent2="accent2" accent3="accent3" accent4="accent4" accent5="accent5" accent6="accent6" hlink="hlink" folHlink="folHlink"/>
  <p:sldLayoutIdLst>
    <p:sldLayoutId id="2147484894"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94857177"/>
      </p:ext>
    </p:extLst>
  </p:cSld>
  <p:clrMap bg1="lt1" tx1="dk1" bg2="lt2" tx2="dk2" accent1="accent1" accent2="accent2" accent3="accent3" accent4="accent4" accent5="accent5" accent6="accent6" hlink="hlink" folHlink="folHlink"/>
  <p:sldLayoutIdLst>
    <p:sldLayoutId id="2147484897"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1536955"/>
      </p:ext>
    </p:extLst>
  </p:cSld>
  <p:clrMap bg1="lt1" tx1="dk1" bg2="lt2" tx2="dk2" accent1="accent1" accent2="accent2" accent3="accent3" accent4="accent4" accent5="accent5" accent6="accent6" hlink="hlink" folHlink="folHlink"/>
  <p:sldLayoutIdLst>
    <p:sldLayoutId id="2147484899" r:id="rId1"/>
    <p:sldLayoutId id="214748490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AD8CF3B-ADDF-BB47-B3DA-CCE66D25C26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613052118"/>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413.xml"/><Relationship Id="rId2" Type="http://schemas.openxmlformats.org/officeDocument/2006/relationships/hyperlink" Target="http://www.youtube.com/playlist?list=PL5PHm2jkkXmidJOd59REog9jDnPDTG6IJ"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15.xml"/><Relationship Id="rId2" Type="http://schemas.openxmlformats.org/officeDocument/2006/relationships/notesSlide" Target="../notesSlides/notesSlide31.xml"/></Relationships>
</file>

<file path=ppt/slides/_rels/slide106.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1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3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2.xml"/><Relationship Id="rId3" Type="http://schemas.openxmlformats.org/officeDocument/2006/relationships/chart" Target="../charts/char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74.xml"/><Relationship Id="rId2" Type="http://schemas.openxmlformats.org/officeDocument/2006/relationships/notesSlide" Target="../notesSlides/notesSlide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8.xml"/><Relationship Id="rId2" Type="http://schemas.openxmlformats.org/officeDocument/2006/relationships/notesSlide" Target="../notesSlides/notesSlide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34.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78.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1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63.xml"/><Relationship Id="rId2" Type="http://schemas.openxmlformats.org/officeDocument/2006/relationships/notesSlide" Target="../notesSlides/notesSlide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38.png"/><Relationship Id="rId3" Type="http://schemas.openxmlformats.org/officeDocument/2006/relationships/image" Target="../media/image39.png"/></Relationships>
</file>

<file path=ppt/slides/_rels/slide117.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63.xml"/><Relationship Id="rId2" Type="http://schemas.openxmlformats.org/officeDocument/2006/relationships/hyperlink" Target="http://users.ece.cmu.edu/~omutlu/pub/flash-error-patterns_date12.pdf" TargetMode="Externa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8.xml"/><Relationship Id="rId3" Type="http://schemas.openxmlformats.org/officeDocument/2006/relationships/image" Target="../media/image40.emf"/></Relationships>
</file>

<file path=ppt/slides/_rels/slide119.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63.xml"/><Relationship Id="rId2" Type="http://schemas.openxmlformats.org/officeDocument/2006/relationships/hyperlink" Target="http://users.ece.cmu.edu/~omutlu/pub/flash-memory-voltage-characterization_date13.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12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1.jpeg"/><Relationship Id="rId5" Type="http://schemas.openxmlformats.org/officeDocument/2006/relationships/image" Target="../media/image1.png"/><Relationship Id="rId1" Type="http://schemas.openxmlformats.org/officeDocument/2006/relationships/slideLayout" Target="../slideLayouts/slideLayout561.xml"/><Relationship Id="rId2" Type="http://schemas.openxmlformats.org/officeDocument/2006/relationships/notesSlide" Target="../notesSlides/notesSlide3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2.xml"/><Relationship Id="rId3" Type="http://schemas.openxmlformats.org/officeDocument/2006/relationships/chart" Target="../charts/chart1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5.xml"/><Relationship Id="rId3" Type="http://schemas.openxmlformats.org/officeDocument/2006/relationships/image" Target="../media/image42.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6.xml"/><Relationship Id="rId3" Type="http://schemas.openxmlformats.org/officeDocument/2006/relationships/chart" Target="../charts/chart1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90.xml"/><Relationship Id="rId2" Type="http://schemas.openxmlformats.org/officeDocument/2006/relationships/image" Target="../media/image8.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43.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1.xml"/><Relationship Id="rId3" Type="http://schemas.openxmlformats.org/officeDocument/2006/relationships/image" Target="../media/image43.png"/></Relationships>
</file>

<file path=ppt/slides/_rels/slide14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563.xml"/><Relationship Id="rId2" Type="http://schemas.openxmlformats.org/officeDocument/2006/relationships/image" Target="../media/image44.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4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63.xml"/><Relationship Id="rId2" Type="http://schemas.openxmlformats.org/officeDocument/2006/relationships/notesSlide" Target="../notesSlides/notesSlide5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1.png"/><Relationship Id="rId3" Type="http://schemas.openxmlformats.org/officeDocument/2006/relationships/image" Target="../media/image1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8.xml"/><Relationship Id="rId3" Type="http://schemas.openxmlformats.org/officeDocument/2006/relationships/chart" Target="../charts/chart1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chart" Target="../charts/chart1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60.xml"/></Relationships>
</file>

<file path=ppt/slides/_rels/slide16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1.jpeg"/><Relationship Id="rId5" Type="http://schemas.openxmlformats.org/officeDocument/2006/relationships/image" Target="../media/image1.png"/><Relationship Id="rId1" Type="http://schemas.openxmlformats.org/officeDocument/2006/relationships/slideLayout" Target="../slideLayouts/slideLayout575.xml"/><Relationship Id="rId2" Type="http://schemas.openxmlformats.org/officeDocument/2006/relationships/notesSlide" Target="../notesSlides/notesSlide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390.xml"/><Relationship Id="rId2"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1.png"/><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436.xml"/><Relationship Id="rId2" Type="http://schemas.openxmlformats.org/officeDocument/2006/relationships/hyperlink" Target="http://www.youtube.com/watch?v=JBdfZ5i21cs&amp;list=PL5PHm2jkkXmidJOd59REog9jDnPDTG6IJ&amp;index=2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1.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0.xml"/><Relationship Id="rId2"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0.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580.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58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60.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28.xml"/><Relationship Id="rId3" Type="http://schemas.openxmlformats.org/officeDocument/2006/relationships/notesSlide" Target="../notesSlides/notesSlide8.xml"/></Relationships>
</file>

<file path=ppt/slides/_rels/slide6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528.xml"/><Relationship Id="rId3" Type="http://schemas.openxmlformats.org/officeDocument/2006/relationships/notesSlide" Target="../notesSlides/notesSlide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6.xml"/><Relationship Id="rId3" Type="http://schemas.openxmlformats.org/officeDocument/2006/relationships/chart" Target="../charts/char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7.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8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528.xml"/><Relationship Id="rId2" Type="http://schemas.openxmlformats.org/officeDocument/2006/relationships/notesSlide" Target="../notesSlides/notesSlide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3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3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43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a:t>Memory Systems in the Multi-Core </a:t>
            </a:r>
            <a:r>
              <a:rPr lang="en-US" sz="4000" dirty="0" smtClean="0"/>
              <a:t>Era</a:t>
            </a:r>
            <a:br>
              <a:rPr lang="en-US" sz="4000" dirty="0" smtClean="0"/>
            </a:br>
            <a:r>
              <a:rPr lang="en-US" sz="4000" dirty="0" smtClean="0"/>
              <a:t>Lecture 2.2: Emerging Technologies and Hybrid Memories</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a:latin typeface="Tahoma" charset="0"/>
              </a:rPr>
              <a:t>Bogazici</a:t>
            </a:r>
            <a:r>
              <a:rPr lang="en-US" sz="2000" dirty="0">
                <a:latin typeface="Tahoma" charset="0"/>
              </a:rPr>
              <a:t> University</a:t>
            </a:r>
          </a:p>
          <a:p>
            <a:pPr eaLnBrk="1" hangingPunct="1"/>
            <a:r>
              <a:rPr lang="en-US" sz="2000" dirty="0">
                <a:latin typeface="Tahoma" charset="0"/>
              </a:rPr>
              <a:t>June </a:t>
            </a:r>
            <a:r>
              <a:rPr lang="en-US" sz="2000" dirty="0" smtClean="0">
                <a:latin typeface="Tahoma" charset="0"/>
              </a:rPr>
              <a:t>14,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10</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100</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321248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101</a:t>
            </a:fld>
            <a:endParaRPr lang="en-US" altLang="en-US" dirty="0"/>
          </a:p>
        </p:txBody>
      </p:sp>
    </p:spTree>
    <p:extLst>
      <p:ext uri="{BB962C8B-B14F-4D97-AF65-F5344CB8AC3E}">
        <p14:creationId xmlns:p14="http://schemas.microsoft.com/office/powerpoint/2010/main" val="3452399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102</a:t>
            </a:fld>
            <a:endParaRPr lang="en-US" altLang="en-US" dirty="0"/>
          </a:p>
        </p:txBody>
      </p:sp>
    </p:spTree>
    <p:extLst>
      <p:ext uri="{BB962C8B-B14F-4D97-AF65-F5344CB8AC3E}">
        <p14:creationId xmlns:p14="http://schemas.microsoft.com/office/powerpoint/2010/main" val="191328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103</a:t>
            </a:fld>
            <a:endParaRPr lang="en-US" sz="1600">
              <a:solidFill>
                <a:srgbClr val="000000"/>
              </a:solidFill>
              <a:latin typeface="Garamond" charset="0"/>
            </a:endParaRPr>
          </a:p>
        </p:txBody>
      </p:sp>
    </p:spTree>
    <p:extLst>
      <p:ext uri="{BB962C8B-B14F-4D97-AF65-F5344CB8AC3E}">
        <p14:creationId xmlns:p14="http://schemas.microsoft.com/office/powerpoint/2010/main" val="400942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 (yesterday)</a:t>
            </a:r>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We are examining many other solution directions and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104</a:t>
            </a:fld>
            <a:endParaRPr lang="en-US"/>
          </a:p>
        </p:txBody>
      </p:sp>
    </p:spTree>
    <p:extLst>
      <p:ext uri="{BB962C8B-B14F-4D97-AF65-F5344CB8AC3E}">
        <p14:creationId xmlns:p14="http://schemas.microsoft.com/office/powerpoint/2010/main" val="678814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780989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106</a:t>
            </a:fld>
            <a:endParaRPr lang="en-US"/>
          </a:p>
        </p:txBody>
      </p:sp>
    </p:spTree>
    <p:extLst>
      <p:ext uri="{BB962C8B-B14F-4D97-AF65-F5344CB8AC3E}">
        <p14:creationId xmlns:p14="http://schemas.microsoft.com/office/powerpoint/2010/main" val="241683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333176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108</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40608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33400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Emerging Memory Technologies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461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USB </a:t>
            </a:r>
          </a:p>
          <a:p>
            <a:pPr algn="ctr" eaLnBrk="0" hangingPunct="0"/>
            <a:r>
              <a:rPr lang="en-US">
                <a:solidFill>
                  <a:srgbClr val="000000"/>
                </a:solidFill>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Control </a:t>
            </a:r>
          </a:p>
          <a:p>
            <a:pPr algn="ctr" eaLnBrk="0" hangingPunct="0"/>
            <a:r>
              <a:rPr lang="en-US" sz="1600">
                <a:solidFill>
                  <a:srgbClr val="000000"/>
                </a:solidFill>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FPGA</a:t>
            </a:r>
          </a:p>
          <a:p>
            <a:pPr algn="ctr" eaLnBrk="0" hangingPunct="0"/>
            <a:r>
              <a:rPr lang="en-US" sz="1200">
                <a:solidFill>
                  <a:srgbClr val="000000"/>
                </a:solidFill>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NAND </a:t>
            </a:r>
          </a:p>
          <a:p>
            <a:pPr algn="ctr" eaLnBrk="0" hangingPunct="0"/>
            <a:r>
              <a:rPr lang="en-US" sz="1600">
                <a:solidFill>
                  <a:srgbClr val="000000"/>
                </a:solidFill>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Flash </a:t>
            </a:r>
          </a:p>
          <a:p>
            <a:pPr algn="ctr" eaLnBrk="0" hangingPunct="0"/>
            <a:r>
              <a:rPr lang="en-US">
                <a:solidFill>
                  <a:srgbClr val="000000"/>
                </a:solidFill>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3913783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2479289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65273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474814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114</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852071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3832752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8986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117</a:t>
            </a:fld>
            <a:endParaRPr lang="en-US">
              <a:solidFill>
                <a:srgbClr val="000000"/>
              </a:solidFill>
            </a:endParaRPr>
          </a:p>
        </p:txBody>
      </p:sp>
    </p:spTree>
    <p:extLst>
      <p:ext uri="{BB962C8B-B14F-4D97-AF65-F5344CB8AC3E}">
        <p14:creationId xmlns:p14="http://schemas.microsoft.com/office/powerpoint/2010/main" val="1346273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18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119</a:t>
            </a:fld>
            <a:endParaRPr lang="en-US">
              <a:solidFill>
                <a:srgbClr val="000000"/>
              </a:solidFill>
            </a:endParaRPr>
          </a:p>
        </p:txBody>
      </p:sp>
    </p:spTree>
    <p:extLst>
      <p:ext uri="{BB962C8B-B14F-4D97-AF65-F5344CB8AC3E}">
        <p14:creationId xmlns:p14="http://schemas.microsoft.com/office/powerpoint/2010/main" val="4156395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Requirements </a:t>
            </a:r>
            <a:r>
              <a:rPr lang="en-US" dirty="0">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a:t>
            </a:fld>
            <a:endParaRPr lang="en-US" sz="1600">
              <a:solidFill>
                <a:srgbClr val="000000"/>
              </a:solidFill>
              <a:latin typeface="Garamond" charset="0"/>
            </a:endParaRPr>
          </a:p>
        </p:txBody>
      </p:sp>
    </p:spTree>
    <p:extLst>
      <p:ext uri="{BB962C8B-B14F-4D97-AF65-F5344CB8AC3E}">
        <p14:creationId xmlns:p14="http://schemas.microsoft.com/office/powerpoint/2010/main" val="620887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198305"/>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121</a:t>
            </a:fld>
            <a:endParaRPr lang="en-US" sz="1600">
              <a:solidFill>
                <a:srgbClr val="000000"/>
              </a:solidFill>
              <a:latin typeface="Garamond" charset="0"/>
            </a:endParaRPr>
          </a:p>
        </p:txBody>
      </p:sp>
    </p:spTree>
    <p:extLst>
      <p:ext uri="{BB962C8B-B14F-4D97-AF65-F5344CB8AC3E}">
        <p14:creationId xmlns:p14="http://schemas.microsoft.com/office/powerpoint/2010/main" val="4495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122</a:t>
            </a:fld>
            <a:endParaRPr lang="en-US" sz="1600">
              <a:solidFill>
                <a:srgbClr val="000000"/>
              </a:solidFill>
              <a:latin typeface="Garamond" charset="0"/>
            </a:endParaRPr>
          </a:p>
        </p:txBody>
      </p:sp>
    </p:spTree>
    <p:extLst>
      <p:ext uri="{BB962C8B-B14F-4D97-AF65-F5344CB8AC3E}">
        <p14:creationId xmlns:p14="http://schemas.microsoft.com/office/powerpoint/2010/main" val="2320993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spTree>
    <p:extLst>
      <p:ext uri="{BB962C8B-B14F-4D97-AF65-F5344CB8AC3E}">
        <p14:creationId xmlns:p14="http://schemas.microsoft.com/office/powerpoint/2010/main" val="1031337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442830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2164699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spTree>
    <p:extLst>
      <p:ext uri="{BB962C8B-B14F-4D97-AF65-F5344CB8AC3E}">
        <p14:creationId xmlns:p14="http://schemas.microsoft.com/office/powerpoint/2010/main" val="2832065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571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2271849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1589466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13</a:t>
            </a:fld>
            <a:endParaRPr lang="en-US" sz="1600">
              <a:solidFill>
                <a:srgbClr val="000000"/>
              </a:solidFill>
              <a:latin typeface="Garamond" charset="0"/>
            </a:endParaRPr>
          </a:p>
        </p:txBody>
      </p:sp>
    </p:spTree>
    <p:extLst>
      <p:ext uri="{BB962C8B-B14F-4D97-AF65-F5344CB8AC3E}">
        <p14:creationId xmlns:p14="http://schemas.microsoft.com/office/powerpoint/2010/main" val="11731726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468990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3227029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519777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spTree>
    <p:extLst>
      <p:ext uri="{BB962C8B-B14F-4D97-AF65-F5344CB8AC3E}">
        <p14:creationId xmlns:p14="http://schemas.microsoft.com/office/powerpoint/2010/main" val="257682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spTree>
    <p:extLst>
      <p:ext uri="{BB962C8B-B14F-4D97-AF65-F5344CB8AC3E}">
        <p14:creationId xmlns:p14="http://schemas.microsoft.com/office/powerpoint/2010/main" val="431456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Tree>
    <p:extLst>
      <p:ext uri="{BB962C8B-B14F-4D97-AF65-F5344CB8AC3E}">
        <p14:creationId xmlns:p14="http://schemas.microsoft.com/office/powerpoint/2010/main" val="4084271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3594254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spTree>
    <p:extLst>
      <p:ext uri="{BB962C8B-B14F-4D97-AF65-F5344CB8AC3E}">
        <p14:creationId xmlns:p14="http://schemas.microsoft.com/office/powerpoint/2010/main" val="4008159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Tree>
    <p:extLst>
      <p:ext uri="{BB962C8B-B14F-4D97-AF65-F5344CB8AC3E}">
        <p14:creationId xmlns:p14="http://schemas.microsoft.com/office/powerpoint/2010/main" val="1932232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spTree>
    <p:extLst>
      <p:ext uri="{BB962C8B-B14F-4D97-AF65-F5344CB8AC3E}">
        <p14:creationId xmlns:p14="http://schemas.microsoft.com/office/powerpoint/2010/main" val="2491350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More cores </a:t>
            </a:r>
            <a:r>
              <a:rPr lang="en-US">
                <a:solidFill>
                  <a:srgbClr val="0000FF"/>
                </a:solidFill>
                <a:latin typeface="Tahoma" charset="0"/>
                <a:ea typeface="ＭＳ Ｐゴシック" charset="0"/>
                <a:cs typeface="ＭＳ Ｐゴシック" charset="0"/>
                <a:sym typeface="Wingdings" charset="0"/>
              </a:rPr>
              <a:t> More concurrency  Larger working set</a:t>
            </a: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Emerging applications are data-intensive</a:t>
            </a:r>
          </a:p>
          <a:p>
            <a:endParaRPr lang="en-US">
              <a:latin typeface="Tahoma" charset="0"/>
              <a:ea typeface="ＭＳ Ｐゴシック" charset="0"/>
              <a:cs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rPr>
              <a:t>Many applications/virtual machines (will) share main memory</a:t>
            </a:r>
            <a:endParaRPr lang="en-US" sz="1200">
              <a:latin typeface="Tahoma" charset="0"/>
              <a:ea typeface="ＭＳ Ｐゴシック" charset="0"/>
              <a:cs typeface="ＭＳ Ｐゴシック" charset="0"/>
            </a:endParaRPr>
          </a:p>
          <a:p>
            <a:pPr lvl="1" eaLnBrk="1" hangingPunct="1"/>
            <a:r>
              <a:rPr lang="en-US">
                <a:solidFill>
                  <a:srgbClr val="FF0000"/>
                </a:solidFill>
                <a:latin typeface="Tahoma" charset="0"/>
                <a:ea typeface="ＭＳ Ｐゴシック" charset="0"/>
              </a:rPr>
              <a:t>Cloud computing/servers</a:t>
            </a:r>
            <a:r>
              <a:rPr lang="en-US">
                <a:latin typeface="Tahoma" charset="0"/>
                <a:ea typeface="ＭＳ Ｐゴシック" charset="0"/>
              </a:rPr>
              <a:t>: Consolidation to improve efficiency</a:t>
            </a:r>
          </a:p>
          <a:p>
            <a:pPr lvl="1" eaLnBrk="1" hangingPunct="1"/>
            <a:r>
              <a:rPr lang="en-US">
                <a:solidFill>
                  <a:srgbClr val="FF0000"/>
                </a:solidFill>
                <a:latin typeface="Tahoma" charset="0"/>
                <a:ea typeface="ＭＳ Ｐゴシック" charset="0"/>
              </a:rPr>
              <a:t>GP-GPUs</a:t>
            </a:r>
            <a:r>
              <a:rPr lang="en-US">
                <a:latin typeface="Tahoma" charset="0"/>
                <a:ea typeface="ＭＳ Ｐゴシック" charset="0"/>
              </a:rPr>
              <a:t>: Many threads from multiple parallel applications</a:t>
            </a:r>
          </a:p>
          <a:p>
            <a:pPr lvl="1" eaLnBrk="1" hangingPunct="1"/>
            <a:r>
              <a:rPr lang="en-US">
                <a:solidFill>
                  <a:srgbClr val="FF0000"/>
                </a:solidFill>
                <a:latin typeface="Tahoma" charset="0"/>
                <a:ea typeface="ＭＳ Ｐゴシック" charset="0"/>
              </a:rPr>
              <a:t>Mobile</a:t>
            </a:r>
            <a:r>
              <a:rPr lang="en-US">
                <a:latin typeface="Tahoma" charset="0"/>
                <a:ea typeface="ＭＳ Ｐゴシック" charset="0"/>
              </a:rPr>
              <a:t>: Interactive + non-interactive consolidation</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AMD Barcelona: 4 cores</a:t>
              </a:r>
            </a:p>
          </p:txBody>
        </p:sp>
      </p:grpSp>
    </p:spTree>
    <p:extLst>
      <p:ext uri="{BB962C8B-B14F-4D97-AF65-F5344CB8AC3E}">
        <p14:creationId xmlns:p14="http://schemas.microsoft.com/office/powerpoint/2010/main" val="1755303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87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spTree>
    <p:extLst>
      <p:ext uri="{BB962C8B-B14F-4D97-AF65-F5344CB8AC3E}">
        <p14:creationId xmlns:p14="http://schemas.microsoft.com/office/powerpoint/2010/main" val="1471551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32101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28022158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spTree>
    <p:extLst>
      <p:ext uri="{BB962C8B-B14F-4D97-AF65-F5344CB8AC3E}">
        <p14:creationId xmlns:p14="http://schemas.microsoft.com/office/powerpoint/2010/main" val="1315677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3668895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Tree>
    <p:extLst>
      <p:ext uri="{BB962C8B-B14F-4D97-AF65-F5344CB8AC3E}">
        <p14:creationId xmlns:p14="http://schemas.microsoft.com/office/powerpoint/2010/main" val="240222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spTree>
    <p:extLst>
      <p:ext uri="{BB962C8B-B14F-4D97-AF65-F5344CB8AC3E}">
        <p14:creationId xmlns:p14="http://schemas.microsoft.com/office/powerpoint/2010/main" val="2043312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spTree>
    <p:extLst>
      <p:ext uri="{BB962C8B-B14F-4D97-AF65-F5344CB8AC3E}">
        <p14:creationId xmlns:p14="http://schemas.microsoft.com/office/powerpoint/2010/main" val="1474500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586425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Garamond" charset="0"/>
                <a:ea typeface="ＭＳ Ｐゴシック" charset="0"/>
                <a:cs typeface="ＭＳ Ｐゴシック" charset="0"/>
              </a:rPr>
              <a:t>The Memory Capacity Gap</a:t>
            </a:r>
          </a:p>
        </p:txBody>
      </p:sp>
      <p:sp>
        <p:nvSpPr>
          <p:cNvPr id="25603"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100">
                <a:solidFill>
                  <a:srgbClr val="0000FF"/>
                </a:solidFill>
                <a:latin typeface="Tahoma" charset="0"/>
                <a:ea typeface="ＭＳ Ｐゴシック" charset="0"/>
                <a:cs typeface="ＭＳ Ｐゴシック" charset="0"/>
              </a:rPr>
              <a:t>Memory capacity per core expected to drop by 30% every two years</a:t>
            </a:r>
          </a:p>
          <a:p>
            <a:endParaRPr lang="en-US">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CA2CF2B-6592-8946-83F2-2E6E8325E3B3}"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913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1095375"/>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smtClean="0">
                <a:solidFill>
                  <a:srgbClr val="000000"/>
                </a:solidFill>
              </a:rPr>
              <a:t>Core count doubling ~ every 2 years </a:t>
            </a:r>
          </a:p>
          <a:p>
            <a:pPr eaLnBrk="1" fontAlgn="base" hangingPunct="1">
              <a:spcBef>
                <a:spcPct val="0"/>
              </a:spcBef>
              <a:spcAft>
                <a:spcPct val="0"/>
              </a:spcAft>
            </a:pPr>
            <a:r>
              <a:rPr lang="en-US" sz="220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7319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Tree>
    <p:extLst>
      <p:ext uri="{BB962C8B-B14F-4D97-AF65-F5344CB8AC3E}">
        <p14:creationId xmlns:p14="http://schemas.microsoft.com/office/powerpoint/2010/main" val="3836217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spTree>
    <p:extLst>
      <p:ext uri="{BB962C8B-B14F-4D97-AF65-F5344CB8AC3E}">
        <p14:creationId xmlns:p14="http://schemas.microsoft.com/office/powerpoint/2010/main" val="2263111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Tree>
    <p:extLst>
      <p:ext uri="{BB962C8B-B14F-4D97-AF65-F5344CB8AC3E}">
        <p14:creationId xmlns:p14="http://schemas.microsoft.com/office/powerpoint/2010/main" val="2457374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Tree>
    <p:extLst>
      <p:ext uri="{BB962C8B-B14F-4D97-AF65-F5344CB8AC3E}">
        <p14:creationId xmlns:p14="http://schemas.microsoft.com/office/powerpoint/2010/main" val="3989131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255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246423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spTree>
    <p:extLst>
      <p:ext uri="{BB962C8B-B14F-4D97-AF65-F5344CB8AC3E}">
        <p14:creationId xmlns:p14="http://schemas.microsoft.com/office/powerpoint/2010/main" val="3168727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864119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spTree>
    <p:extLst>
      <p:ext uri="{BB962C8B-B14F-4D97-AF65-F5344CB8AC3E}">
        <p14:creationId xmlns:p14="http://schemas.microsoft.com/office/powerpoint/2010/main" val="1064066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spTree>
    <p:extLst>
      <p:ext uri="{BB962C8B-B14F-4D97-AF65-F5344CB8AC3E}">
        <p14:creationId xmlns:p14="http://schemas.microsoft.com/office/powerpoint/2010/main" val="419514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r>
              <a:rPr lang="en-US">
                <a:solidFill>
                  <a:srgbClr val="FF0000"/>
                </a:solidFill>
                <a:latin typeface="Tahoma" charset="0"/>
                <a:ea typeface="ＭＳ Ｐゴシック" charset="0"/>
              </a:rPr>
              <a:t>Multi-core</a:t>
            </a:r>
            <a:r>
              <a:rPr lang="en-US">
                <a:latin typeface="Tahoma" charset="0"/>
                <a:ea typeface="ＭＳ Ｐゴシック" charset="0"/>
              </a:rPr>
              <a:t>: increasing number of cores</a:t>
            </a:r>
          </a:p>
          <a:p>
            <a:pPr lvl="1"/>
            <a:r>
              <a:rPr lang="en-US">
                <a:solidFill>
                  <a:srgbClr val="FF0000"/>
                </a:solidFill>
                <a:latin typeface="Tahoma" charset="0"/>
                <a:ea typeface="ＭＳ Ｐゴシック" charset="0"/>
              </a:rPr>
              <a:t>Data-intensive applications</a:t>
            </a:r>
            <a:r>
              <a:rPr lang="en-US">
                <a:latin typeface="Tahoma" charset="0"/>
                <a:ea typeface="ＭＳ Ｐゴシック" charset="0"/>
              </a:rPr>
              <a:t>: increasing demand/hunger for data</a:t>
            </a:r>
          </a:p>
          <a:p>
            <a:pPr lvl="1"/>
            <a:r>
              <a:rPr lang="en-US">
                <a:solidFill>
                  <a:srgbClr val="FF0000"/>
                </a:solidFill>
                <a:latin typeface="Tahoma" charset="0"/>
                <a:ea typeface="ＭＳ Ｐゴシック" charset="0"/>
              </a:rPr>
              <a:t>Consolidation</a:t>
            </a:r>
            <a:r>
              <a:rPr lang="en-US">
                <a:latin typeface="Tahoma" charset="0"/>
                <a:ea typeface="ＭＳ Ｐゴシック" charset="0"/>
              </a:rPr>
              <a:t>: Cloud computing, GPUs, mobile</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spTree>
    <p:extLst>
      <p:ext uri="{BB962C8B-B14F-4D97-AF65-F5344CB8AC3E}">
        <p14:creationId xmlns:p14="http://schemas.microsoft.com/office/powerpoint/2010/main" val="2235649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spTree>
    <p:extLst>
      <p:ext uri="{BB962C8B-B14F-4D97-AF65-F5344CB8AC3E}">
        <p14:creationId xmlns:p14="http://schemas.microsoft.com/office/powerpoint/2010/main" val="1861947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spTree>
    <p:extLst>
      <p:ext uri="{BB962C8B-B14F-4D97-AF65-F5344CB8AC3E}">
        <p14:creationId xmlns:p14="http://schemas.microsoft.com/office/powerpoint/2010/main" val="2951896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123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rPr>
              <a:t>IBM servers: ~50% energy spent in off-chip memory hierarchy </a:t>
            </a:r>
            <a:r>
              <a:rPr lang="en-US">
                <a:latin typeface="Tahoma" charset="0"/>
                <a:ea typeface="ＭＳ Ｐゴシック" charset="0"/>
              </a:rPr>
              <a:t>[Lefurgy, IEEE Computer 2003]</a:t>
            </a:r>
          </a:p>
          <a:p>
            <a:pPr lvl="1"/>
            <a:r>
              <a:rPr lang="en-US">
                <a:solidFill>
                  <a:srgbClr val="FF0000"/>
                </a:solidFill>
                <a:latin typeface="Tahoma" charset="0"/>
                <a:ea typeface="ＭＳ Ｐゴシック" charset="0"/>
              </a:rPr>
              <a:t>DRAM consumes power when idle and needs periodic refresh</a:t>
            </a: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spTree>
    <p:extLst>
      <p:ext uri="{BB962C8B-B14F-4D97-AF65-F5344CB8AC3E}">
        <p14:creationId xmlns:p14="http://schemas.microsoft.com/office/powerpoint/2010/main" val="200806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7F7F7F"/>
              </a:solidFill>
              <a:latin typeface="Tahoma" charset="0"/>
              <a:ea typeface="ＭＳ Ｐゴシック" charset="0"/>
              <a:cs typeface="ＭＳ Ｐゴシック" charset="0"/>
            </a:endParaRPr>
          </a:p>
          <a:p>
            <a:endParaRPr lang="en-US">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lvl="1"/>
            <a:r>
              <a:rPr lang="en-US">
                <a:latin typeface="Tahoma" charset="0"/>
                <a:ea typeface="ＭＳ Ｐゴシック" charset="0"/>
              </a:rPr>
              <a:t>ITRS projects </a:t>
            </a:r>
            <a:r>
              <a:rPr lang="en-US">
                <a:solidFill>
                  <a:srgbClr val="FF0000"/>
                </a:solidFill>
                <a:latin typeface="Tahoma" charset="0"/>
                <a:ea typeface="ＭＳ Ｐゴシック" charset="0"/>
              </a:rPr>
              <a:t>DRAM will not scale easily below 40nm</a:t>
            </a:r>
          </a:p>
          <a:p>
            <a:pPr lvl="1"/>
            <a:r>
              <a:rPr lang="en-US">
                <a:latin typeface="Tahoma" charset="0"/>
                <a:ea typeface="ＭＳ Ｐゴシック" charset="0"/>
              </a:rPr>
              <a:t>Scaling has provided many benefits: </a:t>
            </a:r>
          </a:p>
          <a:p>
            <a:pPr lvl="2"/>
            <a:r>
              <a:rPr lang="en-US">
                <a:solidFill>
                  <a:srgbClr val="FF0000"/>
                </a:solidFill>
                <a:latin typeface="Tahoma" charset="0"/>
                <a:ea typeface="ＭＳ Ｐゴシック" charset="0"/>
              </a:rPr>
              <a:t>higher capacity, higher density, lower cost, lower energy</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1905674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2E89156-C211-2142-B104-7E7DF50C0B55}"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91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Mini Course 2?</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smtClean="0">
                <a:solidFill>
                  <a:srgbClr val="0000FF"/>
                </a:solidFill>
              </a:rPr>
              <a:t>Memory Systems in the Multi-Core Era</a:t>
            </a:r>
          </a:p>
          <a:p>
            <a:pPr lvl="1"/>
            <a:r>
              <a:rPr lang="en-US" dirty="0" smtClean="0"/>
              <a:t>June 13, 14, 17 (1-4pm)</a:t>
            </a:r>
          </a:p>
          <a:p>
            <a:pPr marL="0" indent="0">
              <a:buNone/>
            </a:pPr>
            <a:endParaRPr lang="en-US" sz="2300" dirty="0" smtClean="0">
              <a:latin typeface="Tahoma" charset="0"/>
              <a:ea typeface="ＭＳ Ｐゴシック" charset="0"/>
            </a:endParaRPr>
          </a:p>
          <a:p>
            <a:r>
              <a:rPr lang="en-US" sz="2300" dirty="0" smtClean="0">
                <a:latin typeface="Tahoma" charset="0"/>
                <a:ea typeface="ＭＳ Ｐゴシック" charset="0"/>
              </a:rPr>
              <a:t>Lecture 1: Main memory basics, DRAM scaling</a:t>
            </a:r>
          </a:p>
          <a:p>
            <a:r>
              <a:rPr lang="en-US" sz="2300" dirty="0" smtClean="0">
                <a:latin typeface="Tahoma" charset="0"/>
                <a:ea typeface="ＭＳ Ｐゴシック" charset="0"/>
              </a:rPr>
              <a:t>Lecture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Lecture 3: Main memory interference and QoS </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Tree>
    <p:extLst>
      <p:ext uri="{BB962C8B-B14F-4D97-AF65-F5344CB8AC3E}">
        <p14:creationId xmlns:p14="http://schemas.microsoft.com/office/powerpoint/2010/main" val="48067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Trends: Problems with DRAM as Main Memory</a:t>
            </a:r>
          </a:p>
        </p:txBody>
      </p:sp>
      <p:sp>
        <p:nvSpPr>
          <p:cNvPr id="3" name="Content Placeholder 2"/>
          <p:cNvSpPr>
            <a:spLocks noGrp="1"/>
          </p:cNvSpPr>
          <p:nvPr>
            <p:ph idx="1"/>
          </p:nvPr>
        </p:nvSpPr>
        <p:spPr>
          <a:xfrm>
            <a:off x="228600" y="113030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a:t>
            </a:r>
          </a:p>
          <a:p>
            <a:pPr lvl="1"/>
            <a:r>
              <a:rPr lang="en-US">
                <a:solidFill>
                  <a:srgbClr val="FF0000"/>
                </a:solidFill>
                <a:latin typeface="Tahoma" charset="0"/>
                <a:ea typeface="ＭＳ Ｐゴシック" charset="0"/>
                <a:cs typeface="ＭＳ Ｐゴシック" charset="0"/>
              </a:rPr>
              <a:t>DRAM capacity hard to scale </a:t>
            </a:r>
            <a:endParaRPr lang="en-US">
              <a:latin typeface="Tahoma" charset="0"/>
              <a:ea typeface="ＭＳ Ｐゴシック" charset="0"/>
            </a:endParaRPr>
          </a:p>
          <a:p>
            <a:pPr lvl="1"/>
            <a:endParaRPr lang="en-US">
              <a:latin typeface="Tahoma" charset="0"/>
              <a:ea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cs typeface="ＭＳ Ｐゴシック" charset="0"/>
              </a:rPr>
              <a:t>DRAM consumes high power due to leakage and refresh</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p>
          <a:p>
            <a:pPr lvl="1"/>
            <a:r>
              <a:rPr lang="en-US">
                <a:solidFill>
                  <a:srgbClr val="FF0000"/>
                </a:solidFill>
                <a:latin typeface="Tahoma" charset="0"/>
                <a:ea typeface="ＭＳ Ｐゴシック" charset="0"/>
              </a:rPr>
              <a:t>DRAM capacity, cost, and energy/power hard to scale</a:t>
            </a:r>
          </a:p>
          <a:p>
            <a:pPr lvl="1"/>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4F1D12B-CFBB-E34B-A14B-5AAB0F67A32B}"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Tree>
    <p:extLst>
      <p:ext uri="{BB962C8B-B14F-4D97-AF65-F5344CB8AC3E}">
        <p14:creationId xmlns:p14="http://schemas.microsoft.com/office/powerpoint/2010/main" val="2837588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Requirements </a:t>
            </a:r>
            <a:r>
              <a:rPr lang="en-US" dirty="0">
                <a:solidFill>
                  <a:srgbClr val="0000FF"/>
                </a:solidFill>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spTree>
    <p:extLst>
      <p:ext uri="{BB962C8B-B14F-4D97-AF65-F5344CB8AC3E}">
        <p14:creationId xmlns:p14="http://schemas.microsoft.com/office/powerpoint/2010/main" val="165258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latin typeface="Tahoma" charset="0"/>
                <a:ea typeface="ＭＳ Ｐゴシック" charset="0"/>
              </a:rPr>
              <a:t>Enough capacity</a:t>
            </a:r>
          </a:p>
          <a:p>
            <a:pPr lvl="1" eaLnBrk="1" hangingPunct="1"/>
            <a:r>
              <a:rPr lang="en-US">
                <a:latin typeface="Tahoma" charset="0"/>
                <a:ea typeface="ＭＳ Ｐゴシック" charset="0"/>
              </a:rPr>
              <a:t>Low cost</a:t>
            </a:r>
          </a:p>
          <a:p>
            <a:pPr lvl="1" eaLnBrk="1" hangingPunct="1"/>
            <a:r>
              <a:rPr lang="en-US">
                <a:latin typeface="Tahoma" charset="0"/>
                <a:ea typeface="ＭＳ Ｐゴシック" charset="0"/>
              </a:rPr>
              <a:t>High system performance (high bandwidth,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A844AF7-2876-0442-A8CE-D207367B34A8}"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
        <p:nvSpPr>
          <p:cNvPr id="33796"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Tree>
    <p:extLst>
      <p:ext uri="{BB962C8B-B14F-4D97-AF65-F5344CB8AC3E}">
        <p14:creationId xmlns:p14="http://schemas.microsoft.com/office/powerpoint/2010/main" val="189855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Text Box 55"/>
          <p:cNvSpPr txBox="1">
            <a:spLocks noChangeArrowheads="1"/>
          </p:cNvSpPr>
          <p:nvPr/>
        </p:nvSpPr>
        <p:spPr bwMode="auto">
          <a:xfrm>
            <a:off x="298450" y="5867400"/>
            <a:ext cx="859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Emerging, resistive memory technologies (NVM) can help</a:t>
            </a:r>
          </a:p>
        </p:txBody>
      </p:sp>
    </p:spTree>
    <p:extLst>
      <p:ext uri="{BB962C8B-B14F-4D97-AF65-F5344CB8AC3E}">
        <p14:creationId xmlns:p14="http://schemas.microsoft.com/office/powerpoint/2010/main" val="12423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Tree>
    <p:extLst>
      <p:ext uri="{BB962C8B-B14F-4D97-AF65-F5344CB8AC3E}">
        <p14:creationId xmlns:p14="http://schemas.microsoft.com/office/powerpoint/2010/main" val="3259820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a:latin typeface="Tahoma" charset="0"/>
                <a:ea typeface="ＭＳ Ｐゴシック" charset="0"/>
              </a:rPr>
              <a:t>?</a:t>
            </a: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808596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FF"/>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spTree>
    <p:extLst>
      <p:ext uri="{BB962C8B-B14F-4D97-AF65-F5344CB8AC3E}">
        <p14:creationId xmlns:p14="http://schemas.microsoft.com/office/powerpoint/2010/main" val="4152319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Tree>
    <p:extLst>
      <p:ext uri="{BB962C8B-B14F-4D97-AF65-F5344CB8AC3E}">
        <p14:creationId xmlns:p14="http://schemas.microsoft.com/office/powerpoint/2010/main" val="3433038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1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a:latin typeface="Tahoma" charset="0"/>
                <a:ea typeface="ＭＳ Ｐゴシック" charset="0"/>
                <a:cs typeface="ＭＳ Ｐゴシック" charset="0"/>
              </a:rPr>
              <a:t>PCM</a:t>
            </a:r>
          </a:p>
          <a:p>
            <a:pPr lvl="1"/>
            <a:r>
              <a:rPr lang="en-US">
                <a:latin typeface="Tahoma" charset="0"/>
                <a:ea typeface="ＭＳ Ｐゴシック" charset="0"/>
              </a:rPr>
              <a:t>Inject current to change material phase</a:t>
            </a:r>
          </a:p>
          <a:p>
            <a:pPr lvl="1"/>
            <a:r>
              <a:rPr lang="en-US">
                <a:latin typeface="Tahoma" charset="0"/>
                <a:ea typeface="ＭＳ Ｐゴシック" charset="0"/>
              </a:rPr>
              <a:t>Resistance determined by phase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STT-MRAM</a:t>
            </a:r>
          </a:p>
          <a:p>
            <a:pPr lvl="1"/>
            <a:r>
              <a:rPr lang="en-US">
                <a:latin typeface="Tahoma" charset="0"/>
                <a:ea typeface="ＭＳ Ｐゴシック" charset="0"/>
              </a:rPr>
              <a:t>Inject current to change magnet polarity</a:t>
            </a:r>
          </a:p>
          <a:p>
            <a:pPr lvl="1"/>
            <a:r>
              <a:rPr lang="en-US">
                <a:latin typeface="Tahoma" charset="0"/>
                <a:ea typeface="ＭＳ Ｐゴシック" charset="0"/>
              </a:rPr>
              <a:t>Resistance determined by polarity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Memristors</a:t>
            </a:r>
          </a:p>
          <a:p>
            <a:pPr lvl="1"/>
            <a:r>
              <a:rPr lang="en-US">
                <a:latin typeface="Tahoma" charset="0"/>
                <a:ea typeface="ＭＳ Ｐゴシック" charset="0"/>
              </a:rPr>
              <a:t>Inject current to change atomic structure</a:t>
            </a:r>
          </a:p>
          <a:p>
            <a:pPr lvl="1"/>
            <a:r>
              <a:rPr lang="en-US">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047568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40901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Large</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Small</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41413191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Scales better than DRAM, Flash</a:t>
            </a:r>
          </a:p>
          <a:p>
            <a:pPr lvl="1"/>
            <a:r>
              <a:rPr lang="en-US">
                <a:latin typeface="Tahoma" charset="0"/>
                <a:ea typeface="ＭＳ Ｐゴシック" charset="0"/>
              </a:rPr>
              <a:t>Requires current pulses, which scale linearly with feature size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be denser than DRAM</a:t>
            </a:r>
          </a:p>
          <a:p>
            <a:pPr lvl="1"/>
            <a:r>
              <a:rPr lang="en-US">
                <a:latin typeface="Tahoma" charset="0"/>
                <a:ea typeface="ＭＳ Ｐゴシック" charset="0"/>
              </a:rPr>
              <a:t>Can store multiple bits per cell due to large resistance range</a:t>
            </a:r>
          </a:p>
          <a:p>
            <a:pPr lvl="1"/>
            <a:r>
              <a:rPr lang="en-US">
                <a:latin typeface="Tahoma" charset="0"/>
                <a:ea typeface="ＭＳ Ｐゴシック" charset="0"/>
              </a:rPr>
              <a:t>Prototypes with 2 bits/cell in ISSCC</a:t>
            </a:r>
            <a:r>
              <a:rPr lang="ja-JP" altLang="en-US">
                <a:latin typeface="Tahoma" charset="0"/>
                <a:ea typeface="ＭＳ Ｐゴシック" charset="0"/>
              </a:rPr>
              <a:t>’</a:t>
            </a:r>
            <a:r>
              <a:rPr lang="en-US">
                <a:latin typeface="Tahoma" charset="0"/>
                <a:ea typeface="ＭＳ Ｐゴシック" charset="0"/>
              </a:rPr>
              <a:t>08, 4 bits/cell by 2012</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Non-volatile</a:t>
            </a:r>
          </a:p>
          <a:p>
            <a:pPr lvl="1"/>
            <a:r>
              <a:rPr lang="en-US">
                <a:latin typeface="Tahoma" charset="0"/>
                <a:ea typeface="ＭＳ Ｐゴシック" charset="0"/>
              </a:rPr>
              <a:t>Retain data for &gt;10 years at 85C</a:t>
            </a:r>
          </a:p>
          <a:p>
            <a:pPr lvl="1"/>
            <a:endParaRPr lang="en-US">
              <a:solidFill>
                <a:srgbClr val="0000FF"/>
              </a:solidFill>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spTree>
    <p:extLst>
      <p:ext uri="{BB962C8B-B14F-4D97-AF65-F5344CB8AC3E}">
        <p14:creationId xmlns:p14="http://schemas.microsoft.com/office/powerpoint/2010/main" val="1525477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spTree>
    <p:extLst>
      <p:ext uri="{BB962C8B-B14F-4D97-AF65-F5344CB8AC3E}">
        <p14:creationId xmlns:p14="http://schemas.microsoft.com/office/powerpoint/2010/main" val="1575753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34</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3467813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41148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2362200" y="57912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1858963" y="4953000"/>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7775127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Dynamic Energy</a:t>
            </a:r>
          </a:p>
          <a:p>
            <a:pPr lvl="1"/>
            <a:r>
              <a:rPr lang="en-US">
                <a:latin typeface="Tahoma" charset="0"/>
                <a:ea typeface="ＭＳ Ｐゴシック" charset="0"/>
              </a:rPr>
              <a:t>40 uA Rd, 150 uA Wr</a:t>
            </a:r>
          </a:p>
          <a:p>
            <a:pPr lvl="1"/>
            <a:r>
              <a:rPr lang="en-US">
                <a:latin typeface="Tahoma" charset="0"/>
                <a:ea typeface="ＭＳ Ｐゴシック" charset="0"/>
              </a:rPr>
              <a:t>2-43x DRAM, 1x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Endurance</a:t>
            </a:r>
          </a:p>
          <a:p>
            <a:pPr lvl="1"/>
            <a:r>
              <a:rPr lang="en-US">
                <a:latin typeface="Tahoma" charset="0"/>
                <a:ea typeface="ＭＳ Ｐゴシック" charset="0"/>
              </a:rPr>
              <a:t>Writes induce phase change at 650C</a:t>
            </a:r>
          </a:p>
          <a:p>
            <a:pPr lvl="1"/>
            <a:r>
              <a:rPr lang="en-US">
                <a:latin typeface="Tahoma" charset="0"/>
                <a:ea typeface="ＭＳ Ｐゴシック" charset="0"/>
              </a:rPr>
              <a:t>Contacts degrade from thermal expansion/contraction</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 writes per cell</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x DRAM, 10</a:t>
            </a:r>
            <a:r>
              <a:rPr lang="en-US" baseline="30000">
                <a:latin typeface="Tahoma" charset="0"/>
                <a:ea typeface="ＭＳ Ｐゴシック" charset="0"/>
              </a:rPr>
              <a:t>3</a:t>
            </a:r>
            <a:r>
              <a:rPr lang="en-US">
                <a:latin typeface="Tahoma" charset="0"/>
                <a:ea typeface="ＭＳ Ｐゴシック" charset="0"/>
              </a:rPr>
              <a:t>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Cell Size</a:t>
            </a:r>
          </a:p>
          <a:p>
            <a:pPr lvl="1"/>
            <a:r>
              <a:rPr lang="en-US">
                <a:latin typeface="Tahoma" charset="0"/>
                <a:ea typeface="ＭＳ Ｐゴシック" charset="0"/>
              </a:rPr>
              <a:t>9-12F</a:t>
            </a:r>
            <a:r>
              <a:rPr lang="en-US" baseline="30000">
                <a:latin typeface="Tahoma" charset="0"/>
                <a:ea typeface="ＭＳ Ｐゴシック" charset="0"/>
              </a:rPr>
              <a:t>2</a:t>
            </a:r>
            <a:r>
              <a:rPr lang="en-US">
                <a:latin typeface="Tahoma" charset="0"/>
                <a:ea typeface="ＭＳ Ｐゴシック" charset="0"/>
              </a:rPr>
              <a:t> using BJT, single-level cells</a:t>
            </a:r>
          </a:p>
          <a:p>
            <a:pPr lvl="1"/>
            <a:r>
              <a:rPr lang="en-US">
                <a:latin typeface="Tahoma" charset="0"/>
                <a:ea typeface="ＭＳ Ｐゴシック" charset="0"/>
              </a:rPr>
              <a:t>1.5x DRAM, 2-3x NAND     (will scale with feature size, MLC)</a:t>
            </a:r>
          </a:p>
          <a:p>
            <a:pPr lvl="1"/>
            <a:endParaRPr lang="en-US">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36</a:t>
            </a:fld>
            <a:endParaRPr lang="en-US" sz="1600">
              <a:solidFill>
                <a:srgbClr val="000000"/>
              </a:solidFill>
              <a:latin typeface="Garamond" charset="0"/>
            </a:endParaRPr>
          </a:p>
        </p:txBody>
      </p:sp>
      <p:sp>
        <p:nvSpPr>
          <p:cNvPr id="6" name="Rectangle 5"/>
          <p:cNvSpPr/>
          <p:nvPr/>
        </p:nvSpPr>
        <p:spPr>
          <a:xfrm>
            <a:off x="838200" y="1828800"/>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838200" y="5943600"/>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225543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Pros over DRAM</a:t>
            </a:r>
          </a:p>
          <a:p>
            <a:pPr lvl="1" eaLnBrk="1" hangingPunct="1"/>
            <a:r>
              <a:rPr lang="en-US">
                <a:solidFill>
                  <a:srgbClr val="008000"/>
                </a:solidFill>
                <a:latin typeface="Tahoma" charset="0"/>
                <a:ea typeface="ＭＳ Ｐゴシック" charset="0"/>
              </a:rPr>
              <a:t>Better technology scaling</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ea typeface="ＭＳ Ｐゴシック" charset="0"/>
                <a:cs typeface="ＭＳ Ｐゴシック"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ea typeface="ＭＳ Ｐゴシック" charset="0"/>
                <a:cs typeface="ＭＳ Ｐゴシック"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a:p>
            <a:pPr lvl="1" eaLnBrk="1" hangingPunct="1"/>
            <a:r>
              <a:rPr lang="en-US">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spTree>
    <p:extLst>
      <p:ext uri="{BB962C8B-B14F-4D97-AF65-F5344CB8AC3E}">
        <p14:creationId xmlns:p14="http://schemas.microsoft.com/office/powerpoint/2010/main" val="170896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PCM-based Main Memory: Research Challenges</a:t>
            </a:r>
          </a:p>
        </p:txBody>
      </p:sp>
      <p:sp>
        <p:nvSpPr>
          <p:cNvPr id="3" name="Content Placeholder 2"/>
          <p:cNvSpPr>
            <a:spLocks noGrp="1"/>
          </p:cNvSpPr>
          <p:nvPr>
            <p:ph idx="1"/>
          </p:nvPr>
        </p:nvSpPr>
        <p:spPr>
          <a:xfrm>
            <a:off x="228600" y="914400"/>
            <a:ext cx="8915400" cy="5194300"/>
          </a:xfrm>
        </p:spPr>
        <p:txBody>
          <a:bodyPr/>
          <a:lstStyle/>
          <a:p>
            <a:r>
              <a:rPr lang="en-US">
                <a:latin typeface="Tahoma" charset="0"/>
                <a:ea typeface="ＭＳ Ｐゴシック" charset="0"/>
                <a:cs typeface="ＭＳ Ｐゴシック" charset="0"/>
              </a:rPr>
              <a:t>Where to place PCM in the memory hierarchy?</a:t>
            </a:r>
          </a:p>
          <a:p>
            <a:pPr lvl="1"/>
            <a:r>
              <a:rPr lang="en-US">
                <a:latin typeface="Tahoma" charset="0"/>
                <a:ea typeface="ＭＳ Ｐゴシック" charset="0"/>
              </a:rPr>
              <a:t>Hybrid OS controlled PCM-DRAM</a:t>
            </a:r>
          </a:p>
          <a:p>
            <a:pPr lvl="1"/>
            <a:r>
              <a:rPr lang="en-US">
                <a:latin typeface="Tahoma" charset="0"/>
                <a:ea typeface="ＭＳ Ｐゴシック" charset="0"/>
              </a:rPr>
              <a:t>Hybrid OS controlled PCM and hardware-controlled DRAM</a:t>
            </a:r>
          </a:p>
          <a:p>
            <a:pPr lvl="1"/>
            <a:r>
              <a:rPr lang="en-US">
                <a:latin typeface="Tahoma" charset="0"/>
                <a:ea typeface="ＭＳ Ｐゴシック" charset="0"/>
              </a:rPr>
              <a:t>Pure PCM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mitigate shortcomings of PCM?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minimize amount of DRAM in the system?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take advantage of (byte-addressable and fast) non-volatile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we design specific-NVM-technology-agnostic techniques?</a:t>
            </a: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Tree>
    <p:extLst>
      <p:ext uri="{BB962C8B-B14F-4D97-AF65-F5344CB8AC3E}">
        <p14:creationId xmlns:p14="http://schemas.microsoft.com/office/powerpoint/2010/main" val="3405426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30477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4</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Hybrid Memory </a:t>
            </a:r>
            <a:r>
              <a:rPr lang="en-US" sz="3400" dirty="0">
                <a:latin typeface="Garamond" charset="0"/>
                <a:ea typeface="ＭＳ Ｐゴシック" charset="0"/>
                <a:cs typeface="ＭＳ Ｐゴシック" charset="0"/>
              </a:rPr>
              <a:t>Systems: </a:t>
            </a:r>
            <a:r>
              <a:rPr lang="en-US" sz="3400" dirty="0" smtClean="0">
                <a:latin typeface="Garamond" charset="0"/>
                <a:ea typeface="ＭＳ Ｐゴシック" charset="0"/>
                <a:cs typeface="ＭＳ Ｐゴシック" charset="0"/>
              </a:rPr>
              <a:t>Challenges </a:t>
            </a:r>
            <a:endParaRPr lang="en-US" sz="3400" dirty="0">
              <a:latin typeface="Garamond" charset="0"/>
              <a:ea typeface="ＭＳ Ｐゴシック" charset="0"/>
              <a:cs typeface="ＭＳ Ｐゴシック" charset="0"/>
            </a:endParaRP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extLst>
      <p:ext uri="{BB962C8B-B14F-4D97-AF65-F5344CB8AC3E}">
        <p14:creationId xmlns:p14="http://schemas.microsoft.com/office/powerpoint/2010/main" val="1406191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769273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Basics</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r>
                <a:rPr lang="en-US" sz="1400" smtClean="0">
                  <a:solidFill>
                    <a:srgbClr val="000000"/>
                  </a:solidFill>
                  <a:latin typeface="Tahoma"/>
                </a:rPr>
                <a:t>Logical 0</a:t>
              </a:r>
              <a:endParaRPr lang="en-US" sz="1400">
                <a:solidFill>
                  <a:srgbClr val="000000"/>
                </a:solidFill>
                <a:latin typeface="Tahoma"/>
              </a:endParaRPr>
            </a:p>
          </p:txBody>
        </p:sp>
        <p:sp>
          <p:nvSpPr>
            <p:cNvPr id="15" name="TextBox 14"/>
            <p:cNvSpPr txBox="1"/>
            <p:nvPr/>
          </p:nvSpPr>
          <p:spPr>
            <a:xfrm>
              <a:off x="8080249" y="5033665"/>
              <a:ext cx="1185611" cy="410733"/>
            </a:xfrm>
            <a:prstGeom prst="rect">
              <a:avLst/>
            </a:prstGeom>
            <a:noFill/>
          </p:spPr>
          <p:txBody>
            <a:bodyPr wrap="none" rtlCol="0">
              <a:spAutoFit/>
            </a:bodyPr>
            <a:lstStyle/>
            <a:p>
              <a:r>
                <a:rPr lang="en-US" sz="1400" smtClean="0">
                  <a:solidFill>
                    <a:srgbClr val="000000"/>
                  </a:solidFill>
                  <a:latin typeface="Tahoma"/>
                </a:rPr>
                <a:t>Logical 1</a:t>
              </a:r>
              <a:endParaRPr lang="en-US" sz="1400">
                <a:solidFill>
                  <a:srgbClr val="000000"/>
                </a:solidFill>
                <a:latin typeface="Tahoma"/>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r>
                <a:rPr lang="en-US" sz="1600" dirty="0" smtClean="0">
                  <a:solidFill>
                    <a:srgbClr val="000000"/>
                  </a:solidFill>
                  <a:latin typeface="Tahoma"/>
                </a:rPr>
                <a:t>Word Line</a:t>
              </a:r>
              <a:endParaRPr lang="en-US" sz="1600" dirty="0">
                <a:solidFill>
                  <a:srgbClr val="000000"/>
                </a:solidFill>
                <a:latin typeface="Tahoma"/>
              </a:endParaRPr>
            </a:p>
          </p:txBody>
        </p:sp>
        <p:sp>
          <p:nvSpPr>
            <p:cNvPr id="26" name="TextBox 25"/>
            <p:cNvSpPr txBox="1"/>
            <p:nvPr/>
          </p:nvSpPr>
          <p:spPr>
            <a:xfrm>
              <a:off x="2667000" y="3345922"/>
              <a:ext cx="801823" cy="338554"/>
            </a:xfrm>
            <a:prstGeom prst="rect">
              <a:avLst/>
            </a:prstGeom>
            <a:noFill/>
          </p:spPr>
          <p:txBody>
            <a:bodyPr wrap="none" rtlCol="0">
              <a:spAutoFit/>
            </a:bodyPr>
            <a:lstStyle/>
            <a:p>
              <a:r>
                <a:rPr lang="en-US" sz="1600" dirty="0" smtClean="0">
                  <a:solidFill>
                    <a:srgbClr val="000000"/>
                  </a:solidFill>
                  <a:latin typeface="Tahoma"/>
                </a:rPr>
                <a:t>Bit Line</a:t>
              </a:r>
              <a:endParaRPr lang="en-US" sz="1600" dirty="0">
                <a:solidFill>
                  <a:srgbClr val="000000"/>
                </a:solidFill>
                <a:latin typeface="Tahoma"/>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a:r>
                <a:rPr lang="en-US" sz="1400" dirty="0" smtClean="0">
                  <a:solidFill>
                    <a:srgbClr val="000000"/>
                  </a:solidFill>
                  <a:latin typeface="Tahoma"/>
                </a:rPr>
                <a:t>Access</a:t>
              </a:r>
            </a:p>
            <a:p>
              <a:pPr algn="ctr"/>
              <a:r>
                <a:rPr lang="en-US" sz="1400" dirty="0" smtClean="0">
                  <a:solidFill>
                    <a:srgbClr val="000000"/>
                  </a:solidFill>
                  <a:latin typeface="Tahoma"/>
                </a:rPr>
                <a:t>Transistor</a:t>
              </a:r>
              <a:endParaRPr lang="en-US" sz="1400" dirty="0">
                <a:solidFill>
                  <a:srgbClr val="000000"/>
                </a:solidFill>
                <a:latin typeface="Tahoma"/>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a:r>
                <a:rPr lang="en-US" sz="1400" dirty="0" smtClean="0">
                  <a:solidFill>
                    <a:srgbClr val="000000"/>
                  </a:solidFill>
                  <a:latin typeface="Tahoma"/>
                </a:rPr>
                <a:t>MTJ</a:t>
              </a:r>
              <a:endParaRPr lang="en-US" sz="1400" dirty="0">
                <a:solidFill>
                  <a:srgbClr val="000000"/>
                </a:solidFill>
                <a:latin typeface="Tahoma"/>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r>
                <a:rPr lang="en-US" sz="1600" dirty="0" smtClean="0">
                  <a:solidFill>
                    <a:srgbClr val="000000"/>
                  </a:solidFill>
                  <a:latin typeface="Tahoma"/>
                </a:rPr>
                <a:t>Sense Line</a:t>
              </a:r>
              <a:endParaRPr lang="en-US" sz="1600" dirty="0">
                <a:solidFill>
                  <a:srgbClr val="000000"/>
                </a:solidFill>
                <a:latin typeface="Tahoma"/>
              </a:endParaRPr>
            </a:p>
          </p:txBody>
        </p:sp>
      </p:grpSp>
    </p:spTree>
    <p:extLst>
      <p:ext uri="{BB962C8B-B14F-4D97-AF65-F5344CB8AC3E}">
        <p14:creationId xmlns:p14="http://schemas.microsoft.com/office/powerpoint/2010/main" val="288472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spTree>
    <p:extLst>
      <p:ext uri="{BB962C8B-B14F-4D97-AF65-F5344CB8AC3E}">
        <p14:creationId xmlns:p14="http://schemas.microsoft.com/office/powerpoint/2010/main" val="4006569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solidFill>
                  <a:srgbClr val="0000FF"/>
                </a:solidFill>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44</a:t>
            </a:fld>
            <a:endParaRPr lang="en-US" sz="1600">
              <a:solidFill>
                <a:srgbClr val="000000"/>
              </a:solidFill>
              <a:latin typeface="Garamond" charset="0"/>
            </a:endParaRPr>
          </a:p>
        </p:txBody>
      </p:sp>
    </p:spTree>
    <p:extLst>
      <p:ext uri="{BB962C8B-B14F-4D97-AF65-F5344CB8AC3E}">
        <p14:creationId xmlns:p14="http://schemas.microsoft.com/office/powerpoint/2010/main" val="1342597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945915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341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280798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spTree>
    <p:extLst>
      <p:ext uri="{BB962C8B-B14F-4D97-AF65-F5344CB8AC3E}">
        <p14:creationId xmlns:p14="http://schemas.microsoft.com/office/powerpoint/2010/main" val="2816239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5</a:t>
            </a:fld>
            <a:endParaRPr lang="en-US"/>
          </a:p>
        </p:txBody>
      </p:sp>
    </p:spTree>
    <p:extLst>
      <p:ext uri="{BB962C8B-B14F-4D97-AF65-F5344CB8AC3E}">
        <p14:creationId xmlns:p14="http://schemas.microsoft.com/office/powerpoint/2010/main" val="2389216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542219"/>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1404758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51</a:t>
            </a:fld>
            <a:endParaRPr lang="en-US" dirty="0"/>
          </a:p>
        </p:txBody>
      </p:sp>
    </p:spTree>
    <p:extLst>
      <p:ext uri="{BB962C8B-B14F-4D97-AF65-F5344CB8AC3E}">
        <p14:creationId xmlns:p14="http://schemas.microsoft.com/office/powerpoint/2010/main" val="36600784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52</a:t>
            </a:fld>
            <a:endParaRPr lang="en-US" sz="1600">
              <a:solidFill>
                <a:srgbClr val="000000"/>
              </a:solidFill>
              <a:latin typeface="Garamond" charset="0"/>
            </a:endParaRPr>
          </a:p>
        </p:txBody>
      </p:sp>
      <p:sp>
        <p:nvSpPr>
          <p:cNvPr id="64" name="Rectangle 150"/>
          <p:cNvSpPr>
            <a:spLocks noChangeArrowheads="1"/>
          </p:cNvSpPr>
          <p:nvPr/>
        </p:nvSpPr>
        <p:spPr bwMode="auto">
          <a:xfrm>
            <a:off x="1371600" y="2513013"/>
            <a:ext cx="6588125" cy="3887787"/>
          </a:xfrm>
          <a:prstGeom prst="rect">
            <a:avLst/>
          </a:prstGeom>
          <a:solidFill>
            <a:srgbClr val="DDDDDD"/>
          </a:solidFill>
          <a:ln w="12700">
            <a:solidFill>
              <a:srgbClr val="CCCCFF"/>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3"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0" y="2944813"/>
            <a:ext cx="1116013" cy="3132137"/>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0"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0828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0"/>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732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3" y="5824538"/>
            <a:ext cx="1776412" cy="307975"/>
          </a:xfrm>
          <a:prstGeom prst="rect">
            <a:avLst/>
          </a:prstGeom>
          <a:noFill/>
          <a:ln w="12700">
            <a:noFill/>
            <a:miter lim="800000"/>
            <a:headEnd/>
            <a:tailEnd/>
          </a:ln>
          <a:effectLst/>
        </p:spPr>
        <p:txBody>
          <a:bodyPr wrap="none" lIns="64008" tIns="32004" rIns="64008" bIns="32004">
            <a:spAutoFit/>
          </a:bodyPr>
          <a:lstStyle/>
          <a:p>
            <a:pPr>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1605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55700" cy="338138"/>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10550" y="4024313"/>
            <a:ext cx="685800" cy="887412"/>
          </a:xfrm>
          <a:prstGeom prst="rect">
            <a:avLst/>
          </a:prstGeom>
          <a:noFill/>
          <a:ln w="12700">
            <a:noFill/>
            <a:miter lim="800000"/>
            <a:headEnd/>
            <a:tailEnd/>
          </a:ln>
          <a:effectLst/>
        </p:spPr>
        <p:txBody>
          <a:bodyPr wrap="none" lIns="64008" tIns="32004" rIns="64008" bIns="32004">
            <a:spAutoFit/>
          </a:bodyPr>
          <a:lstStyle/>
          <a:p>
            <a:pPr algn="ctr">
              <a:defRPr/>
            </a:pPr>
            <a:r>
              <a:rPr lang="en-US" kern="0">
                <a:solidFill>
                  <a:sysClr val="windowText" lastClr="000000"/>
                </a:solidFill>
                <a:latin typeface="Arial" pitchFamily="-107" charset="0"/>
                <a:ea typeface="Arial" pitchFamily="-107" charset="0"/>
                <a:cs typeface="Arial" pitchFamily="-107" charset="0"/>
              </a:rPr>
              <a:t>Flash</a:t>
            </a:r>
          </a:p>
          <a:p>
            <a:pPr algn="ctr">
              <a:defRPr/>
            </a:pPr>
            <a:r>
              <a:rPr lang="en-US" kern="0">
                <a:solidFill>
                  <a:sysClr val="windowText" lastClr="000000"/>
                </a:solidFill>
                <a:latin typeface="Arial" pitchFamily="-107" charset="0"/>
                <a:ea typeface="Arial" pitchFamily="-107" charset="0"/>
                <a:cs typeface="Arial" pitchFamily="-107" charset="0"/>
              </a:rPr>
              <a:t>Or</a:t>
            </a:r>
          </a:p>
          <a:p>
            <a:pPr algn="ctr">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8" y="395287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8" y="492442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20321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Lazy Write: Pages from disk installed only in DRAM, not PCM</a:t>
            </a:r>
          </a:p>
          <a:p>
            <a:r>
              <a:rPr lang="en-US" sz="2200">
                <a:latin typeface="Tahoma" charset="0"/>
                <a:ea typeface="ＭＳ Ｐゴシック" charset="0"/>
                <a:cs typeface="ＭＳ Ｐゴシック" charset="0"/>
              </a:rPr>
              <a:t>Partial Writes:  Only dirty lines from DRAM page written back</a:t>
            </a:r>
          </a:p>
          <a:p>
            <a:r>
              <a:rPr lang="en-US" sz="2200">
                <a:latin typeface="Tahoma" charset="0"/>
                <a:ea typeface="ＭＳ Ｐゴシック" charset="0"/>
                <a:cs typeface="ＭＳ Ｐゴシック" charset="0"/>
              </a:rPr>
              <a:t>Page Bypass: Discard pages with poor reuse on DRAM eviction</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et al., </a:t>
            </a:r>
            <a:r>
              <a:rPr lang="ja-JP" altLang="en-US" sz="2200">
                <a:latin typeface="Tahoma" charset="0"/>
                <a:ea typeface="ＭＳ Ｐゴシック" charset="0"/>
                <a:cs typeface="ＭＳ Ｐゴシック" charset="0"/>
              </a:rPr>
              <a:t>“</a:t>
            </a:r>
            <a:r>
              <a:rPr lang="en-US" sz="2200">
                <a:solidFill>
                  <a:srgbClr val="0000FF"/>
                </a:solidFill>
                <a:latin typeface="Tahoma" charset="0"/>
                <a:ea typeface="ＭＳ Ｐゴシック" charset="0"/>
                <a:cs typeface="ＭＳ Ｐゴシック" charset="0"/>
              </a:rPr>
              <a:t>Scalable high performance main memory system using phase-change memory technology</a:t>
            </a:r>
            <a:r>
              <a:rPr lang="en-US"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sz="2200">
                <a:latin typeface="Tahoma" charset="0"/>
                <a:ea typeface="ＭＳ Ｐゴシック" charset="0"/>
                <a:cs typeface="ＭＳ Ｐゴシック" charset="0"/>
              </a:rPr>
              <a:t> ISCA 2009. </a:t>
            </a:r>
          </a:p>
          <a:p>
            <a:endParaRPr lang="en-US">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53</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55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Processor</a:t>
            </a:r>
          </a:p>
        </p:txBody>
      </p:sp>
      <p:sp>
        <p:nvSpPr>
          <p:cNvPr id="59399" name="Rectangle 2"/>
          <p:cNvSpPr>
            <a:spLocks noChangeArrowheads="1"/>
          </p:cNvSpPr>
          <p:nvPr/>
        </p:nvSpPr>
        <p:spPr bwMode="auto">
          <a:xfrm>
            <a:off x="2447925" y="2679700"/>
            <a:ext cx="4087813" cy="2882900"/>
          </a:xfrm>
          <a:prstGeom prst="rect">
            <a:avLst/>
          </a:prstGeom>
          <a:solidFill>
            <a:srgbClr val="DDDDDD"/>
          </a:solidFill>
          <a:ln w="12700">
            <a:solidFill>
              <a:schemeClr val="bg2"/>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59401" name="Group 6"/>
          <p:cNvGrpSpPr>
            <a:grpSpLocks/>
          </p:cNvGrpSpPr>
          <p:nvPr/>
        </p:nvGrpSpPr>
        <p:grpSpPr bwMode="auto">
          <a:xfrm>
            <a:off x="5202238"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grpSp>
      <p:sp>
        <p:nvSpPr>
          <p:cNvPr id="59402" name="Text Box 46" descr="90%"/>
          <p:cNvSpPr txBox="1">
            <a:spLocks noChangeArrowheads="1"/>
          </p:cNvSpPr>
          <p:nvPr/>
        </p:nvSpPr>
        <p:spPr bwMode="auto">
          <a:xfrm>
            <a:off x="4392613" y="2646363"/>
            <a:ext cx="208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PCM Main Memory</a:t>
            </a:r>
          </a:p>
        </p:txBody>
      </p:sp>
      <p:grpSp>
        <p:nvGrpSpPr>
          <p:cNvPr id="59403" name="Group 47"/>
          <p:cNvGrpSpPr>
            <a:grpSpLocks/>
          </p:cNvGrpSpPr>
          <p:nvPr/>
        </p:nvGrpSpPr>
        <p:grpSpPr bwMode="auto">
          <a:xfrm>
            <a:off x="3067050"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04" name="Group 59"/>
          <p:cNvGrpSpPr>
            <a:grpSpLocks/>
          </p:cNvGrpSpPr>
          <p:nvPr/>
        </p:nvGrpSpPr>
        <p:grpSpPr bwMode="auto">
          <a:xfrm>
            <a:off x="4216400" y="4724400"/>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05" name="Line 66"/>
          <p:cNvSpPr>
            <a:spLocks noChangeShapeType="1"/>
          </p:cNvSpPr>
          <p:nvPr/>
        </p:nvSpPr>
        <p:spPr bwMode="auto">
          <a:xfrm flipH="1">
            <a:off x="4146550"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7" name="Line 68"/>
          <p:cNvSpPr>
            <a:spLocks noChangeShapeType="1"/>
          </p:cNvSpPr>
          <p:nvPr/>
        </p:nvSpPr>
        <p:spPr bwMode="auto">
          <a:xfrm>
            <a:off x="3597275"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9" name="Text Box 70" descr="90%"/>
          <p:cNvSpPr txBox="1">
            <a:spLocks noChangeArrowheads="1"/>
          </p:cNvSpPr>
          <p:nvPr/>
        </p:nvSpPr>
        <p:spPr bwMode="auto">
          <a:xfrm>
            <a:off x="3000375" y="340836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DRAM Buffer</a:t>
            </a:r>
          </a:p>
        </p:txBody>
      </p:sp>
      <p:grpSp>
        <p:nvGrpSpPr>
          <p:cNvPr id="59410" name="Group 87"/>
          <p:cNvGrpSpPr>
            <a:grpSpLocks/>
          </p:cNvGrpSpPr>
          <p:nvPr/>
        </p:nvGrpSpPr>
        <p:grpSpPr bwMode="auto">
          <a:xfrm>
            <a:off x="7164388" y="3705225"/>
            <a:ext cx="569912" cy="879475"/>
            <a:chOff x="4587" y="1470"/>
            <a:chExt cx="359" cy="554"/>
          </a:xfrm>
        </p:grpSpPr>
        <p:sp>
          <p:nvSpPr>
            <p:cNvPr id="59413" name="Text Box 77" descr="90%"/>
            <p:cNvSpPr txBox="1">
              <a:spLocks noChangeArrowheads="1"/>
            </p:cNvSpPr>
            <p:nvPr/>
          </p:nvSpPr>
          <p:spPr bwMode="auto">
            <a:xfrm>
              <a:off x="4587" y="1539"/>
              <a:ext cx="3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smtClean="0">
                  <a:solidFill>
                    <a:srgbClr val="000000"/>
                  </a:solidFill>
                </a:rPr>
                <a:t>Flash</a:t>
              </a:r>
            </a:p>
            <a:p>
              <a:pPr algn="ctr" eaLnBrk="1" fontAlgn="base" hangingPunct="1">
                <a:spcBef>
                  <a:spcPct val="0"/>
                </a:spcBef>
                <a:spcAft>
                  <a:spcPct val="0"/>
                </a:spcAft>
              </a:pPr>
              <a:r>
                <a:rPr lang="en-US" sz="1400" smtClean="0">
                  <a:solidFill>
                    <a:srgbClr val="000000"/>
                  </a:solidFill>
                </a:rPr>
                <a:t>Or</a:t>
              </a:r>
            </a:p>
            <a:p>
              <a:pPr algn="ctr" eaLnBrk="1" fontAlgn="base" hangingPunct="1">
                <a:spcBef>
                  <a:spcPct val="0"/>
                </a:spcBef>
                <a:spcAft>
                  <a:spcPct val="0"/>
                </a:spcAft>
              </a:pPr>
              <a:r>
                <a:rPr lang="en-US" sz="1400" smtClean="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816198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200" indent="-457200"/>
            <a:r>
              <a:rPr lang="en-US" sz="2000">
                <a:latin typeface="Tahoma" charset="0"/>
                <a:ea typeface="ＭＳ Ｐゴシック" charset="0"/>
                <a:cs typeface="ＭＳ Ｐゴシック" charset="0"/>
              </a:rPr>
              <a:t>Assumption: PCM 4x denser, 4x slower than DRAM </a:t>
            </a:r>
          </a:p>
          <a:p>
            <a:pPr marL="457200" indent="-457200"/>
            <a:r>
              <a:rPr lang="en-US" sz="2000">
                <a:latin typeface="Tahoma" charset="0"/>
                <a:ea typeface="ＭＳ Ｐゴシック" charset="0"/>
                <a:cs typeface="ＭＳ Ｐゴシック" charset="0"/>
              </a:rPr>
              <a:t>DRAM block size = PCM page size (4kB) </a:t>
            </a:r>
          </a:p>
          <a:p>
            <a:pPr marL="457200" indent="-457200"/>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317455" name="Chart" r:id="rId5" imgW="11382375" imgH="6019800" progId="Excel.Chart.8">
                  <p:embed/>
                </p:oleObj>
              </mc:Choice>
              <mc:Fallback>
                <p:oleObj name="Chart" r:id="rId5" imgW="11382375" imgH="60198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8244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PCM-DRAM Hybrid </a:t>
            </a:r>
            <a:r>
              <a:rPr lang="en-US">
                <a:solidFill>
                  <a:srgbClr val="0000FF"/>
                </a:solidFill>
                <a:latin typeface="Tahoma" charset="0"/>
                <a:ea typeface="ＭＳ Ｐゴシック" charset="0"/>
                <a:cs typeface="ＭＳ Ｐゴシック" charset="0"/>
              </a:rPr>
              <a:t>performs similarly to similar-size DRAM</a:t>
            </a:r>
          </a:p>
          <a:p>
            <a:r>
              <a:rPr lang="en-US">
                <a:solidFill>
                  <a:srgbClr val="0000FF"/>
                </a:solidFill>
                <a:latin typeface="Tahoma" charset="0"/>
                <a:ea typeface="ＭＳ Ｐゴシック" charset="0"/>
                <a:cs typeface="ＭＳ Ｐゴシック" charset="0"/>
              </a:rPr>
              <a:t>Significant power and energy savings </a:t>
            </a:r>
            <a:r>
              <a:rPr lang="en-US">
                <a:latin typeface="Tahoma" charset="0"/>
                <a:ea typeface="ＭＳ Ｐゴシック" charset="0"/>
                <a:cs typeface="ＭＳ Ｐゴシック" charset="0"/>
              </a:rPr>
              <a:t>with PCM-DRAM Hybrid</a:t>
            </a:r>
          </a:p>
          <a:p>
            <a:r>
              <a:rPr lang="en-US">
                <a:solidFill>
                  <a:srgbClr val="0000FF"/>
                </a:solidFill>
                <a:latin typeface="Tahoma" charset="0"/>
                <a:ea typeface="ＭＳ Ｐゴシック" charset="0"/>
                <a:cs typeface="ＭＳ Ｐゴシック" charset="0"/>
              </a:rPr>
              <a:t>Average lifetime: 9.7 years (no guarantees)</a:t>
            </a:r>
          </a:p>
          <a:p>
            <a:endParaRPr lang="en-US">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319503" name="Chart" r:id="rId4" imgW="11687175" imgH="7038975" progId="Excel.Chart.8">
                  <p:embed/>
                </p:oleObj>
              </mc:Choice>
              <mc:Fallback>
                <p:oleObj name="Chart" r:id="rId4" imgW="11687175" imgH="70389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4245211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FF"/>
                </a:solidFill>
                <a:latin typeface="Tahoma" charset="0"/>
                <a:ea typeface="ＭＳ Ｐゴシック" charset="0"/>
                <a:cs typeface="ＭＳ Ｐゴシック" charset="0"/>
              </a:rPr>
              <a:t>Row-Locality Aware Data Placement</a:t>
            </a:r>
          </a:p>
          <a:p>
            <a:pPr lvl="2" eaLnBrk="1" hangingPunct="1"/>
            <a:r>
              <a:rPr lang="en-US" dirty="0" smtClean="0">
                <a:latin typeface="Tahoma" charset="0"/>
                <a:ea typeface="ＭＳ Ｐゴシック" charset="0"/>
                <a:cs typeface="ＭＳ Ｐゴシック" charset="0"/>
              </a:rPr>
              <a:t>Efficient DRAM (or Technology X) Caches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spTree>
    <p:extLst>
      <p:ext uri="{BB962C8B-B14F-4D97-AF65-F5344CB8AC3E}">
        <p14:creationId xmlns:p14="http://schemas.microsoft.com/office/powerpoint/2010/main" val="1468376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3030916785"/>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Key </a:t>
            </a:r>
            <a:r>
              <a:rPr lang="en-US" dirty="0">
                <a:solidFill>
                  <a:srgbClr val="FF0000"/>
                </a:solidFill>
              </a:rPr>
              <a:t>question:  </a:t>
            </a:r>
            <a:r>
              <a:rPr lang="en-US" dirty="0" smtClean="0">
                <a:solidFill>
                  <a:srgbClr val="FF0000"/>
                </a:solidFill>
              </a:rPr>
              <a:t>How </a:t>
            </a:r>
            <a:r>
              <a:rPr lang="en-US" dirty="0">
                <a:solidFill>
                  <a:srgbClr val="FF0000"/>
                </a:solidFill>
              </a:rPr>
              <a:t>to place data between </a:t>
            </a:r>
            <a:r>
              <a:rPr lang="en-US" dirty="0" smtClean="0">
                <a:solidFill>
                  <a:srgbClr val="FF0000"/>
                </a:solidFill>
              </a:rPr>
              <a:t>the </a:t>
            </a:r>
            <a:r>
              <a:rPr lang="en-US" dirty="0">
                <a:solidFill>
                  <a:srgbClr val="FF0000"/>
                </a:solidFill>
              </a:rPr>
              <a:t>heterogeneous </a:t>
            </a:r>
            <a:r>
              <a:rPr lang="en-US" dirty="0" smtClean="0">
                <a:solidFill>
                  <a:srgbClr val="FF0000"/>
                </a:solidFill>
              </a:rPr>
              <a:t>memory devices?</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58</a:t>
            </a:fld>
            <a:endParaRPr lang="en-US">
              <a:solidFill>
                <a:prstClr val="black">
                  <a:tint val="75000"/>
                </a:prstClr>
              </a:solidFill>
              <a:latin typeface="Calibri"/>
            </a:endParaRPr>
          </a:p>
        </p:txBody>
      </p:sp>
      <p:sp>
        <p:nvSpPr>
          <p:cNvPr id="5" name="Rectangle 4"/>
          <p:cNvSpPr/>
          <p:nvPr/>
        </p:nvSpPr>
        <p:spPr>
          <a:xfrm>
            <a:off x="4014502" y="34029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cxnSp>
        <p:nvCxnSpPr>
          <p:cNvPr id="6" name="Straight Connector 7"/>
          <p:cNvCxnSpPr>
            <a:stCxn id="26" idx="2"/>
            <a:endCxn id="7" idx="3"/>
          </p:cNvCxnSpPr>
          <p:nvPr/>
        </p:nvCxnSpPr>
        <p:spPr>
          <a:xfrm rot="5400000">
            <a:off x="3846372" y="4827207"/>
            <a:ext cx="439355" cy="417792"/>
          </a:xfrm>
          <a:prstGeom prst="bentConnector2">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2278526" y="5008470"/>
            <a:ext cx="1578627" cy="49462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r>
              <a:rPr lang="en-US" sz="2800" dirty="0" smtClean="0">
                <a:solidFill>
                  <a:prstClr val="black"/>
                </a:solidFill>
                <a:latin typeface="Calibri"/>
              </a:rPr>
              <a:t>DRAM</a:t>
            </a:r>
            <a:endParaRPr lang="en-US" sz="2800" dirty="0">
              <a:solidFill>
                <a:prstClr val="black"/>
              </a:solidFill>
              <a:latin typeface="Calibri"/>
            </a:endParaRPr>
          </a:p>
        </p:txBody>
      </p:sp>
      <p:sp>
        <p:nvSpPr>
          <p:cNvPr id="8" name="Rectangle 7"/>
          <p:cNvSpPr/>
          <p:nvPr/>
        </p:nvSpPr>
        <p:spPr>
          <a:xfrm>
            <a:off x="5168747" y="5008472"/>
            <a:ext cx="1578627" cy="49462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r>
              <a:rPr lang="en-US" sz="2800" dirty="0" smtClean="0">
                <a:solidFill>
                  <a:prstClr val="black"/>
                </a:solidFill>
                <a:latin typeface="Calibri"/>
              </a:rPr>
              <a:t>PCM</a:t>
            </a:r>
            <a:endParaRPr lang="en-US" sz="2800" dirty="0">
              <a:solidFill>
                <a:prstClr val="black"/>
              </a:solidFill>
              <a:latin typeface="Calibri"/>
            </a:endParaRPr>
          </a:p>
        </p:txBody>
      </p:sp>
      <p:cxnSp>
        <p:nvCxnSpPr>
          <p:cNvPr id="9" name="Straight Connector 13"/>
          <p:cNvCxnSpPr>
            <a:stCxn id="27" idx="2"/>
            <a:endCxn id="8" idx="1"/>
          </p:cNvCxnSpPr>
          <p:nvPr/>
        </p:nvCxnSpPr>
        <p:spPr>
          <a:xfrm rot="16200000" flipH="1">
            <a:off x="4762605" y="4849640"/>
            <a:ext cx="439357" cy="372928"/>
          </a:xfrm>
          <a:prstGeom prst="bentConnector2">
            <a:avLst/>
          </a:prstGeom>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4274941" y="34029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1" name="Rectangle 10"/>
          <p:cNvSpPr/>
          <p:nvPr/>
        </p:nvSpPr>
        <p:spPr>
          <a:xfrm>
            <a:off x="4535380" y="34029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2" name="Rectangle 11"/>
          <p:cNvSpPr/>
          <p:nvPr/>
        </p:nvSpPr>
        <p:spPr>
          <a:xfrm>
            <a:off x="4795819" y="340294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3" name="Rectangle 12"/>
          <p:cNvSpPr/>
          <p:nvPr/>
        </p:nvSpPr>
        <p:spPr>
          <a:xfrm>
            <a:off x="4014503" y="367751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4" name="Rectangle 13"/>
          <p:cNvSpPr/>
          <p:nvPr/>
        </p:nvSpPr>
        <p:spPr>
          <a:xfrm>
            <a:off x="4274942" y="3677512"/>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5" name="Rectangle 14"/>
          <p:cNvSpPr/>
          <p:nvPr/>
        </p:nvSpPr>
        <p:spPr>
          <a:xfrm>
            <a:off x="4535381" y="3677511"/>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795820" y="367751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014504" y="395208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4274943" y="395207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4535382" y="395207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795821" y="395207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014505" y="42266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4274944" y="42266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4535383" y="42266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795822" y="42266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014505" y="3644079"/>
            <a:ext cx="1041754" cy="584775"/>
          </a:xfrm>
          <a:prstGeom prst="rect">
            <a:avLst/>
          </a:prstGeom>
        </p:spPr>
        <p:txBody>
          <a:bodyPr wrap="square">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CPU</a:t>
            </a:r>
            <a:endParaRPr lang="en-US" sz="3200" dirty="0">
              <a:solidFill>
                <a:prstClr val="black"/>
              </a:solidFill>
              <a:latin typeface="Calibri" charset="0"/>
              <a:ea typeface="ＭＳ Ｐゴシック" charset="0"/>
              <a:cs typeface="ＭＳ Ｐゴシック" charset="0"/>
            </a:endParaRPr>
          </a:p>
        </p:txBody>
      </p:sp>
      <p:sp>
        <p:nvSpPr>
          <p:cNvPr id="26" name="Rectangle 25"/>
          <p:cNvSpPr/>
          <p:nvPr/>
        </p:nvSpPr>
        <p:spPr>
          <a:xfrm>
            <a:off x="4014505"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prstClr val="black"/>
                </a:solidFill>
                <a:latin typeface="Calibri"/>
              </a:rPr>
              <a:t>MC</a:t>
            </a:r>
            <a:endParaRPr lang="en-US" b="1" dirty="0">
              <a:solidFill>
                <a:prstClr val="black"/>
              </a:solidFill>
              <a:latin typeface="Calibri"/>
            </a:endParaRPr>
          </a:p>
        </p:txBody>
      </p:sp>
      <p:sp>
        <p:nvSpPr>
          <p:cNvPr id="27" name="Rectangle 26"/>
          <p:cNvSpPr/>
          <p:nvPr/>
        </p:nvSpPr>
        <p:spPr>
          <a:xfrm>
            <a:off x="4535379"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srgbClr val="000000"/>
                </a:solidFill>
                <a:latin typeface="Calibri"/>
              </a:rPr>
              <a:t>MC</a:t>
            </a:r>
            <a:endParaRPr lang="en-US" b="1" dirty="0">
              <a:solidFill>
                <a:srgbClr val="000000"/>
              </a:solidFill>
              <a:latin typeface="Calibri"/>
            </a:endParaRPr>
          </a:p>
        </p:txBody>
      </p:sp>
    </p:spTree>
    <p:extLst>
      <p:ext uri="{BB962C8B-B14F-4D97-AF65-F5344CB8AC3E}">
        <p14:creationId xmlns:p14="http://schemas.microsoft.com/office/powerpoint/2010/main" val="118103181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59</a:t>
            </a:fld>
            <a:endParaRPr lang="en-US">
              <a:solidFill>
                <a:prstClr val="black">
                  <a:tint val="75000"/>
                </a:prstClr>
              </a:solidFill>
              <a:latin typeface="Calibri"/>
            </a:endParaRPr>
          </a:p>
        </p:txBody>
      </p:sp>
    </p:spTree>
    <p:extLst>
      <p:ext uri="{BB962C8B-B14F-4D97-AF65-F5344CB8AC3E}">
        <p14:creationId xmlns:p14="http://schemas.microsoft.com/office/powerpoint/2010/main" val="15482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Lecture 2.2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6</a:t>
            </a:fld>
            <a:endParaRPr lang="en-US"/>
          </a:p>
        </p:txBody>
      </p:sp>
    </p:spTree>
    <p:extLst>
      <p:ext uri="{BB962C8B-B14F-4D97-AF65-F5344CB8AC3E}">
        <p14:creationId xmlns:p14="http://schemas.microsoft.com/office/powerpoint/2010/main" val="313234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6"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132263"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572000"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5011737"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369252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13226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57200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5011737"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3692526"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132263"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572000"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6" name="Rectangle 25"/>
          <p:cNvSpPr/>
          <p:nvPr/>
        </p:nvSpPr>
        <p:spPr>
          <a:xfrm>
            <a:off x="5011737"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7" name="Rectangle 26"/>
          <p:cNvSpPr/>
          <p:nvPr/>
        </p:nvSpPr>
        <p:spPr>
          <a:xfrm>
            <a:off x="3692526"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8" name="Rectangle 27"/>
          <p:cNvSpPr/>
          <p:nvPr/>
        </p:nvSpPr>
        <p:spPr>
          <a:xfrm>
            <a:off x="4132263"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9" name="Rectangle 28"/>
          <p:cNvSpPr/>
          <p:nvPr/>
        </p:nvSpPr>
        <p:spPr>
          <a:xfrm>
            <a:off x="4572000"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0" name="Rectangle 29"/>
          <p:cNvSpPr/>
          <p:nvPr/>
        </p:nvSpPr>
        <p:spPr>
          <a:xfrm>
            <a:off x="5011737"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60</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prstClr val="black"/>
                </a:solidFill>
                <a:latin typeface="Calibri"/>
              </a:rPr>
              <a:t>MC</a:t>
            </a:r>
            <a:endParaRPr lang="en-US" sz="2400" b="1" dirty="0">
              <a:solidFill>
                <a:prstClr val="black"/>
              </a:solidFill>
              <a:latin typeface="Calibri"/>
            </a:endParaRPr>
          </a:p>
        </p:txBody>
      </p:sp>
      <p:cxnSp>
        <p:nvCxnSpPr>
          <p:cNvPr id="8" name="Straight Connector 7"/>
          <p:cNvCxnSpPr>
            <a:stCxn id="7" idx="2"/>
            <a:endCxn id="10" idx="3"/>
          </p:cNvCxnSpPr>
          <p:nvPr/>
        </p:nvCxnSpPr>
        <p:spPr>
          <a:xfrm rot="5400000">
            <a:off x="3733404" y="438941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0"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srgbClr val="000000"/>
                </a:solidFill>
                <a:latin typeface="Calibri"/>
              </a:rPr>
              <a:t>MC</a:t>
            </a:r>
            <a:endParaRPr lang="en-US" sz="2400" b="1" dirty="0">
              <a:solidFill>
                <a:srgbClr val="000000"/>
              </a:solidFill>
              <a:latin typeface="Calibri"/>
            </a:endParaRPr>
          </a:p>
        </p:txBody>
      </p:sp>
      <p:cxnSp>
        <p:nvCxnSpPr>
          <p:cNvPr id="14" name="Straight Connector 13"/>
          <p:cNvCxnSpPr>
            <a:stCxn id="13" idx="2"/>
            <a:endCxn id="11" idx="1"/>
          </p:cNvCxnSpPr>
          <p:nvPr/>
        </p:nvCxnSpPr>
        <p:spPr>
          <a:xfrm rot="16200000" flipH="1">
            <a:off x="4820840" y="4389409"/>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5356" y="5156022"/>
            <a:ext cx="290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p>
          <a:p>
            <a:pPr algn="ctr" defTabSz="457200">
              <a:defRPr/>
            </a:pPr>
            <a:r>
              <a:rPr lang="en-US" sz="2400" dirty="0" smtClean="0">
                <a:solidFill>
                  <a:prstClr val="black"/>
                </a:solidFill>
              </a:rPr>
              <a:t>(small capacity cache)</a:t>
            </a:r>
          </a:p>
        </p:txBody>
      </p:sp>
      <p:sp>
        <p:nvSpPr>
          <p:cNvPr id="46" name="TextBox 26"/>
          <p:cNvSpPr txBox="1">
            <a:spLocks noChangeArrowheads="1"/>
          </p:cNvSpPr>
          <p:nvPr/>
        </p:nvSpPr>
        <p:spPr bwMode="auto">
          <a:xfrm>
            <a:off x="5159557" y="5156022"/>
            <a:ext cx="2787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(large capacity store)</a:t>
            </a:r>
            <a:endParaRPr lang="en-US" sz="2400" dirty="0">
              <a:solidFill>
                <a:prstClr val="black"/>
              </a:solidFill>
            </a:endParaRPr>
          </a:p>
        </p:txBody>
      </p:sp>
      <p:cxnSp>
        <p:nvCxnSpPr>
          <p:cNvPr id="71" name="Straight Connector 70"/>
          <p:cNvCxnSpPr/>
          <p:nvPr/>
        </p:nvCxnSpPr>
        <p:spPr>
          <a:xfrm flipH="1" flipV="1">
            <a:off x="3342906"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4"/>
            <a:ext cx="1225816" cy="830997"/>
          </a:xfrm>
          <a:prstGeom prst="rect">
            <a:avLst/>
          </a:prstGeom>
        </p:spPr>
        <p:txBody>
          <a:bodyPr wrap="none">
            <a:spAutoFit/>
          </a:bodyPr>
          <a:lstStyle/>
          <a:p>
            <a:pPr defTabSz="457200" fontAlgn="base">
              <a:spcBef>
                <a:spcPct val="0"/>
              </a:spcBef>
              <a:spcAft>
                <a:spcPct val="0"/>
              </a:spcAft>
            </a:pPr>
            <a:r>
              <a:rPr lang="en-US" sz="4800" dirty="0" smtClean="0">
                <a:solidFill>
                  <a:prstClr val="black"/>
                </a:solidFill>
                <a:latin typeface="Calibri" charset="0"/>
                <a:ea typeface="ＭＳ Ｐゴシック" charset="0"/>
                <a:cs typeface="ＭＳ Ｐゴシック" charset="0"/>
              </a:rPr>
              <a:t>CPU</a:t>
            </a:r>
            <a:endParaRPr lang="en-US" sz="4800" dirty="0">
              <a:solidFill>
                <a:prstClr val="black"/>
              </a:solidFill>
              <a:latin typeface="Calibri" charset="0"/>
              <a:ea typeface="ＭＳ Ｐゴシック" charset="0"/>
              <a:cs typeface="ＭＳ Ｐゴシック" charset="0"/>
            </a:endParaRPr>
          </a:p>
        </p:txBody>
      </p:sp>
      <p:sp>
        <p:nvSpPr>
          <p:cNvPr id="32" name="TextBox 8"/>
          <p:cNvSpPr txBox="1">
            <a:spLocks noChangeArrowheads="1"/>
          </p:cNvSpPr>
          <p:nvPr/>
        </p:nvSpPr>
        <p:spPr bwMode="auto">
          <a:xfrm>
            <a:off x="317334" y="3590848"/>
            <a:ext cx="3025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prstClr val="black"/>
                </a:solidFill>
              </a:rPr>
              <a:t>Memory channel</a:t>
            </a:r>
            <a:endParaRPr lang="en-US" sz="3200" dirty="0">
              <a:solidFill>
                <a:prstClr val="black"/>
              </a:solidFill>
            </a:endParaRPr>
          </a:p>
        </p:txBody>
      </p:sp>
      <p:sp>
        <p:nvSpPr>
          <p:cNvPr id="31" name="Rectangle 30"/>
          <p:cNvSpPr/>
          <p:nvPr/>
        </p:nvSpPr>
        <p:spPr>
          <a:xfrm>
            <a:off x="1335207"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3" name="Rectangle 32"/>
          <p:cNvSpPr/>
          <p:nvPr/>
        </p:nvSpPr>
        <p:spPr>
          <a:xfrm>
            <a:off x="3079351"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4" name="Rectangle 33"/>
          <p:cNvSpPr/>
          <p:nvPr/>
        </p:nvSpPr>
        <p:spPr>
          <a:xfrm>
            <a:off x="1335207" y="5013614"/>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5" name="Rectangle 34"/>
          <p:cNvSpPr/>
          <p:nvPr/>
        </p:nvSpPr>
        <p:spPr>
          <a:xfrm>
            <a:off x="3079351"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6" name="Oval 35"/>
          <p:cNvSpPr/>
          <p:nvPr/>
        </p:nvSpPr>
        <p:spPr>
          <a:xfrm>
            <a:off x="2222500"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7" name="Oval 36"/>
          <p:cNvSpPr/>
          <p:nvPr/>
        </p:nvSpPr>
        <p:spPr>
          <a:xfrm>
            <a:off x="2528358"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8" name="Oval 37"/>
          <p:cNvSpPr/>
          <p:nvPr/>
        </p:nvSpPr>
        <p:spPr>
          <a:xfrm>
            <a:off x="283950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9" name="Rectangle 38"/>
          <p:cNvSpPr/>
          <p:nvPr/>
        </p:nvSpPr>
        <p:spPr>
          <a:xfrm>
            <a:off x="5314002"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0" name="Rectangle 39"/>
          <p:cNvSpPr/>
          <p:nvPr/>
        </p:nvSpPr>
        <p:spPr>
          <a:xfrm>
            <a:off x="7058146"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1" name="Rectangle 40"/>
          <p:cNvSpPr/>
          <p:nvPr/>
        </p:nvSpPr>
        <p:spPr>
          <a:xfrm>
            <a:off x="5314002"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2" name="Rectangle 41"/>
          <p:cNvSpPr/>
          <p:nvPr/>
        </p:nvSpPr>
        <p:spPr>
          <a:xfrm>
            <a:off x="7058146" y="5011009"/>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3" name="Oval 42"/>
          <p:cNvSpPr/>
          <p:nvPr/>
        </p:nvSpPr>
        <p:spPr>
          <a:xfrm>
            <a:off x="619336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4" name="Oval 43"/>
          <p:cNvSpPr/>
          <p:nvPr/>
        </p:nvSpPr>
        <p:spPr>
          <a:xfrm>
            <a:off x="6499225"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7" name="Oval 46"/>
          <p:cNvSpPr/>
          <p:nvPr/>
        </p:nvSpPr>
        <p:spPr>
          <a:xfrm>
            <a:off x="6810374"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87" y="4196924"/>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802822" y="3590848"/>
            <a:ext cx="201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srgbClr val="FF0000"/>
                </a:solidFill>
              </a:rPr>
              <a:t>Row buffer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477580598"/>
      </p:ext>
    </p:extLst>
  </p:cSld>
  <p:clrMapOvr>
    <a:masterClrMapping/>
  </p:clrMapOvr>
  <p:transition xmlns:p14="http://schemas.microsoft.com/office/powerpoint/2010/main" spd="slow" advTm="290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a:spLocks noGrp="1"/>
          </p:cNvSpPr>
          <p:nvPr>
            <p:ph idx="1"/>
          </p:nvPr>
        </p:nvSpPr>
        <p:spPr>
          <a:xfrm>
            <a:off x="457200" y="1417638"/>
            <a:ext cx="8363272" cy="4708525"/>
          </a:xfrm>
        </p:spPr>
        <p:txBody>
          <a:bodyPr/>
          <a:lstStyle/>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smtClean="0">
              <a:latin typeface="Calibri" charset="0"/>
            </a:endParaRPr>
          </a:p>
          <a:p>
            <a:endParaRPr lang="en-US" dirty="0">
              <a:latin typeface="Calibri" charset="0"/>
            </a:endParaRPr>
          </a:p>
          <a:p>
            <a:pPr marL="0" indent="0">
              <a:buNone/>
            </a:pPr>
            <a:endParaRPr lang="en-US" dirty="0">
              <a:latin typeface="Calibri" charset="0"/>
            </a:endParaRPr>
          </a:p>
          <a:p>
            <a:pPr marL="0" indent="0">
              <a:buNone/>
            </a:pPr>
            <a:r>
              <a:rPr lang="en-US" sz="2800" dirty="0" smtClean="0">
                <a:solidFill>
                  <a:srgbClr val="008000"/>
                </a:solidFill>
                <a:latin typeface="Calibri" charset="0"/>
              </a:rPr>
              <a:t>    Row (buffer) hit: Access data from row buffer </a:t>
            </a:r>
            <a:r>
              <a:rPr lang="en-US" sz="2800" dirty="0" smtClean="0">
                <a:solidFill>
                  <a:srgbClr val="008000"/>
                </a:solidFill>
                <a:latin typeface="Calibri" charset="0"/>
                <a:sym typeface="Wingdings"/>
              </a:rPr>
              <a:t> fast</a:t>
            </a:r>
          </a:p>
          <a:p>
            <a:pPr marL="0" indent="0">
              <a:buNone/>
            </a:pPr>
            <a:r>
              <a:rPr lang="en-US" sz="2800" dirty="0" smtClean="0">
                <a:solidFill>
                  <a:srgbClr val="FF0000"/>
                </a:solidFill>
                <a:latin typeface="Calibri" charset="0"/>
                <a:sym typeface="Wingdings"/>
              </a:rPr>
              <a:t>    Row (buffer) miss: Access data from cell array  slow</a:t>
            </a:r>
            <a:endParaRPr lang="en-US" sz="2800" dirty="0">
              <a:solidFill>
                <a:srgbClr val="FF0000"/>
              </a:solidFill>
              <a:latin typeface="Calibri" charset="0"/>
            </a:endParaRPr>
          </a:p>
        </p:txBody>
      </p:sp>
      <p:grpSp>
        <p:nvGrpSpPr>
          <p:cNvPr id="17" name="Group 16"/>
          <p:cNvGrpSpPr>
            <a:grpSpLocks/>
          </p:cNvGrpSpPr>
          <p:nvPr/>
        </p:nvGrpSpPr>
        <p:grpSpPr bwMode="auto">
          <a:xfrm>
            <a:off x="3406890" y="5205814"/>
            <a:ext cx="1114608" cy="726905"/>
            <a:chOff x="3708726" y="5237800"/>
            <a:chExt cx="1113942" cy="726065"/>
          </a:xfrm>
        </p:grpSpPr>
        <p:cxnSp>
          <p:nvCxnSpPr>
            <p:cNvPr id="18" name="Straight Arrow Connector 17"/>
            <p:cNvCxnSpPr/>
            <p:nvPr/>
          </p:nvCxnSpPr>
          <p:spPr>
            <a:xfrm flipV="1">
              <a:off x="4212427"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2" name="TextBox 18"/>
            <p:cNvSpPr txBox="1">
              <a:spLocks noChangeArrowheads="1"/>
            </p:cNvSpPr>
            <p:nvPr/>
          </p:nvSpPr>
          <p:spPr bwMode="auto">
            <a:xfrm>
              <a:off x="3708726" y="5502734"/>
              <a:ext cx="1113942"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a:t>
              </a:r>
            </a:p>
          </p:txBody>
        </p:sp>
      </p:grpSp>
      <p:grpSp>
        <p:nvGrpSpPr>
          <p:cNvPr id="20" name="Group 19"/>
          <p:cNvGrpSpPr>
            <a:grpSpLocks/>
          </p:cNvGrpSpPr>
          <p:nvPr/>
        </p:nvGrpSpPr>
        <p:grpSpPr bwMode="auto">
          <a:xfrm>
            <a:off x="4458965" y="5215339"/>
            <a:ext cx="1423887" cy="726905"/>
            <a:chOff x="3551174" y="5237800"/>
            <a:chExt cx="1423449" cy="726065"/>
          </a:xfrm>
        </p:grpSpPr>
        <p:cxnSp>
          <p:nvCxnSpPr>
            <p:cNvPr id="21" name="Straight Arrow Connector 20"/>
            <p:cNvCxnSpPr/>
            <p:nvPr/>
          </p:nvCxnSpPr>
          <p:spPr>
            <a:xfrm flipV="1">
              <a:off x="4212574" y="5237800"/>
              <a:ext cx="0" cy="353603"/>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470" name="TextBox 21"/>
            <p:cNvSpPr txBox="1">
              <a:spLocks noChangeArrowheads="1"/>
            </p:cNvSpPr>
            <p:nvPr/>
          </p:nvSpPr>
          <p:spPr bwMode="auto">
            <a:xfrm>
              <a:off x="3551174"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X+1</a:t>
              </a:r>
            </a:p>
          </p:txBody>
        </p:sp>
      </p:grpSp>
      <p:grpSp>
        <p:nvGrpSpPr>
          <p:cNvPr id="16" name="Group 15"/>
          <p:cNvGrpSpPr/>
          <p:nvPr/>
        </p:nvGrpSpPr>
        <p:grpSpPr>
          <a:xfrm>
            <a:off x="3032919" y="1625160"/>
            <a:ext cx="3078162" cy="3074281"/>
            <a:chOff x="696913" y="2094042"/>
            <a:chExt cx="3078162" cy="3074281"/>
          </a:xfrm>
        </p:grpSpPr>
        <p:sp>
          <p:nvSpPr>
            <p:cNvPr id="3" name="Rectangle 2"/>
            <p:cNvSpPr/>
            <p:nvPr/>
          </p:nvSpPr>
          <p:spPr>
            <a:xfrm>
              <a:off x="712788" y="2106036"/>
              <a:ext cx="3062287" cy="30622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12" name="Straight Connector 11"/>
            <p:cNvCxnSpPr>
              <a:stCxn id="3" idx="0"/>
              <a:endCxn id="3" idx="2"/>
            </p:cNvCxnSpPr>
            <p:nvPr/>
          </p:nvCxnSpPr>
          <p:spPr>
            <a:xfrm>
              <a:off x="2243932"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2" name="Straight Connector 31"/>
            <p:cNvCxnSpPr>
              <a:stCxn id="3" idx="1"/>
              <a:endCxn id="3" idx="3"/>
            </p:cNvCxnSpPr>
            <p:nvPr/>
          </p:nvCxnSpPr>
          <p:spPr>
            <a:xfrm>
              <a:off x="712788" y="363718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5" name="Straight Connector 34"/>
            <p:cNvCxnSpPr/>
            <p:nvPr/>
          </p:nvCxnSpPr>
          <p:spPr>
            <a:xfrm>
              <a:off x="696913" y="2874125"/>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6" name="Straight Connector 35"/>
            <p:cNvCxnSpPr/>
            <p:nvPr/>
          </p:nvCxnSpPr>
          <p:spPr>
            <a:xfrm>
              <a:off x="712788" y="4397052"/>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7" name="Straight Connector 36"/>
            <p:cNvCxnSpPr/>
            <p:nvPr/>
          </p:nvCxnSpPr>
          <p:spPr>
            <a:xfrm>
              <a:off x="30077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8" name="Straight Connector 37"/>
            <p:cNvCxnSpPr/>
            <p:nvPr/>
          </p:nvCxnSpPr>
          <p:spPr>
            <a:xfrm>
              <a:off x="1466972"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9" name="Straight Connector 38"/>
            <p:cNvCxnSpPr/>
            <p:nvPr/>
          </p:nvCxnSpPr>
          <p:spPr>
            <a:xfrm>
              <a:off x="712788" y="2487613"/>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0" name="Straight Connector 39"/>
            <p:cNvCxnSpPr/>
            <p:nvPr/>
          </p:nvCxnSpPr>
          <p:spPr>
            <a:xfrm>
              <a:off x="712788" y="326131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1" name="Straight Connector 40"/>
            <p:cNvCxnSpPr/>
            <p:nvPr/>
          </p:nvCxnSpPr>
          <p:spPr>
            <a:xfrm>
              <a:off x="712788" y="4025227"/>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2" name="Straight Connector 41"/>
            <p:cNvCxnSpPr/>
            <p:nvPr/>
          </p:nvCxnSpPr>
          <p:spPr>
            <a:xfrm>
              <a:off x="696913" y="479723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3" name="Straight Connector 42"/>
            <p:cNvCxnSpPr/>
            <p:nvPr/>
          </p:nvCxnSpPr>
          <p:spPr>
            <a:xfrm>
              <a:off x="1086331"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4" name="Straight Connector 43"/>
            <p:cNvCxnSpPr/>
            <p:nvPr/>
          </p:nvCxnSpPr>
          <p:spPr>
            <a:xfrm>
              <a:off x="18501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5" name="Straight Connector 44"/>
            <p:cNvCxnSpPr/>
            <p:nvPr/>
          </p:nvCxnSpPr>
          <p:spPr>
            <a:xfrm>
              <a:off x="2613990"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6" name="Straight Connector 45"/>
            <p:cNvCxnSpPr/>
            <p:nvPr/>
          </p:nvCxnSpPr>
          <p:spPr>
            <a:xfrm>
              <a:off x="340079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grpSp>
      <p:sp>
        <p:nvSpPr>
          <p:cNvPr id="19" name="Rectangle 18"/>
          <p:cNvSpPr/>
          <p:nvPr/>
        </p:nvSpPr>
        <p:spPr>
          <a:xfrm>
            <a:off x="3048794" y="4844246"/>
            <a:ext cx="3062287" cy="3710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sp>
        <p:nvSpPr>
          <p:cNvPr id="50" name="Rectangle 49"/>
          <p:cNvSpPr/>
          <p:nvPr/>
        </p:nvSpPr>
        <p:spPr>
          <a:xfrm rot="5400000">
            <a:off x="1158224" y="2969534"/>
            <a:ext cx="3062287" cy="3735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5" name="Straight Connector 4"/>
          <p:cNvCxnSpPr>
            <a:stCxn id="2" idx="0"/>
          </p:cNvCxnSpPr>
          <p:nvPr/>
        </p:nvCxnSpPr>
        <p:spPr>
          <a:xfrm flipH="1">
            <a:off x="5745163" y="1352367"/>
            <a:ext cx="1707416" cy="0"/>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4454665" y="5212164"/>
            <a:ext cx="1423887" cy="726905"/>
            <a:chOff x="3546987" y="5237800"/>
            <a:chExt cx="1423449" cy="726065"/>
          </a:xfrm>
        </p:grpSpPr>
        <p:cxnSp>
          <p:nvCxnSpPr>
            <p:cNvPr id="28" name="Straight Arrow Connector 27"/>
            <p:cNvCxnSpPr/>
            <p:nvPr/>
          </p:nvCxnSpPr>
          <p:spPr>
            <a:xfrm flipV="1">
              <a:off x="4212688"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6" name="TextBox 28"/>
            <p:cNvSpPr txBox="1">
              <a:spLocks noChangeArrowheads="1"/>
            </p:cNvSpPr>
            <p:nvPr/>
          </p:nvSpPr>
          <p:spPr bwMode="auto">
            <a:xfrm>
              <a:off x="3546987"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X+1</a:t>
              </a:r>
            </a:p>
          </p:txBody>
        </p:sp>
      </p:grpSp>
      <p:grpSp>
        <p:nvGrpSpPr>
          <p:cNvPr id="10" name="Group 9"/>
          <p:cNvGrpSpPr>
            <a:grpSpLocks/>
          </p:cNvGrpSpPr>
          <p:nvPr/>
        </p:nvGrpSpPr>
        <p:grpSpPr bwMode="auto">
          <a:xfrm>
            <a:off x="3406072" y="5210576"/>
            <a:ext cx="1114608" cy="726905"/>
            <a:chOff x="3707904" y="5237800"/>
            <a:chExt cx="1113941" cy="726065"/>
          </a:xfrm>
        </p:grpSpPr>
        <p:cxnSp>
          <p:nvCxnSpPr>
            <p:cNvPr id="11" name="Straight Arrow Connector 10"/>
            <p:cNvCxnSpPr/>
            <p:nvPr/>
          </p:nvCxnSpPr>
          <p:spPr>
            <a:xfrm flipV="1">
              <a:off x="4212427" y="5237800"/>
              <a:ext cx="0" cy="35360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474" name="TextBox 11"/>
            <p:cNvSpPr txBox="1">
              <a:spLocks noChangeArrowheads="1"/>
            </p:cNvSpPr>
            <p:nvPr/>
          </p:nvSpPr>
          <p:spPr bwMode="auto">
            <a:xfrm>
              <a:off x="3707904" y="5502734"/>
              <a:ext cx="1113941"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a:t>
              </a:r>
            </a:p>
          </p:txBody>
        </p:sp>
      </p:grpSp>
      <p:sp>
        <p:nvSpPr>
          <p:cNvPr id="19461" name="Title 1"/>
          <p:cNvSpPr>
            <a:spLocks noGrp="1"/>
          </p:cNvSpPr>
          <p:nvPr>
            <p:ph type="title"/>
          </p:nvPr>
        </p:nvSpPr>
        <p:spPr/>
        <p:txBody>
          <a:bodyPr/>
          <a:lstStyle/>
          <a:p>
            <a:r>
              <a:rPr lang="en-US" dirty="0">
                <a:latin typeface="Times" charset="0"/>
                <a:cs typeface="Times" charset="0"/>
              </a:rPr>
              <a:t>Row </a:t>
            </a:r>
            <a:r>
              <a:rPr lang="en-US" dirty="0" smtClean="0">
                <a:latin typeface="Times" charset="0"/>
                <a:cs typeface="Times" charset="0"/>
              </a:rPr>
              <a:t>Buffers and Latency</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99A93F5D-CD0C-1B48-8489-E9263CC0D55B}" type="slidenum">
              <a:rPr lang="en-US">
                <a:solidFill>
                  <a:prstClr val="black">
                    <a:tint val="75000"/>
                  </a:prstClr>
                </a:solidFill>
                <a:latin typeface="Calibri"/>
              </a:rPr>
              <a:pPr>
                <a:defRPr/>
              </a:pPr>
              <a:t>61</a:t>
            </a:fld>
            <a:endParaRPr lang="en-US" dirty="0">
              <a:solidFill>
                <a:prstClr val="black">
                  <a:tint val="75000"/>
                </a:prstClr>
              </a:solidFill>
              <a:latin typeface="Calibri"/>
            </a:endParaRPr>
          </a:p>
        </p:txBody>
      </p:sp>
      <p:sp>
        <p:nvSpPr>
          <p:cNvPr id="8" name="Rectangle 7"/>
          <p:cNvSpPr/>
          <p:nvPr/>
        </p:nvSpPr>
        <p:spPr>
          <a:xfrm>
            <a:off x="2502596" y="1625159"/>
            <a:ext cx="373543" cy="3062287"/>
          </a:xfrm>
          <a:prstGeom prst="rect">
            <a:avLst/>
          </a:prstGeom>
          <a:ln/>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457200">
              <a:lnSpc>
                <a:spcPct val="70000"/>
              </a:lnSpc>
              <a:defRPr/>
            </a:pPr>
            <a:r>
              <a:rPr lang="en-US" sz="2400" dirty="0" smtClean="0">
                <a:solidFill>
                  <a:prstClr val="black"/>
                </a:solidFill>
                <a:latin typeface="Calibri"/>
              </a:rPr>
              <a:t>ROW ADDRESS</a:t>
            </a:r>
          </a:p>
        </p:txBody>
      </p:sp>
      <p:sp>
        <p:nvSpPr>
          <p:cNvPr id="9" name="Rectangle 8"/>
          <p:cNvSpPr/>
          <p:nvPr/>
        </p:nvSpPr>
        <p:spPr>
          <a:xfrm>
            <a:off x="3048795" y="3168298"/>
            <a:ext cx="3062286" cy="388047"/>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dirty="0">
                <a:solidFill>
                  <a:prstClr val="black"/>
                </a:solidFill>
                <a:latin typeface="Calibri"/>
              </a:rPr>
              <a:t>ROW DATA</a:t>
            </a:r>
          </a:p>
        </p:txBody>
      </p:sp>
      <p:sp>
        <p:nvSpPr>
          <p:cNvPr id="25" name="TextBox 24"/>
          <p:cNvSpPr txBox="1">
            <a:spLocks noChangeArrowheads="1"/>
          </p:cNvSpPr>
          <p:nvPr/>
        </p:nvSpPr>
        <p:spPr bwMode="auto">
          <a:xfrm>
            <a:off x="6366129" y="4804325"/>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FF0000"/>
                </a:solidFill>
              </a:rPr>
              <a:t>Row buffer miss!</a:t>
            </a:r>
          </a:p>
        </p:txBody>
      </p:sp>
      <p:sp>
        <p:nvSpPr>
          <p:cNvPr id="26" name="TextBox 25"/>
          <p:cNvSpPr txBox="1">
            <a:spLocks noChangeArrowheads="1"/>
          </p:cNvSpPr>
          <p:nvPr/>
        </p:nvSpPr>
        <p:spPr bwMode="auto">
          <a:xfrm>
            <a:off x="6366129" y="4794800"/>
            <a:ext cx="207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008000"/>
                </a:solidFill>
              </a:rPr>
              <a:t>Row buffer hit!</a:t>
            </a:r>
          </a:p>
        </p:txBody>
      </p:sp>
      <p:sp>
        <p:nvSpPr>
          <p:cNvPr id="30" name="Rectangle 29"/>
          <p:cNvSpPr/>
          <p:nvPr/>
        </p:nvSpPr>
        <p:spPr>
          <a:xfrm>
            <a:off x="7086720" y="1745356"/>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1" name="Rectangle 30"/>
          <p:cNvSpPr/>
          <p:nvPr/>
        </p:nvSpPr>
        <p:spPr>
          <a:xfrm>
            <a:off x="7086720" y="2288992"/>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 name="Oval 1"/>
          <p:cNvSpPr/>
          <p:nvPr/>
        </p:nvSpPr>
        <p:spPr>
          <a:xfrm>
            <a:off x="6717383" y="1352367"/>
            <a:ext cx="1470392" cy="1470392"/>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black">
                  <a:lumMod val="50000"/>
                  <a:lumOff val="50000"/>
                </a:prstClr>
              </a:solidFill>
              <a:latin typeface="Calibri"/>
            </a:endParaRPr>
          </a:p>
        </p:txBody>
      </p:sp>
      <p:cxnSp>
        <p:nvCxnSpPr>
          <p:cNvPr id="34" name="Straight Connector 33"/>
          <p:cNvCxnSpPr>
            <a:stCxn id="2" idx="5"/>
          </p:cNvCxnSpPr>
          <p:nvPr/>
        </p:nvCxnSpPr>
        <p:spPr>
          <a:xfrm flipH="1">
            <a:off x="6366129" y="2607425"/>
            <a:ext cx="1606312" cy="1302588"/>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14020" y="4883997"/>
            <a:ext cx="1567106"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Row buffer</a:t>
            </a:r>
            <a:endParaRPr lang="en-US" sz="2400" dirty="0">
              <a:solidFill>
                <a:prstClr val="black"/>
              </a:solidFill>
              <a:latin typeface="Calibri" charset="0"/>
              <a:ea typeface="ＭＳ Ｐゴシック" charset="0"/>
              <a:cs typeface="ＭＳ Ｐゴシック" charset="0"/>
            </a:endParaRPr>
          </a:p>
        </p:txBody>
      </p:sp>
      <p:sp>
        <p:nvSpPr>
          <p:cNvPr id="48" name="TextBox 47"/>
          <p:cNvSpPr txBox="1"/>
          <p:nvPr/>
        </p:nvSpPr>
        <p:spPr>
          <a:xfrm>
            <a:off x="3048795" y="2112855"/>
            <a:ext cx="3062287" cy="584775"/>
          </a:xfrm>
          <a:prstGeom prst="rect">
            <a:avLst/>
          </a:prstGeom>
          <a:noFill/>
        </p:spPr>
        <p:txBody>
          <a:bodyPr wrap="square" rtlCol="0">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CELL ARRAY</a:t>
            </a:r>
            <a:endParaRPr lang="en-US" sz="3200" dirty="0">
              <a:solidFill>
                <a:prstClr val="black"/>
              </a:solidFill>
              <a:latin typeface="Calibri"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386371089"/>
      </p:ext>
    </p:extLst>
  </p:cSld>
  <p:clrMapOvr>
    <a:masterClrMapping/>
  </p:clrMapOvr>
  <p:transition xmlns:p14="http://schemas.microsoft.com/office/powerpoint/2010/main" spd="slow" advTm="5373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2.67742E-6 -1.76471E-6 L 2.67742E-6 0.24525 " pathEditMode="relative" rAng="0" ptsTypes="AA">
                                      <p:cBhvr>
                                        <p:cTn id="31" dur="2000" fill="hold"/>
                                        <p:tgtEl>
                                          <p:spTgt spid="9"/>
                                        </p:tgtEl>
                                        <p:attrNameLst>
                                          <p:attrName>ppt_x</p:attrName>
                                          <p:attrName>ppt_y</p:attrName>
                                        </p:attrNameLst>
                                      </p:cBhvr>
                                      <p:rCtr x="0" y="1225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ppt_x"/>
                                          </p:val>
                                        </p:tav>
                                      </p:tavLst>
                                    </p:anim>
                                    <p:anim calcmode="lin" valueType="num">
                                      <p:cBhvr additive="base">
                                        <p:cTn id="44" dur="500"/>
                                        <p:tgtEl>
                                          <p:spTgt spid="17"/>
                                        </p:tgtEl>
                                        <p:attrNameLst>
                                          <p:attrName>ppt_y</p:attrName>
                                        </p:attrNameLst>
                                      </p:cBhvr>
                                      <p:tavLst>
                                        <p:tav tm="0">
                                          <p:val>
                                            <p:strVal val="ppt_y"/>
                                          </p:val>
                                        </p:tav>
                                        <p:tav tm="100000">
                                          <p:val>
                                            <p:strVal val="1+ppt_h/2"/>
                                          </p:val>
                                        </p:tav>
                                      </p:tavLst>
                                    </p:anim>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8" grpId="0" animBg="1"/>
      <p:bldP spid="9" grpId="0" animBg="1"/>
      <p:bldP spid="9" grpId="1" animBg="1"/>
      <p:bldP spid="25" grpId="0"/>
      <p:bldP spid="25" grpId="1"/>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smtClean="0">
                <a:latin typeface="Calibri" charset="0"/>
              </a:rPr>
              <a:t>[</a:t>
            </a:r>
            <a:r>
              <a:rPr lang="en-US" altLang="ja-JP" sz="2000" dirty="0" smtClean="0"/>
              <a:t>Lee</a:t>
            </a:r>
            <a:r>
              <a:rPr lang="en-US" altLang="ja-JP" sz="2000" dirty="0"/>
              <a:t>+ ISCA’09</a:t>
            </a:r>
            <a:r>
              <a:rPr lang="en-US" sz="2000" dirty="0" smtClean="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200"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62</a:t>
            </a:fld>
            <a:endParaRPr lang="en-US">
              <a:solidFill>
                <a:prstClr val="black">
                  <a:tint val="75000"/>
                </a:prstClr>
              </a:solidFill>
              <a:latin typeface="Calibri"/>
            </a:endParaRPr>
          </a:p>
        </p:txBody>
      </p:sp>
    </p:spTree>
    <p:extLst>
      <p:ext uri="{BB962C8B-B14F-4D97-AF65-F5344CB8AC3E}">
        <p14:creationId xmlns:p14="http://schemas.microsoft.com/office/powerpoint/2010/main" val="25836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RBL-Awareness: An Example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63</a:t>
            </a:fld>
            <a:endParaRPr lang="en-US">
              <a:solidFill>
                <a:prstClr val="black">
                  <a:tint val="75000"/>
                </a:prstClr>
              </a:solidFill>
              <a:latin typeface="Calibri"/>
            </a:endParaRPr>
          </a:p>
        </p:txBody>
      </p:sp>
      <p:sp>
        <p:nvSpPr>
          <p:cNvPr id="6" name="TextBox 5"/>
          <p:cNvSpPr txBox="1"/>
          <p:nvPr/>
        </p:nvSpPr>
        <p:spPr>
          <a:xfrm>
            <a:off x="457200" y="1417638"/>
            <a:ext cx="6789487" cy="584775"/>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endParaRPr lang="en-US" sz="3200" dirty="0">
              <a:solidFill>
                <a:prstClr val="black"/>
              </a:solidFill>
              <a:latin typeface="Calibri" charset="0"/>
              <a:ea typeface="ＭＳ Ｐゴシック" charset="0"/>
              <a:cs typeface="ＭＳ Ｐゴシック" charset="0"/>
            </a:endParaRPr>
          </a:p>
        </p:txBody>
      </p:sp>
      <p:grpSp>
        <p:nvGrpSpPr>
          <p:cNvPr id="11" name="Group 10"/>
          <p:cNvGrpSpPr/>
          <p:nvPr/>
        </p:nvGrpSpPr>
        <p:grpSpPr>
          <a:xfrm>
            <a:off x="1287314" y="2937323"/>
            <a:ext cx="6569372" cy="493952"/>
            <a:chOff x="1076023" y="3951619"/>
            <a:chExt cx="6569372" cy="493952"/>
          </a:xfrm>
        </p:grpSpPr>
        <p:sp>
          <p:nvSpPr>
            <p:cNvPr id="12" name="Rectangle 11"/>
            <p:cNvSpPr/>
            <p:nvPr/>
          </p:nvSpPr>
          <p:spPr>
            <a:xfrm>
              <a:off x="1076023"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14" name="Rectangle 13"/>
            <p:cNvSpPr/>
            <p:nvPr/>
          </p:nvSpPr>
          <p:spPr>
            <a:xfrm>
              <a:off x="2801300"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B</a:t>
              </a:r>
              <a:endParaRPr lang="en-US" sz="2400" b="1" dirty="0">
                <a:solidFill>
                  <a:prstClr val="black"/>
                </a:solidFill>
                <a:latin typeface="Calibri"/>
              </a:endParaRPr>
            </a:p>
          </p:txBody>
        </p:sp>
        <p:sp>
          <p:nvSpPr>
            <p:cNvPr id="15" name="Rectangle 14"/>
            <p:cNvSpPr/>
            <p:nvPr/>
          </p:nvSpPr>
          <p:spPr>
            <a:xfrm>
              <a:off x="4526577"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6251855"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D</a:t>
              </a:r>
              <a:endParaRPr lang="en-US" sz="2400" b="1" dirty="0">
                <a:solidFill>
                  <a:prstClr val="black"/>
                </a:solidFill>
                <a:latin typeface="Calibri"/>
              </a:endParaRPr>
            </a:p>
          </p:txBody>
        </p:sp>
      </p:grpSp>
    </p:spTree>
    <p:extLst>
      <p:ext uri="{BB962C8B-B14F-4D97-AF65-F5344CB8AC3E}">
        <p14:creationId xmlns:p14="http://schemas.microsoft.com/office/powerpoint/2010/main" val="394151212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RBL-Awareness: An Example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64</a:t>
            </a:fld>
            <a:endParaRPr lang="en-US">
              <a:solidFill>
                <a:prstClr val="black">
                  <a:tint val="75000"/>
                </a:prstClr>
              </a:solidFill>
              <a:latin typeface="Calibri"/>
            </a:endParaRPr>
          </a:p>
        </p:txBody>
      </p:sp>
      <p:sp>
        <p:nvSpPr>
          <p:cNvPr id="6" name="TextBox 5"/>
          <p:cNvSpPr txBox="1"/>
          <p:nvPr/>
        </p:nvSpPr>
        <p:spPr>
          <a:xfrm>
            <a:off x="457200" y="1417638"/>
            <a:ext cx="6824753"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with different row buffer localities (RBL)</a:t>
            </a:r>
            <a:endParaRPr lang="en-US" sz="3200" dirty="0">
              <a:solidFill>
                <a:prstClr val="black"/>
              </a:solidFill>
              <a:latin typeface="Calibri" charset="0"/>
              <a:ea typeface="ＭＳ Ｐゴシック" charset="0"/>
              <a:cs typeface="ＭＳ Ｐゴシック" charset="0"/>
            </a:endParaRPr>
          </a:p>
        </p:txBody>
      </p:sp>
      <p:sp>
        <p:nvSpPr>
          <p:cNvPr id="7" name="Rectangle 6"/>
          <p:cNvSpPr/>
          <p:nvPr/>
        </p:nvSpPr>
        <p:spPr>
          <a:xfrm>
            <a:off x="1287314" y="2937323"/>
            <a:ext cx="1393540" cy="4939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8" name="Rectangle 7"/>
          <p:cNvSpPr/>
          <p:nvPr/>
        </p:nvSpPr>
        <p:spPr>
          <a:xfrm>
            <a:off x="3012591" y="2937323"/>
            <a:ext cx="1393540" cy="4939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9" name="Rectangle 8"/>
          <p:cNvSpPr/>
          <p:nvPr/>
        </p:nvSpPr>
        <p:spPr>
          <a:xfrm>
            <a:off x="4737868" y="2937323"/>
            <a:ext cx="1393540" cy="493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0" name="Rectangle 9"/>
          <p:cNvSpPr/>
          <p:nvPr/>
        </p:nvSpPr>
        <p:spPr>
          <a:xfrm>
            <a:off x="6463146" y="2937323"/>
            <a:ext cx="1393540" cy="4939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3" name="Rounded Rectangle 2"/>
          <p:cNvSpPr/>
          <p:nvPr/>
        </p:nvSpPr>
        <p:spPr>
          <a:xfrm>
            <a:off x="1141797" y="2790891"/>
            <a:ext cx="3401238" cy="812185"/>
          </a:xfrm>
          <a:prstGeom prst="round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2" name="Rounded Rectangle 11"/>
          <p:cNvSpPr/>
          <p:nvPr/>
        </p:nvSpPr>
        <p:spPr>
          <a:xfrm>
            <a:off x="4594351" y="2790891"/>
            <a:ext cx="3411059" cy="812185"/>
          </a:xfrm>
          <a:prstGeom prst="roundRect">
            <a:avLst/>
          </a:pr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4" name="TextBox 13"/>
          <p:cNvSpPr txBox="1"/>
          <p:nvPr/>
        </p:nvSpPr>
        <p:spPr>
          <a:xfrm>
            <a:off x="1684551" y="3692581"/>
            <a:ext cx="2250423"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FF0000"/>
                </a:solidFill>
                <a:latin typeface="Calibri" charset="0"/>
                <a:ea typeface="ＭＳ Ｐゴシック" charset="0"/>
                <a:cs typeface="ＭＳ Ｐゴシック" charset="0"/>
              </a:rPr>
              <a:t>Low RBL</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a:t>
            </a:r>
            <a:r>
              <a:rPr lang="en-US" sz="2400" dirty="0" smtClean="0">
                <a:solidFill>
                  <a:srgbClr val="FF0000"/>
                </a:solidFill>
                <a:latin typeface="Calibri" charset="0"/>
                <a:ea typeface="ＭＳ Ｐゴシック" charset="0"/>
                <a:cs typeface="ＭＳ Ｐゴシック" charset="0"/>
              </a:rPr>
              <a:t>Frequently miss</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15" name="TextBox 14"/>
          <p:cNvSpPr txBox="1"/>
          <p:nvPr/>
        </p:nvSpPr>
        <p:spPr>
          <a:xfrm>
            <a:off x="5290892" y="3692581"/>
            <a:ext cx="2029209"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008000"/>
                </a:solidFill>
                <a:latin typeface="Calibri" charset="0"/>
                <a:ea typeface="ＭＳ Ｐゴシック" charset="0"/>
                <a:cs typeface="ＭＳ Ｐゴシック" charset="0"/>
              </a:rPr>
              <a:t>High RBL</a:t>
            </a:r>
            <a:endParaRPr lang="en-US" sz="4400" dirty="0">
              <a:solidFill>
                <a:srgbClr val="FF0000"/>
              </a:solidFill>
              <a:latin typeface="Calibri" charset="0"/>
              <a:ea typeface="ＭＳ Ｐゴシック" charset="0"/>
              <a:cs typeface="ＭＳ Ｐゴシック" charset="0"/>
            </a:endParaRPr>
          </a:p>
          <a:p>
            <a:pPr algn="ctr" defTabSz="457200" fontAlgn="base">
              <a:spcBef>
                <a:spcPct val="0"/>
              </a:spcBef>
              <a:spcAft>
                <a:spcPct val="0"/>
              </a:spcAft>
            </a:pPr>
            <a:r>
              <a:rPr lang="en-US" sz="2400" dirty="0">
                <a:solidFill>
                  <a:prstClr val="black"/>
                </a:solidFill>
                <a:latin typeface="Calibri" charset="0"/>
                <a:ea typeface="ＭＳ Ｐゴシック" charset="0"/>
                <a:cs typeface="ＭＳ Ｐゴシック" charset="0"/>
              </a:rPr>
              <a:t>(</a:t>
            </a:r>
            <a:r>
              <a:rPr lang="en-US" sz="2400" dirty="0">
                <a:solidFill>
                  <a:srgbClr val="008000"/>
                </a:solidFill>
                <a:latin typeface="Calibri" charset="0"/>
                <a:ea typeface="ＭＳ Ｐゴシック" charset="0"/>
                <a:cs typeface="ＭＳ Ｐゴシック" charset="0"/>
              </a:rPr>
              <a:t>Frequently </a:t>
            </a:r>
            <a:r>
              <a:rPr lang="en-US" sz="2400" dirty="0" smtClean="0">
                <a:solidFill>
                  <a:srgbClr val="008000"/>
                </a:solidFill>
                <a:latin typeface="Calibri" charset="0"/>
                <a:ea typeface="ＭＳ Ｐゴシック" charset="0"/>
                <a:cs typeface="ＭＳ Ｐゴシック" charset="0"/>
              </a:rPr>
              <a:t>hit</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5" name="TextBox 4"/>
          <p:cNvSpPr txBox="1"/>
          <p:nvPr/>
        </p:nvSpPr>
        <p:spPr>
          <a:xfrm>
            <a:off x="715077" y="5370450"/>
            <a:ext cx="7682163" cy="1077218"/>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1: RBL-</a:t>
            </a:r>
            <a:r>
              <a:rPr lang="en-US" sz="3200" i="1" dirty="0" smtClean="0">
                <a:solidFill>
                  <a:prstClr val="black"/>
                </a:solidFill>
                <a:latin typeface="Calibri" charset="0"/>
                <a:ea typeface="ＭＳ Ｐゴシック" charset="0"/>
                <a:cs typeface="ＭＳ Ｐゴシック" charset="0"/>
              </a:rPr>
              <a:t>Unaware</a:t>
            </a:r>
            <a:r>
              <a:rPr lang="en-US" sz="3200" dirty="0" smtClean="0">
                <a:solidFill>
                  <a:prstClr val="black"/>
                </a:solidFill>
                <a:latin typeface="Calibri" charset="0"/>
                <a:ea typeface="ＭＳ Ｐゴシック" charset="0"/>
                <a:cs typeface="ＭＳ Ｐゴシック" charset="0"/>
              </a:rPr>
              <a:t> Policy (state-of-the-art)</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2: </a:t>
            </a:r>
            <a:r>
              <a:rPr lang="en-US" sz="3200" dirty="0" smtClean="0">
                <a:solidFill>
                  <a:srgbClr val="0000FF"/>
                </a:solidFill>
                <a:latin typeface="Calibri" charset="0"/>
                <a:ea typeface="ＭＳ Ｐゴシック" charset="0"/>
                <a:cs typeface="ＭＳ Ｐゴシック" charset="0"/>
              </a:rPr>
              <a:t>RBL-Aware Policy (RBLA)</a:t>
            </a:r>
            <a:endParaRPr lang="en-US" sz="32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590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RBL-</a:t>
            </a:r>
            <a:r>
              <a:rPr lang="en-US" i="1" dirty="0" smtClean="0"/>
              <a:t>Unaware </a:t>
            </a:r>
            <a:r>
              <a:rPr lang="en-US" dirty="0" smtClean="0"/>
              <a:t>Policy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65</a:t>
            </a:fld>
            <a:endParaRPr lang="en-US">
              <a:solidFill>
                <a:prstClr val="black">
                  <a:tint val="75000"/>
                </a:prstClr>
              </a:solidFill>
              <a:latin typeface="Calibri"/>
            </a:endParaRPr>
          </a:p>
        </p:txBody>
      </p:sp>
      <p:sp>
        <p:nvSpPr>
          <p:cNvPr id="5" name="TextBox 4"/>
          <p:cNvSpPr txBox="1"/>
          <p:nvPr/>
        </p:nvSpPr>
        <p:spPr>
          <a:xfrm>
            <a:off x="457200" y="1393556"/>
            <a:ext cx="7339766"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prstClr val="black"/>
                </a:solidFill>
                <a:latin typeface="Calibri" charset="0"/>
                <a:ea typeface="ＭＳ Ｐゴシック" charset="0"/>
                <a:cs typeface="ＭＳ Ｐゴシック" charset="0"/>
              </a:rPr>
              <a:t>row buffer locality-</a:t>
            </a:r>
            <a:r>
              <a:rPr lang="en-US" sz="3200" b="1" i="1" dirty="0" smtClean="0">
                <a:solidFill>
                  <a:prstClr val="black"/>
                </a:solidFill>
                <a:latin typeface="Calibri" charset="0"/>
                <a:ea typeface="ＭＳ Ｐゴシック" charset="0"/>
                <a:cs typeface="ＭＳ Ｐゴシック" charset="0"/>
              </a:rPr>
              <a:t>unaware </a:t>
            </a:r>
            <a:r>
              <a:rPr lang="en-US" sz="3200" dirty="0" smtClean="0">
                <a:solidFill>
                  <a:prstClr val="black"/>
                </a:solidFill>
                <a:latin typeface="Calibri" charset="0"/>
                <a:ea typeface="ＭＳ Ｐゴシック" charset="0"/>
                <a:cs typeface="ＭＳ Ｐゴシック" charset="0"/>
              </a:rPr>
              <a:t>policy could</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place these rows in the following manner</a:t>
            </a:r>
            <a:endParaRPr lang="en-US" sz="3200" dirty="0">
              <a:solidFill>
                <a:prstClr val="black"/>
              </a:solidFill>
              <a:latin typeface="Calibri" charset="0"/>
              <a:ea typeface="ＭＳ Ｐゴシック" charset="0"/>
              <a:cs typeface="ＭＳ Ｐゴシック" charset="0"/>
            </a:endParaRPr>
          </a:p>
        </p:txBody>
      </p:sp>
      <p:sp>
        <p:nvSpPr>
          <p:cNvPr id="6" name="Rectangle 5"/>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7" name="Rectangle 6"/>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a:solidFill>
                  <a:srgbClr val="008000"/>
                </a:solidFill>
              </a:rPr>
              <a:t>H</a:t>
            </a:r>
            <a:r>
              <a:rPr lang="en-US" sz="2400" dirty="0" smtClean="0">
                <a:solidFill>
                  <a:srgbClr val="008000"/>
                </a:solidFill>
              </a:rPr>
              <a:t>igh RBL</a:t>
            </a:r>
            <a:r>
              <a:rPr lang="en-US" sz="2400" dirty="0" smtClean="0">
                <a:solidFill>
                  <a:prstClr val="black"/>
                </a:solidFill>
              </a:rPr>
              <a:t>)</a:t>
            </a:r>
          </a:p>
        </p:txBody>
      </p:sp>
      <p:sp>
        <p:nvSpPr>
          <p:cNvPr id="9" name="TextBox 26"/>
          <p:cNvSpPr txBox="1">
            <a:spLocks noChangeArrowheads="1"/>
          </p:cNvSpPr>
          <p:nvPr/>
        </p:nvSpPr>
        <p:spPr bwMode="auto">
          <a:xfrm>
            <a:off x="5844944" y="3995661"/>
            <a:ext cx="14165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a:solidFill>
                  <a:srgbClr val="FF0000"/>
                </a:solidFill>
              </a:rPr>
              <a:t>L</a:t>
            </a:r>
            <a:r>
              <a:rPr lang="en-US" sz="2400" dirty="0" smtClean="0">
                <a:solidFill>
                  <a:srgbClr val="FF0000"/>
                </a:solidFill>
              </a:rPr>
              <a:t>ow RBL</a:t>
            </a:r>
            <a:r>
              <a:rPr lang="en-US" sz="2400" dirty="0" smtClean="0">
                <a:solidFill>
                  <a:prstClr val="black"/>
                </a:solidFill>
              </a:rPr>
              <a:t>)</a:t>
            </a:r>
            <a:endParaRPr lang="en-US" sz="2400" dirty="0">
              <a:solidFill>
                <a:prstClr val="black"/>
              </a:solidFill>
            </a:endParaRPr>
          </a:p>
        </p:txBody>
      </p:sp>
      <p:sp>
        <p:nvSpPr>
          <p:cNvPr id="15" name="Rectangle 14"/>
          <p:cNvSpPr/>
          <p:nvPr/>
        </p:nvSpPr>
        <p:spPr>
          <a:xfrm>
            <a:off x="1444327"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1444327"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19" name="Rectangle 18"/>
          <p:cNvSpPr/>
          <p:nvPr/>
        </p:nvSpPr>
        <p:spPr>
          <a:xfrm>
            <a:off x="5405933"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0" name="Rectangle 19"/>
          <p:cNvSpPr/>
          <p:nvPr/>
        </p:nvSpPr>
        <p:spPr>
          <a:xfrm>
            <a:off x="5405933"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Tree>
    <p:extLst>
      <p:ext uri="{BB962C8B-B14F-4D97-AF65-F5344CB8AC3E}">
        <p14:creationId xmlns:p14="http://schemas.microsoft.com/office/powerpoint/2010/main" val="121186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5" grpId="0" animBg="1"/>
      <p:bldP spid="16" grpId="0" animBg="1"/>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879" y="3921424"/>
            <a:ext cx="7632833" cy="523220"/>
          </a:xfrm>
          <a:prstGeom prst="rect">
            <a:avLst/>
          </a:prstGeom>
          <a:noFill/>
        </p:spPr>
        <p:txBody>
          <a:bodyPr wrap="square" rtlCol="0">
            <a:spAutoFit/>
          </a:bodyPr>
          <a:lstStyle/>
          <a:p>
            <a:pP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RBL-</a:t>
            </a:r>
            <a:r>
              <a:rPr lang="en-US" sz="2800" i="1" dirty="0">
                <a:solidFill>
                  <a:prstClr val="black"/>
                </a:solidFill>
                <a:latin typeface="Calibri" charset="0"/>
                <a:ea typeface="ＭＳ Ｐゴシック" charset="0"/>
                <a:cs typeface="ＭＳ Ｐゴシック" charset="0"/>
              </a:rPr>
              <a:t>Unaware</a:t>
            </a:r>
            <a:r>
              <a:rPr lang="en-US" sz="2800" dirty="0">
                <a:solidFill>
                  <a:prstClr val="black"/>
                </a:solidFill>
                <a:latin typeface="Calibri" charset="0"/>
                <a:ea typeface="ＭＳ Ｐゴシック" charset="0"/>
                <a:cs typeface="ＭＳ Ｐゴシック" charset="0"/>
              </a:rPr>
              <a:t>:  </a:t>
            </a:r>
            <a:r>
              <a:rPr lang="en-US" sz="2800" dirty="0">
                <a:solidFill>
                  <a:srgbClr val="0000FF"/>
                </a:solidFill>
                <a:latin typeface="Calibri" charset="0"/>
                <a:ea typeface="ＭＳ Ｐゴシック" charset="0"/>
                <a:cs typeface="ＭＳ Ｐゴシック" charset="0"/>
              </a:rPr>
              <a:t> Stall time is 6 PCM device accesses</a:t>
            </a:r>
          </a:p>
        </p:txBody>
      </p:sp>
      <p:cxnSp>
        <p:nvCxnSpPr>
          <p:cNvPr id="25" name="Straight Connector 24"/>
          <p:cNvCxnSpPr/>
          <p:nvPr/>
        </p:nvCxnSpPr>
        <p:spPr>
          <a:xfrm>
            <a:off x="8825760"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09184"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Case 1: RBL-</a:t>
            </a:r>
            <a:r>
              <a:rPr lang="en-US" i="1" dirty="0" smtClean="0"/>
              <a:t>Unaware </a:t>
            </a:r>
            <a:r>
              <a:rPr lang="en-US" dirty="0"/>
              <a:t>Policy</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66</a:t>
            </a:fld>
            <a:endParaRPr lang="en-US">
              <a:solidFill>
                <a:prstClr val="black">
                  <a:tint val="75000"/>
                </a:prstClr>
              </a:solidFill>
              <a:latin typeface="Calibri"/>
            </a:endParaRPr>
          </a:p>
        </p:txBody>
      </p:sp>
      <p:sp>
        <p:nvSpPr>
          <p:cNvPr id="8"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9"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467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Case 2: RBL-Aware Policy (RBLA)</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67</a:t>
            </a:fld>
            <a:endParaRPr lang="en-US" dirty="0">
              <a:solidFill>
                <a:prstClr val="black">
                  <a:tint val="75000"/>
                </a:prstClr>
              </a:solidFill>
              <a:latin typeface="Calibri"/>
            </a:endParaRPr>
          </a:p>
        </p:txBody>
      </p:sp>
      <p:sp>
        <p:nvSpPr>
          <p:cNvPr id="5" name="TextBox 4"/>
          <p:cNvSpPr txBox="1"/>
          <p:nvPr/>
        </p:nvSpPr>
        <p:spPr>
          <a:xfrm>
            <a:off x="457200" y="1393556"/>
            <a:ext cx="7058792"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srgbClr val="0000FF"/>
                </a:solidFill>
                <a:latin typeface="Calibri" charset="0"/>
                <a:ea typeface="ＭＳ Ｐゴシック" charset="0"/>
                <a:cs typeface="ＭＳ Ｐゴシック" charset="0"/>
              </a:rPr>
              <a:t>row buffer locality-aware</a:t>
            </a:r>
            <a:r>
              <a:rPr lang="en-US" sz="3200" b="1" dirty="0" smtClean="0">
                <a:solidFill>
                  <a:prstClr val="black"/>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policy would</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place these rows in the </a:t>
            </a:r>
            <a:r>
              <a:rPr lang="en-US" sz="3200" b="1" dirty="0" smtClean="0">
                <a:solidFill>
                  <a:srgbClr val="0000FF"/>
                </a:solidFill>
                <a:latin typeface="Calibri" charset="0"/>
                <a:ea typeface="ＭＳ Ｐゴシック" charset="0"/>
                <a:cs typeface="ＭＳ Ｐゴシック" charset="0"/>
              </a:rPr>
              <a:t>opposite</a:t>
            </a:r>
            <a:r>
              <a:rPr lang="en-US" sz="3200" dirty="0" smtClean="0">
                <a:solidFill>
                  <a:srgbClr val="0000FF"/>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manner</a:t>
            </a:r>
            <a:endParaRPr lang="en-US" sz="3200" dirty="0">
              <a:solidFill>
                <a:prstClr val="black"/>
              </a:solidFill>
              <a:latin typeface="Calibri" charset="0"/>
              <a:ea typeface="ＭＳ Ｐゴシック" charset="0"/>
              <a:cs typeface="ＭＳ Ｐゴシック" charset="0"/>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9" name="TextBox 26"/>
          <p:cNvSpPr txBox="1">
            <a:spLocks noChangeArrowheads="1"/>
          </p:cNvSpPr>
          <p:nvPr/>
        </p:nvSpPr>
        <p:spPr bwMode="auto">
          <a:xfrm>
            <a:off x="5816316" y="3995661"/>
            <a:ext cx="147378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605307" y="5249158"/>
            <a:ext cx="3979572"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a:t>
            </a:r>
            <a:r>
              <a:rPr lang="en-US" sz="2400" dirty="0" smtClean="0">
                <a:solidFill>
                  <a:prstClr val="black"/>
                </a:solidFill>
                <a:latin typeface="Calibri" charset="0"/>
                <a:ea typeface="ＭＳ Ｐゴシック" charset="0"/>
                <a:cs typeface="ＭＳ Ｐゴシック" charset="0"/>
              </a:rPr>
              <a:t> lower row buffer </a:t>
            </a:r>
            <a:r>
              <a:rPr lang="en-US" sz="2400" dirty="0" smtClean="0">
                <a:solidFill>
                  <a:srgbClr val="FF0000"/>
                </a:solidFill>
                <a:latin typeface="Calibri" charset="0"/>
                <a:ea typeface="ＭＳ Ｐゴシック" charset="0"/>
                <a:cs typeface="ＭＳ Ｐゴシック" charset="0"/>
              </a:rPr>
              <a:t>miss</a:t>
            </a:r>
            <a:r>
              <a:rPr lang="en-US" sz="2400" dirty="0" smtClean="0">
                <a:solidFill>
                  <a:prstClr val="black"/>
                </a:solidFill>
                <a:latin typeface="Calibri" charset="0"/>
                <a:ea typeface="ＭＳ Ｐゴシック" charset="0"/>
                <a:cs typeface="ＭＳ Ｐゴシック" charset="0"/>
              </a:rPr>
              <a:t> latency of DRAM</a:t>
            </a:r>
            <a:endParaRPr lang="en-US" sz="2400" dirty="0">
              <a:solidFill>
                <a:prstClr val="black"/>
              </a:solidFill>
              <a:latin typeface="Calibri" charset="0"/>
              <a:ea typeface="ＭＳ Ｐゴシック" charset="0"/>
              <a:cs typeface="ＭＳ Ｐゴシック" charset="0"/>
            </a:endParaRPr>
          </a:p>
        </p:txBody>
      </p:sp>
      <p:sp>
        <p:nvSpPr>
          <p:cNvPr id="19" name="TextBox 18"/>
          <p:cNvSpPr txBox="1"/>
          <p:nvPr/>
        </p:nvSpPr>
        <p:spPr>
          <a:xfrm>
            <a:off x="4708609" y="5249158"/>
            <a:ext cx="3682824"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 low row buffer </a:t>
            </a:r>
            <a:r>
              <a:rPr lang="en-US" sz="2400" dirty="0" smtClean="0">
                <a:solidFill>
                  <a:srgbClr val="008000"/>
                </a:solidFill>
                <a:latin typeface="Calibri" charset="0"/>
                <a:ea typeface="ＭＳ Ｐゴシック" charset="0"/>
                <a:cs typeface="ＭＳ Ｐゴシック" charset="0"/>
                <a:sym typeface="Wingdings"/>
              </a:rPr>
              <a:t>hit</a:t>
            </a:r>
            <a:r>
              <a:rPr lang="en-US" sz="2400" dirty="0" smtClean="0">
                <a:solidFill>
                  <a:prstClr val="black"/>
                </a:solidFill>
                <a:latin typeface="Calibri" charset="0"/>
                <a:ea typeface="ＭＳ Ｐゴシック" charset="0"/>
                <a:cs typeface="ＭＳ Ｐゴシック" charset="0"/>
                <a:sym typeface="Wingdings"/>
              </a:rPr>
              <a:t> latency of PCM</a:t>
            </a:r>
            <a:endParaRPr lang="en-US" sz="2400" dirty="0">
              <a:solidFill>
                <a:prstClr val="black"/>
              </a:solidFill>
              <a:latin typeface="Calibri" charset="0"/>
              <a:ea typeface="ＭＳ Ｐゴシック" charset="0"/>
              <a:cs typeface="ＭＳ Ｐゴシック" charset="0"/>
            </a:endParaRPr>
          </a:p>
        </p:txBody>
      </p:sp>
      <p:sp>
        <p:nvSpPr>
          <p:cNvPr id="20" name="Rectangle 19"/>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1" name="Rectangle 20"/>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2" name="Rectangle 21"/>
          <p:cNvSpPr/>
          <p:nvPr/>
        </p:nvSpPr>
        <p:spPr>
          <a:xfrm>
            <a:off x="1444327"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3" name="Rectangle 22"/>
          <p:cNvSpPr/>
          <p:nvPr/>
        </p:nvSpPr>
        <p:spPr>
          <a:xfrm>
            <a:off x="1444327"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24" name="Rectangle 23"/>
          <p:cNvSpPr/>
          <p:nvPr/>
        </p:nvSpPr>
        <p:spPr>
          <a:xfrm>
            <a:off x="5405933"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25" name="Rectangle 24"/>
          <p:cNvSpPr/>
          <p:nvPr/>
        </p:nvSpPr>
        <p:spPr>
          <a:xfrm>
            <a:off x="5405933"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Tree>
    <p:extLst>
      <p:ext uri="{BB962C8B-B14F-4D97-AF65-F5344CB8AC3E}">
        <p14:creationId xmlns:p14="http://schemas.microsoft.com/office/powerpoint/2010/main" val="388998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19" grpId="0"/>
      <p:bldP spid="20" grpId="0" animBg="1"/>
      <p:bldP spid="21" grpId="0" animBg="1"/>
      <p:bldP spid="22" grpId="0" animBg="1"/>
      <p:bldP spid="23" grpId="0" animBg="1"/>
      <p:bldP spid="24" grpId="0" animBg="1"/>
      <p:bldP spid="2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9649" y="5451218"/>
            <a:ext cx="1740681"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srgbClr val="008000"/>
                </a:solidFill>
                <a:latin typeface="Calibri" charset="0"/>
                <a:ea typeface="ＭＳ Ｐゴシック" charset="0"/>
                <a:cs typeface="ＭＳ Ｐゴシック" charset="0"/>
              </a:rPr>
              <a:t>Saved cycles</a:t>
            </a:r>
            <a:endParaRPr lang="en-US" sz="2400" dirty="0">
              <a:solidFill>
                <a:srgbClr val="008000"/>
              </a:solidFill>
              <a:latin typeface="Calibri" charset="0"/>
              <a:ea typeface="ＭＳ Ｐゴシック" charset="0"/>
              <a:cs typeface="ＭＳ Ｐゴシック" charset="0"/>
            </a:endParaRPr>
          </a:p>
        </p:txBody>
      </p:sp>
      <p:cxnSp>
        <p:nvCxnSpPr>
          <p:cNvPr id="72" name="Straight Connector 71"/>
          <p:cNvCxnSpPr/>
          <p:nvPr/>
        </p:nvCxnSpPr>
        <p:spPr>
          <a:xfrm>
            <a:off x="8825760" y="2470669"/>
            <a:ext cx="0" cy="3442214"/>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903344" y="2470669"/>
            <a:ext cx="584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08594" y="2470669"/>
            <a:ext cx="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52"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a:xfrm>
            <a:off x="457200" y="274638"/>
            <a:ext cx="8686800" cy="1143000"/>
          </a:xfrm>
        </p:spPr>
        <p:txBody>
          <a:bodyPr/>
          <a:lstStyle/>
          <a:p>
            <a:r>
              <a:rPr lang="en-US" dirty="0"/>
              <a:t>Case 2: RBL-Aware Policy (RBLA)</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68</a:t>
            </a:fld>
            <a:endParaRPr lang="en-US">
              <a:solidFill>
                <a:prstClr val="black">
                  <a:tint val="75000"/>
                </a:prstClr>
              </a:solidFill>
              <a:latin typeface="Calibri"/>
            </a:endParaRPr>
          </a:p>
        </p:txBody>
      </p:sp>
      <p:sp>
        <p:nvSpPr>
          <p:cNvPr id="10" name="Rectangle 9"/>
          <p:cNvSpPr/>
          <p:nvPr/>
        </p:nvSpPr>
        <p:spPr>
          <a:xfrm>
            <a:off x="2903344" y="4626430"/>
            <a:ext cx="666868"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576052" y="4626430"/>
            <a:ext cx="666868"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3344" y="5236321"/>
            <a:ext cx="986096"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527896" y="5236321"/>
            <a:ext cx="986096"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889440"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4208668"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5513992"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826006"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238577" y="4626430"/>
            <a:ext cx="642799"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4881376" y="4628963"/>
            <a:ext cx="63845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5519832" y="4626430"/>
            <a:ext cx="63261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6152448" y="4626429"/>
            <a:ext cx="63261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5887766"/>
            <a:ext cx="3875880"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08594" y="5887766"/>
            <a:ext cx="2040696" cy="0"/>
          </a:xfrm>
          <a:prstGeom prst="straightConnector1">
            <a:avLst/>
          </a:prstGeom>
          <a:ln w="38100" cmpd="sng">
            <a:solidFill>
              <a:srgbClr val="008000"/>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26"/>
          <p:cNvSpPr txBox="1">
            <a:spLocks noChangeArrowheads="1"/>
          </p:cNvSpPr>
          <p:nvPr/>
        </p:nvSpPr>
        <p:spPr bwMode="auto">
          <a:xfrm>
            <a:off x="180299" y="4551472"/>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54" name="TextBox 26"/>
          <p:cNvSpPr txBox="1">
            <a:spLocks noChangeArrowheads="1"/>
          </p:cNvSpPr>
          <p:nvPr/>
        </p:nvSpPr>
        <p:spPr bwMode="auto">
          <a:xfrm>
            <a:off x="180300" y="515883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cxnSp>
        <p:nvCxnSpPr>
          <p:cNvPr id="56" name="Straight Arrow Connector 5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
        <p:nvSpPr>
          <p:cNvPr id="59" name="Rectangle 58"/>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0" name="Rectangle 59"/>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1" name="Rectangle 60"/>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2" name="Rectangle 61"/>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3" name="Rectangle 62"/>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4" name="Rectangle 63"/>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5" name="Rectangle 64"/>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6" name="Rectangle 65"/>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7" name="Rectangle 66"/>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8" name="Rectangle 67"/>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9" name="Rectangle 68"/>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70" name="Rectangle 69"/>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cxnSp>
        <p:nvCxnSpPr>
          <p:cNvPr id="73" name="Straight Arrow Connector 72"/>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99879" y="3921424"/>
            <a:ext cx="8130299"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RBL-</a:t>
            </a:r>
            <a:r>
              <a:rPr lang="en-US" sz="2800" i="1" dirty="0" smtClean="0">
                <a:solidFill>
                  <a:prstClr val="black"/>
                </a:solidFill>
                <a:latin typeface="Calibri" charset="0"/>
                <a:ea typeface="ＭＳ Ｐゴシック" charset="0"/>
                <a:cs typeface="ＭＳ Ｐゴシック" charset="0"/>
              </a:rPr>
              <a:t>Unaware</a:t>
            </a:r>
            <a:r>
              <a:rPr lang="en-US" sz="2800" dirty="0" smtClean="0">
                <a:solidFill>
                  <a:prstClr val="black"/>
                </a:solidFill>
                <a:latin typeface="Calibri" charset="0"/>
                <a:ea typeface="ＭＳ Ｐゴシック" charset="0"/>
                <a:cs typeface="ＭＳ Ｐゴシック" charset="0"/>
              </a:rPr>
              <a:t>:  </a:t>
            </a:r>
            <a:r>
              <a:rPr lang="en-US" sz="2800" dirty="0" smtClean="0">
                <a:solidFill>
                  <a:srgbClr val="0000FF"/>
                </a:solidFill>
                <a:latin typeface="Calibri" charset="0"/>
                <a:ea typeface="ＭＳ Ｐゴシック" charset="0"/>
                <a:cs typeface="ＭＳ Ｐゴシック" charset="0"/>
              </a:rPr>
              <a:t> Stall time is 6 PCM device accesses</a:t>
            </a:r>
            <a:endParaRPr lang="en-US" sz="2800" dirty="0">
              <a:solidFill>
                <a:srgbClr val="0000FF"/>
              </a:solidFill>
              <a:latin typeface="Calibri" charset="0"/>
              <a:ea typeface="ＭＳ Ｐゴシック" charset="0"/>
              <a:cs typeface="ＭＳ Ｐゴシック" charset="0"/>
            </a:endParaRPr>
          </a:p>
        </p:txBody>
      </p:sp>
      <p:sp>
        <p:nvSpPr>
          <p:cNvPr id="90" name="TextBox 89"/>
          <p:cNvSpPr txBox="1"/>
          <p:nvPr/>
        </p:nvSpPr>
        <p:spPr>
          <a:xfrm>
            <a:off x="1107582" y="5912883"/>
            <a:ext cx="774170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srgbClr val="0000FF"/>
                </a:solidFill>
                <a:latin typeface="Calibri" charset="0"/>
                <a:ea typeface="ＭＳ Ｐゴシック" charset="0"/>
                <a:cs typeface="ＭＳ Ｐゴシック" charset="0"/>
              </a:rPr>
              <a:t>RBL-Aware: </a:t>
            </a:r>
            <a:r>
              <a:rPr lang="en-US" sz="2800" dirty="0">
                <a:solidFill>
                  <a:srgbClr val="0000FF"/>
                </a:solidFill>
                <a:latin typeface="Calibri" charset="0"/>
                <a:ea typeface="ＭＳ Ｐゴシック" charset="0"/>
                <a:cs typeface="ＭＳ Ｐゴシック" charset="0"/>
              </a:rPr>
              <a:t>S</a:t>
            </a:r>
            <a:r>
              <a:rPr lang="en-US" sz="2800" dirty="0" smtClean="0">
                <a:solidFill>
                  <a:srgbClr val="0000FF"/>
                </a:solidFill>
                <a:latin typeface="Calibri" charset="0"/>
                <a:ea typeface="ＭＳ Ｐゴシック" charset="0"/>
                <a:cs typeface="ＭＳ Ｐゴシック" charset="0"/>
              </a:rPr>
              <a:t>tall time is 6 </a:t>
            </a:r>
            <a:r>
              <a:rPr lang="en-US" sz="2800" b="1" dirty="0" smtClean="0">
                <a:solidFill>
                  <a:srgbClr val="0000FF"/>
                </a:solidFill>
                <a:latin typeface="Calibri" charset="0"/>
                <a:ea typeface="ＭＳ Ｐゴシック" charset="0"/>
                <a:cs typeface="ＭＳ Ｐゴシック" charset="0"/>
              </a:rPr>
              <a:t>DRAM</a:t>
            </a:r>
            <a:r>
              <a:rPr lang="en-US" sz="2800" dirty="0" smtClean="0">
                <a:solidFill>
                  <a:srgbClr val="0000FF"/>
                </a:solidFill>
                <a:latin typeface="Calibri" charset="0"/>
                <a:ea typeface="ＭＳ Ｐゴシック" charset="0"/>
                <a:cs typeface="ＭＳ Ｐゴシック" charset="0"/>
              </a:rPr>
              <a:t> device accesses</a:t>
            </a:r>
            <a:endParaRPr lang="en-US" sz="28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749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53" grpId="0"/>
      <p:bldP spid="54" grpId="0"/>
      <p:bldP spid="9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69</a:t>
            </a:fld>
            <a:endParaRPr lang="en-US">
              <a:solidFill>
                <a:prstClr val="black">
                  <a:tint val="75000"/>
                </a:prstClr>
              </a:solidFill>
              <a:latin typeface="Calibri"/>
            </a:endParaRPr>
          </a:p>
        </p:txBody>
      </p:sp>
    </p:spTree>
    <p:extLst>
      <p:ext uri="{BB962C8B-B14F-4D97-AF65-F5344CB8AC3E}">
        <p14:creationId xmlns:p14="http://schemas.microsoft.com/office/powerpoint/2010/main" val="23740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7</a:t>
            </a:fld>
            <a:endParaRPr lang="en-US"/>
          </a:p>
        </p:txBody>
      </p:sp>
    </p:spTree>
    <p:extLst>
      <p:ext uri="{BB962C8B-B14F-4D97-AF65-F5344CB8AC3E}">
        <p14:creationId xmlns:p14="http://schemas.microsoft.com/office/powerpoint/2010/main" val="475728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 </a:t>
            </a:r>
            <a:r>
              <a:rPr lang="en-US" dirty="0" smtClean="0"/>
              <a:t>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70</a:t>
            </a:fld>
            <a:endParaRPr lang="en-US">
              <a:solidFill>
                <a:prstClr val="black">
                  <a:tint val="75000"/>
                </a:prstClr>
              </a:solidFill>
              <a:latin typeface="Calibri"/>
            </a:endParaRPr>
          </a:p>
        </p:txBody>
      </p:sp>
    </p:spTree>
    <p:extLst>
      <p:ext uri="{BB962C8B-B14F-4D97-AF65-F5344CB8AC3E}">
        <p14:creationId xmlns:p14="http://schemas.microsoft.com/office/powerpoint/2010/main" val="408359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r>
              <a:rPr lang="en-US" dirty="0" smtClean="0">
                <a:effectLst>
                  <a:glow rad="228600">
                    <a:schemeClr val="accent6">
                      <a:satMod val="175000"/>
                      <a:alpha val="40000"/>
                    </a:schemeClr>
                  </a:glow>
                </a:effectLst>
              </a:rPr>
              <a:t>-</a:t>
            </a:r>
            <a:r>
              <a:rPr lang="en-US" dirty="0" err="1" smtClean="0">
                <a:effectLst>
                  <a:glow rad="228600">
                    <a:schemeClr val="accent6">
                      <a:satMod val="175000"/>
                      <a:alpha val="40000"/>
                    </a:schemeClr>
                  </a:glow>
                </a:effectLst>
              </a:rPr>
              <a:t>Dyn</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a:t>
            </a:r>
            <a:r>
              <a:rPr lang="en-US" dirty="0" smtClean="0"/>
              <a:t> 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a:t>
            </a:r>
            <a:r>
              <a:rPr lang="en-US" dirty="0" smtClean="0"/>
              <a:t>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a:p>
            <a:pPr lvl="3"/>
            <a:endParaRPr lang="en-US" dirty="0" smtClean="0"/>
          </a:p>
          <a:p>
            <a:pPr marL="514350" indent="-514350">
              <a:buFont typeface="+mj-lt"/>
              <a:buAutoNum type="arabicPeriod"/>
            </a:pPr>
            <a:r>
              <a:rPr lang="en-US" dirty="0" smtClean="0">
                <a:effectLst>
                  <a:glow rad="228600">
                    <a:schemeClr val="accent6">
                      <a:satMod val="175000"/>
                      <a:alpha val="40000"/>
                    </a:schemeClr>
                  </a:glow>
                </a:effectLst>
              </a:rPr>
              <a:t>Dyn</a:t>
            </a:r>
            <a:r>
              <a:rPr lang="en-US" dirty="0" smtClean="0"/>
              <a:t>amically adjust </a:t>
            </a:r>
            <a:r>
              <a:rPr lang="en-US" dirty="0" smtClean="0">
                <a:solidFill>
                  <a:srgbClr val="0000FF"/>
                </a:solidFill>
              </a:rPr>
              <a:t>threshold</a:t>
            </a:r>
            <a:r>
              <a:rPr lang="en-US" dirty="0" smtClean="0"/>
              <a:t> to adapt to workload/system characteristics</a:t>
            </a:r>
          </a:p>
          <a:p>
            <a:pPr lvl="1"/>
            <a:r>
              <a:rPr lang="en-US" dirty="0" smtClean="0"/>
              <a:t>Interval-based cost-benefit analysis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71</a:t>
            </a:fld>
            <a:endParaRPr lang="en-US">
              <a:solidFill>
                <a:prstClr val="black">
                  <a:tint val="75000"/>
                </a:prstClr>
              </a:solidFill>
              <a:latin typeface="Calibri"/>
            </a:endParaRPr>
          </a:p>
        </p:txBody>
      </p:sp>
    </p:spTree>
    <p:extLst>
      <p:ext uri="{BB962C8B-B14F-4D97-AF65-F5344CB8AC3E}">
        <p14:creationId xmlns:p14="http://schemas.microsoft.com/office/powerpoint/2010/main" val="56356513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72</a:t>
            </a:fld>
            <a:endParaRPr lang="en-US">
              <a:solidFill>
                <a:prstClr val="black">
                  <a:tint val="75000"/>
                </a:prstClr>
              </a:solidFill>
              <a:latin typeface="Calibri"/>
            </a:endParaRPr>
          </a:p>
        </p:txBody>
      </p:sp>
    </p:spTree>
    <p:extLst>
      <p:ext uri="{BB962C8B-B14F-4D97-AF65-F5344CB8AC3E}">
        <p14:creationId xmlns:p14="http://schemas.microsoft.com/office/powerpoint/2010/main" val="1271343646"/>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t>Evaluation and Results</a:t>
            </a:r>
          </a:p>
          <a:p>
            <a:r>
              <a:rPr lang="en-US" dirty="0" smtClean="0"/>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73</a:t>
            </a:fld>
            <a:endParaRPr lang="en-US">
              <a:solidFill>
                <a:prstClr val="black">
                  <a:tint val="75000"/>
                </a:prstClr>
              </a:solidFill>
              <a:latin typeface="Calibri"/>
            </a:endParaRPr>
          </a:p>
        </p:txBody>
      </p:sp>
    </p:spTree>
    <p:extLst>
      <p:ext uri="{BB962C8B-B14F-4D97-AF65-F5344CB8AC3E}">
        <p14:creationId xmlns:p14="http://schemas.microsoft.com/office/powerpoint/2010/main" val="1949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74</a:t>
            </a:fld>
            <a:endParaRPr lang="en-US">
              <a:solidFill>
                <a:prstClr val="black">
                  <a:tint val="75000"/>
                </a:prstClr>
              </a:solidFill>
              <a:latin typeface="Calibri"/>
            </a:endParaRPr>
          </a:p>
        </p:txBody>
      </p:sp>
    </p:spTree>
    <p:extLst>
      <p:ext uri="{BB962C8B-B14F-4D97-AF65-F5344CB8AC3E}">
        <p14:creationId xmlns:p14="http://schemas.microsoft.com/office/powerpoint/2010/main" val="395870188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75</a:t>
            </a:fld>
            <a:endParaRPr lang="en-US">
              <a:solidFill>
                <a:prstClr val="black">
                  <a:tint val="75000"/>
                </a:prstClr>
              </a:solidFill>
              <a:latin typeface="Calibri"/>
            </a:endParaRPr>
          </a:p>
        </p:txBody>
      </p:sp>
    </p:spTree>
    <p:extLst>
      <p:ext uri="{BB962C8B-B14F-4D97-AF65-F5344CB8AC3E}">
        <p14:creationId xmlns:p14="http://schemas.microsoft.com/office/powerpoint/2010/main" val="157036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0187663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76</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5471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15987180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77</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60918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65756414"/>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78</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1912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53157598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Thread Fairness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79</a:t>
            </a:fld>
            <a:endParaRPr lang="en-US">
              <a:solidFill>
                <a:prstClr val="black">
                  <a:tint val="75000"/>
                </a:prstClr>
              </a:solidFill>
              <a:latin typeface="Calibri"/>
            </a:endParaRPr>
          </a:p>
        </p:txBody>
      </p:sp>
      <p:cxnSp>
        <p:nvCxnSpPr>
          <p:cNvPr id="12" name="Straight Arrow Connector 11"/>
          <p:cNvCxnSpPr/>
          <p:nvPr/>
        </p:nvCxnSpPr>
        <p:spPr>
          <a:xfrm flipV="1">
            <a:off x="3553103" y="2290763"/>
            <a:ext cx="0" cy="264318"/>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380" y="2238256"/>
            <a:ext cx="69692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7.6%</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71800"/>
            <a:ext cx="0" cy="13573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807379"/>
            <a:ext cx="70363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4.8%</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18282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560916"/>
            <a:ext cx="71510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6.2%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2524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endParaRPr lang="en-US" sz="2000" dirty="0"/>
          </a:p>
          <a:p>
            <a:r>
              <a:rPr lang="en-US" sz="2000" dirty="0"/>
              <a:t>More to come in next lecture…</a:t>
            </a:r>
          </a:p>
          <a:p>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a:t>
            </a:fld>
            <a:endParaRPr lang="en-US"/>
          </a:p>
        </p:txBody>
      </p:sp>
    </p:spTree>
    <p:extLst>
      <p:ext uri="{BB962C8B-B14F-4D97-AF65-F5344CB8AC3E}">
        <p14:creationId xmlns:p14="http://schemas.microsoft.com/office/powerpoint/2010/main" val="3132247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45305915"/>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58657766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43542574"/>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80</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865156"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770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p:txBody>
          <a:bodyPr/>
          <a:lstStyle/>
          <a:p>
            <a:r>
              <a:rPr lang="en-US" dirty="0" smtClean="0"/>
              <a:t>RBLA-</a:t>
            </a:r>
            <a:r>
              <a:rPr lang="en-US" dirty="0" err="1" smtClean="0"/>
              <a:t>Dyn</a:t>
            </a:r>
            <a:r>
              <a:rPr lang="en-US" dirty="0" smtClean="0"/>
              <a:t> increases the portion of PCM row buffer hit by 6.6 times</a:t>
            </a:r>
          </a:p>
          <a:p>
            <a:pPr lvl="3"/>
            <a:endParaRPr lang="en-US" dirty="0" smtClean="0"/>
          </a:p>
          <a:p>
            <a:r>
              <a:rPr lang="en-US" dirty="0" smtClean="0"/>
              <a:t>RBLA-</a:t>
            </a:r>
            <a:r>
              <a:rPr lang="en-US" dirty="0" err="1" smtClean="0"/>
              <a:t>Dyn</a:t>
            </a:r>
            <a:r>
              <a:rPr lang="en-US" dirty="0" smtClean="0"/>
              <a:t> has the effect of balancing memory request load between DRAM and PCM</a:t>
            </a:r>
          </a:p>
          <a:p>
            <a:pPr lvl="1"/>
            <a:r>
              <a:rPr lang="en-US" dirty="0" smtClean="0"/>
              <a:t>PCM channel utilization increases by 60%.</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81</a:t>
            </a:fld>
            <a:endParaRPr lang="en-US">
              <a:solidFill>
                <a:prstClr val="black">
                  <a:tint val="75000"/>
                </a:prstClr>
              </a:solidFill>
              <a:latin typeface="Calibri"/>
            </a:endParaRPr>
          </a:p>
        </p:txBody>
      </p:sp>
    </p:spTree>
    <p:extLst>
      <p:ext uri="{BB962C8B-B14F-4D97-AF65-F5344CB8AC3E}">
        <p14:creationId xmlns:p14="http://schemas.microsoft.com/office/powerpoint/2010/main" val="3450419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82</a:t>
            </a:fld>
            <a:endParaRPr lang="en-US">
              <a:solidFill>
                <a:prstClr val="black">
                  <a:tint val="75000"/>
                </a:prstClr>
              </a:solidFill>
              <a:latin typeface="Calibri"/>
            </a:endParaRPr>
          </a:p>
        </p:txBody>
      </p:sp>
      <p:sp>
        <p:nvSpPr>
          <p:cNvPr id="5" name="Content Placeholder 2"/>
          <p:cNvSpPr txBox="1">
            <a:spLocks/>
          </p:cNvSpPr>
          <p:nvPr/>
        </p:nvSpPr>
        <p:spPr bwMode="auto">
          <a:xfrm>
            <a:off x="241300" y="1417638"/>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prstClr val="black"/>
                </a:solidFill>
                <a:latin typeface="Calibri"/>
              </a:rPr>
              <a:t>Different memory technologies have different strengths</a:t>
            </a:r>
          </a:p>
          <a:p>
            <a:r>
              <a:rPr lang="en-US" sz="2600" dirty="0">
                <a:solidFill>
                  <a:prstClr val="black"/>
                </a:solidFill>
                <a:latin typeface="Calibri"/>
              </a:rPr>
              <a:t>A hybrid memory system (DRAM-PCM) aims for best of both</a:t>
            </a:r>
          </a:p>
          <a:p>
            <a:r>
              <a:rPr lang="en-US" sz="2600" b="1" u="sng" dirty="0">
                <a:solidFill>
                  <a:srgbClr val="FF0000"/>
                </a:solidFill>
                <a:latin typeface="Calibri"/>
              </a:rPr>
              <a:t>Problem:</a:t>
            </a:r>
            <a:r>
              <a:rPr lang="en-US" sz="2600" dirty="0">
                <a:solidFill>
                  <a:srgbClr val="FF0000"/>
                </a:solidFill>
                <a:latin typeface="Calibri"/>
              </a:rPr>
              <a:t>  How to place data between these heterogeneous memory devices?</a:t>
            </a:r>
          </a:p>
          <a:p>
            <a:r>
              <a:rPr lang="en-US" sz="2600" b="1" u="sng" dirty="0">
                <a:solidFill>
                  <a:prstClr val="black"/>
                </a:solidFill>
                <a:latin typeface="Calibri"/>
              </a:rPr>
              <a:t>Observation:</a:t>
            </a:r>
            <a:r>
              <a:rPr lang="en-US" sz="2600" dirty="0">
                <a:solidFill>
                  <a:prstClr val="black"/>
                </a:solidFill>
                <a:latin typeface="Calibri"/>
              </a:rPr>
              <a:t> PCM array access latency is higher than DRAM’s – But peripheral circuit (row buffer) access latencies are similar</a:t>
            </a:r>
          </a:p>
          <a:p>
            <a:r>
              <a:rPr lang="en-US" sz="2600" b="1" u="sng" dirty="0">
                <a:solidFill>
                  <a:srgbClr val="0000FF"/>
                </a:solidFill>
                <a:latin typeface="Calibri"/>
              </a:rPr>
              <a:t>Key Idea:</a:t>
            </a:r>
            <a:r>
              <a:rPr lang="en-US" sz="2600" dirty="0">
                <a:solidFill>
                  <a:srgbClr val="0000FF"/>
                </a:solidFill>
                <a:latin typeface="Calibri"/>
              </a:rPr>
              <a:t> Use row buffer locality (RBL) as a key criterion for data placement</a:t>
            </a:r>
          </a:p>
          <a:p>
            <a:r>
              <a:rPr lang="en-US" sz="2600" b="1" u="sng" dirty="0">
                <a:solidFill>
                  <a:prstClr val="black"/>
                </a:solidFill>
                <a:latin typeface="Calibri"/>
              </a:rPr>
              <a:t>Solution:</a:t>
            </a:r>
            <a:r>
              <a:rPr lang="en-US" sz="2600" dirty="0">
                <a:solidFill>
                  <a:prstClr val="black"/>
                </a:solidFill>
                <a:latin typeface="Calibri"/>
              </a:rPr>
              <a:t> Cache to DRAM rows with </a:t>
            </a:r>
            <a:r>
              <a:rPr lang="en-US" sz="2600" dirty="0">
                <a:solidFill>
                  <a:srgbClr val="0000FF"/>
                </a:solidFill>
                <a:latin typeface="Calibri"/>
              </a:rPr>
              <a:t>low RBL</a:t>
            </a:r>
            <a:r>
              <a:rPr lang="en-US" sz="2600" dirty="0">
                <a:solidFill>
                  <a:prstClr val="black"/>
                </a:solidFill>
                <a:latin typeface="Calibri"/>
              </a:rPr>
              <a:t> and </a:t>
            </a:r>
            <a:r>
              <a:rPr lang="en-US" sz="2600" dirty="0">
                <a:solidFill>
                  <a:srgbClr val="0000FF"/>
                </a:solidFill>
                <a:latin typeface="Calibri"/>
              </a:rPr>
              <a:t>high reuse</a:t>
            </a:r>
            <a:endParaRPr lang="en-US" sz="2600" dirty="0">
              <a:solidFill>
                <a:prstClr val="black"/>
              </a:solidFill>
              <a:latin typeface="Calibri"/>
            </a:endParaRPr>
          </a:p>
          <a:p>
            <a:r>
              <a:rPr lang="en-US" sz="2600" dirty="0">
                <a:solidFill>
                  <a:prstClr val="black"/>
                </a:solidFill>
                <a:latin typeface="Calibri"/>
              </a:rPr>
              <a:t>Improves both performance and energy efficiency over state-of-the-art caching policies</a:t>
            </a:r>
          </a:p>
        </p:txBody>
      </p:sp>
    </p:spTree>
    <p:extLst>
      <p:ext uri="{BB962C8B-B14F-4D97-AF65-F5344CB8AC3E}">
        <p14:creationId xmlns:p14="http://schemas.microsoft.com/office/powerpoint/2010/main" val="6283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1399635421"/>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84</a:t>
            </a:fld>
            <a:endParaRPr lang="en-US" sz="1600">
              <a:solidFill>
                <a:srgbClr val="000000"/>
              </a:solidFill>
              <a:latin typeface="Garamond" charset="0"/>
            </a:endParaRPr>
          </a:p>
        </p:txBody>
      </p:sp>
    </p:spTree>
    <p:extLst>
      <p:ext uri="{BB962C8B-B14F-4D97-AF65-F5344CB8AC3E}">
        <p14:creationId xmlns:p14="http://schemas.microsoft.com/office/powerpoint/2010/main" val="1820331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85</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09676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86</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2225915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87</a:t>
            </a:fld>
            <a:endParaRPr lang="en-US"/>
          </a:p>
        </p:txBody>
      </p:sp>
    </p:spTree>
    <p:extLst>
      <p:ext uri="{BB962C8B-B14F-4D97-AF65-F5344CB8AC3E}">
        <p14:creationId xmlns:p14="http://schemas.microsoft.com/office/powerpoint/2010/main" val="1255113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88</a:t>
            </a:fld>
            <a:endParaRPr lang="en-US"/>
          </a:p>
        </p:txBody>
      </p:sp>
    </p:spTree>
    <p:extLst>
      <p:ext uri="{BB962C8B-B14F-4D97-AF65-F5344CB8AC3E}">
        <p14:creationId xmlns:p14="http://schemas.microsoft.com/office/powerpoint/2010/main" val="4033771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89</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63369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90</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924434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91</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996300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92</a:t>
            </a:fld>
            <a:endParaRPr lang="en-US"/>
          </a:p>
        </p:txBody>
      </p:sp>
    </p:spTree>
    <p:extLst>
      <p:ext uri="{BB962C8B-B14F-4D97-AF65-F5344CB8AC3E}">
        <p14:creationId xmlns:p14="http://schemas.microsoft.com/office/powerpoint/2010/main" val="126205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93</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90212006"/>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4282420838"/>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56589723"/>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94</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5" name="Straight Arrow Connector 4"/>
          <p:cNvCxnSpPr/>
          <p:nvPr/>
        </p:nvCxnSpPr>
        <p:spPr>
          <a:xfrm>
            <a:off x="4215296" y="1559276"/>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1"/>
            <a:ext cx="1019630" cy="584776"/>
          </a:xfrm>
          <a:prstGeom prst="rect">
            <a:avLst/>
          </a:prstGeom>
          <a:noFill/>
          <a:ln>
            <a:noFill/>
          </a:ln>
        </p:spPr>
        <p:txBody>
          <a:bodyPr wrap="none" rtlCol="0">
            <a:spAutoFit/>
          </a:bodyPr>
          <a:lstStyle/>
          <a:p>
            <a:pPr defTabSz="457200"/>
            <a:r>
              <a:rPr lang="en-US" sz="3200" dirty="0" smtClean="0">
                <a:solidFill>
                  <a:prstClr val="black"/>
                </a:solidFill>
                <a:latin typeface="Calibri"/>
              </a:rPr>
              <a:t>-48%</a:t>
            </a:r>
            <a:endParaRPr lang="en-US" sz="3200" dirty="0">
              <a:solidFill>
                <a:prstClr val="black"/>
              </a:solidFill>
              <a:latin typeface="Calibri"/>
            </a:endParaRPr>
          </a:p>
        </p:txBody>
      </p:sp>
      <p:sp>
        <p:nvSpPr>
          <p:cNvPr id="2" name="Rounded Rectangular Callout 1"/>
          <p:cNvSpPr/>
          <p:nvPr/>
        </p:nvSpPr>
        <p:spPr>
          <a:xfrm>
            <a:off x="4640590" y="1429181"/>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Performance degrades due to increased metadata lookup access latency</a:t>
            </a:r>
            <a:endParaRPr lang="en-US" sz="2200" dirty="0">
              <a:solidFill>
                <a:prstClr val="black"/>
              </a:solidFill>
              <a:latin typeface="Calibri"/>
            </a:endParaRPr>
          </a:p>
        </p:txBody>
      </p:sp>
      <p:sp>
        <p:nvSpPr>
          <p:cNvPr id="18" name="TextBox 17"/>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1101722539"/>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773168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95</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V="1">
            <a:off x="4569874"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0" y="2757840"/>
            <a:ext cx="893995" cy="584776"/>
          </a:xfrm>
          <a:prstGeom prst="rect">
            <a:avLst/>
          </a:prstGeom>
          <a:noFill/>
        </p:spPr>
        <p:txBody>
          <a:bodyPr wrap="none" rtlCol="0">
            <a:spAutoFit/>
          </a:bodyPr>
          <a:lstStyle/>
          <a:p>
            <a:pPr defTabSz="457200"/>
            <a:r>
              <a:rPr lang="en-US" sz="3200" dirty="0" smtClean="0">
                <a:solidFill>
                  <a:srgbClr val="000000"/>
                </a:solidFill>
                <a:latin typeface="Calibri"/>
              </a:rPr>
              <a:t>36%</a:t>
            </a:r>
            <a:endParaRPr lang="en-US" sz="3200" dirty="0">
              <a:solidFill>
                <a:srgbClr val="000000"/>
              </a:solidFill>
              <a:latin typeface="Calibri"/>
            </a:endParaRPr>
          </a:p>
        </p:txBody>
      </p:sp>
      <p:sp>
        <p:nvSpPr>
          <p:cNvPr id="2" name="Rounded Rectangular Callout 1"/>
          <p:cNvSpPr/>
          <p:nvPr/>
        </p:nvSpPr>
        <p:spPr>
          <a:xfrm>
            <a:off x="2906657" y="1642212"/>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Increased row locality reduces average memory access latency</a:t>
            </a:r>
            <a:endParaRPr lang="en-US" sz="2200" dirty="0">
              <a:solidFill>
                <a:prstClr val="black"/>
              </a:solidFill>
              <a:latin typeface="Calibri"/>
            </a:endParaRPr>
          </a:p>
        </p:txBody>
      </p:sp>
      <p:sp>
        <p:nvSpPr>
          <p:cNvPr id="20" name="TextBox 19"/>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62457007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7100559"/>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H="1">
            <a:off x="6304838"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28" y="1990487"/>
            <a:ext cx="893995" cy="584776"/>
          </a:xfrm>
          <a:prstGeom prst="rect">
            <a:avLst/>
          </a:prstGeom>
          <a:noFill/>
        </p:spPr>
        <p:txBody>
          <a:bodyPr wrap="none" rtlCol="0">
            <a:spAutoFit/>
          </a:bodyPr>
          <a:lstStyle/>
          <a:p>
            <a:pPr defTabSz="457200"/>
            <a:r>
              <a:rPr lang="en-US" sz="3200" dirty="0" smtClean="0">
                <a:solidFill>
                  <a:srgbClr val="000000"/>
                </a:solidFill>
                <a:latin typeface="Calibri"/>
              </a:rPr>
              <a:t>23%</a:t>
            </a:r>
            <a:endParaRPr lang="en-US" sz="3200" dirty="0">
              <a:solidFill>
                <a:srgbClr val="000000"/>
              </a:solidFill>
              <a:latin typeface="Calibri"/>
            </a:endParaRPr>
          </a:p>
        </p:txBody>
      </p:sp>
      <p:sp>
        <p:nvSpPr>
          <p:cNvPr id="2" name="Rounded Rectangular Callout 1"/>
          <p:cNvSpPr/>
          <p:nvPr/>
        </p:nvSpPr>
        <p:spPr>
          <a:xfrm>
            <a:off x="2905944"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Data with locality can access metadata at SRAM latencies</a:t>
            </a:r>
            <a:endParaRPr lang="en-US" sz="2200" dirty="0">
              <a:solidFill>
                <a:prstClr val="black"/>
              </a:solidFill>
              <a:latin typeface="Calibri"/>
            </a:endParaRPr>
          </a:p>
        </p:txBody>
      </p:sp>
      <p:sp>
        <p:nvSpPr>
          <p:cNvPr id="15" name="TextBox 14"/>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3125083497"/>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27251502"/>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Dynamic Granularity Performance</a:t>
            </a:r>
            <a:endParaRPr lang="en-US" sz="4600" cap="none" dirty="0">
              <a:latin typeface="Calibri"/>
            </a:endParaRPr>
          </a:p>
        </p:txBody>
      </p:sp>
      <p:sp>
        <p:nvSpPr>
          <p:cNvPr id="9" name="TextBox 8"/>
          <p:cNvSpPr txBox="1"/>
          <p:nvPr/>
        </p:nvSpPr>
        <p:spPr>
          <a:xfrm>
            <a:off x="6326600" y="1267744"/>
            <a:ext cx="893995" cy="584776"/>
          </a:xfrm>
          <a:prstGeom prst="rect">
            <a:avLst/>
          </a:prstGeom>
          <a:noFill/>
        </p:spPr>
        <p:txBody>
          <a:bodyPr wrap="none" rtlCol="0">
            <a:spAutoFit/>
          </a:bodyPr>
          <a:lstStyle/>
          <a:p>
            <a:pPr defTabSz="457200"/>
            <a:r>
              <a:rPr lang="en-US" sz="3200" dirty="0" smtClean="0">
                <a:solidFill>
                  <a:srgbClr val="000000"/>
                </a:solidFill>
                <a:latin typeface="Calibri"/>
              </a:rPr>
              <a:t>10%</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a:off x="6732420" y="1652122"/>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41353"/>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21370064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055245939"/>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8581263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7" name="Rounded Rectangular Callout 6"/>
          <p:cNvSpPr/>
          <p:nvPr/>
        </p:nvSpPr>
        <p:spPr>
          <a:xfrm>
            <a:off x="1876753" y="3828482"/>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Fewer migrations reduce transmitted data and channel contention</a:t>
            </a:r>
            <a:endParaRPr lang="en-US" sz="2200" dirty="0">
              <a:solidFill>
                <a:prstClr val="black"/>
              </a:solidFill>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92102335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5|8.5|6|3.6|3.7|3.5|1.5|2.9|6.2|8.2|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4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9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0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41434</TotalTime>
  <Words>12028</Words>
  <Application>Microsoft Macintosh PowerPoint</Application>
  <PresentationFormat>On-screen Show (4:3)</PresentationFormat>
  <Paragraphs>2219</Paragraphs>
  <Slides>162</Slides>
  <Notes>61</Notes>
  <HiddenSlides>0</HiddenSlides>
  <MMClips>0</MMClips>
  <ScaleCrop>false</ScaleCrop>
  <HeadingPairs>
    <vt:vector size="6" baseType="variant">
      <vt:variant>
        <vt:lpstr>Theme</vt:lpstr>
      </vt:variant>
      <vt:variant>
        <vt:i4>57</vt:i4>
      </vt:variant>
      <vt:variant>
        <vt:lpstr>Embedded OLE Servers</vt:lpstr>
      </vt:variant>
      <vt:variant>
        <vt:i4>1</vt:i4>
      </vt:variant>
      <vt:variant>
        <vt:lpstr>Slide Titles</vt:lpstr>
      </vt:variant>
      <vt:variant>
        <vt:i4>162</vt:i4>
      </vt:variant>
    </vt:vector>
  </HeadingPairs>
  <TitlesOfParts>
    <vt:vector size="220"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38_Edge</vt:lpstr>
      <vt:lpstr>39_Edge</vt:lpstr>
      <vt:lpstr>40_Edge</vt:lpstr>
      <vt:lpstr>41_Edge</vt:lpstr>
      <vt:lpstr>42_Edge</vt:lpstr>
      <vt:lpstr>43_Edge</vt:lpstr>
      <vt:lpstr>45_Edge</vt:lpstr>
      <vt:lpstr>46_Edge</vt:lpstr>
      <vt:lpstr>47_Edge</vt:lpstr>
      <vt:lpstr>SAFARI_Template</vt:lpstr>
      <vt:lpstr>2_Edge</vt:lpstr>
      <vt:lpstr>16_Edge</vt:lpstr>
      <vt:lpstr>Office Theme</vt:lpstr>
      <vt:lpstr>1_Office Theme</vt:lpstr>
      <vt:lpstr>20_Edge</vt:lpstr>
      <vt:lpstr>44_Edge</vt:lpstr>
      <vt:lpstr>48_Edge</vt:lpstr>
      <vt:lpstr>49_Edge</vt:lpstr>
      <vt:lpstr>50_Edge</vt:lpstr>
      <vt:lpstr>51_Edge</vt:lpstr>
      <vt:lpstr>52_Edge</vt:lpstr>
      <vt:lpstr>Chart</vt:lpstr>
      <vt:lpstr>Memory Systems in the Multi-Core Era Lecture 2.2: Emerging Technologies and Hybrid Memories</vt:lpstr>
      <vt:lpstr>What Will You Learn in Mini Course 2?</vt:lpstr>
      <vt:lpstr>Readings and Videos</vt:lpstr>
      <vt:lpstr>Memory Lecture Videos</vt:lpstr>
      <vt:lpstr>Readings for Lecture 2.1 (DRAM Scaling)</vt:lpstr>
      <vt:lpstr>Readings for Lecture 2.2 (Emerging Technologies) </vt:lpstr>
      <vt:lpstr>Readings for Lecture 2.3 (Memory QoS)</vt:lpstr>
      <vt:lpstr>Readings for Lecture 2.3 (Memory QoS)</vt:lpstr>
      <vt:lpstr>Readings in Flash Memory</vt:lpstr>
      <vt:lpstr>Online Lectures and More Information</vt:lpstr>
      <vt:lpstr>Emerging Memory Technologies</vt:lpstr>
      <vt:lpstr>Agenda</vt:lpstr>
      <vt:lpstr>Major Trends Affecting Main Memory (I)</vt:lpstr>
      <vt:lpstr>Demand for Memory Capacity</vt:lpstr>
      <vt:lpstr>The Memory Capacity Gap</vt:lpstr>
      <vt:lpstr>Major Trends Affecting Main Memory (II)</vt:lpstr>
      <vt:lpstr>Major Trends Affecting Main Memory (III)</vt:lpstr>
      <vt:lpstr>Major Trends Affecting Main Memory (IV)</vt:lpstr>
      <vt:lpstr>The DRAM Scaling Problem</vt:lpstr>
      <vt:lpstr>Trends: Problems with DRAM as Main Memory</vt:lpstr>
      <vt:lpstr>Agenda</vt:lpstr>
      <vt:lpstr>Requirements from an Ideal Memory System</vt:lpstr>
      <vt:lpstr>Requirements from an Ideal Memory System</vt:lpstr>
      <vt:lpstr>Agenda</vt:lpstr>
      <vt:lpstr>The Promise of Emerging Technologies</vt:lpstr>
      <vt:lpstr>Agenda</vt:lpstr>
      <vt:lpstr>Charge vs. Resistive Memories</vt:lpstr>
      <vt:lpstr>Limits of Charge Memory</vt:lpstr>
      <vt:lpstr>Emerging Resistive Memory Technologies</vt:lpstr>
      <vt:lpstr>What is Phase Change Memory?</vt:lpstr>
      <vt:lpstr>How Does PCM Work?</vt:lpstr>
      <vt:lpstr>Opportunity: PCM Advantages</vt:lpstr>
      <vt:lpstr>Phase Change Memory Properties</vt:lpstr>
      <vt:lpstr>PowerPoint Presentation</vt:lpstr>
      <vt:lpstr>Phase Change Memory Properties: Latency</vt:lpstr>
      <vt:lpstr>Phase Change Memory Properties</vt:lpstr>
      <vt:lpstr>Phase Change Memory: Pros and Cons</vt:lpstr>
      <vt:lpstr>PCM-based Main Memory: Research Challenges</vt:lpstr>
      <vt:lpstr>PCM-based Main Memory (I)</vt:lpstr>
      <vt:lpstr>Hybrid Memory Systems: Challenges </vt:lpstr>
      <vt:lpstr>PCM-based Main Memory (II)</vt:lpstr>
      <vt:lpstr>Aside: STT-RAM Basics</vt:lpstr>
      <vt:lpstr>Aside: STT MRAM: Pros and Cons</vt:lpstr>
      <vt:lpstr>Agenda</vt:lpstr>
      <vt:lpstr>An Initial Study: Replace DRAM with PCM</vt:lpstr>
      <vt:lpstr>Results: Naïve Replacement of DRAM with PCM</vt:lpstr>
      <vt:lpstr>Architecting PCM to Mitigate Shortcomings</vt:lpstr>
      <vt:lpstr>Results: Architected PCM as Main Memory </vt:lpstr>
      <vt:lpstr>Agenda</vt:lpstr>
      <vt:lpstr>Hybrid Memory Systems</vt:lpstr>
      <vt:lpstr>One Option: DRAM as a Cache for PCM</vt:lpstr>
      <vt:lpstr>DRAM as a Cache for PCM</vt:lpstr>
      <vt:lpstr>Write Filtering Techniques</vt:lpstr>
      <vt:lpstr>Results: DRAM as PCM Cache (I)</vt:lpstr>
      <vt:lpstr>Results: DRAM as PCM Cache (II)</vt:lpstr>
      <vt:lpstr>Agenda</vt:lpstr>
      <vt:lpstr>Row Buffer Locality Aware Caching Policies for Hybrid Memories</vt:lpstr>
      <vt:lpstr>Hybrid Memory</vt:lpstr>
      <vt:lpstr>Outline</vt:lpstr>
      <vt:lpstr>Hybrid Memory: A Closer Look</vt:lpstr>
      <vt:lpstr>Row Buffers and Latency</vt:lpstr>
      <vt:lpstr>Key Observation</vt:lpstr>
      <vt:lpstr>RBL-Awareness: An Example</vt:lpstr>
      <vt:lpstr>RBL-Awareness: An Example</vt:lpstr>
      <vt:lpstr>Case 1: RBL-Unaware Policy</vt:lpstr>
      <vt:lpstr>Case 1: RBL-Unaware Policy</vt:lpstr>
      <vt:lpstr>Case 2: RBL-Aware Policy (RBLA)</vt:lpstr>
      <vt:lpstr>Case 2: RBL-Aware Policy (RBLA)</vt:lpstr>
      <vt:lpstr>Outline</vt:lpstr>
      <vt:lpstr>Our Mechanism: RBLA</vt:lpstr>
      <vt:lpstr>Our Mechanism: RBLA-Dyn</vt:lpstr>
      <vt:lpstr>Implementation: “Statistics Store”</vt:lpstr>
      <vt:lpstr>Outline</vt:lpstr>
      <vt:lpstr>Evaluation Methodology</vt:lpstr>
      <vt:lpstr>Comparison Points</vt:lpstr>
      <vt:lpstr>System Performance</vt:lpstr>
      <vt:lpstr>Average Memory Latency</vt:lpstr>
      <vt:lpstr>Memory Energy Efficiency</vt:lpstr>
      <vt:lpstr>Thread Fairness</vt:lpstr>
      <vt:lpstr>Compared to All-PCM/DRAM</vt:lpstr>
      <vt:lpstr>Other Results in Paper</vt:lpstr>
      <vt:lpstr>Summary</vt:lpstr>
      <vt:lpstr>Row Buffer Locality Aware Caching Policies for Hybrid Memories</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and Exploiting NVM: Issues</vt:lpstr>
      <vt:lpstr>Security Challenges of Emerging Technologies</vt:lpstr>
      <vt:lpstr>Securing Emerging Memory Technologies</vt:lpstr>
      <vt:lpstr>Agenda</vt:lpstr>
      <vt:lpstr>Summary: Memory Scaling (with NVM)</vt:lpstr>
      <vt:lpstr>Flash Memory Scaling</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1658</cp:revision>
  <cp:lastPrinted>2010-05-26T16:43:32Z</cp:lastPrinted>
  <dcterms:created xsi:type="dcterms:W3CDTF">2010-10-08T20:41:54Z</dcterms:created>
  <dcterms:modified xsi:type="dcterms:W3CDTF">2013-06-14T13:44:27Z</dcterms:modified>
</cp:coreProperties>
</file>